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29" d="100"/>
          <a:sy n="29" d="100"/>
        </p:scale>
        <p:origin x="-820" y="-1784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7.png"/><Relationship Id="rId18" Type="http://schemas.openxmlformats.org/officeDocument/2006/relationships/image" Target="../media/image8.jpe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34" Type="http://schemas.openxmlformats.org/officeDocument/2006/relationships/image" Target="../media/image20.jpeg"/><Relationship Id="rId7" Type="http://schemas.openxmlformats.org/officeDocument/2006/relationships/hyperlink" Target="http://chechiklab.biu.ac.il/yuvval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0.jpe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uval.atzmon@biu.ac.il" TargetMode="External"/><Relationship Id="rId11" Type="http://schemas.openxmlformats.org/officeDocument/2006/relationships/image" Target="../media/image5.png"/><Relationship Id="rId32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8" Type="http://schemas.openxmlformats.org/officeDocument/2006/relationships/image" Target="../media/image14.emf"/><Relationship Id="rId10" Type="http://schemas.openxmlformats.org/officeDocument/2006/relationships/image" Target="../media/image4.emf"/><Relationship Id="rId19" Type="http://schemas.openxmlformats.org/officeDocument/2006/relationships/image" Target="../media/image9.jpeg"/><Relationship Id="rId31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7" Type="http://schemas.openxmlformats.org/officeDocument/2006/relationships/image" Target="../media/image18.png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1962740" y="4968776"/>
            <a:ext cx="9715300" cy="1317831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13265430"/>
                <a:ext cx="9721080" cy="1193759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Similarity Through Ranking</a:t>
                </a: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assume a ranking based weak supervision signal.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aim to learn a bilinear similarity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𝑊𝑝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, such that per a given triplet 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We aim to optimize the following objective: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with gradient steps inside the PD cone.</a:t>
                </a: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3265430"/>
                <a:ext cx="9721080" cy="1193759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962740" y="24122905"/>
            <a:ext cx="9718884" cy="783313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80420" y="4968777"/>
            <a:ext cx="9721080" cy="771372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32403900" y="4968776"/>
            <a:ext cx="9787674" cy="93716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475908" y="24776901"/>
            <a:ext cx="9715665" cy="582672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6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7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66" name="Rounded Rectangle 65"/>
          <p:cNvSpPr/>
          <p:nvPr/>
        </p:nvSpPr>
        <p:spPr>
          <a:xfrm>
            <a:off x="32475907" y="14781717"/>
            <a:ext cx="9715666" cy="955387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2508647" y="5173646"/>
                <a:ext cx="8334741" cy="12860046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>
                    <a:solidFill>
                      <a:prstClr val="black"/>
                    </a:solidFill>
                  </a:rPr>
                  <a:t>Sparse COMET</a:t>
                </a:r>
                <a:endParaRPr lang="en-US" sz="3600" dirty="0">
                  <a:solidFill>
                    <a:prstClr val="black"/>
                  </a:solidFill>
                </a:endParaRPr>
              </a:p>
              <a:p>
                <a:pPr algn="l" rtl="0"/>
                <a:r>
                  <a:rPr lang="en-US" sz="3200" dirty="0" smtClean="0"/>
                  <a:t>We add a group-sparse norm penalty to the loss to encourage solutions with fewer features and obtain the following objective and optimization 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/>
                  <a:t>For encouraging exact all-zeros updates, we solve </a:t>
                </a:r>
                <a:r>
                  <a:rPr lang="en-US" sz="3200" dirty="0" smtClean="0"/>
                  <a:t>on each </a:t>
                </a:r>
                <a:r>
                  <a:rPr lang="en-US" sz="3200" dirty="0"/>
                  <a:t>coordinate step the following proximal problem, which admits a closed form solution.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l" rtl="0"/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and </a:t>
                </a: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corresponds to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647" y="5173646"/>
                <a:ext cx="8334741" cy="12860046"/>
              </a:xfrm>
              <a:prstGeom prst="rect">
                <a:avLst/>
              </a:prstGeom>
              <a:blipFill rotWithShape="0">
                <a:blip r:embed="rId9"/>
                <a:stretch>
                  <a:fillRect l="-1608" t="-901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/>
          <a:srcRect r="4094"/>
          <a:stretch/>
        </p:blipFill>
        <p:spPr>
          <a:xfrm>
            <a:off x="22258463" y="28117547"/>
            <a:ext cx="9101506" cy="1982022"/>
          </a:xfrm>
          <a:prstGeom prst="rect">
            <a:avLst/>
          </a:prstGeom>
        </p:spPr>
      </p:pic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18639" r="10321" b="14404"/>
          <a:stretch/>
        </p:blipFill>
        <p:spPr bwMode="auto">
          <a:xfrm>
            <a:off x="32678705" y="6696969"/>
            <a:ext cx="9158242" cy="44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32806662" y="11443248"/>
            <a:ext cx="8973607" cy="23105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 smtClean="0"/>
              <a:t>80%/20% </a:t>
            </a:r>
            <a:r>
              <a:rPr lang="en-US" altLang="en-US" sz="2400" dirty="0"/>
              <a:t>train/test split, 5-fold cross-validation for </a:t>
            </a:r>
            <a:r>
              <a:rPr lang="en-US" altLang="en-US" sz="2400" dirty="0" smtClean="0"/>
              <a:t>hyper parameters. Compared </a:t>
            </a:r>
            <a:r>
              <a:rPr lang="en-US" altLang="en-US" sz="2400" dirty="0"/>
              <a:t>methods: </a:t>
            </a:r>
            <a:r>
              <a:rPr lang="en-AU" altLang="en-US" sz="2400" dirty="0"/>
              <a:t>Euclidean metric (baseline)</a:t>
            </a:r>
            <a:r>
              <a:rPr lang="ar-SA" altLang="en-US" sz="2400" dirty="0"/>
              <a:t>‏</a:t>
            </a:r>
            <a:r>
              <a:rPr lang="en-US" altLang="en-US" sz="2400" dirty="0"/>
              <a:t>.</a:t>
            </a:r>
            <a:r>
              <a:rPr lang="en-AU" altLang="en-US" sz="2400" dirty="0"/>
              <a:t> </a:t>
            </a:r>
            <a:r>
              <a:rPr lang="en-AU" altLang="en-US" sz="2400" dirty="0" smtClean="0"/>
              <a:t>HDSL: Similarity Learning for High Dimensional Sparse Data  [Liu et al, 2015], LEGO </a:t>
            </a:r>
            <a:r>
              <a:rPr lang="en-AU" altLang="en-US" sz="2400" dirty="0"/>
              <a:t>(ITML): Log-</a:t>
            </a:r>
            <a:r>
              <a:rPr lang="en-AU" altLang="en-US" sz="2400" dirty="0" err="1"/>
              <a:t>Det</a:t>
            </a:r>
            <a:r>
              <a:rPr lang="en-AU" altLang="en-US" sz="2400" dirty="0"/>
              <a:t> Exact Gradient Online [</a:t>
            </a:r>
            <a:r>
              <a:rPr lang="en-AU" altLang="en-US" sz="2400" dirty="0" smtClean="0"/>
              <a:t>Jain et al. 2008], </a:t>
            </a:r>
            <a:r>
              <a:rPr lang="en-AU" altLang="en-US" sz="2400" dirty="0" err="1" smtClean="0"/>
              <a:t>BoostMetric</a:t>
            </a:r>
            <a:r>
              <a:rPr lang="en-AU" altLang="en-US" sz="2400" dirty="0" smtClean="0"/>
              <a:t> positive-semidefinite metric learning with boosting [Shen et al. 2009]</a:t>
            </a:r>
            <a:endParaRPr lang="en-AU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06663" y="16701826"/>
            <a:ext cx="9076078" cy="3609298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806663" y="20713696"/>
            <a:ext cx="8973606" cy="30491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features</a:t>
            </a:r>
            <a:r>
              <a:rPr lang="en-US" altLang="en-US" sz="2400" dirty="0" smtClean="0"/>
              <a:t>.</a:t>
            </a:r>
            <a:r>
              <a:rPr lang="en-US" altLang="en-US" sz="2400" b="1" dirty="0" smtClean="0"/>
              <a:t>(a)</a:t>
            </a:r>
            <a:r>
              <a:rPr lang="en-US" altLang="en-US" sz="2400" dirty="0" smtClean="0"/>
              <a:t> Precision </a:t>
            </a:r>
            <a:r>
              <a:rPr lang="en-US" altLang="en-US" sz="2400" dirty="0"/>
              <a:t>at 1, 3 and 5 nearest neighbor evaluated on the test set </a:t>
            </a:r>
            <a:r>
              <a:rPr lang="en-US" altLang="en-US" sz="2400" i="1" dirty="0" smtClean="0"/>
              <a:t>vs.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mean training run time of COMET. Percentiles denote the density of the learned matrix. Error bars denote the standard error of the mean across 5 random train/test partitions (80\%/20\%). Dashed line denotes the </a:t>
            </a:r>
            <a:r>
              <a:rPr lang="en-US" altLang="en-US" sz="2400" i="1" dirty="0" smtClean="0"/>
              <a:t>precision-at-1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the Euclidean baseline. </a:t>
            </a:r>
            <a:r>
              <a:rPr lang="en-US" altLang="en-US" sz="2400" b="1" dirty="0" smtClean="0"/>
              <a:t>(</a:t>
            </a:r>
            <a:r>
              <a:rPr lang="en-US" altLang="en-US" sz="2400" b="1" dirty="0"/>
              <a:t>b</a:t>
            </a:r>
            <a:r>
              <a:rPr lang="en-US" altLang="en-US" sz="2400" b="1" dirty="0" smtClean="0"/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Mean training time as a function of the learned matrix density. Percentiles denote the </a:t>
            </a:r>
            <a:r>
              <a:rPr lang="en-US" altLang="en-US" sz="2400" i="1" dirty="0" smtClean="0"/>
              <a:t>Precision-at-1</a:t>
            </a:r>
            <a:endParaRPr lang="en-AU" altLang="en-US" sz="24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3070159" y="25942632"/>
            <a:ext cx="4752528" cy="42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90188" y="25821621"/>
                <a:ext cx="3546760" cy="32543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dirty="0" err="1" smtClean="0"/>
                  <a:t>Frobenius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algn="l" rtl="0">
                  <a:spcBef>
                    <a:spcPts val="750"/>
                  </a:spcBef>
                </a:pPr>
                <a:endParaRPr lang="en-US" sz="2400" dirty="0"/>
              </a:p>
              <a:p>
                <a:pPr algn="l" rtl="0">
                  <a:spcBef>
                    <a:spcPts val="750"/>
                  </a:spcBef>
                </a:pPr>
                <a:r>
                  <a:rPr lang="en-US" sz="2400" dirty="0" smtClean="0"/>
                  <a:t>Sparse </a:t>
                </a:r>
                <a:r>
                  <a:rPr lang="en-US" sz="2400" dirty="0"/>
                  <a:t>COMET assigns zero weights to less-informative features.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90188" y="25821621"/>
                <a:ext cx="3546760" cy="3254353"/>
              </a:xfrm>
              <a:prstGeom prst="rect">
                <a:avLst/>
              </a:prstGeom>
              <a:blipFill rotWithShape="0">
                <a:blip r:embed="rId14"/>
                <a:stretch>
                  <a:fillRect l="-2749" t="-1311" r="-2062" b="-337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15019972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15019972"/>
                <a:ext cx="2561897" cy="463846"/>
              </a:xfrm>
              <a:prstGeom prst="rect">
                <a:avLst/>
              </a:prstGeom>
              <a:blipFill rotWithShape="0">
                <a:blip r:embed="rId15"/>
                <a:stretch>
                  <a:fillRect l="-3810" t="-9211" r="-1190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8112422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8112422"/>
                <a:ext cx="2280346" cy="402291"/>
              </a:xfrm>
              <a:prstGeom prst="rect">
                <a:avLst/>
              </a:prstGeom>
              <a:blipFill rotWithShape="0">
                <a:blip r:embed="rId16"/>
                <a:stretch>
                  <a:fillRect l="-2941" t="-6061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8033692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8033692"/>
                <a:ext cx="2152105" cy="402291"/>
              </a:xfrm>
              <a:prstGeom prst="rect">
                <a:avLst/>
              </a:prstGeom>
              <a:blipFill rotWithShape="0">
                <a:blip r:embed="rId17"/>
                <a:stretch>
                  <a:fillRect l="-3116" t="-6061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5603003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5762250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5678171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25785958"/>
            <a:ext cx="9715300" cy="617008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A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63443" y="27075233"/>
            <a:ext cx="4851213" cy="2571267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/>
              <a:t>COMET operates by updating the learned matrix one column and row at a time, thus </a:t>
            </a:r>
            <a:r>
              <a:rPr lang="en-US" sz="3200" dirty="0" smtClean="0"/>
              <a:t>relating </a:t>
            </a:r>
            <a:r>
              <a:rPr lang="en-US" sz="3200" dirty="0"/>
              <a:t>to one feature at each iteration. </a:t>
            </a:r>
            <a:endParaRPr lang="en-US" sz="3200" b="1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78472" y="27867321"/>
            <a:ext cx="3718972" cy="3528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463443" y="5170241"/>
                <a:ext cx="8849661" cy="7349498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 smtClean="0">
                    <a:solidFill>
                      <a:prstClr val="black"/>
                    </a:solidFill>
                  </a:rPr>
                  <a:t>Introduction</a:t>
                </a:r>
                <a:endParaRPr lang="en-US" sz="4400" b="1" dirty="0">
                  <a:solidFill>
                    <a:prstClr val="black"/>
                  </a:solidFill>
                </a:endParaRPr>
              </a:p>
              <a:p>
                <a:pPr lvl="0" algn="l" rtl="0"/>
                <a:endParaRPr lang="en-US" sz="1050" dirty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In metric learning we learn a measure of pairwise distance among data samples. It can be used for extracting features in a data-driven way, project it into a new feature space and ranking samples similar to a query sample.</a:t>
                </a:r>
              </a:p>
              <a:p>
                <a:pPr lvl="0" algn="l" rtl="0"/>
                <a:endParaRPr lang="en-US" sz="3200" dirty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It is often cast as solving a convex optimization problem over the cone of positive definite (PD) matrices by optimizing a similarity measure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𝑊𝑦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.</a:t>
                </a:r>
              </a:p>
              <a:p>
                <a:pPr lvl="0" algn="l" rtl="0"/>
                <a:endParaRPr lang="en-US" sz="3200" dirty="0" smtClean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is PD, it can be factored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and then map any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to a new feature space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43" y="5170241"/>
                <a:ext cx="8849661" cy="7349498"/>
              </a:xfrm>
              <a:prstGeom prst="rect">
                <a:avLst/>
              </a:prstGeom>
              <a:blipFill rotWithShape="0">
                <a:blip r:embed="rId25"/>
                <a:stretch>
                  <a:fillRect l="-1584" t="-1575" b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ounded Rectangle 70"/>
          <p:cNvSpPr/>
          <p:nvPr/>
        </p:nvSpPr>
        <p:spPr>
          <a:xfrm>
            <a:off x="11527925" y="4968776"/>
            <a:ext cx="9715300" cy="837131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2083855" y="5175883"/>
                <a:ext cx="8334741" cy="7343856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 smtClean="0">
                    <a:solidFill>
                      <a:prstClr val="black"/>
                    </a:solidFill>
                  </a:rPr>
                  <a:t>A row-column coordinate step</a:t>
                </a:r>
                <a:endParaRPr lang="en-US" sz="3600" dirty="0">
                  <a:solidFill>
                    <a:prstClr val="black"/>
                  </a:solidFill>
                </a:endParaRPr>
              </a:p>
              <a:p>
                <a:pPr algn="l" rtl="0"/>
                <a:r>
                  <a:rPr lang="en-US" sz="3200" dirty="0" smtClean="0"/>
                  <a:t>We employ the PD condition of the </a:t>
                </a:r>
                <a:r>
                  <a:rPr lang="en-US" sz="3200" dirty="0" err="1" smtClean="0"/>
                  <a:t>Schur</a:t>
                </a:r>
                <a:r>
                  <a:rPr lang="en-US" sz="3200" dirty="0" smtClean="0"/>
                  <a:t> complement to calculate a bound over the step size. It guarantees that the steps reside  inside the PD cone: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r>
                  <a:rPr lang="en-US" sz="3200" dirty="0" smtClean="0"/>
                  <a:t>We use a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solver, and following a row-column step we update the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root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/>
                  <a:t>. Hence we also have a continues embedding of the features into the metric space.</a:t>
                </a:r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55" y="5175883"/>
                <a:ext cx="8334741" cy="7343856"/>
              </a:xfrm>
              <a:prstGeom prst="rect">
                <a:avLst/>
              </a:prstGeom>
              <a:blipFill rotWithShape="0">
                <a:blip r:embed="rId26"/>
                <a:stretch>
                  <a:fillRect l="-1681" t="-1577" b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11525035" y="13920541"/>
            <a:ext cx="9715300" cy="320095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2083855" y="14150783"/>
                <a:ext cx="8849661" cy="2771322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 smtClean="0">
                    <a:solidFill>
                      <a:prstClr val="black"/>
                    </a:solidFill>
                  </a:rPr>
                  <a:t>Dense COMET</a:t>
                </a:r>
                <a:endParaRPr lang="en-US" sz="3600" dirty="0" smtClean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We randomly draw a coordinate for each step, and take a row-column gradient step accordingly. We repeat it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i="1" dirty="0">
                    <a:solidFill>
                      <a:prstClr val="black"/>
                    </a:solidFill>
                  </a:rPr>
                  <a:t> </a:t>
                </a:r>
                <a:r>
                  <a:rPr lang="en-US" sz="3200" dirty="0">
                    <a:solidFill>
                      <a:prstClr val="black"/>
                    </a:solidFill>
                  </a:rPr>
                  <a:t>times.</a:t>
                </a:r>
              </a:p>
              <a:p>
                <a:pPr lvl="0" algn="l" rtl="0"/>
                <a:endParaRPr lang="en-US" sz="33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55" y="14150783"/>
                <a:ext cx="8849661" cy="2771322"/>
              </a:xfrm>
              <a:prstGeom prst="rect">
                <a:avLst/>
              </a:prstGeom>
              <a:blipFill rotWithShape="0">
                <a:blip r:embed="rId27"/>
                <a:stretch>
                  <a:fillRect l="-1584" t="-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17696849"/>
            <a:ext cx="9715300" cy="1425919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072515" y="17941653"/>
            <a:ext cx="8849661" cy="474109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We </a:t>
            </a:r>
            <a:r>
              <a:rPr lang="en-US" sz="3200" dirty="0">
                <a:solidFill>
                  <a:prstClr val="black"/>
                </a:solidFill>
              </a:rPr>
              <a:t>propose a new type of structured sparsity, that allows 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We also maintain weights for the individual features, corresponding to the diagonal of the 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learned similarity 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matrix.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6274108" y="20932432"/>
            <a:ext cx="4609085" cy="4414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2083856" y="22178689"/>
                <a:ext cx="3996203" cy="3049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b="1" dirty="0"/>
                  <a:t>Structured sparsity:</a:t>
                </a:r>
                <a:r>
                  <a:rPr lang="en-US" sz="2400" dirty="0"/>
                  <a:t> A heat map of the absolute values of the elements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trained on RCV1, illustrating the structured sparseness of the learned metric. Features are ordered by their information gain.</a:t>
                </a:r>
                <a:endParaRPr lang="en-AU" altLang="en-US" sz="2400" dirty="0"/>
              </a:p>
            </p:txBody>
          </p:sp>
        </mc:Choice>
        <mc:Fallback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83856" y="22178689"/>
                <a:ext cx="3996203" cy="3049169"/>
              </a:xfrm>
              <a:prstGeom prst="rect">
                <a:avLst/>
              </a:prstGeom>
              <a:blipFill rotWithShape="0">
                <a:blip r:embed="rId29"/>
                <a:stretch>
                  <a:fillRect l="-2287" t="-1400" r="-4116" b="-38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17278192" y="26428097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2085081" y="25937551"/>
                <a:ext cx="5193111" cy="5600558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/>
                  <a:t>We use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and each matrix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diagonal. 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is the sum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081" y="25937551"/>
                <a:ext cx="5193111" cy="5600558"/>
              </a:xfrm>
              <a:prstGeom prst="rect">
                <a:avLst/>
              </a:prstGeom>
              <a:blipFill rotWithShape="0">
                <a:blip r:embed="rId31"/>
                <a:stretch>
                  <a:fillRect l="-2582" t="-1306" b="-2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63105" y="18689705"/>
            <a:ext cx="9715300" cy="4929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10308" y="18835078"/>
            <a:ext cx="8849661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Computational Complexity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We </a:t>
            </a:r>
            <a:r>
              <a:rPr lang="en-US" sz="3200" dirty="0"/>
              <a:t>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2524711" y="21187214"/>
            <a:ext cx="8696885" cy="132693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22395559" y="24270519"/>
            <a:ext cx="8849661" cy="374081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Runtimes</a:t>
            </a:r>
          </a:p>
          <a:p>
            <a:pPr algn="l" rtl="0"/>
            <a:r>
              <a:rPr lang="en-US" altLang="en-US" sz="3200" dirty="0"/>
              <a:t>Sparse COMET is fastest on the RCV1 5K features dataset. LEGO is fastest on the smaller datasets; HDSL is mostly slower than COMET. Importantly, both sparse and dense COMET converged to a significantly better optimum.</a:t>
            </a:r>
            <a:endParaRPr lang="en-AU" altLang="en-US" sz="3200" dirty="0"/>
          </a:p>
          <a:p>
            <a:pPr lvl="0" algn="l" rtl="0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43838" y="30310146"/>
                <a:ext cx="8964410" cy="12025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24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400" dirty="0"/>
                  <a:t> denotes the standard deviation. For </a:t>
                </a:r>
                <a:r>
                  <a:rPr lang="en-US" altLang="en-US" sz="2400" dirty="0" smtClean="0"/>
                  <a:t>sparse COMET</a:t>
                </a:r>
                <a:r>
                  <a:rPr lang="en-US" altLang="en-US" sz="2400" dirty="0"/>
                  <a:t>, we  selected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values to illustrate the performance gain. </a:t>
                </a:r>
                <a:endParaRPr lang="en-AU" altLang="en-US" sz="2400" i="1" dirty="0"/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3838" y="30310146"/>
                <a:ext cx="8964410" cy="1202510"/>
              </a:xfrm>
              <a:prstGeom prst="rect">
                <a:avLst/>
              </a:prstGeom>
              <a:blipFill rotWithShape="0">
                <a:blip r:embed="rId33"/>
                <a:stretch>
                  <a:fillRect l="-1020" t="-3553" b="-1116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2961713" y="5159075"/>
            <a:ext cx="8849661" cy="146327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COMET </a:t>
            </a:r>
            <a:r>
              <a:rPr lang="en-US" sz="4400" b="1" dirty="0"/>
              <a:t>achieves better precision in every dataset tested</a:t>
            </a:r>
            <a:r>
              <a:rPr lang="en-US" sz="4400" b="1" dirty="0" smtClean="0"/>
              <a:t>.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896973" y="15042462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3152316" y="2492091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676" y="910858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14676</TotalTime>
  <Words>611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1031</cp:revision>
  <dcterms:created xsi:type="dcterms:W3CDTF">2012-06-10T07:14:49Z</dcterms:created>
  <dcterms:modified xsi:type="dcterms:W3CDTF">2015-11-27T12:25:25Z</dcterms:modified>
</cp:coreProperties>
</file>