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 varScale="1">
        <p:scale>
          <a:sx n="17" d="100"/>
          <a:sy n="17" d="100"/>
        </p:scale>
        <p:origin x="592" y="12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60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6.jpe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11.png"/><Relationship Id="rId29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40.png"/><Relationship Id="rId24" Type="http://schemas.openxmlformats.org/officeDocument/2006/relationships/image" Target="../media/image15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4.jpeg"/><Relationship Id="rId23" Type="http://schemas.openxmlformats.org/officeDocument/2006/relationships/image" Target="../media/image14.jpeg"/><Relationship Id="rId28" Type="http://schemas.openxmlformats.org/officeDocument/2006/relationships/image" Target="../media/image18.jpeg"/><Relationship Id="rId19" Type="http://schemas.openxmlformats.org/officeDocument/2006/relationships/image" Target="../media/image7.emf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6153357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9462060"/>
            <a:ext cx="3191456" cy="11933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comparing with: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HDSL: Similarity Learning for High Dimensional Sparse Data  [Liu et al, 2015],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LEGO </a:t>
            </a:r>
            <a:r>
              <a:rPr lang="en-AU" altLang="en-US" sz="3200" dirty="0">
                <a:latin typeface="+mj-lt"/>
              </a:rPr>
              <a:t>(ITML): Log-</a:t>
            </a:r>
            <a:r>
              <a:rPr lang="en-AU" altLang="en-US" sz="3200" dirty="0" err="1">
                <a:latin typeface="+mj-lt"/>
              </a:rPr>
              <a:t>Det</a:t>
            </a:r>
            <a:r>
              <a:rPr lang="en-AU" altLang="en-US" sz="3200" dirty="0">
                <a:latin typeface="+mj-lt"/>
              </a:rPr>
              <a:t> Exact Gradient Online [</a:t>
            </a:r>
            <a:r>
              <a:rPr lang="en-AU" altLang="en-US" sz="3200" dirty="0" smtClean="0">
                <a:latin typeface="+mj-lt"/>
              </a:rPr>
              <a:t>Jain et al. 2008],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err="1" smtClean="0">
                <a:latin typeface="+mj-lt"/>
              </a:rPr>
              <a:t>BoostMetric</a:t>
            </a:r>
            <a:r>
              <a:rPr lang="en-AU" altLang="en-US" sz="3200" dirty="0" smtClean="0">
                <a:latin typeface="+mj-lt"/>
              </a:rPr>
              <a:t> positive-semidefinite metric learning with boosting [Shen et al. 2009],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064" t="6316" r="-1"/>
          <a:stretch/>
        </p:blipFill>
        <p:spPr>
          <a:xfrm>
            <a:off x="32725010" y="14317278"/>
            <a:ext cx="5421807" cy="4044987"/>
          </a:xfrm>
          <a:prstGeom prst="rect">
            <a:avLst/>
          </a:prstGeom>
        </p:spPr>
      </p:pic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blipFill rotWithShape="0">
                <a:blip r:embed="rId9"/>
                <a:stretch>
                  <a:fillRect l="-4753" t="-1713" b="-34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objective is: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4048595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</a:t>
            </a:r>
          </a:p>
          <a:p>
            <a:pPr algn="l" rtl="0"/>
            <a:endParaRPr lang="en-US" sz="3200" dirty="0" smtClean="0"/>
          </a:p>
          <a:p>
            <a:pPr algn="l" rtl="0"/>
            <a:r>
              <a:rPr lang="en-US" sz="3200" dirty="0" smtClean="0"/>
              <a:t>Using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to limit the step to the PD cone: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</a:t>
            </a:r>
            <a:r>
              <a:rPr lang="en-US" sz="3200" dirty="0" smtClean="0">
                <a:solidFill>
                  <a:prstClr val="black"/>
                </a:solidFill>
              </a:rPr>
              <a:t>tructured </a:t>
            </a:r>
            <a:r>
              <a:rPr lang="en-US" sz="3200" dirty="0" smtClean="0">
                <a:solidFill>
                  <a:prstClr val="black"/>
                </a:solidFill>
              </a:rPr>
              <a:t>sparsity allows only a small set of features to interact with </a:t>
            </a:r>
            <a:r>
              <a:rPr lang="en-US" sz="3200" i="1" dirty="0" smtClean="0">
                <a:solidFill>
                  <a:prstClr val="black"/>
                </a:solidFill>
              </a:rPr>
              <a:t>any</a:t>
            </a:r>
            <a:r>
              <a:rPr lang="en-US" sz="3200" dirty="0" smtClean="0">
                <a:solidFill>
                  <a:prstClr val="black"/>
                </a:solidFill>
              </a:rPr>
              <a:t> of the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45425" y="8569177"/>
            <a:ext cx="5421807" cy="5193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>
                    <a:latin typeface="+mj-lt"/>
                  </a:rPr>
                  <a:t>Structured sparsity: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RCV1,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blipFill rotWithShape="0">
                <a:blip r:embed="rId20"/>
                <a:stretch>
                  <a:fillRect l="-4952" t="-1967" r="-6476" b="-408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400351" y="5341966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Compared </a:t>
            </a:r>
            <a:r>
              <a:rPr lang="en-US" sz="3200" dirty="0"/>
              <a:t>COMET with approaches that avoid repeated projections to the PD </a:t>
            </a:r>
            <a:r>
              <a:rPr lang="en-US" sz="3200" dirty="0" smtClean="0"/>
              <a:t>cone, and  </a:t>
            </a:r>
            <a:r>
              <a:rPr lang="en-US" sz="3200" dirty="0"/>
              <a:t>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414188" y="774627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Experimental Evaluation</a:t>
            </a:r>
          </a:p>
          <a:p>
            <a:pPr algn="l" rtl="0"/>
            <a:r>
              <a:rPr lang="en-US" sz="3200" dirty="0"/>
              <a:t>Evaluated COMET with three datasets: Object recognition (Caltech256</a:t>
            </a:r>
            <a:r>
              <a:rPr lang="en-US" sz="3200" dirty="0" smtClean="0"/>
              <a:t>, 135k </a:t>
            </a:r>
            <a:r>
              <a:rPr lang="en-US" sz="3200" dirty="0"/>
              <a:t>triplets), text classification (RCV1, 4 </a:t>
            </a:r>
            <a:r>
              <a:rPr lang="en-US" sz="3200" dirty="0" smtClean="0"/>
              <a:t>classes, 100k </a:t>
            </a:r>
            <a:r>
              <a:rPr lang="en-US" sz="3200" dirty="0"/>
              <a:t>triplets), bio-informatics (Protein-LIBSVM, </a:t>
            </a:r>
            <a:r>
              <a:rPr lang="en-US" sz="3200" dirty="0" smtClean="0"/>
              <a:t>20k </a:t>
            </a:r>
            <a:r>
              <a:rPr lang="en-US" sz="3200" dirty="0"/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81" y="1224360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decomposition </a:t>
                </a:r>
                <a:r>
                  <a:rPr lang="en-US" sz="3200" dirty="0"/>
                  <a:t>[Jacob 2009, </a:t>
                </a:r>
                <a:r>
                  <a:rPr lang="en-US" sz="3200" dirty="0" err="1"/>
                  <a:t>Obozinski</a:t>
                </a:r>
                <a:r>
                  <a:rPr lang="en-US" sz="3200" dirty="0"/>
                  <a:t> 2011</a:t>
                </a:r>
                <a:r>
                  <a:rPr lang="en-US" sz="3200" dirty="0" smtClean="0"/>
                  <a:t>]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</a:t>
                </a:r>
                <a:r>
                  <a:rPr lang="en-US" sz="3200" dirty="0" smtClean="0"/>
                  <a:t>updates [Bach 2012], </a:t>
                </a:r>
                <a:r>
                  <a:rPr lang="en-US" sz="3200" dirty="0"/>
                  <a:t>which admits a closed form </a:t>
                </a:r>
                <a:r>
                  <a:rPr lang="en-US" sz="3200" dirty="0" smtClean="0"/>
                  <a:t>solution.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 smtClean="0">
                    <a:solidFill>
                      <a:srgbClr val="FF0000"/>
                    </a:solidFill>
                  </a:rPr>
                  <a:t>TODO: ADD CLOSED FORM SOLUTION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? (it shows how groups are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forced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to zero)</a:t>
                </a:r>
                <a:endParaRPr lang="en-US" sz="3200" b="1" dirty="0">
                  <a:solidFill>
                    <a:srgbClr val="FF0000"/>
                  </a:solidFill>
                </a:endParaRP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  <a:blipFill rotWithShape="0">
                <a:blip r:embed="rId25"/>
                <a:stretch>
                  <a:fillRect l="-1629" t="-452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620770" y="2635515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31030" y="2635515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12951" y="26355153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n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denotes the standard deviation. For sparse COMET, we  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values to illustrate 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blipFill rotWithShape="0">
                <a:blip r:embed="rId26"/>
                <a:stretch>
                  <a:fillRect l="-1769" t="-4669" r="-2689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520517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5723" r="50227"/>
          <a:stretch/>
        </p:blipFill>
        <p:spPr>
          <a:xfrm>
            <a:off x="32725010" y="7201025"/>
            <a:ext cx="5398907" cy="4066752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520517" y="2527503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7271076" y="1687881"/>
            <a:ext cx="3288861" cy="11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8361322" y="7137476"/>
            <a:ext cx="3202595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COMET. </a:t>
            </a:r>
            <a:endParaRPr lang="en-US" altLang="en-US" sz="32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Dashed </a:t>
            </a:r>
            <a:r>
              <a:rPr lang="en-US" altLang="en-US" sz="3200" dirty="0">
                <a:latin typeface="+mj-lt"/>
              </a:rPr>
              <a:t>line denotes the </a:t>
            </a:r>
            <a:r>
              <a:rPr lang="en-US" altLang="en-US" sz="3200" i="1" dirty="0" smtClean="0">
                <a:latin typeface="+mj-lt"/>
              </a:rPr>
              <a:t>precision-at-1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the Euclidean </a:t>
            </a:r>
            <a:r>
              <a:rPr lang="en-US" altLang="en-US" sz="3200" dirty="0" smtClean="0">
                <a:latin typeface="+mj-lt"/>
              </a:rPr>
              <a:t>baseline, 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RCV1 dataset with 5K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374790" y="14317278"/>
            <a:ext cx="3202595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/>
              <a:t>RCV1 dataset with 5K </a:t>
            </a:r>
            <a:r>
              <a:rPr lang="en-US" altLang="en-US" sz="3200" dirty="0" smtClean="0"/>
              <a:t>features.</a:t>
            </a:r>
            <a:endParaRPr lang="en-AU" altLang="en-US" sz="3200" b="1" i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9"/>
          <a:srcRect l="1039" r="1174"/>
          <a:stretch/>
        </p:blipFill>
        <p:spPr>
          <a:xfrm>
            <a:off x="22407589" y="9454763"/>
            <a:ext cx="8614582" cy="4387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17001</TotalTime>
  <Words>401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1122</cp:revision>
  <dcterms:created xsi:type="dcterms:W3CDTF">2012-06-10T07:14:49Z</dcterms:created>
  <dcterms:modified xsi:type="dcterms:W3CDTF">2015-12-01T15:51:32Z</dcterms:modified>
</cp:coreProperties>
</file>