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47" d="100"/>
          <a:sy n="47" d="100"/>
        </p:scale>
        <p:origin x="-6160" y="-6188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gif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3.emf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24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9.emf"/><Relationship Id="rId23" Type="http://schemas.openxmlformats.org/officeDocument/2006/relationships/image" Target="../media/image16.png"/><Relationship Id="rId10" Type="http://schemas.openxmlformats.org/officeDocument/2006/relationships/hyperlink" Target="http://chechiklab.biu.ac.il/yuvval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mailto:yuval.atzmon@biu.ac.il" TargetMode="External"/><Relationship Id="rId14" Type="http://schemas.openxmlformats.org/officeDocument/2006/relationships/image" Target="../media/image8.jpe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We assume we have access to triplets of entities where each triplet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consists of</a:t>
                </a: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a “query”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, and two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is </a:t>
                </a:r>
                <a:r>
                  <a:rPr lang="en-US" sz="4200" dirty="0">
                    <a:solidFill>
                      <a:schemeClr val="tx1"/>
                    </a:solidFill>
                  </a:rPr>
                  <a:t>more similar </a:t>
                </a:r>
                <a:r>
                  <a:rPr lang="en-US" sz="36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than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We aim to optimize the following 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objective</a:t>
                </a:r>
                <a:r>
                  <a:rPr lang="en-US" sz="36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 smtClean="0">
                  <a:solidFill>
                    <a:schemeClr val="tx1"/>
                  </a:solidFill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300" dirty="0" smtClean="0">
                    <a:solidFill>
                      <a:schemeClr val="tx1"/>
                    </a:solidFill>
                  </a:rPr>
                  <a:t>, with gradient steps inside the PD cone.</a:t>
                </a:r>
                <a:endParaRPr lang="he-IL" sz="3300" dirty="0" smtClean="0">
                  <a:solidFill>
                    <a:schemeClr val="tx1"/>
                  </a:solidFill>
                </a:endParaRPr>
              </a:p>
              <a:p>
                <a:pPr marL="607499" lvl="0" indent="-607499" algn="ctr" rtl="0"/>
                <a:endParaRPr lang="en-US" sz="4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7" name="Rounded Rectangle 916"/>
          <p:cNvSpPr/>
          <p:nvPr/>
        </p:nvSpPr>
        <p:spPr>
          <a:xfrm>
            <a:off x="21602700" y="4968777"/>
            <a:ext cx="9361040" cy="19298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400" b="1" smtClean="0">
                <a:solidFill>
                  <a:schemeClr val="tx1"/>
                </a:solidFill>
              </a:rPr>
              <a:t>Sparse COMET</a:t>
            </a:r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3024261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02700" y="24764108"/>
            <a:ext cx="9361040" cy="713566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Computational Complexity and Runtimes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compared COMET with approaches that avoid repeated projections to the PD cone and 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to the Euclidean metric baseline.</a:t>
            </a: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Introduction</a:t>
                </a:r>
              </a:p>
              <a:p>
                <a:pPr algn="l" rtl="0"/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Metric learning, is a method for learning a measure of pairwise distance among data samples. It can be used for extracting features in a data-driven way, project it into a new feature space and can also be used for ranking samples similar to a query sample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Learning a metric is often cast as solving a convex optimization problem over the cone of positive definite (PD) matrices by optimizing a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| 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PD, it can be factored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can be used to map any data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to a new feature space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11449571" y="4968776"/>
            <a:ext cx="9433050" cy="1520323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smtClean="0">
                <a:solidFill>
                  <a:schemeClr val="tx1"/>
                </a:solidFill>
              </a:rPr>
              <a:t>A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Abstract</a:t>
                </a:r>
              </a:p>
              <a:p>
                <a:pPr algn="ctr" rtl="0"/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Here we describe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COMET</a:t>
                </a:r>
                <a:r>
                  <a:rPr lang="en-US" sz="3200" dirty="0">
                    <a:solidFill>
                      <a:schemeClr val="tx1"/>
                    </a:solidFill>
                  </a:rPr>
                  <a:t>, a block-coordinate descent procedure for metric learning, which efficiently keeps the search within the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PD matrices </a:t>
                </a:r>
                <a:r>
                  <a:rPr lang="en-US" sz="3200" dirty="0">
                    <a:solidFill>
                      <a:schemeClr val="tx1"/>
                    </a:solidFill>
                  </a:rPr>
                  <a:t>cone, avoiding both costly projections and unnecessary computation of full gradients.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COMET </a:t>
                </a:r>
                <a:r>
                  <a:rPr lang="en-US" sz="3200" dirty="0">
                    <a:solidFill>
                      <a:schemeClr val="tx1"/>
                    </a:solidFill>
                  </a:rPr>
                  <a:t>also continuously maintains the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Cholesky</a:t>
                </a:r>
                <a:r>
                  <a:rPr lang="en-US" sz="3200" dirty="0">
                    <a:solidFill>
                      <a:schemeClr val="tx1"/>
                    </a:solidFill>
                  </a:rPr>
                  <a:t> root 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of the matrix, providing feature extraction and embedding of samples in a metric space.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</a:t>
                </a:r>
                <a:r>
                  <a:rPr lang="en-US" sz="3200" dirty="0">
                    <a:solidFill>
                      <a:schemeClr val="tx1"/>
                    </a:solidFill>
                  </a:rPr>
                  <a:t>further develop a structurally sparse variant of COMET, where only a small number of features interacts with other features. Sparse-COMET significantly accelerates both training and inference while improving interpretability.</a:t>
                </a:r>
              </a:p>
              <a:p>
                <a:pPr algn="ctr"/>
                <a:endParaRPr lang="he-IL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ounded Rectangle 190"/>
          <p:cNvSpPr/>
          <p:nvPr/>
        </p:nvSpPr>
        <p:spPr>
          <a:xfrm>
            <a:off x="31611812" y="4968776"/>
            <a:ext cx="10441159" cy="887079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d/</a:t>
            </a:r>
            <a:r>
              <a:rPr lang="en-US" sz="4400" b="1" dirty="0" err="1" smtClean="0">
                <a:solidFill>
                  <a:schemeClr val="tx1"/>
                </a:solidFill>
              </a:rPr>
              <a:t>spCOMET</a:t>
            </a:r>
            <a:r>
              <a:rPr lang="en-US" sz="4400" b="1" dirty="0" smtClean="0">
                <a:solidFill>
                  <a:schemeClr val="tx1"/>
                </a:solidFill>
              </a:rPr>
              <a:t> achieves better precision in every dataset tested.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31" name="Rectangle 930"/>
          <p:cNvSpPr/>
          <p:nvPr/>
        </p:nvSpPr>
        <p:spPr>
          <a:xfrm>
            <a:off x="11900380" y="6192913"/>
            <a:ext cx="4710275" cy="355615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just" rtl="0"/>
            <a:r>
              <a:rPr lang="en-US" sz="3200" dirty="0"/>
              <a:t>COMET operates by updating the learned matrix one column and row at a time, thus updating the terms relating to one feature at each iteration. </a:t>
            </a:r>
            <a:endParaRPr lang="en-US" sz="3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1683821" y="22682745"/>
            <a:ext cx="10441160" cy="56469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Extracted Features</a:t>
            </a:r>
            <a:endParaRPr lang="en-US" sz="44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/>
              <p:cNvSpPr/>
              <p:nvPr/>
            </p:nvSpPr>
            <p:spPr>
              <a:xfrm>
                <a:off x="11449571" y="20669200"/>
                <a:ext cx="9433049" cy="293724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/>
              <a:lstStyle/>
              <a:p>
                <a:pPr algn="ctr" rtl="0"/>
                <a:r>
                  <a:rPr lang="en-US" sz="4000" b="1" dirty="0" smtClean="0">
                    <a:solidFill>
                      <a:schemeClr val="tx1"/>
                    </a:solidFill>
                  </a:rPr>
                  <a:t>Dense COMET</a:t>
                </a: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randomly draw a coordinate for each step, and take a row-column gradient step accordingly. We repeat 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times.</a:t>
                </a:r>
                <a:endParaRPr lang="he-IL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571" y="20669200"/>
                <a:ext cx="9433049" cy="2937244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30963739" y="28299369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</a:t>
            </a:r>
            <a:r>
              <a:rPr lang="en-US" sz="3600" b="1" smtClean="0"/>
              <a:t>Contact and code</a:t>
            </a:r>
            <a:r>
              <a:rPr lang="en-US" sz="3600" smtClean="0"/>
              <a:t>: </a:t>
            </a:r>
            <a:r>
              <a:rPr lang="en-US" sz="3600" dirty="0" smtClean="0">
                <a:hlinkClick r:id="rId9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10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66" name="Rounded Rectangle 65"/>
          <p:cNvSpPr/>
          <p:nvPr/>
        </p:nvSpPr>
        <p:spPr>
          <a:xfrm>
            <a:off x="31683820" y="14336754"/>
            <a:ext cx="10441160" cy="762591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The effect of sparsity on precision and runtime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algn="l" rtl="0"/>
            <a:endParaRPr lang="en-US" sz="1800" b="1" dirty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1030" name="Picture 6" descr="Preview of your QR Cod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310" y="1113156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2070732" y="10369377"/>
                <a:ext cx="8334741" cy="7651632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We employ the PD condition of the </a:t>
                </a:r>
                <a:r>
                  <a:rPr lang="en-US" sz="3200" dirty="0" err="1" smtClean="0"/>
                  <a:t>Schur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complement </a:t>
                </a:r>
                <a:r>
                  <a:rPr lang="en-US" sz="3200" dirty="0" smtClean="0"/>
                  <a:t>to </a:t>
                </a:r>
                <a:r>
                  <a:rPr lang="en-US" sz="3200" dirty="0"/>
                  <a:t>efficiently calculate an exact bound over the step size that guarantees that the model </a:t>
                </a:r>
                <a:r>
                  <a:rPr lang="en-US" sz="3200" dirty="0" smtClean="0"/>
                  <a:t>takes steps inside the </a:t>
                </a:r>
                <a:r>
                  <a:rPr lang="en-US" sz="3200" dirty="0"/>
                  <a:t>PD </a:t>
                </a:r>
                <a:r>
                  <a:rPr lang="en-US" sz="3200" dirty="0" smtClean="0"/>
                  <a:t>cone:</a:t>
                </a:r>
              </a:p>
              <a:p>
                <a:pPr algn="l" rtl="0"/>
                <a:endParaRPr lang="en-US" sz="3200" dirty="0" smtClean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r>
                  <a:rPr lang="en-US" sz="3200" dirty="0" smtClean="0"/>
                  <a:t>We use a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solver, and following a row-column step we update the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root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/>
                  <a:t>. Hence we also have a continues embedding of the features into the metric space.</a:t>
                </a:r>
                <a:endParaRPr lang="en-US" sz="32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732" y="10369377"/>
                <a:ext cx="8334741" cy="7651632"/>
              </a:xfrm>
              <a:prstGeom prst="rect">
                <a:avLst/>
              </a:prstGeom>
              <a:blipFill rotWithShape="0">
                <a:blip r:embed="rId12"/>
                <a:stretch>
                  <a:fillRect l="-1683" t="-956" b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://www.afbiu.org/image/about-biu/circle-logo-330x330.gif"/>
          <p:cNvPicPr/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147" y="604675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3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11482686" y="24122905"/>
            <a:ext cx="9433049" cy="77768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000" b="1" dirty="0" smtClean="0">
                <a:solidFill>
                  <a:schemeClr val="tx1"/>
                </a:solidFill>
              </a:rPr>
              <a:t>Sparse COMET</a:t>
            </a: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propose a new </a:t>
            </a:r>
            <a:r>
              <a:rPr lang="en-US" sz="3200" dirty="0">
                <a:solidFill>
                  <a:schemeClr val="tx1"/>
                </a:solidFill>
              </a:rPr>
              <a:t>type of structured sparsity, </a:t>
            </a:r>
            <a:r>
              <a:rPr lang="en-US" sz="3200" dirty="0" smtClean="0">
                <a:solidFill>
                  <a:schemeClr val="tx1"/>
                </a:solidFill>
              </a:rPr>
              <a:t>that allows </a:t>
            </a:r>
            <a:r>
              <a:rPr lang="en-US" sz="3200" dirty="0">
                <a:solidFill>
                  <a:schemeClr val="tx1"/>
                </a:solidFill>
              </a:rPr>
              <a:t>only a small set of features to interact with </a:t>
            </a:r>
            <a:r>
              <a:rPr lang="en-US" sz="3200" i="1" dirty="0" smtClean="0">
                <a:solidFill>
                  <a:schemeClr val="tx1"/>
                </a:solidFill>
              </a:rPr>
              <a:t>any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of the other </a:t>
            </a:r>
            <a:r>
              <a:rPr lang="en-US" sz="3200" dirty="0" smtClean="0">
                <a:solidFill>
                  <a:schemeClr val="tx1"/>
                </a:solidFill>
              </a:rPr>
              <a:t>features. We </a:t>
            </a:r>
            <a:r>
              <a:rPr lang="en-US" sz="3200" dirty="0">
                <a:solidFill>
                  <a:schemeClr val="tx1"/>
                </a:solidFill>
              </a:rPr>
              <a:t>also maintain weights for the individual features, corresponding to the diagonal of </a:t>
            </a:r>
            <a:r>
              <a:rPr lang="en-US" sz="3200" dirty="0" smtClean="0">
                <a:solidFill>
                  <a:schemeClr val="tx1"/>
                </a:solidFill>
              </a:rPr>
              <a:t>the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learned </a:t>
            </a:r>
            <a:r>
              <a:rPr lang="en-US" sz="3200" dirty="0">
                <a:solidFill>
                  <a:schemeClr val="tx1"/>
                </a:solidFill>
              </a:rPr>
              <a:t>similarity 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matrix.</a:t>
            </a:r>
            <a:endParaRPr lang="he-IL" sz="2800" i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697471" y="27231447"/>
            <a:ext cx="4609085" cy="4414609"/>
          </a:xfrm>
          <a:prstGeom prst="rect">
            <a:avLst/>
          </a:prstGeom>
        </p:spPr>
      </p:pic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27263908" y="6256069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898688" y="6462476"/>
            <a:ext cx="3333750" cy="3257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22034748" y="6119548"/>
                <a:ext cx="5193111" cy="609300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just" rtl="0"/>
                <a:r>
                  <a:rPr lang="en-US" sz="3200" dirty="0"/>
                  <a:t>We use an overlapping 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and each matrix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diagonal. </a:t>
                </a:r>
                <a:endParaRPr lang="en-US" sz="3200" dirty="0" smtClean="0"/>
              </a:p>
              <a:p>
                <a:pPr algn="just" rtl="0"/>
                <a:endParaRPr lang="en-US" sz="3200" dirty="0"/>
              </a:p>
              <a:p>
                <a:pPr algn="just" rtl="0"/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is the sum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748" y="6119548"/>
                <a:ext cx="5193111" cy="6093001"/>
              </a:xfrm>
              <a:prstGeom prst="rect">
                <a:avLst/>
              </a:prstGeom>
              <a:blipFill rotWithShape="0">
                <a:blip r:embed="rId18"/>
                <a:stretch>
                  <a:fillRect l="-2700" t="-1201" r="-2582" b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2034748" y="12269646"/>
                <a:ext cx="8334741" cy="12182937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We add a group-sparse norm penalty to the loss to encourage solutions with fewer features and obtain the following objective and optimization 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/>
                  <a:t>For encouraging exact all-zeros updates, we solve </a:t>
                </a:r>
                <a:r>
                  <a:rPr lang="en-US" sz="3200" dirty="0" smtClean="0"/>
                  <a:t>on each </a:t>
                </a:r>
                <a:r>
                  <a:rPr lang="en-US" sz="3200" dirty="0"/>
                  <a:t>coordinate step the following proximal problem, which admits a closed form solution.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l" rtl="0"/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and </a:t>
                </a: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corresponds to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748" y="12269646"/>
                <a:ext cx="8334741" cy="12182937"/>
              </a:xfrm>
              <a:prstGeom prst="rect">
                <a:avLst/>
              </a:prstGeom>
              <a:blipFill rotWithShape="0">
                <a:blip r:embed="rId19"/>
                <a:stretch>
                  <a:fillRect l="-1683" t="-601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978821" y="28029906"/>
            <a:ext cx="8696885" cy="13269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1"/>
          <a:srcRect r="4094"/>
          <a:stretch/>
        </p:blipFill>
        <p:spPr>
          <a:xfrm>
            <a:off x="21890732" y="29410614"/>
            <a:ext cx="8784974" cy="1913091"/>
          </a:xfrm>
          <a:prstGeom prst="rect">
            <a:avLst/>
          </a:prstGeom>
        </p:spPr>
      </p:pic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18639" r="10321" b="14404"/>
          <a:stretch/>
        </p:blipFill>
        <p:spPr bwMode="auto">
          <a:xfrm>
            <a:off x="31814610" y="6975407"/>
            <a:ext cx="10029787" cy="490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32014575" y="11963699"/>
            <a:ext cx="9829821" cy="1079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1600" dirty="0" smtClean="0"/>
              <a:t>80%/20% </a:t>
            </a:r>
            <a:r>
              <a:rPr lang="en-US" altLang="en-US" sz="1600" dirty="0"/>
              <a:t>train/test split, 5-fold cross-validation for hyper parameters. </a:t>
            </a:r>
          </a:p>
          <a:p>
            <a:pPr algn="l" rtl="0"/>
            <a:r>
              <a:rPr lang="en-US" altLang="en-US" sz="1600" dirty="0"/>
              <a:t>Compared methods: </a:t>
            </a:r>
            <a:r>
              <a:rPr lang="en-AU" altLang="en-US" sz="1600" dirty="0"/>
              <a:t>Euclidean metric (baseline)</a:t>
            </a:r>
            <a:r>
              <a:rPr lang="ar-SA" altLang="en-US" sz="1600" dirty="0"/>
              <a:t>‏</a:t>
            </a:r>
            <a:r>
              <a:rPr lang="en-US" altLang="en-US" sz="1600" dirty="0"/>
              <a:t>.</a:t>
            </a:r>
            <a:r>
              <a:rPr lang="en-AU" altLang="en-US" sz="1600" dirty="0"/>
              <a:t> </a:t>
            </a:r>
            <a:r>
              <a:rPr lang="en-AU" altLang="en-US" sz="1600" dirty="0" smtClean="0"/>
              <a:t>HDSL: Similarity Learning for High Dimensional Sparse Data  [Liu et al, 2015], LEGO </a:t>
            </a:r>
            <a:r>
              <a:rPr lang="en-AU" altLang="en-US" sz="1600" dirty="0"/>
              <a:t>(ITML): Log-</a:t>
            </a:r>
            <a:r>
              <a:rPr lang="en-AU" altLang="en-US" sz="1600" dirty="0" err="1"/>
              <a:t>Det</a:t>
            </a:r>
            <a:r>
              <a:rPr lang="en-AU" altLang="en-US" sz="1600" dirty="0"/>
              <a:t> Exact Gradient Online [</a:t>
            </a:r>
            <a:r>
              <a:rPr lang="en-AU" altLang="en-US" sz="1600" dirty="0" smtClean="0"/>
              <a:t>Jain et al. 2008], </a:t>
            </a:r>
            <a:r>
              <a:rPr lang="en-AU" altLang="en-US" sz="1600" dirty="0" err="1" smtClean="0"/>
              <a:t>BoostMetric</a:t>
            </a:r>
            <a:r>
              <a:rPr lang="en-AU" altLang="en-US" sz="1600" dirty="0" smtClean="0"/>
              <a:t> positive-semidefinite metric learning with boosting [Shen et al. 2009]</a:t>
            </a:r>
            <a:endParaRPr lang="en-AU" alt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2014575" y="16151676"/>
            <a:ext cx="9829821" cy="3909040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037828" y="20060716"/>
            <a:ext cx="9829821" cy="13256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1600" dirty="0"/>
              <a:t>RCV1 dataset with 5K features</a:t>
            </a:r>
            <a:r>
              <a:rPr lang="en-US" altLang="en-US" sz="1600" dirty="0" smtClean="0"/>
              <a:t>.</a:t>
            </a:r>
            <a:r>
              <a:rPr lang="en-US" altLang="en-US" sz="1600" b="1" dirty="0" smtClean="0"/>
              <a:t>(a)</a:t>
            </a:r>
            <a:r>
              <a:rPr lang="en-US" altLang="en-US" sz="1600" dirty="0" smtClean="0"/>
              <a:t> Precision </a:t>
            </a:r>
            <a:r>
              <a:rPr lang="en-US" altLang="en-US" sz="1600" dirty="0"/>
              <a:t>at 1, 3 and 5 nearest neighbor evaluated on the test set </a:t>
            </a:r>
            <a:r>
              <a:rPr lang="en-US" altLang="en-US" sz="1600" i="1" dirty="0" smtClean="0"/>
              <a:t>vs. </a:t>
            </a:r>
            <a:r>
              <a:rPr lang="en-US" altLang="en-US" sz="1600" dirty="0" smtClean="0"/>
              <a:t>the </a:t>
            </a:r>
            <a:r>
              <a:rPr lang="en-US" altLang="en-US" sz="1600" dirty="0"/>
              <a:t>mean training run time of COMET. Percentiles denote the density of the learned matrix. Error bars denote the standard error of the mean across 5 random train/test partitions (80\%/20\%). Dashed line denotes the </a:t>
            </a:r>
            <a:r>
              <a:rPr lang="en-US" altLang="en-US" sz="1600" i="1" dirty="0" smtClean="0"/>
              <a:t>precision-at-1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of the Euclidean baseline. </a:t>
            </a:r>
            <a:r>
              <a:rPr lang="en-US" altLang="en-US" sz="1600" b="1" dirty="0" smtClean="0"/>
              <a:t>(</a:t>
            </a:r>
            <a:r>
              <a:rPr lang="en-US" altLang="en-US" sz="1600" b="1" dirty="0"/>
              <a:t>b</a:t>
            </a:r>
            <a:r>
              <a:rPr lang="en-US" altLang="en-US" sz="1600" b="1" dirty="0" smtClean="0"/>
              <a:t>)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Mean training time as a function of the learned matrix density. Percentiles denote the </a:t>
            </a:r>
            <a:r>
              <a:rPr lang="en-US" altLang="en-US" sz="1600" i="1" dirty="0" smtClean="0"/>
              <a:t>Precision-at-1</a:t>
            </a:r>
            <a:endParaRPr lang="en-AU" altLang="en-US" sz="16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2278072" y="23788480"/>
            <a:ext cx="4752528" cy="42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-245193"/>
            <a:ext cx="34700925" cy="307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</a:t>
            </a:r>
            <a:r>
              <a:rPr lang="en-US" sz="11000" b="1" dirty="0" smtClean="0"/>
              <a:t> Sparse Metrics</a:t>
            </a:r>
          </a:p>
          <a:p>
            <a:pPr algn="ctr" rtl="0"/>
            <a:r>
              <a:rPr lang="en-US" b="1" dirty="0" smtClean="0"/>
              <a:t>One Feature at a Time - COMET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7498100" y="23912883"/>
                <a:ext cx="4369549" cy="10793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1600" dirty="0" err="1" smtClean="0"/>
                  <a:t>Frob</a:t>
                </a:r>
                <a:r>
                  <a:rPr lang="en-US" sz="1600" dirty="0" smtClean="0"/>
                  <a:t>. </a:t>
                </a:r>
                <a:r>
                  <a:rPr lang="en-US" sz="16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/>
                        </m:ctrlPr>
                      </m:sSubPr>
                      <m:e>
                        <m:r>
                          <a:rPr lang="en-US" sz="1600" i="1"/>
                          <m:t>𝑉</m:t>
                        </m:r>
                      </m:e>
                      <m:sub>
                        <m:r>
                          <a:rPr lang="en-US" sz="1600" i="1"/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1600" i="1"/>
                      <m:t>𝑘</m:t>
                    </m:r>
                  </m:oMath>
                </a14:m>
                <a:r>
                  <a:rPr lang="en-US" sz="1600" dirty="0"/>
                  <a:t>. Sparse COMET assigns zero weights to less-informative features.</a:t>
                </a:r>
                <a:endParaRPr lang="en-AU" altLang="en-US" sz="1600" dirty="0"/>
              </a:p>
            </p:txBody>
          </p:sp>
        </mc:Choice>
        <mc:Fallback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98100" y="23912883"/>
                <a:ext cx="4369549" cy="1079399"/>
              </a:xfrm>
              <a:prstGeom prst="rect">
                <a:avLst/>
              </a:prstGeom>
              <a:blipFill rotWithShape="0">
                <a:blip r:embed="rId25"/>
                <a:stretch>
                  <a:fillRect l="-697" t="-1695" b="-621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14494</TotalTime>
  <Words>603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984</cp:revision>
  <dcterms:created xsi:type="dcterms:W3CDTF">2012-06-10T07:14:49Z</dcterms:created>
  <dcterms:modified xsi:type="dcterms:W3CDTF">2015-11-23T21:59:42Z</dcterms:modified>
</cp:coreProperties>
</file>