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205400" cy="32404050"/>
  <p:notesSz cx="6858000" cy="9144000"/>
  <p:defaultTextStyle>
    <a:defPPr>
      <a:defRPr lang="he-IL"/>
    </a:defPPr>
    <a:lvl1pPr marL="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5963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1926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7890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38536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98168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5780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1743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77071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6">
          <p15:clr>
            <a:srgbClr val="A4A3A4"/>
          </p15:clr>
        </p15:guide>
        <p15:guide id="2" pos="136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l Chechik" initials="G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18" autoAdjust="0"/>
    <p:restoredTop sz="96552" autoAdjust="0"/>
  </p:normalViewPr>
  <p:slideViewPr>
    <p:cSldViewPr>
      <p:cViewPr>
        <p:scale>
          <a:sx n="51" d="100"/>
          <a:sy n="51" d="100"/>
        </p:scale>
        <p:origin x="-1120" y="24"/>
      </p:cViewPr>
      <p:guideLst>
        <p:guide orient="horz" pos="10206"/>
        <p:guide pos="136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98A3463-10AA-40C1-AF51-9D4D3C36B945}" type="datetimeFigureOut">
              <a:rPr lang="he-IL" smtClean="0"/>
              <a:pPr/>
              <a:t>כ"א/כסלו/תשע"ו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A4298CF-6935-4765-8457-BD64E332281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44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994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9879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19818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5975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9969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39636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79574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19513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298CF-6935-4765-8457-BD64E3322811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11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13" y="10066263"/>
            <a:ext cx="36724591" cy="6945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7" y="18362300"/>
            <a:ext cx="30243779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9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9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8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980127" y="7785977"/>
            <a:ext cx="43745468" cy="165913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21220" y="7785977"/>
            <a:ext cx="130538818" cy="165913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0822608"/>
            <a:ext cx="36724591" cy="6435805"/>
          </a:xfrm>
        </p:spPr>
        <p:txBody>
          <a:bodyPr anchor="t"/>
          <a:lstStyle>
            <a:lvl1pPr algn="r">
              <a:defRPr sz="189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3734225"/>
            <a:ext cx="36724591" cy="7088383"/>
          </a:xfrm>
        </p:spPr>
        <p:txBody>
          <a:bodyPr anchor="b"/>
          <a:lstStyle>
            <a:lvl1pPr marL="0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1pPr>
            <a:lvl2pPr marL="2159633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19267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7890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385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21221" y="45373177"/>
            <a:ext cx="87138393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79704" y="45373177"/>
            <a:ext cx="87145892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3" y="7253411"/>
            <a:ext cx="19089889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3" y="10276289"/>
            <a:ext cx="19089889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7253411"/>
            <a:ext cx="19097388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0276289"/>
            <a:ext cx="19097388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כ"א/כסלו/תשע"ו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כ"א/כסלו/תשע"ו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כ"א/כסלו/תשע"ו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290163"/>
            <a:ext cx="14214278" cy="5490686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9" y="1290166"/>
            <a:ext cx="24153019" cy="27655958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6780854"/>
            <a:ext cx="14214278" cy="22165273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22682837"/>
            <a:ext cx="25923240" cy="2677838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2895363"/>
            <a:ext cx="25923240" cy="19442430"/>
          </a:xfrm>
        </p:spPr>
        <p:txBody>
          <a:bodyPr/>
          <a:lstStyle>
            <a:lvl1pPr marL="0" indent="0">
              <a:buNone/>
              <a:defRPr sz="15100"/>
            </a:lvl1pPr>
            <a:lvl2pPr marL="2159633" indent="0">
              <a:buNone/>
              <a:defRPr sz="13200"/>
            </a:lvl2pPr>
            <a:lvl3pPr marL="4319267" indent="0">
              <a:buNone/>
              <a:defRPr sz="11300"/>
            </a:lvl3pPr>
            <a:lvl4pPr marL="6478900" indent="0">
              <a:buNone/>
              <a:defRPr sz="9300"/>
            </a:lvl4pPr>
            <a:lvl5pPr marL="8638536" indent="0">
              <a:buNone/>
              <a:defRPr sz="9300"/>
            </a:lvl5pPr>
            <a:lvl6pPr marL="10798168" indent="0">
              <a:buNone/>
              <a:defRPr sz="9300"/>
            </a:lvl6pPr>
            <a:lvl7pPr marL="12957803" indent="0">
              <a:buNone/>
              <a:defRPr sz="9300"/>
            </a:lvl7pPr>
            <a:lvl8pPr marL="15117437" indent="0">
              <a:buNone/>
              <a:defRPr sz="9300"/>
            </a:lvl8pPr>
            <a:lvl9pPr marL="17277071" indent="0">
              <a:buNone/>
              <a:defRPr sz="9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25360673"/>
            <a:ext cx="25923240" cy="3802972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  <a:prstGeom prst="rect">
            <a:avLst/>
          </a:prstGeom>
        </p:spPr>
        <p:txBody>
          <a:bodyPr vert="horz" lIns="431926" tIns="215963" rIns="431926" bIns="215963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7560951"/>
            <a:ext cx="38884860" cy="21385175"/>
          </a:xfrm>
          <a:prstGeom prst="rect">
            <a:avLst/>
          </a:prstGeom>
        </p:spPr>
        <p:txBody>
          <a:bodyPr vert="horz" lIns="431926" tIns="215963" rIns="431926" bIns="215963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7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EEEF-6AFF-4F2F-80C9-19C8578E8C6D}" type="datetimeFigureOut">
              <a:rPr lang="he-IL" smtClean="0"/>
              <a:pPr/>
              <a:t>כ"א/כסלו/תשע"ו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9" y="30033758"/>
            <a:ext cx="13681710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3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9267" rtl="1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725" indent="-1619725" algn="r" defTabSz="4319267" rtl="1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405" indent="-1349772" algn="r" defTabSz="4319267" rtl="1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90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8719" indent="-1079817" algn="r" defTabSz="4319267" rtl="1" eaLnBrk="1" latinLnBrk="0" hangingPunct="1">
        <a:spcBef>
          <a:spcPct val="20000"/>
        </a:spcBef>
        <a:buFont typeface="Arial" pitchFamily="34" charset="0"/>
        <a:buChar char="–"/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718353" indent="-1079817" algn="r" defTabSz="4319267" rtl="1" eaLnBrk="1" latinLnBrk="0" hangingPunct="1">
        <a:spcBef>
          <a:spcPct val="20000"/>
        </a:spcBef>
        <a:buFont typeface="Arial" pitchFamily="34" charset="0"/>
        <a:buChar char="»"/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8779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037619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7253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356887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63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1926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7890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38536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8168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780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1743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7071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chechiklab.biu.ac.il/yuvval" TargetMode="External"/><Relationship Id="rId13" Type="http://schemas.openxmlformats.org/officeDocument/2006/relationships/image" Target="../media/image8.png"/><Relationship Id="rId18" Type="http://schemas.openxmlformats.org/officeDocument/2006/relationships/image" Target="../media/image10.png"/><Relationship Id="rId26" Type="http://schemas.openxmlformats.org/officeDocument/2006/relationships/image" Target="../media/image17.png"/><Relationship Id="rId3" Type="http://schemas.openxmlformats.org/officeDocument/2006/relationships/image" Target="../media/image1.png"/><Relationship Id="rId21" Type="http://schemas.openxmlformats.org/officeDocument/2006/relationships/image" Target="../media/image13.png"/><Relationship Id="rId7" Type="http://schemas.openxmlformats.org/officeDocument/2006/relationships/hyperlink" Target="mailto:yuval.atzmon@biu.ac.il" TargetMode="External"/><Relationship Id="rId12" Type="http://schemas.openxmlformats.org/officeDocument/2006/relationships/image" Target="../media/image7.png"/><Relationship Id="rId17" Type="http://schemas.openxmlformats.org/officeDocument/2006/relationships/image" Target="../media/image9.png"/><Relationship Id="rId3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jpeg"/><Relationship Id="rId20" Type="http://schemas.openxmlformats.org/officeDocument/2006/relationships/image" Target="../media/image12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6.png"/><Relationship Id="rId24" Type="http://schemas.openxmlformats.org/officeDocument/2006/relationships/image" Target="../media/image16.jpeg"/><Relationship Id="rId32" Type="http://schemas.openxmlformats.org/officeDocument/2006/relationships/image" Target="../media/image21.png"/><Relationship Id="rId5" Type="http://schemas.openxmlformats.org/officeDocument/2006/relationships/image" Target="../media/image3.png"/><Relationship Id="rId15" Type="http://schemas.openxmlformats.org/officeDocument/2006/relationships/image" Target="../media/image6.jpeg"/><Relationship Id="rId23" Type="http://schemas.openxmlformats.org/officeDocument/2006/relationships/image" Target="../media/image15.png"/><Relationship Id="rId10" Type="http://schemas.openxmlformats.org/officeDocument/2006/relationships/image" Target="../media/image5.png"/><Relationship Id="rId19" Type="http://schemas.openxmlformats.org/officeDocument/2006/relationships/image" Target="../media/image11.jpeg"/><Relationship Id="rId31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14" Type="http://schemas.openxmlformats.org/officeDocument/2006/relationships/image" Target="../media/image5.jpeg"/><Relationship Id="rId22" Type="http://schemas.openxmlformats.org/officeDocument/2006/relationships/image" Target="../media/image14.png"/><Relationship Id="rId27" Type="http://schemas.openxmlformats.org/officeDocument/2006/relationships/image" Target="../media/image18.png"/><Relationship Id="rId30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8616" y="22444232"/>
            <a:ext cx="5042644" cy="45714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8554" y="15383311"/>
            <a:ext cx="6077946" cy="4491122"/>
          </a:xfrm>
          <a:prstGeom prst="rect">
            <a:avLst/>
          </a:prstGeom>
        </p:spPr>
      </p:pic>
      <p:sp>
        <p:nvSpPr>
          <p:cNvPr id="60" name="Rounded Rectangle 59"/>
          <p:cNvSpPr/>
          <p:nvPr/>
        </p:nvSpPr>
        <p:spPr>
          <a:xfrm>
            <a:off x="32325163" y="4968774"/>
            <a:ext cx="9714936" cy="1495347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1933909" y="16590428"/>
            <a:ext cx="9721080" cy="15397891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endParaRPr lang="en-US" sz="3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554618" y="2880545"/>
            <a:ext cx="26096173" cy="144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>
            <a:spAutoFit/>
          </a:bodyPr>
          <a:lstStyle/>
          <a:p>
            <a:pPr algn="ctr"/>
            <a:r>
              <a:rPr lang="en-US" sz="5100" dirty="0" smtClean="0">
                <a:latin typeface="Arial" pitchFamily="34" charset="0"/>
                <a:cs typeface="+mj-cs"/>
              </a:rPr>
              <a:t>Yuval </a:t>
            </a:r>
            <a:r>
              <a:rPr lang="en-US" sz="5100" dirty="0" err="1" smtClean="0">
                <a:latin typeface="Arial" pitchFamily="34" charset="0"/>
                <a:cs typeface="+mj-cs"/>
              </a:rPr>
              <a:t>Atzmon</a:t>
            </a:r>
            <a:r>
              <a:rPr lang="en-US" sz="5400" baseline="30000" dirty="0"/>
              <a:t> 1</a:t>
            </a:r>
            <a:r>
              <a:rPr lang="en-US" sz="5100" dirty="0" smtClean="0">
                <a:latin typeface="Arial" pitchFamily="34" charset="0"/>
                <a:cs typeface="+mj-cs"/>
              </a:rPr>
              <a:t>, Uri </a:t>
            </a:r>
            <a:r>
              <a:rPr lang="en-US" sz="5100" dirty="0" err="1" smtClean="0">
                <a:latin typeface="Arial" pitchFamily="34" charset="0"/>
                <a:cs typeface="+mj-cs"/>
              </a:rPr>
              <a:t>Shalit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2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, Gal 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Chechik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1,3</a:t>
            </a:r>
            <a:endParaRPr lang="en-US" sz="5100" baseline="30000" dirty="0">
              <a:latin typeface="Arial" pitchFamily="34" charset="0"/>
              <a:cs typeface="Arial" pitchFamily="34" charset="0"/>
            </a:endParaRPr>
          </a:p>
          <a:p>
            <a:pPr algn="ctr" rtl="0"/>
            <a:r>
              <a:rPr lang="en-US" sz="4000" baseline="30000" smtClean="0"/>
              <a:t>1</a:t>
            </a:r>
            <a:r>
              <a:rPr lang="en-US" sz="3800" b="1" smtClean="0"/>
              <a:t>Gonda </a:t>
            </a:r>
            <a:r>
              <a:rPr lang="en-US" sz="3800" b="1" dirty="0"/>
              <a:t>Multidisciplinary Brain Research Center, Bar-</a:t>
            </a:r>
            <a:r>
              <a:rPr lang="en-US" sz="3800" b="1" dirty="0" err="1"/>
              <a:t>Ilan</a:t>
            </a:r>
            <a:r>
              <a:rPr lang="en-US" sz="3800" b="1" dirty="0"/>
              <a:t> University, </a:t>
            </a:r>
            <a:r>
              <a:rPr lang="en-US" sz="4000" baseline="30000" dirty="0" smtClean="0"/>
              <a:t>2</a:t>
            </a:r>
            <a:r>
              <a:rPr lang="en-US" sz="3800" b="1" dirty="0" smtClean="0"/>
              <a:t>NYU</a:t>
            </a:r>
            <a:r>
              <a:rPr lang="en-US" sz="3800" b="1" dirty="0" smtClean="0"/>
              <a:t>, </a:t>
            </a:r>
            <a:r>
              <a:rPr lang="en-US" sz="4000" baseline="30000" dirty="0" smtClean="0"/>
              <a:t>3</a:t>
            </a:r>
            <a:r>
              <a:rPr lang="en-US" sz="3800" b="1" dirty="0" smtClean="0"/>
              <a:t>Google </a:t>
            </a:r>
            <a:r>
              <a:rPr lang="en-US" sz="3800" b="1" dirty="0" smtClean="0"/>
              <a:t>Research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882691" y="1224360"/>
            <a:ext cx="2501985" cy="2421116"/>
            <a:chOff x="850900" y="1424739"/>
            <a:chExt cx="2975505" cy="163385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174" b="100000" l="2000" r="99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095" y="1424739"/>
              <a:ext cx="2265743" cy="1037391"/>
            </a:xfrm>
            <a:prstGeom prst="rect">
              <a:avLst/>
            </a:prstGeom>
          </p:spPr>
        </p:pic>
        <p:sp>
          <p:nvSpPr>
            <p:cNvPr id="145" name="TextBox 144"/>
            <p:cNvSpPr txBox="1"/>
            <p:nvPr/>
          </p:nvSpPr>
          <p:spPr>
            <a:xfrm>
              <a:off x="850900" y="2424221"/>
              <a:ext cx="2975505" cy="63437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107988" tIns="53994" rIns="107988" bIns="53994" rtlCol="0">
              <a:spAutoFit/>
            </a:bodyPr>
            <a:lstStyle/>
            <a:p>
              <a:pPr algn="ctr" rtl="0"/>
              <a:r>
                <a:rPr lang="en-US" sz="1800" b="1" dirty="0" smtClean="0"/>
                <a:t>The Leslie and Susan </a:t>
              </a:r>
              <a:r>
                <a:rPr lang="en-US" sz="1800" b="1" dirty="0" err="1" smtClean="0"/>
                <a:t>Gonda</a:t>
              </a:r>
              <a:r>
                <a:rPr lang="en-US" sz="1800" b="1" dirty="0" smtClean="0"/>
                <a:t> Multidisciplinary Brain Research Center</a:t>
              </a:r>
              <a:endParaRPr lang="en-US" sz="1800" b="1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32325164" y="20162144"/>
            <a:ext cx="9714935" cy="696068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endParaRPr lang="en-US" sz="44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403900" y="30401771"/>
            <a:ext cx="11449272" cy="15542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endParaRPr lang="en-US" sz="900" dirty="0" smtClean="0"/>
          </a:p>
          <a:p>
            <a:pPr marL="539940" indent="-539940" algn="l" rtl="0">
              <a:buFont typeface="+mj-lt"/>
              <a:buAutoNum type="arabicPeriod"/>
            </a:pPr>
            <a:endParaRPr lang="en-US" sz="1400" dirty="0" smtClean="0"/>
          </a:p>
          <a:p>
            <a:pPr marL="539940" indent="-539940" algn="l" rtl="0"/>
            <a:r>
              <a:rPr lang="en-US" sz="3600" b="1" dirty="0" smtClean="0"/>
              <a:t>	Contact and code</a:t>
            </a:r>
            <a:r>
              <a:rPr lang="en-US" sz="3600" dirty="0" smtClean="0"/>
              <a:t>: </a:t>
            </a:r>
            <a:r>
              <a:rPr lang="en-US" sz="3600" dirty="0" smtClean="0">
                <a:hlinkClick r:id="rId7"/>
              </a:rPr>
              <a:t>yuval.atzmon@biu.ac.il</a:t>
            </a:r>
            <a:r>
              <a:rPr lang="en-US" sz="3600" dirty="0" smtClean="0"/>
              <a:t>, </a:t>
            </a:r>
            <a:r>
              <a:rPr lang="en-US" sz="3600" dirty="0" smtClean="0">
                <a:hlinkClick r:id="rId8"/>
              </a:rPr>
              <a:t>http://chechiklab.biu.ac.il/yuvval</a:t>
            </a:r>
            <a:r>
              <a:rPr lang="en-US" sz="3600" dirty="0" smtClean="0"/>
              <a:t> </a:t>
            </a:r>
            <a:endParaRPr lang="he-IL" sz="3600" dirty="0"/>
          </a:p>
        </p:txBody>
      </p:sp>
      <p:sp>
        <p:nvSpPr>
          <p:cNvPr id="32" name="Text Box 115"/>
          <p:cNvSpPr txBox="1">
            <a:spLocks noChangeArrowheads="1"/>
          </p:cNvSpPr>
          <p:nvPr/>
        </p:nvSpPr>
        <p:spPr bwMode="auto">
          <a:xfrm>
            <a:off x="28049341" y="19874433"/>
            <a:ext cx="3191456" cy="561397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3200" b="1" dirty="0" err="1" smtClean="0">
                <a:latin typeface="+mj-lt"/>
              </a:rPr>
              <a:t>Precision@top-k</a:t>
            </a:r>
            <a:r>
              <a:rPr lang="en-US" altLang="en-US" sz="3200" dirty="0" smtClean="0">
                <a:latin typeface="+mj-lt"/>
              </a:rPr>
              <a:t>, for Caltech256 with 50  categories. </a:t>
            </a:r>
          </a:p>
          <a:p>
            <a:pPr algn="l" rtl="0">
              <a:spcBef>
                <a:spcPts val="750"/>
              </a:spcBef>
            </a:pPr>
            <a:r>
              <a:rPr lang="en-US" altLang="en-US" sz="3200" dirty="0" smtClean="0">
                <a:latin typeface="+mj-lt"/>
              </a:rPr>
              <a:t>Comparing with: </a:t>
            </a:r>
            <a:r>
              <a:rPr lang="en-AU" altLang="en-US" sz="3200" dirty="0" smtClean="0">
                <a:latin typeface="+mj-lt"/>
              </a:rPr>
              <a:t>Euclidean </a:t>
            </a:r>
            <a:r>
              <a:rPr lang="en-AU" altLang="en-US" sz="3200" dirty="0">
                <a:latin typeface="+mj-lt"/>
              </a:rPr>
              <a:t>metric (baseline)</a:t>
            </a:r>
            <a:r>
              <a:rPr lang="ar-SA" altLang="en-US" sz="3200" dirty="0" smtClean="0">
                <a:latin typeface="+mj-lt"/>
              </a:rPr>
              <a:t>‏</a:t>
            </a:r>
            <a:r>
              <a:rPr lang="en-US" altLang="en-US" sz="3200" dirty="0" smtClean="0">
                <a:latin typeface="+mj-lt"/>
              </a:rPr>
              <a:t>, </a:t>
            </a:r>
            <a:r>
              <a:rPr lang="en-AU" altLang="en-US" sz="3200" dirty="0" smtClean="0">
                <a:latin typeface="+mj-lt"/>
              </a:rPr>
              <a:t>HDSL</a:t>
            </a:r>
            <a:r>
              <a:rPr lang="en-AU" sz="3200" baseline="30000" dirty="0" smtClean="0">
                <a:latin typeface="+mj-lt"/>
              </a:rPr>
              <a:t>5</a:t>
            </a:r>
            <a:r>
              <a:rPr lang="en-AU" altLang="en-US" sz="3200" dirty="0" smtClean="0">
                <a:latin typeface="+mj-lt"/>
              </a:rPr>
              <a:t>, LEGO</a:t>
            </a:r>
            <a:r>
              <a:rPr lang="en-AU" sz="3200" baseline="30000" dirty="0" smtClean="0">
                <a:latin typeface="+mj-lt"/>
              </a:rPr>
              <a:t>6</a:t>
            </a:r>
            <a:r>
              <a:rPr lang="en-AU" sz="3200" dirty="0" smtClean="0">
                <a:latin typeface="+mj-lt"/>
              </a:rPr>
              <a:t>, </a:t>
            </a:r>
            <a:r>
              <a:rPr lang="en-AU" altLang="en-US" sz="3200" dirty="0" smtClean="0">
                <a:latin typeface="+mj-lt"/>
              </a:rPr>
              <a:t>BoostMetric</a:t>
            </a:r>
            <a:r>
              <a:rPr lang="en-AU" sz="3200" baseline="30000" dirty="0" smtClean="0">
                <a:latin typeface="+mj-lt"/>
              </a:rPr>
              <a:t>7</a:t>
            </a:r>
            <a:r>
              <a:rPr lang="en-AU" altLang="en-US" sz="3200" dirty="0" smtClean="0">
                <a:latin typeface="+mj-lt"/>
              </a:rPr>
              <a:t>,</a:t>
            </a:r>
            <a:r>
              <a:rPr lang="en-US" altLang="en-US" sz="3200" dirty="0" smtClean="0">
                <a:solidFill>
                  <a:prstClr val="black"/>
                </a:solidFill>
                <a:latin typeface="+mj-lt"/>
                <a:cs typeface="+mn-cs"/>
              </a:rPr>
              <a:t> </a:t>
            </a:r>
            <a:br>
              <a:rPr lang="en-US" altLang="en-US" sz="3200" dirty="0" smtClean="0">
                <a:solidFill>
                  <a:prstClr val="black"/>
                </a:solidFill>
                <a:latin typeface="+mj-lt"/>
                <a:cs typeface="+mn-cs"/>
              </a:rPr>
            </a:br>
            <a:r>
              <a:rPr lang="en-US" altLang="en-US" sz="3200" dirty="0" smtClean="0">
                <a:solidFill>
                  <a:prstClr val="black"/>
                </a:solidFill>
                <a:latin typeface="+mj-lt"/>
                <a:cs typeface="+mn-cs"/>
              </a:rPr>
              <a:t>5-fold cross-validation.</a:t>
            </a:r>
            <a:endParaRPr lang="en-AU" altLang="en-US" sz="3200" dirty="0">
              <a:latin typeface="+mj-lt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252237" y="1224361"/>
            <a:ext cx="34700925" cy="138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 anchor="ctr">
            <a:spAutoFit/>
          </a:bodyPr>
          <a:lstStyle/>
          <a:p>
            <a:pPr algn="ctr" rtl="0"/>
            <a:r>
              <a:rPr lang="en-US" b="1" dirty="0" smtClean="0"/>
              <a:t>Learning </a:t>
            </a:r>
            <a:r>
              <a:rPr lang="en-US" b="1" dirty="0"/>
              <a:t>Sparse Metrics, One Feature at a </a:t>
            </a:r>
            <a:r>
              <a:rPr lang="en-US" b="1" dirty="0" smtClean="0"/>
              <a:t>Time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 Box 115"/>
              <p:cNvSpPr txBox="1">
                <a:spLocks noChangeArrowheads="1"/>
              </p:cNvSpPr>
              <p:nvPr/>
            </p:nvSpPr>
            <p:spPr bwMode="auto">
              <a:xfrm>
                <a:off x="38280091" y="22286258"/>
                <a:ext cx="3202595" cy="304916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sz="3200" b="1" dirty="0" smtClean="0">
                    <a:latin typeface="+mj-lt"/>
                  </a:rPr>
                  <a:t>Frobenius </a:t>
                </a:r>
                <a:r>
                  <a:rPr lang="en-US" sz="3200" b="1" dirty="0">
                    <a:latin typeface="+mj-lt"/>
                  </a:rPr>
                  <a:t>norm of the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3200" b="1" dirty="0">
                    <a:latin typeface="+mj-lt"/>
                  </a:rPr>
                  <a:t> </a:t>
                </a:r>
                <a:r>
                  <a:rPr lang="en-US" sz="3200" b="1" i="1" dirty="0" smtClean="0">
                    <a:latin typeface="+mj-lt"/>
                  </a:rPr>
                  <a:t>vs.</a:t>
                </a:r>
                <a:r>
                  <a:rPr lang="en-US" sz="3200" b="1" dirty="0" smtClean="0">
                    <a:latin typeface="+mj-lt"/>
                  </a:rPr>
                  <a:t> the </a:t>
                </a:r>
                <a:r>
                  <a:rPr lang="en-US" sz="3200" b="1" dirty="0" smtClean="0">
                    <a:latin typeface="+mj-lt"/>
                  </a:rPr>
                  <a:t>information </a:t>
                </a:r>
                <a:r>
                  <a:rPr lang="en-US" sz="3200" b="1" dirty="0" smtClean="0">
                    <a:latin typeface="+mj-lt"/>
                  </a:rPr>
                  <a:t>gain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>
                    <a:latin typeface="+mj-lt"/>
                  </a:rPr>
                  <a:t>of feature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 smtClean="0">
                    <a:latin typeface="+mj-lt"/>
                  </a:rPr>
                  <a:t> at sparse COMET.</a:t>
                </a:r>
              </a:p>
            </p:txBody>
          </p:sp>
        </mc:Choice>
        <mc:Fallback>
          <p:sp>
            <p:nvSpPr>
              <p:cNvPr id="39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280091" y="22286258"/>
                <a:ext cx="3202595" cy="3049169"/>
              </a:xfrm>
              <a:prstGeom prst="rect">
                <a:avLst/>
              </a:prstGeom>
              <a:blipFill rotWithShape="0">
                <a:blip r:embed="rId9"/>
                <a:stretch>
                  <a:fillRect l="-4952" t="-2600" b="-560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ounded Rectangle 128"/>
              <p:cNvSpPr/>
              <p:nvPr/>
            </p:nvSpPr>
            <p:spPr>
              <a:xfrm>
                <a:off x="1080420" y="4968776"/>
                <a:ext cx="9721080" cy="12099592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 anchorCtr="0"/>
              <a:lstStyle/>
              <a:p>
                <a:pPr marL="607499" lvl="0" indent="-607499" algn="ctr" rtl="0"/>
                <a:r>
                  <a:rPr lang="en-US" sz="4400" b="1" dirty="0" smtClean="0">
                    <a:solidFill>
                      <a:schemeClr val="tx1"/>
                    </a:solidFill>
                    <a:latin typeface="+mj-lt"/>
                  </a:rPr>
                  <a:t>The learning </a:t>
                </a:r>
                <a:r>
                  <a:rPr lang="en-US" sz="4400" b="1" dirty="0">
                    <a:solidFill>
                      <a:schemeClr val="tx1"/>
                    </a:solidFill>
                    <a:latin typeface="+mj-lt"/>
                  </a:rPr>
                  <a:t>s</a:t>
                </a:r>
                <a:r>
                  <a:rPr lang="en-US" sz="4400" b="1" dirty="0" smtClean="0">
                    <a:solidFill>
                      <a:schemeClr val="tx1"/>
                    </a:solidFill>
                    <a:latin typeface="+mj-lt"/>
                  </a:rPr>
                  <a:t>etup</a:t>
                </a:r>
              </a:p>
              <a:p>
                <a:pPr algn="l"/>
                <a:r>
                  <a:rPr lang="en-US" sz="3200" dirty="0" smtClean="0">
                    <a:solidFill>
                      <a:schemeClr val="tx1"/>
                    </a:solidFill>
                    <a:latin typeface="+mj-lt"/>
                  </a:rPr>
                  <a:t>We aim to learn a </a:t>
                </a:r>
                <a:r>
                  <a:rPr lang="en-US" sz="3200" dirty="0">
                    <a:solidFill>
                      <a:schemeClr val="tx1"/>
                    </a:solidFill>
                    <a:latin typeface="+mj-lt"/>
                  </a:rPr>
                  <a:t>measure of pairwise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+mj-lt"/>
                  </a:rPr>
                  <a:t>similarity parametrized by a positive </a:t>
                </a:r>
                <a:r>
                  <a:rPr lang="en-US" sz="3200" dirty="0">
                    <a:solidFill>
                      <a:schemeClr val="tx1"/>
                    </a:solidFill>
                    <a:latin typeface="+mj-lt"/>
                  </a:rPr>
                  <a:t>definite (PD)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+mj-lt"/>
                  </a:rPr>
                  <a:t>matrix:</a:t>
                </a:r>
              </a:p>
              <a:p>
                <a:pPr algn="l"/>
                <a:endParaRPr lang="en-US" sz="3200" dirty="0">
                  <a:solidFill>
                    <a:schemeClr val="tx1"/>
                  </a:solidFill>
                  <a:latin typeface="+mj-lt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l"/>
                <a:endParaRPr lang="en-US" sz="32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  <a:latin typeface="+mj-lt"/>
                  </a:rPr>
                  <a:t>Given a ranking-based weak supervision signal,</a:t>
                </a: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  <a:latin typeface="+mj-lt"/>
                  </a:rPr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  <a:latin typeface="+mj-lt"/>
                  </a:rPr>
                  <a:t> for a triplet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 smtClean="0">
                    <a:solidFill>
                      <a:prstClr val="black"/>
                    </a:solidFill>
                    <a:latin typeface="+mj-lt"/>
                  </a:rPr>
                  <a:t> we aim to minimize the regularized loss:</a:t>
                </a:r>
                <a:endParaRPr lang="en-US" sz="3200" i="1" dirty="0">
                  <a:solidFill>
                    <a:prstClr val="black"/>
                  </a:solidFill>
                  <a:latin typeface="+mj-lt"/>
                </a:endParaRPr>
              </a:p>
              <a:p>
                <a:pPr lvl="0"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3200" i="1" dirty="0">
                  <a:solidFill>
                    <a:prstClr val="black"/>
                  </a:solidFill>
                  <a:latin typeface="+mj-lt"/>
                </a:endParaRPr>
              </a:p>
              <a:p>
                <a:pPr lvl="0"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unc>
                            <m:func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func>
                        </m:e>
                      </m:func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200" dirty="0">
                  <a:solidFill>
                    <a:prstClr val="black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9" name="Rounded 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20" y="4968776"/>
                <a:ext cx="9721080" cy="12099592"/>
              </a:xfrm>
              <a:prstGeom prst="round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101"/>
              <p:cNvSpPr txBox="1">
                <a:spLocks noChangeArrowheads="1"/>
              </p:cNvSpPr>
              <p:nvPr/>
            </p:nvSpPr>
            <p:spPr bwMode="auto">
              <a:xfrm>
                <a:off x="4453535" y="9433273"/>
                <a:ext cx="2316638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</a:rPr>
                  <a:t>Query image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52" name="Text 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53535" y="9433273"/>
                <a:ext cx="2316638" cy="463846"/>
              </a:xfrm>
              <a:prstGeom prst="rect">
                <a:avLst/>
              </a:prstGeom>
              <a:blipFill rotWithShape="0">
                <a:blip r:embed="rId11"/>
                <a:stretch>
                  <a:fillRect l="-4211" t="-9091" r="-1316" b="-285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102"/>
              <p:cNvSpPr txBox="1">
                <a:spLocks noChangeArrowheads="1"/>
              </p:cNvSpPr>
              <p:nvPr/>
            </p:nvSpPr>
            <p:spPr bwMode="auto">
              <a:xfrm>
                <a:off x="1608386" y="12525723"/>
                <a:ext cx="2087985" cy="402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</a:pPr>
                <a:r>
                  <a:rPr kumimoji="0" lang="en-US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+mj-lt"/>
                  </a:rPr>
                  <a:t>more similar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53" name="Text 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8386" y="12525723"/>
                <a:ext cx="2087985" cy="402291"/>
              </a:xfrm>
              <a:prstGeom prst="rect">
                <a:avLst/>
              </a:prstGeom>
              <a:blipFill rotWithShape="0">
                <a:blip r:embed="rId12"/>
                <a:stretch>
                  <a:fillRect l="-3216" t="-9091" r="-877" b="-257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03"/>
              <p:cNvSpPr txBox="1">
                <a:spLocks noChangeArrowheads="1"/>
              </p:cNvSpPr>
              <p:nvPr/>
            </p:nvSpPr>
            <p:spPr bwMode="auto">
              <a:xfrm>
                <a:off x="7977724" y="12446993"/>
                <a:ext cx="1918067" cy="402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</a:pPr>
                <a:r>
                  <a:rPr kumimoji="0" lang="en-US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+mj-lt"/>
                  </a:rPr>
                  <a:t>less similar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54" name="Text 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77724" y="12446993"/>
                <a:ext cx="1918067" cy="402291"/>
              </a:xfrm>
              <a:prstGeom prst="rect">
                <a:avLst/>
              </a:prstGeom>
              <a:blipFill rotWithShape="0">
                <a:blip r:embed="rId13"/>
                <a:stretch>
                  <a:fillRect l="-3503" t="-7576" r="-955" b="-257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Picture 12" descr="Bird, Blue, Cristata, Cyanocitta, Jay, Birds, Animals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2"/>
          <a:stretch/>
        </p:blipFill>
        <p:spPr bwMode="auto">
          <a:xfrm>
            <a:off x="4426569" y="10061106"/>
            <a:ext cx="2342128" cy="280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ird, Water, Ocean, Nature, Sea, Pelican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1"/>
          <a:stretch/>
        </p:blipFill>
        <p:spPr bwMode="auto">
          <a:xfrm>
            <a:off x="1642704" y="10175551"/>
            <a:ext cx="1526591" cy="215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reen, Rat, Mouse, Animal, Cute, Nature, Domestic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8" t="24915" r="57660" b="3685"/>
          <a:stretch/>
        </p:blipFill>
        <p:spPr bwMode="auto">
          <a:xfrm>
            <a:off x="8025971" y="10091472"/>
            <a:ext cx="1659289" cy="216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ounded Rectangle 78"/>
          <p:cNvSpPr/>
          <p:nvPr/>
        </p:nvSpPr>
        <p:spPr>
          <a:xfrm>
            <a:off x="11521580" y="4968775"/>
            <a:ext cx="9715300" cy="2698726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1964971" y="5343175"/>
            <a:ext cx="8599025" cy="2755933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lvl="0" algn="ctr" rtl="0"/>
            <a:r>
              <a:rPr lang="en-US" sz="4400" b="1" dirty="0" smtClean="0">
                <a:solidFill>
                  <a:prstClr val="black"/>
                </a:solidFill>
                <a:latin typeface="+mj-lt"/>
              </a:rPr>
              <a:t>Sparse COMET</a:t>
            </a:r>
            <a:endParaRPr lang="en-US" sz="3600" dirty="0" smtClean="0">
              <a:solidFill>
                <a:prstClr val="black"/>
              </a:solidFill>
              <a:latin typeface="+mj-lt"/>
            </a:endParaRPr>
          </a:p>
          <a:p>
            <a:pPr lvl="0" algn="l" rtl="0"/>
            <a:r>
              <a:rPr lang="en-US" sz="3200" dirty="0" smtClean="0">
                <a:latin typeface="+mj-lt"/>
              </a:rPr>
              <a:t>We propose a new form of structured sparsity. </a:t>
            </a:r>
            <a:br>
              <a:rPr lang="en-US" sz="3200" dirty="0" smtClean="0">
                <a:latin typeface="+mj-lt"/>
              </a:rPr>
            </a:b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A small set of features interacts with </a:t>
            </a:r>
            <a:r>
              <a:rPr lang="en-US" sz="3200" i="1" dirty="0" smtClean="0">
                <a:solidFill>
                  <a:prstClr val="black"/>
                </a:solidFill>
                <a:latin typeface="+mj-lt"/>
              </a:rPr>
              <a:t>any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 other feature. We also maintain the diagonal of W corresponding to weights of individual features. </a:t>
            </a:r>
            <a:endParaRPr lang="en-US" sz="3300" dirty="0">
              <a:solidFill>
                <a:prstClr val="black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15"/>
              <p:cNvSpPr txBox="1">
                <a:spLocks noChangeArrowheads="1"/>
              </p:cNvSpPr>
              <p:nvPr/>
            </p:nvSpPr>
            <p:spPr bwMode="auto">
              <a:xfrm>
                <a:off x="17590892" y="8569177"/>
                <a:ext cx="3202596" cy="30491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sz="3200" dirty="0" smtClean="0">
                    <a:latin typeface="+mj-lt"/>
                  </a:rPr>
                  <a:t>Absolute </a:t>
                </a:r>
                <a:r>
                  <a:rPr lang="en-US" sz="3200" dirty="0">
                    <a:latin typeface="+mj-lt"/>
                  </a:rPr>
                  <a:t>values </a:t>
                </a:r>
                <a:r>
                  <a:rPr lang="en-US" sz="3200" dirty="0" smtClean="0">
                    <a:latin typeface="+mj-lt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>
                    <a:latin typeface="+mj-lt"/>
                  </a:rPr>
                  <a:t> </a:t>
                </a:r>
                <a:r>
                  <a:rPr lang="en-US" sz="3200" dirty="0" smtClean="0">
                    <a:latin typeface="+mj-lt"/>
                  </a:rPr>
                  <a:t>that was trained </a:t>
                </a:r>
                <a:r>
                  <a:rPr lang="en-US" sz="3200" dirty="0">
                    <a:latin typeface="+mj-lt"/>
                  </a:rPr>
                  <a:t>on </a:t>
                </a:r>
                <a:r>
                  <a:rPr lang="en-US" sz="3200" dirty="0" smtClean="0">
                    <a:latin typeface="+mj-lt"/>
                  </a:rPr>
                  <a:t>RCV1. The features </a:t>
                </a:r>
                <a:r>
                  <a:rPr lang="en-US" sz="3200" dirty="0">
                    <a:latin typeface="+mj-lt"/>
                  </a:rPr>
                  <a:t>are ordered by their information gain.</a:t>
                </a:r>
                <a:endParaRPr lang="en-AU" alt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90892" y="8569177"/>
                <a:ext cx="3202596" cy="3049169"/>
              </a:xfrm>
              <a:prstGeom prst="rect">
                <a:avLst/>
              </a:prstGeom>
              <a:blipFill rotWithShape="0">
                <a:blip r:embed="rId17"/>
                <a:stretch>
                  <a:fillRect l="-4952" t="-2600" b="-56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ounded Rectangle 49"/>
          <p:cNvSpPr/>
          <p:nvPr/>
        </p:nvSpPr>
        <p:spPr>
          <a:xfrm>
            <a:off x="21940053" y="4968775"/>
            <a:ext cx="9714936" cy="11354125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2377299" y="5341966"/>
            <a:ext cx="8612485" cy="1771048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lvl="0" algn="ctr" rtl="0"/>
            <a:r>
              <a:rPr lang="en-US" sz="4400" b="1" dirty="0" smtClean="0">
                <a:solidFill>
                  <a:prstClr val="black"/>
                </a:solidFill>
                <a:latin typeface="+mj-lt"/>
              </a:rPr>
              <a:t>Complexity and runtime</a:t>
            </a:r>
            <a:endParaRPr lang="en-US" sz="3600" dirty="0" smtClean="0">
              <a:solidFill>
                <a:prstClr val="black"/>
              </a:solidFill>
              <a:latin typeface="+mj-lt"/>
            </a:endParaRPr>
          </a:p>
          <a:p>
            <a:pPr algn="l" rtl="0"/>
            <a:r>
              <a:rPr lang="en-US" sz="3200" dirty="0" smtClean="0">
                <a:latin typeface="+mj-lt"/>
              </a:rPr>
              <a:t>We compared COMET with approaches that avoid repeated projections to the PD cone.</a:t>
            </a:r>
            <a:endParaRPr lang="en-US" sz="3200" dirty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2391136" y="7026223"/>
            <a:ext cx="8612484" cy="1326930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22391136" y="17017453"/>
            <a:ext cx="8849661" cy="2755933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 smtClean="0">
                <a:latin typeface="+mj-lt"/>
              </a:rPr>
              <a:t>Experimental evaluation</a:t>
            </a:r>
          </a:p>
          <a:p>
            <a:pPr algn="l" rtl="0"/>
            <a:r>
              <a:rPr lang="en-US" sz="3200" dirty="0" smtClean="0">
                <a:latin typeface="+mj-lt"/>
              </a:rPr>
              <a:t>We evaluated </a:t>
            </a:r>
            <a:r>
              <a:rPr lang="en-US" sz="3200" dirty="0">
                <a:latin typeface="+mj-lt"/>
              </a:rPr>
              <a:t>COMET with three datasets: Object recognition (Caltech256</a:t>
            </a:r>
            <a:r>
              <a:rPr lang="en-US" sz="3200" dirty="0" smtClean="0">
                <a:latin typeface="+mj-lt"/>
              </a:rPr>
              <a:t>, d=1k, 135k </a:t>
            </a:r>
            <a:r>
              <a:rPr lang="en-US" sz="3200" dirty="0">
                <a:latin typeface="+mj-lt"/>
              </a:rPr>
              <a:t>triplets), text classification (RCV1, 4 </a:t>
            </a:r>
            <a:r>
              <a:rPr lang="en-US" sz="3200" dirty="0" smtClean="0">
                <a:latin typeface="+mj-lt"/>
              </a:rPr>
              <a:t>classes, d=5k, 100k </a:t>
            </a:r>
            <a:r>
              <a:rPr lang="en-US" sz="3200" dirty="0">
                <a:latin typeface="+mj-lt"/>
              </a:rPr>
              <a:t>triplets), bio-informatics (</a:t>
            </a:r>
            <a:r>
              <a:rPr lang="en-US" sz="3200" dirty="0" smtClean="0">
                <a:latin typeface="+mj-lt"/>
              </a:rPr>
              <a:t>Protein, d=357, 20k </a:t>
            </a:r>
            <a:r>
              <a:rPr lang="en-US" sz="3200" dirty="0">
                <a:latin typeface="+mj-lt"/>
              </a:rPr>
              <a:t>triplets).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745654" y="5397206"/>
            <a:ext cx="8849661" cy="2448157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>
                <a:latin typeface="+mj-lt"/>
              </a:rPr>
              <a:t>The effect of sparsity on precision and </a:t>
            </a:r>
            <a:r>
              <a:rPr lang="en-US" sz="4400" b="1" dirty="0" smtClean="0">
                <a:latin typeface="+mj-lt"/>
              </a:rPr>
              <a:t>runtime</a:t>
            </a:r>
          </a:p>
          <a:p>
            <a:pPr algn="l" rtl="0"/>
            <a:r>
              <a:rPr lang="en-US" sz="3200" dirty="0" smtClean="0">
                <a:latin typeface="+mj-lt"/>
              </a:rPr>
              <a:t>Sparse COMET achieves </a:t>
            </a:r>
            <a:r>
              <a:rPr lang="en-US" sz="3200" dirty="0">
                <a:latin typeface="+mj-lt"/>
              </a:rPr>
              <a:t>almost identical precision as </a:t>
            </a:r>
            <a:r>
              <a:rPr lang="en-US" sz="3200" dirty="0" smtClean="0">
                <a:latin typeface="+mj-lt"/>
              </a:rPr>
              <a:t>dense COMET</a:t>
            </a:r>
            <a:r>
              <a:rPr lang="en-US" sz="3200" dirty="0">
                <a:latin typeface="+mj-lt"/>
              </a:rPr>
              <a:t>, ×4.5 faster, with 0.5% </a:t>
            </a:r>
            <a:r>
              <a:rPr lang="en-US" sz="3200" dirty="0" smtClean="0">
                <a:latin typeface="+mj-lt"/>
              </a:rPr>
              <a:t>density.</a:t>
            </a:r>
            <a:endParaRPr lang="en-US" sz="1800" b="1" dirty="0"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2757800" y="20570592"/>
            <a:ext cx="8849661" cy="1873640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 err="1" smtClean="0">
                <a:latin typeface="+mj-lt"/>
              </a:rPr>
              <a:t>sCOMET</a:t>
            </a:r>
            <a:r>
              <a:rPr lang="en-US" sz="4400" b="1" dirty="0" smtClean="0">
                <a:latin typeface="+mj-lt"/>
              </a:rPr>
              <a:t> </a:t>
            </a:r>
            <a:r>
              <a:rPr lang="en-US" sz="4400" b="1" dirty="0" smtClean="0">
                <a:latin typeface="+mj-lt"/>
              </a:rPr>
              <a:t>selects </a:t>
            </a:r>
            <a:r>
              <a:rPr lang="en-US" sz="4400" b="1" dirty="0">
                <a:latin typeface="+mj-lt"/>
              </a:rPr>
              <a:t>i</a:t>
            </a:r>
            <a:r>
              <a:rPr lang="en-US" sz="4400" b="1" dirty="0" smtClean="0">
                <a:latin typeface="+mj-lt"/>
              </a:rPr>
              <a:t>nformative </a:t>
            </a:r>
            <a:r>
              <a:rPr lang="en-US" sz="4400" b="1" dirty="0" smtClean="0">
                <a:latin typeface="+mj-lt"/>
              </a:rPr>
              <a:t>features</a:t>
            </a:r>
            <a:endParaRPr lang="en-US" sz="4400" b="1" dirty="0" smtClean="0">
              <a:latin typeface="+mj-lt"/>
            </a:endParaRPr>
          </a:p>
          <a:p>
            <a:pPr lvl="0" algn="l" rtl="0">
              <a:spcBef>
                <a:spcPts val="75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Sparse COMET </a:t>
            </a:r>
            <a:r>
              <a:rPr lang="en-US" sz="3200" dirty="0" smtClean="0">
                <a:solidFill>
                  <a:prstClr val="black"/>
                </a:solidFill>
              </a:rPr>
              <a:t>assigns </a:t>
            </a:r>
            <a:r>
              <a:rPr lang="en-US" sz="3200" dirty="0">
                <a:solidFill>
                  <a:prstClr val="black"/>
                </a:solidFill>
              </a:rPr>
              <a:t>zero weights to </a:t>
            </a:r>
            <a:r>
              <a:rPr lang="en-US" sz="3200" dirty="0" smtClean="0">
                <a:solidFill>
                  <a:prstClr val="black"/>
                </a:solidFill>
              </a:rPr>
              <a:t>less-informative features.</a:t>
            </a:r>
            <a:endParaRPr lang="en-AU" altLang="en-US" sz="3200" dirty="0">
              <a:solidFill>
                <a:prstClr val="black"/>
              </a:solidFill>
            </a:endParaRPr>
          </a:p>
        </p:txBody>
      </p:sp>
      <p:pic>
        <p:nvPicPr>
          <p:cNvPr id="2" name="Picture 2" descr="http://www.natcom.org/uploadedImages/More_Scholarly_Resources/Doctoral_Program_Resource_Guide/NYU%20Logo.jp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979" y="1252192"/>
            <a:ext cx="2256945" cy="225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11945425" y="14360058"/>
                <a:ext cx="8610014" cy="17149104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US" sz="3200" dirty="0" smtClean="0">
                    <a:latin typeface="+mj-lt"/>
                  </a:rPr>
                  <a:t>We use an overlapping </a:t>
                </a:r>
                <a:r>
                  <a:rPr lang="en-US" sz="3200" dirty="0" smtClean="0"/>
                  <a:t>decomposition</a:t>
                </a:r>
                <a:r>
                  <a:rPr lang="en-US" sz="3200" baseline="30000" dirty="0" smtClean="0"/>
                  <a:t>2,3</a:t>
                </a:r>
                <a:r>
                  <a:rPr lang="en-US" sz="32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 smtClean="0">
                    <a:latin typeface="+mj-lt"/>
                  </a:rPr>
                  <a:t> into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sz="3200" dirty="0">
                    <a:latin typeface="+mj-lt"/>
                  </a:rPr>
                  <a:t> group components: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latin typeface="+mj-lt"/>
                  </a:rPr>
                  <a:t> is a diagonal </a:t>
                </a:r>
                <a:r>
                  <a:rPr lang="en-US" sz="3200" dirty="0" smtClean="0">
                    <a:latin typeface="+mj-lt"/>
                  </a:rPr>
                  <a:t>matrix.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3200" dirty="0">
                    <a:latin typeface="+mj-lt"/>
                  </a:rPr>
                  <a:t> is a symmetric matrix of non-zero values only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3200" dirty="0">
                    <a:latin typeface="+mj-lt"/>
                  </a:rPr>
                  <a:t> row and column, with an all-zeros </a:t>
                </a:r>
                <a:r>
                  <a:rPr lang="en-US" sz="3200" dirty="0" smtClean="0">
                    <a:latin typeface="+mj-lt"/>
                  </a:rPr>
                  <a:t>diagonal.</a:t>
                </a:r>
                <a:endParaRPr lang="en-US" sz="3200" dirty="0">
                  <a:latin typeface="+mj-lt"/>
                </a:endParaRPr>
              </a:p>
              <a:p>
                <a:pPr algn="l" rtl="0"/>
                <a:endParaRPr lang="en-US" sz="3200" dirty="0" smtClean="0">
                  <a:latin typeface="+mj-lt"/>
                </a:endParaRPr>
              </a:p>
              <a:p>
                <a:pPr algn="l" rtl="0"/>
                <a:r>
                  <a:rPr lang="en-US" sz="3200" dirty="0" smtClean="0">
                    <a:latin typeface="+mj-lt"/>
                  </a:rPr>
                  <a:t>A group-sparse norm penalty encourages solutions with fewer features:</a:t>
                </a:r>
              </a:p>
              <a:p>
                <a:pPr algn="l" rtl="0"/>
                <a:endParaRPr lang="en-US" sz="3200" dirty="0">
                  <a:latin typeface="+mj-lt"/>
                </a:endParaRPr>
              </a:p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bSup>
                                </m:lim>
                              </m:limLow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3200" dirty="0">
                  <a:latin typeface="+mj-lt"/>
                </a:endParaRPr>
              </a:p>
              <a:p>
                <a:pPr algn="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unc>
                            <m:func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func>
                        </m:e>
                      </m:func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 smtClean="0">
                  <a:latin typeface="+mj-lt"/>
                </a:endParaRPr>
              </a:p>
              <a:p>
                <a:pPr algn="l"/>
                <a:r>
                  <a:rPr lang="en-US" sz="3200" dirty="0" smtClean="0">
                    <a:latin typeface="+mj-lt"/>
                  </a:rPr>
                  <a:t>At each coordinate step we solve a </a:t>
                </a:r>
                <a:r>
                  <a:rPr lang="en-US" sz="3200" dirty="0">
                    <a:latin typeface="+mj-lt"/>
                  </a:rPr>
                  <a:t>proximal problem </a:t>
                </a:r>
                <a:r>
                  <a:rPr lang="en-US" sz="3200" dirty="0" smtClean="0">
                    <a:latin typeface="+mj-lt"/>
                  </a:rPr>
                  <a:t>to </a:t>
                </a:r>
                <a:r>
                  <a:rPr lang="en-US" sz="3200" dirty="0">
                    <a:latin typeface="+mj-lt"/>
                  </a:rPr>
                  <a:t>encourage exact all-zeros </a:t>
                </a:r>
                <a:r>
                  <a:rPr lang="en-US" sz="3200" dirty="0" smtClean="0"/>
                  <a:t>updates</a:t>
                </a:r>
                <a:r>
                  <a:rPr lang="en-US" sz="3200" baseline="30000" dirty="0" smtClean="0"/>
                  <a:t>4</a:t>
                </a:r>
                <a:endParaRPr lang="en-US" sz="3200" dirty="0" smtClean="0">
                  <a:latin typeface="+mj-lt"/>
                </a:endParaRPr>
              </a:p>
              <a:p>
                <a:pPr algn="l"/>
                <a:endParaRPr lang="en-US" sz="3200" dirty="0" smtClean="0">
                  <a:latin typeface="+mj-lt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𝒱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r>
                  <a:rPr lang="en-US" sz="3200" dirty="0" smtClean="0">
                    <a:latin typeface="+mj-lt"/>
                  </a:rPr>
                  <a:t/>
                </a:r>
                <a:br>
                  <a:rPr lang="en-US" sz="3200" dirty="0" smtClean="0">
                    <a:latin typeface="+mj-lt"/>
                  </a:rPr>
                </a:br>
                <a:endParaRPr lang="en-US" sz="3200" dirty="0" smtClean="0">
                  <a:latin typeface="+mj-lt"/>
                </a:endParaRPr>
              </a:p>
              <a:p>
                <a:pPr algn="l"/>
                <a:endParaRPr lang="en-US" sz="3200" dirty="0" smtClean="0">
                  <a:latin typeface="+mj-lt"/>
                </a:endParaRPr>
              </a:p>
              <a:p>
                <a:pPr algn="l"/>
                <a:r>
                  <a:rPr lang="en-US" sz="3200" dirty="0" smtClean="0">
                    <a:latin typeface="+mj-lt"/>
                  </a:rPr>
                  <a:t>This has a closed-form solution. We then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>
                    <a:latin typeface="+mj-lt"/>
                  </a:rPr>
                  <a:t>is </a:t>
                </a:r>
                <a:r>
                  <a:rPr lang="en-US" sz="3200" dirty="0">
                    <a:latin typeface="+mj-lt"/>
                  </a:rPr>
                  <a:t>the step size of the proximal update</a:t>
                </a:r>
                <a:r>
                  <a:rPr lang="en-US" sz="3200" dirty="0" smtClean="0">
                    <a:latin typeface="+mj-lt"/>
                  </a:rPr>
                  <a:t>.</a:t>
                </a:r>
              </a:p>
              <a:p>
                <a:pPr algn="l"/>
                <a:endParaRPr lang="en-AU" sz="3200" dirty="0" smtClean="0">
                  <a:latin typeface="+mj-lt"/>
                </a:endParaRPr>
              </a:p>
              <a:p>
                <a:pPr algn="l"/>
                <a:r>
                  <a:rPr lang="en-AU" sz="3200" dirty="0">
                    <a:latin typeface="+mj-lt"/>
                  </a:rPr>
                  <a:t>The proximal </a:t>
                </a:r>
                <a:r>
                  <a:rPr lang="en-AU" sz="3200" dirty="0" smtClean="0">
                    <a:latin typeface="+mj-lt"/>
                  </a:rPr>
                  <a:t>update sets many </a:t>
                </a:r>
                <a:r>
                  <a:rPr lang="en-AU" sz="3200" dirty="0">
                    <a:latin typeface="+mj-lt"/>
                  </a:rPr>
                  <a:t>of the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AU" sz="3200" dirty="0" smtClean="0">
                    <a:latin typeface="+mj-lt"/>
                  </a:rPr>
                  <a:t>  to be identically </a:t>
                </a:r>
                <a:r>
                  <a:rPr lang="en-AU" sz="3200" dirty="0">
                    <a:latin typeface="+mj-lt"/>
                  </a:rPr>
                  <a:t>zero</a:t>
                </a:r>
                <a:r>
                  <a:rPr lang="en-AU" sz="3200" dirty="0" smtClean="0">
                    <a:latin typeface="+mj-lt"/>
                  </a:rPr>
                  <a:t>. This </a:t>
                </a:r>
                <a:r>
                  <a:rPr lang="en-AU" sz="3200" dirty="0">
                    <a:latin typeface="+mj-lt"/>
                  </a:rPr>
                  <a:t>leads to a sparse update schedule, saving </a:t>
                </a:r>
                <a:r>
                  <a:rPr lang="en-AU" sz="3200" dirty="0" smtClean="0">
                    <a:latin typeface="+mj-lt"/>
                  </a:rPr>
                  <a:t>computation </a:t>
                </a:r>
                <a:r>
                  <a:rPr lang="en-AU" sz="3200" dirty="0">
                    <a:latin typeface="+mj-lt"/>
                  </a:rPr>
                  <a:t>and </a:t>
                </a:r>
                <a:r>
                  <a:rPr lang="en-AU" sz="3200" dirty="0" smtClean="0">
                    <a:latin typeface="+mj-lt"/>
                  </a:rPr>
                  <a:t>reducing </a:t>
                </a:r>
                <a:r>
                  <a:rPr lang="en-AU" sz="3200" dirty="0">
                    <a:latin typeface="+mj-lt"/>
                  </a:rPr>
                  <a:t>the mean cost per step to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𝜌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 smtClean="0">
                    <a:latin typeface="+mj-lt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>
                    <a:latin typeface="+mj-lt"/>
                  </a:rPr>
                  <a:t>is the density level.</a:t>
                </a:r>
              </a:p>
              <a:p>
                <a:pPr algn="l"/>
                <a:endParaRPr lang="en-US" sz="32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5425" y="14360058"/>
                <a:ext cx="8610014" cy="17149104"/>
              </a:xfrm>
              <a:prstGeom prst="rect">
                <a:avLst/>
              </a:prstGeom>
              <a:blipFill rotWithShape="0">
                <a:blip r:embed="rId20"/>
                <a:stretch>
                  <a:fillRect l="-1629" t="-391" r="-2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115"/>
              <p:cNvSpPr txBox="1">
                <a:spLocks noChangeArrowheads="1"/>
              </p:cNvSpPr>
              <p:nvPr/>
            </p:nvSpPr>
            <p:spPr bwMode="auto">
              <a:xfrm>
                <a:off x="22375202" y="14126127"/>
                <a:ext cx="8614582" cy="157184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altLang="en-US" sz="3200" b="1" dirty="0" smtClean="0">
                    <a:solidFill>
                      <a:schemeClr val="tx1"/>
                    </a:solidFill>
                    <a:latin typeface="+mj-lt"/>
                    <a:cs typeface="+mn-cs"/>
                  </a:rPr>
                  <a:t>Runtime</a:t>
                </a:r>
                <a:r>
                  <a:rPr lang="en-US" altLang="en-US" sz="3200" dirty="0" smtClean="0">
                    <a:solidFill>
                      <a:schemeClr val="tx1"/>
                    </a:solidFill>
                    <a:latin typeface="+mj-lt"/>
                    <a:cs typeface="+mn-cs"/>
                  </a:rPr>
                  <a:t>, </a:t>
                </a:r>
                <a:r>
                  <a:rPr lang="en-US" altLang="en-US" sz="3200" dirty="0">
                    <a:solidFill>
                      <a:schemeClr val="tx1"/>
                    </a:solidFill>
                    <a:latin typeface="+mj-lt"/>
                    <a:cs typeface="+mn-cs"/>
                  </a:rPr>
                  <a:t>minutes. 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cs"/>
                      </a:rPr>
                      <m:t>±</m:t>
                    </m:r>
                  </m:oMath>
                </a14:m>
                <a:r>
                  <a:rPr lang="en-US" altLang="en-US" sz="3200" dirty="0">
                    <a:solidFill>
                      <a:schemeClr val="tx1"/>
                    </a:solidFill>
                    <a:latin typeface="+mj-lt"/>
                    <a:cs typeface="+mn-cs"/>
                  </a:rPr>
                  <a:t> denotes the standard deviation. For sparse COMET, </a:t>
                </a:r>
                <a:r>
                  <a:rPr lang="en-US" altLang="en-US" sz="3200" dirty="0" smtClean="0">
                    <a:solidFill>
                      <a:schemeClr val="tx1"/>
                    </a:solidFill>
                    <a:latin typeface="+mj-lt"/>
                    <a:cs typeface="+mn-cs"/>
                  </a:rPr>
                  <a:t>we </a:t>
                </a:r>
                <a:r>
                  <a:rPr lang="en-US" altLang="en-US" sz="3200" dirty="0">
                    <a:solidFill>
                      <a:schemeClr val="tx1"/>
                    </a:solidFill>
                    <a:latin typeface="+mj-lt"/>
                    <a:cs typeface="+mn-cs"/>
                  </a:rPr>
                  <a:t>selected 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cs"/>
                      </a:rPr>
                      <m:t>𝜌</m:t>
                    </m:r>
                  </m:oMath>
                </a14:m>
                <a:r>
                  <a:rPr lang="en-US" altLang="en-US" sz="3200" dirty="0">
                    <a:solidFill>
                      <a:schemeClr val="tx1"/>
                    </a:solidFill>
                    <a:latin typeface="+mj-lt"/>
                    <a:cs typeface="+mn-cs"/>
                  </a:rPr>
                  <a:t> values </a:t>
                </a:r>
                <a:r>
                  <a:rPr lang="en-US" altLang="en-US" sz="3200" dirty="0" smtClean="0">
                    <a:solidFill>
                      <a:schemeClr val="tx1"/>
                    </a:solidFill>
                    <a:latin typeface="+mj-lt"/>
                    <a:cs typeface="+mn-cs"/>
                  </a:rPr>
                  <a:t>that illustrate </a:t>
                </a:r>
                <a:r>
                  <a:rPr lang="en-US" altLang="en-US" sz="3200" dirty="0">
                    <a:solidFill>
                      <a:schemeClr val="tx1"/>
                    </a:solidFill>
                    <a:latin typeface="+mj-lt"/>
                    <a:cs typeface="+mn-cs"/>
                  </a:rPr>
                  <a:t>the performance gain. </a:t>
                </a:r>
                <a:endParaRPr lang="en-AU" altLang="en-US" sz="3200" dirty="0">
                  <a:solidFill>
                    <a:schemeClr val="tx1"/>
                  </a:solidFill>
                  <a:latin typeface="+mj-lt"/>
                  <a:cs typeface="+mn-cs"/>
                </a:endParaRPr>
              </a:p>
            </p:txBody>
          </p:sp>
        </mc:Choice>
        <mc:Fallback xmlns="">
          <p:sp>
            <p:nvSpPr>
              <p:cNvPr id="63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75202" y="14126127"/>
                <a:ext cx="8614582" cy="1571842"/>
              </a:xfrm>
              <a:prstGeom prst="rect">
                <a:avLst/>
              </a:prstGeom>
              <a:blipFill rotWithShape="0">
                <a:blip r:embed="rId21"/>
                <a:stretch>
                  <a:fillRect l="-1768" t="-4651" r="-1556" b="-1162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 descr="http://chechiklab.biu.ac.il/~yuvval/figs/comet/Precision_at_K_all_datasets.png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4" t="23407" r="10321" b="14404"/>
          <a:stretch/>
        </p:blipFill>
        <p:spPr bwMode="auto">
          <a:xfrm>
            <a:off x="22497465" y="20040914"/>
            <a:ext cx="5421807" cy="493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3"/>
          <a:srcRect t="6757" r="50227"/>
          <a:stretch/>
        </p:blipFill>
        <p:spPr>
          <a:xfrm>
            <a:off x="32768554" y="7921105"/>
            <a:ext cx="8714132" cy="6491953"/>
          </a:xfrm>
          <a:prstGeom prst="rect">
            <a:avLst/>
          </a:prstGeom>
        </p:spPr>
      </p:pic>
      <p:pic>
        <p:nvPicPr>
          <p:cNvPr id="49" name="Picture 10" descr="http://chechiklab.biu.ac.il/~yuvval/figs/comet/Precision_at_K_all_datasets.png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8" t="26061" r="54515" b="14405"/>
          <a:stretch/>
        </p:blipFill>
        <p:spPr bwMode="auto">
          <a:xfrm>
            <a:off x="22497465" y="25851097"/>
            <a:ext cx="5389266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venturebeat.com/wp-content/uploads/2014/10/google-logo-780x351.jpg"/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 t="17680" r="7774" b="11244"/>
          <a:stretch/>
        </p:blipFill>
        <p:spPr bwMode="auto">
          <a:xfrm>
            <a:off x="5616924" y="1815153"/>
            <a:ext cx="2937694" cy="106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 Box 115"/>
          <p:cNvSpPr txBox="1">
            <a:spLocks noChangeArrowheads="1"/>
          </p:cNvSpPr>
          <p:nvPr/>
        </p:nvSpPr>
        <p:spPr bwMode="auto">
          <a:xfrm>
            <a:off x="32898616" y="14199892"/>
            <a:ext cx="8584070" cy="10793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3200" b="1" dirty="0" smtClean="0">
                <a:latin typeface="+mj-lt"/>
              </a:rPr>
              <a:t>Precision </a:t>
            </a:r>
            <a:r>
              <a:rPr lang="en-US" altLang="en-US" sz="3200" b="1" dirty="0">
                <a:latin typeface="+mj-lt"/>
              </a:rPr>
              <a:t>at 1, 3 and 5 </a:t>
            </a:r>
            <a:r>
              <a:rPr lang="en-US" altLang="en-US" sz="3200" b="1" i="1" dirty="0" smtClean="0">
                <a:latin typeface="+mj-lt"/>
              </a:rPr>
              <a:t>vs.</a:t>
            </a:r>
            <a:r>
              <a:rPr lang="en-US" altLang="en-US" sz="3200" b="1" dirty="0" smtClean="0">
                <a:latin typeface="+mj-lt"/>
              </a:rPr>
              <a:t> the </a:t>
            </a:r>
            <a:r>
              <a:rPr lang="en-US" altLang="en-US" sz="3200" b="1" dirty="0">
                <a:latin typeface="+mj-lt"/>
              </a:rPr>
              <a:t>mean training </a:t>
            </a:r>
            <a:r>
              <a:rPr lang="en-US" altLang="en-US" sz="3200" b="1" dirty="0" smtClean="0">
                <a:latin typeface="+mj-lt"/>
              </a:rPr>
              <a:t>time</a:t>
            </a:r>
            <a:r>
              <a:rPr lang="en-US" altLang="en-US" sz="3200" dirty="0" smtClean="0">
                <a:latin typeface="+mj-lt"/>
              </a:rPr>
              <a:t> </a:t>
            </a:r>
            <a:r>
              <a:rPr lang="en-US" altLang="en-US" sz="3200" dirty="0">
                <a:latin typeface="+mj-lt"/>
              </a:rPr>
              <a:t>of </a:t>
            </a:r>
            <a:r>
              <a:rPr lang="en-US" altLang="en-US" sz="3200" dirty="0" smtClean="0">
                <a:latin typeface="+mj-lt"/>
              </a:rPr>
              <a:t>COMET; </a:t>
            </a:r>
            <a:r>
              <a:rPr lang="en-US" altLang="en-US" sz="3200" dirty="0" smtClean="0">
                <a:solidFill>
                  <a:prstClr val="black"/>
                </a:solidFill>
                <a:latin typeface="+mj-lt"/>
                <a:cs typeface="+mn-cs"/>
              </a:rPr>
              <a:t>RCV1 </a:t>
            </a:r>
            <a:r>
              <a:rPr lang="en-US" altLang="en-US" sz="3200" dirty="0">
                <a:solidFill>
                  <a:prstClr val="black"/>
                </a:solidFill>
                <a:latin typeface="+mj-lt"/>
                <a:cs typeface="+mn-cs"/>
              </a:rPr>
              <a:t>dataset with </a:t>
            </a:r>
            <a:r>
              <a:rPr lang="en-US" altLang="en-US" sz="3200" dirty="0" smtClean="0">
                <a:solidFill>
                  <a:prstClr val="black"/>
                </a:solidFill>
                <a:latin typeface="+mj-lt"/>
                <a:cs typeface="+mn-cs"/>
              </a:rPr>
              <a:t>5k features.</a:t>
            </a:r>
            <a:endParaRPr lang="en-AU" altLang="en-US" sz="3200" i="1" dirty="0">
              <a:latin typeface="+mj-lt"/>
            </a:endParaRPr>
          </a:p>
        </p:txBody>
      </p:sp>
      <p:sp>
        <p:nvSpPr>
          <p:cNvPr id="67" name="Text Box 115"/>
          <p:cNvSpPr txBox="1">
            <a:spLocks noChangeArrowheads="1"/>
          </p:cNvSpPr>
          <p:nvPr/>
        </p:nvSpPr>
        <p:spPr bwMode="auto">
          <a:xfrm>
            <a:off x="38856156" y="15383311"/>
            <a:ext cx="2760363" cy="304916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3200" b="1" dirty="0" smtClean="0">
                <a:latin typeface="+mj-lt"/>
              </a:rPr>
              <a:t>Mean </a:t>
            </a:r>
            <a:r>
              <a:rPr lang="en-US" altLang="en-US" sz="3200" b="1" dirty="0">
                <a:latin typeface="+mj-lt"/>
              </a:rPr>
              <a:t>training time </a:t>
            </a:r>
            <a:r>
              <a:rPr lang="en-US" altLang="en-US" sz="3200" b="1" i="1" dirty="0" smtClean="0">
                <a:latin typeface="+mj-lt"/>
              </a:rPr>
              <a:t>vs.</a:t>
            </a:r>
            <a:r>
              <a:rPr lang="en-US" altLang="en-US" sz="3200" b="1" dirty="0" smtClean="0">
                <a:latin typeface="+mj-lt"/>
              </a:rPr>
              <a:t> the </a:t>
            </a:r>
            <a:r>
              <a:rPr lang="en-US" altLang="en-US" sz="3200" b="1" dirty="0">
                <a:latin typeface="+mj-lt"/>
              </a:rPr>
              <a:t>learned matrix </a:t>
            </a:r>
            <a:r>
              <a:rPr lang="en-US" altLang="en-US" sz="3200" b="1" dirty="0" smtClean="0">
                <a:latin typeface="+mj-lt"/>
              </a:rPr>
              <a:t>density</a:t>
            </a:r>
            <a:r>
              <a:rPr lang="en-US" altLang="en-US" sz="3200" dirty="0" smtClean="0">
                <a:latin typeface="+mj-lt"/>
              </a:rPr>
              <a:t>; </a:t>
            </a:r>
            <a:r>
              <a:rPr lang="en-US" altLang="en-US" sz="3200" dirty="0">
                <a:latin typeface="+mj-lt"/>
              </a:rPr>
              <a:t>RCV1 dataset with </a:t>
            </a:r>
            <a:r>
              <a:rPr lang="en-US" altLang="en-US" sz="3200" dirty="0" smtClean="0">
                <a:latin typeface="+mj-lt"/>
              </a:rPr>
              <a:t>5k features.</a:t>
            </a:r>
            <a:endParaRPr lang="en-AU" altLang="en-US" sz="3200" b="1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22377299" y="8123309"/>
                <a:ext cx="8612485" cy="1093940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= dimension,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 = # of triplets,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3200" dirty="0"/>
                  <a:t> = data density, </a:t>
                </a: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/>
                  <a:t> row density,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200" dirty="0"/>
                  <a:t> = # of SGD projections.</a:t>
                </a: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7299" y="8123309"/>
                <a:ext cx="8612485" cy="1093940"/>
              </a:xfrm>
              <a:prstGeom prst="rect">
                <a:avLst/>
              </a:prstGeom>
              <a:blipFill rotWithShape="0">
                <a:blip r:embed="rId26"/>
                <a:stretch>
                  <a:fillRect t="-6145" b="-17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 Box 115"/>
          <p:cNvSpPr txBox="1">
            <a:spLocks noChangeArrowheads="1"/>
          </p:cNvSpPr>
          <p:nvPr/>
        </p:nvSpPr>
        <p:spPr bwMode="auto">
          <a:xfrm>
            <a:off x="32900129" y="27278037"/>
            <a:ext cx="8584070" cy="35416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sz="2300" baseline="30000" dirty="0">
                <a:latin typeface="+mj-lt"/>
              </a:rPr>
              <a:t>1</a:t>
            </a:r>
            <a:r>
              <a:rPr lang="en-US" sz="2300" dirty="0">
                <a:latin typeface="+mj-lt"/>
              </a:rPr>
              <a:t>Boyd et al. </a:t>
            </a:r>
            <a:r>
              <a:rPr lang="en-US" sz="2300" i="1" dirty="0">
                <a:latin typeface="+mj-lt"/>
              </a:rPr>
              <a:t>Convex optimization</a:t>
            </a:r>
            <a:r>
              <a:rPr lang="en-US" sz="2300" dirty="0">
                <a:latin typeface="+mj-lt"/>
              </a:rPr>
              <a:t>, </a:t>
            </a:r>
            <a:r>
              <a:rPr lang="en-US" sz="2300" dirty="0" smtClean="0">
                <a:latin typeface="+mj-lt"/>
              </a:rPr>
              <a:t>2004</a:t>
            </a:r>
          </a:p>
          <a:p>
            <a:pPr algn="l" rtl="0">
              <a:spcBef>
                <a:spcPts val="750"/>
              </a:spcBef>
            </a:pPr>
            <a:r>
              <a:rPr lang="en-US" sz="2300" baseline="30000" dirty="0" smtClean="0">
                <a:latin typeface="+mj-lt"/>
              </a:rPr>
              <a:t>2</a:t>
            </a:r>
            <a:r>
              <a:rPr lang="en-US" sz="2300" dirty="0" smtClean="0">
                <a:latin typeface="+mj-lt"/>
              </a:rPr>
              <a:t>Jacob </a:t>
            </a:r>
            <a:r>
              <a:rPr lang="en-US" sz="2300" dirty="0">
                <a:latin typeface="+mj-lt"/>
              </a:rPr>
              <a:t>et al. </a:t>
            </a:r>
            <a:r>
              <a:rPr lang="en-US" sz="2300" i="1" dirty="0">
                <a:latin typeface="+mj-lt"/>
              </a:rPr>
              <a:t>Group lasso with overlap and graph lasso</a:t>
            </a:r>
            <a:r>
              <a:rPr lang="en-US" sz="2300" dirty="0">
                <a:latin typeface="+mj-lt"/>
              </a:rPr>
              <a:t>, </a:t>
            </a:r>
            <a:r>
              <a:rPr lang="en-US" sz="2300" dirty="0" smtClean="0">
                <a:latin typeface="+mj-lt"/>
              </a:rPr>
              <a:t>2009</a:t>
            </a:r>
          </a:p>
          <a:p>
            <a:pPr algn="l" rtl="0">
              <a:spcBef>
                <a:spcPts val="750"/>
              </a:spcBef>
            </a:pPr>
            <a:r>
              <a:rPr lang="en-US" sz="2300" baseline="30000" dirty="0" smtClean="0">
                <a:latin typeface="+mj-lt"/>
              </a:rPr>
              <a:t>3</a:t>
            </a:r>
            <a:r>
              <a:rPr lang="en-US" sz="2300" dirty="0" smtClean="0">
                <a:latin typeface="+mj-lt"/>
              </a:rPr>
              <a:t>Obozinski </a:t>
            </a:r>
            <a:r>
              <a:rPr lang="en-US" sz="2300" dirty="0">
                <a:latin typeface="+mj-lt"/>
              </a:rPr>
              <a:t>et al.</a:t>
            </a:r>
            <a:r>
              <a:rPr lang="en-US" sz="2300" i="1" dirty="0">
                <a:latin typeface="+mj-lt"/>
              </a:rPr>
              <a:t> Group lasso with overlaps: the latent group lasso approach</a:t>
            </a:r>
            <a:r>
              <a:rPr lang="en-US" sz="2300" dirty="0">
                <a:latin typeface="+mj-lt"/>
              </a:rPr>
              <a:t>, </a:t>
            </a:r>
            <a:r>
              <a:rPr lang="en-US" sz="2300" dirty="0" smtClean="0">
                <a:latin typeface="+mj-lt"/>
              </a:rPr>
              <a:t>2011</a:t>
            </a:r>
          </a:p>
          <a:p>
            <a:pPr algn="l" rtl="0">
              <a:spcBef>
                <a:spcPts val="750"/>
              </a:spcBef>
            </a:pPr>
            <a:r>
              <a:rPr lang="en-US" sz="2300" baseline="30000" dirty="0" smtClean="0">
                <a:latin typeface="+mj-lt"/>
              </a:rPr>
              <a:t>4</a:t>
            </a:r>
            <a:r>
              <a:rPr lang="en-US" sz="2300" dirty="0" smtClean="0">
                <a:latin typeface="+mj-lt"/>
              </a:rPr>
              <a:t>Bach </a:t>
            </a:r>
            <a:r>
              <a:rPr lang="en-US" sz="2300" dirty="0">
                <a:latin typeface="+mj-lt"/>
              </a:rPr>
              <a:t>et al. </a:t>
            </a:r>
            <a:r>
              <a:rPr lang="en-US" sz="2300" i="1" dirty="0">
                <a:latin typeface="+mj-lt"/>
              </a:rPr>
              <a:t>Optimization with sparsity-inducing penalties</a:t>
            </a:r>
            <a:r>
              <a:rPr lang="en-US" sz="2300" dirty="0">
                <a:latin typeface="+mj-lt"/>
              </a:rPr>
              <a:t>, </a:t>
            </a:r>
            <a:r>
              <a:rPr lang="en-US" sz="2300" dirty="0" smtClean="0">
                <a:latin typeface="+mj-lt"/>
              </a:rPr>
              <a:t>2012</a:t>
            </a:r>
          </a:p>
          <a:p>
            <a:pPr algn="l" rtl="0">
              <a:spcBef>
                <a:spcPts val="750"/>
              </a:spcBef>
            </a:pPr>
            <a:r>
              <a:rPr lang="en-US" sz="2300" baseline="30000" dirty="0" smtClean="0">
                <a:latin typeface="+mj-lt"/>
              </a:rPr>
              <a:t>5</a:t>
            </a:r>
            <a:r>
              <a:rPr lang="en-US" sz="2300" dirty="0" smtClean="0">
                <a:latin typeface="+mj-lt"/>
              </a:rPr>
              <a:t>Liu </a:t>
            </a:r>
            <a:r>
              <a:rPr lang="en-US" sz="2300" dirty="0">
                <a:latin typeface="+mj-lt"/>
              </a:rPr>
              <a:t>et al, </a:t>
            </a:r>
            <a:r>
              <a:rPr lang="en-US" sz="2300" i="1" dirty="0">
                <a:latin typeface="+mj-lt"/>
              </a:rPr>
              <a:t>Similarity learning for high-dimensional sparse data</a:t>
            </a:r>
            <a:r>
              <a:rPr lang="en-US" sz="2300" dirty="0">
                <a:latin typeface="+mj-lt"/>
              </a:rPr>
              <a:t>, </a:t>
            </a:r>
            <a:r>
              <a:rPr lang="en-US" sz="2300" dirty="0" smtClean="0">
                <a:latin typeface="+mj-lt"/>
              </a:rPr>
              <a:t>2015</a:t>
            </a:r>
          </a:p>
          <a:p>
            <a:pPr algn="l" rtl="0">
              <a:spcBef>
                <a:spcPts val="750"/>
              </a:spcBef>
            </a:pPr>
            <a:r>
              <a:rPr lang="en-US" sz="2300" baseline="30000" dirty="0" smtClean="0">
                <a:latin typeface="+mj-lt"/>
              </a:rPr>
              <a:t>6</a:t>
            </a:r>
            <a:r>
              <a:rPr lang="en-US" sz="2300" dirty="0" smtClean="0">
                <a:latin typeface="+mj-lt"/>
              </a:rPr>
              <a:t>Jain </a:t>
            </a:r>
            <a:r>
              <a:rPr lang="en-US" sz="2300" dirty="0">
                <a:latin typeface="+mj-lt"/>
              </a:rPr>
              <a:t>et al. </a:t>
            </a:r>
            <a:r>
              <a:rPr lang="en-US" sz="2300" i="1" dirty="0">
                <a:latin typeface="+mj-lt"/>
              </a:rPr>
              <a:t>Online metric learning and fast similarity search</a:t>
            </a:r>
            <a:r>
              <a:rPr lang="en-US" sz="2300" dirty="0">
                <a:latin typeface="+mj-lt"/>
              </a:rPr>
              <a:t>, </a:t>
            </a:r>
            <a:r>
              <a:rPr lang="en-US" sz="2300" dirty="0" smtClean="0">
                <a:latin typeface="+mj-lt"/>
              </a:rPr>
              <a:t>2009 </a:t>
            </a:r>
          </a:p>
          <a:p>
            <a:pPr algn="l" rtl="0">
              <a:spcBef>
                <a:spcPts val="750"/>
              </a:spcBef>
            </a:pPr>
            <a:r>
              <a:rPr lang="en-US" sz="2300" baseline="30000" dirty="0" smtClean="0">
                <a:latin typeface="+mj-lt"/>
              </a:rPr>
              <a:t>7</a:t>
            </a:r>
            <a:r>
              <a:rPr lang="en-US" sz="2300" dirty="0" smtClean="0">
                <a:latin typeface="+mj-lt"/>
              </a:rPr>
              <a:t>Shen </a:t>
            </a:r>
            <a:r>
              <a:rPr lang="en-US" sz="2300" dirty="0">
                <a:latin typeface="+mj-lt"/>
              </a:rPr>
              <a:t>et al. </a:t>
            </a:r>
            <a:r>
              <a:rPr lang="en-US" sz="2300" i="1" dirty="0">
                <a:latin typeface="+mj-lt"/>
              </a:rPr>
              <a:t>Positive semidefinite metric learning with boosting</a:t>
            </a:r>
            <a:r>
              <a:rPr lang="en-US" sz="2300" dirty="0">
                <a:latin typeface="+mj-lt"/>
              </a:rPr>
              <a:t>, </a:t>
            </a:r>
            <a:r>
              <a:rPr lang="en-US" sz="2300" dirty="0" smtClean="0">
                <a:latin typeface="+mj-lt"/>
              </a:rPr>
              <a:t>2009</a:t>
            </a:r>
            <a:endParaRPr lang="en-AU" altLang="en-US" sz="2300" i="1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1964149" y="8552608"/>
            <a:ext cx="5383471" cy="5112568"/>
          </a:xfrm>
          <a:prstGeom prst="rect">
            <a:avLst/>
          </a:prstGeom>
        </p:spPr>
      </p:pic>
      <p:sp>
        <p:nvSpPr>
          <p:cNvPr id="77" name="Rounded Rectangle 76"/>
          <p:cNvSpPr/>
          <p:nvPr/>
        </p:nvSpPr>
        <p:spPr>
          <a:xfrm>
            <a:off x="1080419" y="17326364"/>
            <a:ext cx="9714935" cy="14629678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r>
              <a:rPr lang="en-US" sz="4400" b="1" dirty="0" smtClean="0">
                <a:solidFill>
                  <a:schemeClr val="tx1"/>
                </a:solidFill>
                <a:latin typeface="+mj-lt"/>
              </a:rPr>
              <a:t>COMET row-column coordinate step</a:t>
            </a:r>
          </a:p>
          <a:p>
            <a:pPr lvl="0" algn="ctr" rtl="0"/>
            <a:r>
              <a:rPr lang="en-US" sz="3200" b="1" dirty="0" err="1">
                <a:solidFill>
                  <a:schemeClr val="tx1"/>
                </a:solidFill>
                <a:latin typeface="+mj-lt"/>
              </a:rPr>
              <a:t>CO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ordinate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 descent </a:t>
            </a:r>
            <a:r>
              <a:rPr lang="en-US" sz="3200" b="1" dirty="0" err="1">
                <a:solidFill>
                  <a:schemeClr val="tx1"/>
                </a:solidFill>
                <a:latin typeface="+mj-lt"/>
              </a:rPr>
              <a:t>MET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ric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1608021" y="26715193"/>
                <a:ext cx="8391933" cy="4048595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AU" sz="3200" dirty="0" smtClean="0"/>
                  <a:t>To avoid costly projections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AU" sz="3200" dirty="0" smtClean="0"/>
                  <a:t>, we use the PD condition of the </a:t>
                </a:r>
                <a:r>
                  <a:rPr lang="en-AU" sz="3200" dirty="0" err="1"/>
                  <a:t>Schur</a:t>
                </a:r>
                <a:r>
                  <a:rPr lang="en-AU" sz="3200" dirty="0"/>
                  <a:t> complement</a:t>
                </a:r>
                <a:r>
                  <a:rPr lang="en-AU" sz="3200" baseline="30000" dirty="0"/>
                  <a:t>1</a:t>
                </a:r>
                <a:r>
                  <a:rPr lang="en-AU" sz="3200" dirty="0"/>
                  <a:t> to bound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AU" sz="3200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p>
                  </m:oMath>
                </a14:m>
                <a:r>
                  <a:rPr lang="en-AU" sz="3200" dirty="0"/>
                  <a:t> is computed in closed form, costing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. </a:t>
                </a:r>
                <a:endParaRPr lang="en-US" sz="3200" dirty="0" smtClean="0">
                  <a:solidFill>
                    <a:prstClr val="black"/>
                  </a:solidFill>
                  <a:latin typeface="+mj-lt"/>
                </a:endParaRPr>
              </a:p>
              <a:p>
                <a:pPr algn="l" rtl="0"/>
                <a:endParaRPr lang="en-US" sz="3200" dirty="0">
                  <a:solidFill>
                    <a:prstClr val="black"/>
                  </a:solidFill>
                  <a:latin typeface="+mj-lt"/>
                </a:endParaRPr>
              </a:p>
              <a:p>
                <a:pPr algn="l" rtl="0"/>
                <a:r>
                  <a:rPr lang="en-US" sz="3200" dirty="0" smtClean="0">
                    <a:solidFill>
                      <a:prstClr val="black"/>
                    </a:solidFill>
                    <a:latin typeface="+mj-lt"/>
                  </a:rPr>
                  <a:t>We 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also efficiently maintain the </a:t>
                </a:r>
                <a:r>
                  <a:rPr lang="en-US" sz="3200" dirty="0" err="1">
                    <a:solidFill>
                      <a:prstClr val="black"/>
                    </a:solidFill>
                    <a:latin typeface="+mj-lt"/>
                  </a:rPr>
                  <a:t>Cholesky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 root</a:t>
                </a:r>
                <a:r>
                  <a:rPr lang="en-US" sz="32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 smtClean="0">
                    <a:solidFill>
                      <a:prstClr val="black"/>
                    </a:solidFill>
                    <a:latin typeface="+mj-lt"/>
                  </a:rPr>
                  <a:t>. It 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provides an explicit learned embedding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𝐿𝑥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>
                    <a:solidFill>
                      <a:prstClr val="black"/>
                    </a:solidFill>
                    <a:latin typeface="+mj-lt"/>
                  </a:rPr>
                  <a:t>continuously during learning.</a:t>
                </a:r>
              </a:p>
              <a:p>
                <a:pPr algn="l" rtl="0"/>
                <a:endParaRPr lang="en-US" sz="32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021" y="26715193"/>
                <a:ext cx="8391933" cy="4048595"/>
              </a:xfrm>
              <a:prstGeom prst="rect">
                <a:avLst/>
              </a:prstGeom>
              <a:blipFill rotWithShape="0">
                <a:blip r:embed="rId29"/>
                <a:stretch>
                  <a:fillRect l="-1672" t="-1504" r="-1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" name="Picture 4" descr="http://chechiklab.biu.ac.il/~yuvval/figs/comet/rowcol_vis.png"/>
          <p:cNvPicPr>
            <a:picLocks noChangeAspect="1" noChangeArrowheads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 t="15746" r="8998" b="2607"/>
          <a:stretch/>
        </p:blipFill>
        <p:spPr bwMode="auto">
          <a:xfrm>
            <a:off x="6663755" y="19471155"/>
            <a:ext cx="3336199" cy="325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1611951" y="19430044"/>
                <a:ext cx="4689081" cy="3394891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AU" sz="3200" dirty="0" smtClean="0"/>
                  <a:t>At each block-coordinate step, one row-column pair is updated, </a:t>
                </a:r>
                <a:br>
                  <a:rPr lang="en-AU" sz="32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sub>
                        </m:sSub>
                      </m:den>
                    </m:f>
                  </m:oMath>
                </a14:m>
                <a:r>
                  <a:rPr lang="en-US" sz="3200" dirty="0"/>
                  <a:t> </a:t>
                </a:r>
                <a:r>
                  <a:rPr lang="en-AU" sz="3200" dirty="0" smtClean="0"/>
                  <a:t>(showing row indices).</a:t>
                </a:r>
                <a:endParaRPr lang="en-US" sz="3200" dirty="0"/>
              </a:p>
              <a:p>
                <a:pPr algn="l" rtl="0"/>
                <a:endParaRPr lang="en-US" sz="32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951" y="19430044"/>
                <a:ext cx="4689081" cy="3394891"/>
              </a:xfrm>
              <a:prstGeom prst="rect">
                <a:avLst/>
              </a:prstGeom>
              <a:blipFill rotWithShape="0">
                <a:blip r:embed="rId31"/>
                <a:stretch>
                  <a:fillRect l="-2857" t="-1975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3" name="Picture 82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658604" y="23696828"/>
            <a:ext cx="6610690" cy="2609984"/>
          </a:xfrm>
          <a:prstGeom prst="rect">
            <a:avLst/>
          </a:prstGeom>
        </p:spPr>
      </p:pic>
      <p:sp>
        <p:nvSpPr>
          <p:cNvPr id="84" name="Text Box 102"/>
          <p:cNvSpPr txBox="1">
            <a:spLocks noChangeArrowheads="1"/>
          </p:cNvSpPr>
          <p:nvPr/>
        </p:nvSpPr>
        <p:spPr bwMode="auto">
          <a:xfrm>
            <a:off x="2546273" y="23474833"/>
            <a:ext cx="293411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Projected Gradient</a:t>
            </a:r>
          </a:p>
        </p:txBody>
      </p:sp>
      <p:sp>
        <p:nvSpPr>
          <p:cNvPr id="85" name="Text Box 102"/>
          <p:cNvSpPr txBox="1">
            <a:spLocks noChangeArrowheads="1"/>
          </p:cNvSpPr>
          <p:nvPr/>
        </p:nvSpPr>
        <p:spPr bwMode="auto">
          <a:xfrm>
            <a:off x="6556533" y="23474833"/>
            <a:ext cx="129263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COMET</a:t>
            </a:r>
          </a:p>
        </p:txBody>
      </p:sp>
      <p:sp>
        <p:nvSpPr>
          <p:cNvPr id="3" name="Oval 2"/>
          <p:cNvSpPr/>
          <p:nvPr/>
        </p:nvSpPr>
        <p:spPr>
          <a:xfrm>
            <a:off x="16543090" y="20810537"/>
            <a:ext cx="2232248" cy="165618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2391136" y="9449005"/>
            <a:ext cx="8598648" cy="4520772"/>
          </a:xfrm>
          <a:prstGeom prst="rect">
            <a:avLst/>
          </a:prstGeom>
        </p:spPr>
      </p:pic>
      <p:sp>
        <p:nvSpPr>
          <p:cNvPr id="56" name="Text Box 115"/>
          <p:cNvSpPr txBox="1">
            <a:spLocks noChangeArrowheads="1"/>
          </p:cNvSpPr>
          <p:nvPr/>
        </p:nvSpPr>
        <p:spPr bwMode="auto">
          <a:xfrm>
            <a:off x="28049341" y="25707081"/>
            <a:ext cx="3191456" cy="10793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3200" b="1" dirty="0" err="1" smtClean="0">
                <a:latin typeface="+mj-lt"/>
              </a:rPr>
              <a:t>Precision@top-k</a:t>
            </a:r>
            <a:r>
              <a:rPr lang="en-US" altLang="en-US" sz="3200" dirty="0" smtClean="0">
                <a:latin typeface="+mj-lt"/>
              </a:rPr>
              <a:t>, for Reuters CV1.</a:t>
            </a:r>
            <a:endParaRPr lang="en-AU" altLang="en-US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17749</TotalTime>
  <Words>440</Words>
  <Application>Microsoft Office PowerPoint</Application>
  <PresentationFormat>Custom</PresentationFormat>
  <Paragraphs>77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Noa</dc:creator>
  <cp:lastModifiedBy>Yuval A</cp:lastModifiedBy>
  <cp:revision>1244</cp:revision>
  <dcterms:created xsi:type="dcterms:W3CDTF">2012-06-10T07:14:49Z</dcterms:created>
  <dcterms:modified xsi:type="dcterms:W3CDTF">2015-12-04T03:36:03Z</dcterms:modified>
</cp:coreProperties>
</file>