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205400" cy="32404050"/>
  <p:notesSz cx="6858000" cy="9144000"/>
  <p:defaultTextStyle>
    <a:defPPr>
      <a:defRPr lang="he-IL"/>
    </a:defPPr>
    <a:lvl1pPr marL="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5963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1926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78900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38536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798168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57803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17437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77071" algn="r" defTabSz="4319267" rtl="1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136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l Chechik" initials="G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4380"/>
    <p:restoredTop sz="96552" autoAdjust="0"/>
  </p:normalViewPr>
  <p:slideViewPr>
    <p:cSldViewPr>
      <p:cViewPr varScale="1">
        <p:scale>
          <a:sx n="16" d="100"/>
          <a:sy n="16" d="100"/>
        </p:scale>
        <p:origin x="1092" y="100"/>
      </p:cViewPr>
      <p:guideLst>
        <p:guide orient="horz" pos="10206"/>
        <p:guide pos="13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98A3463-10AA-40C1-AF51-9D4D3C36B945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4298CF-6935-4765-8457-BD64E332281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44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9940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79879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19818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5975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99697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39636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79574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19513" algn="r" defTabSz="1079879" rtl="1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298CF-6935-4765-8457-BD64E3322811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1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413" y="10066263"/>
            <a:ext cx="36724591" cy="6945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817" y="18362300"/>
            <a:ext cx="30243779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980127" y="7785977"/>
            <a:ext cx="43745468" cy="165913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1220" y="7785977"/>
            <a:ext cx="130538818" cy="165913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33" y="20822608"/>
            <a:ext cx="36724591" cy="6435805"/>
          </a:xfr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33" y="13734225"/>
            <a:ext cx="36724591" cy="7088383"/>
          </a:xfrm>
        </p:spPr>
        <p:txBody>
          <a:bodyPr anchor="b"/>
          <a:lstStyle>
            <a:lvl1pPr marL="0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1pPr>
            <a:lvl2pPr marL="2159633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267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0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5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1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80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43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0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21221" y="45373177"/>
            <a:ext cx="87138393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79704" y="45373177"/>
            <a:ext cx="87145892" cy="128326038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3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3" y="7253411"/>
            <a:ext cx="19089889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3" y="10276289"/>
            <a:ext cx="19089889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47" y="7253411"/>
            <a:ext cx="19097388" cy="3022875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33" indent="0">
              <a:buNone/>
              <a:defRPr sz="9300" b="1"/>
            </a:lvl2pPr>
            <a:lvl3pPr marL="4319267" indent="0">
              <a:buNone/>
              <a:defRPr sz="8500" b="1"/>
            </a:lvl3pPr>
            <a:lvl4pPr marL="6478900" indent="0">
              <a:buNone/>
              <a:defRPr sz="7600" b="1"/>
            </a:lvl4pPr>
            <a:lvl5pPr marL="8638536" indent="0">
              <a:buNone/>
              <a:defRPr sz="7600" b="1"/>
            </a:lvl5pPr>
            <a:lvl6pPr marL="10798168" indent="0">
              <a:buNone/>
              <a:defRPr sz="7600" b="1"/>
            </a:lvl6pPr>
            <a:lvl7pPr marL="12957803" indent="0">
              <a:buNone/>
              <a:defRPr sz="7600" b="1"/>
            </a:lvl7pPr>
            <a:lvl8pPr marL="15117437" indent="0">
              <a:buNone/>
              <a:defRPr sz="7600" b="1"/>
            </a:lvl8pPr>
            <a:lvl9pPr marL="17277071" indent="0">
              <a:buNone/>
              <a:defRPr sz="7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47" y="10276289"/>
            <a:ext cx="19097388" cy="18669835"/>
          </a:xfrm>
        </p:spPr>
        <p:txBody>
          <a:bodyPr/>
          <a:lstStyle>
            <a:lvl1pPr>
              <a:defRPr sz="11300"/>
            </a:lvl1pPr>
            <a:lvl2pPr>
              <a:defRPr sz="93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7" y="1290163"/>
            <a:ext cx="14214278" cy="5490686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19" y="1290166"/>
            <a:ext cx="24153019" cy="27655958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277" y="6780854"/>
            <a:ext cx="14214278" cy="22165273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1" y="22682837"/>
            <a:ext cx="25923240" cy="2677838"/>
          </a:xfrm>
        </p:spPr>
        <p:txBody>
          <a:bodyPr anchor="b"/>
          <a:lstStyle>
            <a:lvl1pPr algn="r">
              <a:defRPr sz="93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1" y="2895363"/>
            <a:ext cx="25923240" cy="19442430"/>
          </a:xfrm>
        </p:spPr>
        <p:txBody>
          <a:bodyPr/>
          <a:lstStyle>
            <a:lvl1pPr marL="0" indent="0">
              <a:buNone/>
              <a:defRPr sz="15100"/>
            </a:lvl1pPr>
            <a:lvl2pPr marL="2159633" indent="0">
              <a:buNone/>
              <a:defRPr sz="13200"/>
            </a:lvl2pPr>
            <a:lvl3pPr marL="4319267" indent="0">
              <a:buNone/>
              <a:defRPr sz="11300"/>
            </a:lvl3pPr>
            <a:lvl4pPr marL="6478900" indent="0">
              <a:buNone/>
              <a:defRPr sz="9300"/>
            </a:lvl4pPr>
            <a:lvl5pPr marL="8638536" indent="0">
              <a:buNone/>
              <a:defRPr sz="9300"/>
            </a:lvl5pPr>
            <a:lvl6pPr marL="10798168" indent="0">
              <a:buNone/>
              <a:defRPr sz="9300"/>
            </a:lvl6pPr>
            <a:lvl7pPr marL="12957803" indent="0">
              <a:buNone/>
              <a:defRPr sz="9300"/>
            </a:lvl7pPr>
            <a:lvl8pPr marL="15117437" indent="0">
              <a:buNone/>
              <a:defRPr sz="9300"/>
            </a:lvl8pPr>
            <a:lvl9pPr marL="17277071" indent="0">
              <a:buNone/>
              <a:defRPr sz="93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1" y="25360673"/>
            <a:ext cx="25923240" cy="3802972"/>
          </a:xfrm>
        </p:spPr>
        <p:txBody>
          <a:bodyPr/>
          <a:lstStyle>
            <a:lvl1pPr marL="0" indent="0">
              <a:buNone/>
              <a:defRPr sz="6600"/>
            </a:lvl1pPr>
            <a:lvl2pPr marL="2159633" indent="0">
              <a:buNone/>
              <a:defRPr sz="5700"/>
            </a:lvl2pPr>
            <a:lvl3pPr marL="4319267" indent="0">
              <a:buNone/>
              <a:defRPr sz="4700"/>
            </a:lvl3pPr>
            <a:lvl4pPr marL="6478900" indent="0">
              <a:buNone/>
              <a:defRPr sz="4300"/>
            </a:lvl4pPr>
            <a:lvl5pPr marL="8638536" indent="0">
              <a:buNone/>
              <a:defRPr sz="4300"/>
            </a:lvl5pPr>
            <a:lvl6pPr marL="10798168" indent="0">
              <a:buNone/>
              <a:defRPr sz="4300"/>
            </a:lvl6pPr>
            <a:lvl7pPr marL="12957803" indent="0">
              <a:buNone/>
              <a:defRPr sz="4300"/>
            </a:lvl7pPr>
            <a:lvl8pPr marL="15117437" indent="0">
              <a:buNone/>
              <a:defRPr sz="4300"/>
            </a:lvl8pPr>
            <a:lvl9pPr marL="17277071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2" y="1297668"/>
            <a:ext cx="38884860" cy="5400675"/>
          </a:xfrm>
          <a:prstGeom prst="rect">
            <a:avLst/>
          </a:prstGeom>
        </p:spPr>
        <p:txBody>
          <a:bodyPr vert="horz" lIns="431926" tIns="215963" rIns="431926" bIns="215963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2" y="7560951"/>
            <a:ext cx="38884860" cy="21385175"/>
          </a:xfrm>
          <a:prstGeom prst="rect">
            <a:avLst/>
          </a:prstGeom>
        </p:spPr>
        <p:txBody>
          <a:bodyPr vert="horz" lIns="431926" tIns="215963" rIns="431926" bIns="215963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63877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EEF-6AFF-4F2F-80C9-19C8578E8C6D}" type="datetimeFigureOut">
              <a:rPr lang="he-IL" smtClean="0"/>
              <a:pPr/>
              <a:t>י"ח/כסלו/תשע"ו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49" y="30033758"/>
            <a:ext cx="13681710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273" y="30033758"/>
            <a:ext cx="10081261" cy="1725216"/>
          </a:xfrm>
          <a:prstGeom prst="rect">
            <a:avLst/>
          </a:prstGeom>
        </p:spPr>
        <p:txBody>
          <a:bodyPr vert="horz" lIns="431926" tIns="215963" rIns="431926" bIns="215963" rtlCol="1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5585-9F36-445A-98A4-19892350787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9267" rtl="1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725" indent="-1619725" algn="r" defTabSz="4319267" rtl="1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405" indent="-1349772" algn="r" defTabSz="4319267" rtl="1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90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8719" indent="-1079817" algn="r" defTabSz="4319267" rtl="1" eaLnBrk="1" latinLnBrk="0" hangingPunct="1">
        <a:spcBef>
          <a:spcPct val="20000"/>
        </a:spcBef>
        <a:buFont typeface="Arial" pitchFamily="34" charset="0"/>
        <a:buChar char="–"/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718353" indent="-1079817" algn="r" defTabSz="4319267" rtl="1" eaLnBrk="1" latinLnBrk="0" hangingPunct="1">
        <a:spcBef>
          <a:spcPct val="20000"/>
        </a:spcBef>
        <a:buFont typeface="Arial" pitchFamily="34" charset="0"/>
        <a:buChar char="»"/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77986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619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53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6887" indent="-1079817" algn="r" defTabSz="4319267" rtl="1" eaLnBrk="1" latinLnBrk="0" hangingPunct="1">
        <a:spcBef>
          <a:spcPct val="20000"/>
        </a:spcBef>
        <a:buFont typeface="Arial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3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26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00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536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168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803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437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071" algn="r" defTabSz="4319267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30.png"/><Relationship Id="rId7" Type="http://schemas.openxmlformats.org/officeDocument/2006/relationships/image" Target="../media/image2.jpeg"/><Relationship Id="rId12" Type="http://schemas.openxmlformats.org/officeDocument/2006/relationships/image" Target="../media/image7.png"/><Relationship Id="rId17" Type="http://schemas.openxmlformats.org/officeDocument/2006/relationships/image" Target="../media/image12.jpe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jpe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hechiklab.biu.ac.il/yuvval" TargetMode="External"/><Relationship Id="rId11" Type="http://schemas.openxmlformats.org/officeDocument/2006/relationships/image" Target="../media/image6.png"/><Relationship Id="rId24" Type="http://schemas.openxmlformats.org/officeDocument/2006/relationships/image" Target="../media/image17.jpeg"/><Relationship Id="rId5" Type="http://schemas.openxmlformats.org/officeDocument/2006/relationships/hyperlink" Target="mailto:yuval.atzmon@biu.ac.il" TargetMode="External"/><Relationship Id="rId15" Type="http://schemas.openxmlformats.org/officeDocument/2006/relationships/image" Target="../media/image10.jpeg"/><Relationship Id="rId23" Type="http://schemas.openxmlformats.org/officeDocument/2006/relationships/image" Target="../media/image16.png"/><Relationship Id="rId28" Type="http://schemas.openxmlformats.org/officeDocument/2006/relationships/image" Target="../media/image20.png"/><Relationship Id="rId10" Type="http://schemas.openxmlformats.org/officeDocument/2006/relationships/image" Target="../media/image5.png"/><Relationship Id="rId19" Type="http://schemas.openxmlformats.org/officeDocument/2006/relationships/image" Target="../media/image14.emf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5.png"/><Relationship Id="rId27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32281619" y="4968774"/>
            <a:ext cx="9714936" cy="18488564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2034747" y="13756312"/>
            <a:ext cx="9721080" cy="18227519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554618" y="2880545"/>
            <a:ext cx="26096173" cy="144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>
            <a:spAutoFit/>
          </a:bodyPr>
          <a:lstStyle/>
          <a:p>
            <a:pPr algn="ctr"/>
            <a:r>
              <a:rPr lang="en-US" sz="5100" dirty="0" smtClean="0">
                <a:latin typeface="Arial" pitchFamily="34" charset="0"/>
                <a:cs typeface="+mj-cs"/>
              </a:rPr>
              <a:t>Yuval </a:t>
            </a:r>
            <a:r>
              <a:rPr lang="en-US" sz="5100" dirty="0" err="1" smtClean="0">
                <a:latin typeface="Arial" pitchFamily="34" charset="0"/>
                <a:cs typeface="+mj-cs"/>
              </a:rPr>
              <a:t>Atzmon</a:t>
            </a:r>
            <a:r>
              <a:rPr lang="en-US" sz="5400" baseline="30000" dirty="0"/>
              <a:t> 1</a:t>
            </a:r>
            <a:r>
              <a:rPr lang="en-US" sz="5100" dirty="0" smtClean="0">
                <a:latin typeface="Arial" pitchFamily="34" charset="0"/>
                <a:cs typeface="+mj-cs"/>
              </a:rPr>
              <a:t>, Uri </a:t>
            </a:r>
            <a:r>
              <a:rPr lang="en-US" sz="5100" dirty="0" err="1" smtClean="0">
                <a:latin typeface="Arial" pitchFamily="34" charset="0"/>
                <a:cs typeface="+mj-cs"/>
              </a:rPr>
              <a:t>Shalit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2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, Gal 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Chechik</a:t>
            </a:r>
            <a:r>
              <a:rPr lang="en-US" sz="5400" baseline="30000" dirty="0"/>
              <a:t> </a:t>
            </a:r>
            <a:r>
              <a:rPr lang="en-US" sz="5400" baseline="30000" dirty="0" smtClean="0"/>
              <a:t>1,3</a:t>
            </a:r>
            <a:endParaRPr lang="en-US" sz="5100" baseline="30000" dirty="0">
              <a:latin typeface="Arial" pitchFamily="34" charset="0"/>
              <a:cs typeface="Arial" pitchFamily="34" charset="0"/>
            </a:endParaRPr>
          </a:p>
          <a:p>
            <a:pPr algn="ctr" rtl="0"/>
            <a:r>
              <a:rPr lang="en-US" sz="4000" baseline="30000" dirty="0"/>
              <a:t>1 </a:t>
            </a:r>
            <a:r>
              <a:rPr lang="en-US" sz="3800" b="1" dirty="0" err="1" smtClean="0"/>
              <a:t>Gonda</a:t>
            </a:r>
            <a:r>
              <a:rPr lang="en-US" sz="3800" b="1" dirty="0" smtClean="0"/>
              <a:t> </a:t>
            </a:r>
            <a:r>
              <a:rPr lang="en-US" sz="3800" b="1" dirty="0"/>
              <a:t>Multidisciplinary Brain Research Center, Bar-</a:t>
            </a:r>
            <a:r>
              <a:rPr lang="en-US" sz="3800" b="1" dirty="0" err="1"/>
              <a:t>Ilan</a:t>
            </a:r>
            <a:r>
              <a:rPr lang="en-US" sz="3800" b="1" dirty="0"/>
              <a:t> University, </a:t>
            </a:r>
            <a:r>
              <a:rPr lang="en-US" sz="4000" baseline="30000" dirty="0" smtClean="0"/>
              <a:t>2 </a:t>
            </a:r>
            <a:r>
              <a:rPr lang="en-US" sz="3800" b="1" dirty="0" smtClean="0"/>
              <a:t>NYU, </a:t>
            </a:r>
            <a:r>
              <a:rPr lang="en-US" sz="4000" baseline="30000" dirty="0" smtClean="0"/>
              <a:t>3 </a:t>
            </a:r>
            <a:r>
              <a:rPr lang="en-US" sz="3800" b="1" dirty="0" smtClean="0"/>
              <a:t>Google CA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085292" y="1224360"/>
            <a:ext cx="3307496" cy="4124258"/>
            <a:chOff x="850900" y="1424739"/>
            <a:chExt cx="2975505" cy="209435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174" b="100000" l="2000" r="99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95" y="1424739"/>
              <a:ext cx="2265743" cy="1037391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850900" y="2424221"/>
              <a:ext cx="2975505" cy="10948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lIns="107988" tIns="53994" rIns="107988" bIns="53994" rtlCol="0">
              <a:spAutoFit/>
            </a:bodyPr>
            <a:lstStyle/>
            <a:p>
              <a:pPr algn="ctr" rtl="0"/>
              <a:r>
                <a:rPr lang="en-US" sz="2400" b="1" dirty="0" smtClean="0"/>
                <a:t>The Leslie and Susan </a:t>
              </a:r>
              <a:r>
                <a:rPr lang="en-US" sz="2400" b="1" dirty="0" err="1" smtClean="0"/>
                <a:t>Gonda</a:t>
              </a:r>
              <a:r>
                <a:rPr lang="en-US" sz="2400" b="1" dirty="0" smtClean="0"/>
                <a:t> Multidisciplinary Brain Research Center</a:t>
              </a:r>
              <a:endParaRPr lang="en-US" sz="2400" b="1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2281620" y="23734643"/>
            <a:ext cx="9714935" cy="686898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 anchorCtr="0"/>
          <a:lstStyle/>
          <a:p>
            <a:pPr algn="ctr" rtl="0"/>
            <a:endParaRPr lang="en-US" sz="4400" b="1" dirty="0" smtClean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03900" y="30401771"/>
            <a:ext cx="1144927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endParaRPr lang="en-US" sz="900" dirty="0" smtClean="0"/>
          </a:p>
          <a:p>
            <a:pPr marL="539940" indent="-539940" algn="l" rtl="0">
              <a:buFont typeface="+mj-lt"/>
              <a:buAutoNum type="arabicPeriod"/>
            </a:pPr>
            <a:endParaRPr lang="en-US" sz="1400" dirty="0" smtClean="0"/>
          </a:p>
          <a:p>
            <a:pPr marL="539940" indent="-539940" algn="l" rtl="0"/>
            <a:r>
              <a:rPr lang="en-US" sz="3600" b="1" dirty="0" smtClean="0"/>
              <a:t>	Contact and code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5"/>
              </a:rPr>
              <a:t>yuval.atzmon@biu.ac.il</a:t>
            </a:r>
            <a:r>
              <a:rPr lang="en-US" sz="3600" dirty="0" smtClean="0"/>
              <a:t>, </a:t>
            </a:r>
            <a:r>
              <a:rPr lang="en-US" sz="3600" dirty="0" smtClean="0">
                <a:hlinkClick r:id="rId6"/>
              </a:rPr>
              <a:t>http://chechiklab.biu.ac.il/yuvval</a:t>
            </a:r>
            <a:r>
              <a:rPr lang="en-US" sz="3600" dirty="0" smtClean="0"/>
              <a:t> </a:t>
            </a:r>
            <a:endParaRPr lang="he-IL" sz="3600" dirty="0"/>
          </a:p>
        </p:txBody>
      </p:sp>
      <p:pic>
        <p:nvPicPr>
          <p:cNvPr id="64" name="Picture 1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828" y="1190943"/>
            <a:ext cx="4619625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" name="Text Box 115"/>
          <p:cNvSpPr txBox="1">
            <a:spLocks noChangeArrowheads="1"/>
          </p:cNvSpPr>
          <p:nvPr/>
        </p:nvSpPr>
        <p:spPr bwMode="auto">
          <a:xfrm>
            <a:off x="22605960" y="29307481"/>
            <a:ext cx="8657890" cy="23105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 smtClean="0"/>
              <a:t>80%/20% </a:t>
            </a:r>
            <a:r>
              <a:rPr lang="en-US" altLang="en-US" sz="2400" dirty="0"/>
              <a:t>train/test split, 5-fold </a:t>
            </a:r>
            <a:r>
              <a:rPr lang="en-US" altLang="en-US" sz="2400" dirty="0" smtClean="0"/>
              <a:t>cross-validation, comparing: </a:t>
            </a:r>
            <a:r>
              <a:rPr lang="en-AU" altLang="en-US" sz="2400" dirty="0" smtClean="0"/>
              <a:t>Euclidean </a:t>
            </a:r>
            <a:r>
              <a:rPr lang="en-AU" altLang="en-US" sz="2400" dirty="0"/>
              <a:t>metric (baseline)</a:t>
            </a:r>
            <a:r>
              <a:rPr lang="ar-SA" altLang="en-US" sz="2400" dirty="0" smtClean="0"/>
              <a:t>‏</a:t>
            </a:r>
            <a:r>
              <a:rPr lang="en-US" altLang="en-US" sz="2400" dirty="0"/>
              <a:t>,</a:t>
            </a:r>
            <a:r>
              <a:rPr lang="en-AU" altLang="en-US" sz="2400" dirty="0" smtClean="0"/>
              <a:t> HDSL: Similarity Learning for High Dimensional Sparse Data  [Liu et al, 2015], LEGO </a:t>
            </a:r>
            <a:r>
              <a:rPr lang="en-AU" altLang="en-US" sz="2400" dirty="0"/>
              <a:t>(ITML): Log-</a:t>
            </a:r>
            <a:r>
              <a:rPr lang="en-AU" altLang="en-US" sz="2400" dirty="0" err="1"/>
              <a:t>Det</a:t>
            </a:r>
            <a:r>
              <a:rPr lang="en-AU" altLang="en-US" sz="2400" dirty="0"/>
              <a:t> Exact Gradient Online [</a:t>
            </a:r>
            <a:r>
              <a:rPr lang="en-AU" altLang="en-US" sz="2400" dirty="0" smtClean="0"/>
              <a:t>Jain et al. 2008], </a:t>
            </a:r>
            <a:r>
              <a:rPr lang="en-AU" altLang="en-US" sz="2400" dirty="0" err="1" smtClean="0"/>
              <a:t>BoostMetric</a:t>
            </a:r>
            <a:r>
              <a:rPr lang="en-AU" altLang="en-US" sz="2400" dirty="0" smtClean="0"/>
              <a:t> positive-semidefinite metric learning with boosting [Shen et al. 2009]</a:t>
            </a:r>
            <a:endParaRPr lang="en-AU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/>
          <a:srcRect l="50064" r="-1"/>
          <a:stretch/>
        </p:blipFill>
        <p:spPr>
          <a:xfrm>
            <a:off x="32925073" y="13758304"/>
            <a:ext cx="8514069" cy="6780197"/>
          </a:xfrm>
          <a:prstGeom prst="rect">
            <a:avLst/>
          </a:prstGeom>
        </p:spPr>
      </p:pic>
      <p:sp>
        <p:nvSpPr>
          <p:cNvPr id="36" name="Text Box 115"/>
          <p:cNvSpPr txBox="1">
            <a:spLocks noChangeArrowheads="1"/>
          </p:cNvSpPr>
          <p:nvPr/>
        </p:nvSpPr>
        <p:spPr bwMode="auto">
          <a:xfrm>
            <a:off x="32839031" y="20713696"/>
            <a:ext cx="8600112" cy="194117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altLang="en-US" sz="2400" dirty="0"/>
              <a:t>RCV1 dataset with 5K features</a:t>
            </a:r>
            <a:r>
              <a:rPr lang="en-US" altLang="en-US" sz="2400" dirty="0" smtClean="0"/>
              <a:t>.</a:t>
            </a:r>
            <a:r>
              <a:rPr lang="en-US" altLang="en-US" sz="2400" b="1" dirty="0" smtClean="0"/>
              <a:t>(a)</a:t>
            </a:r>
            <a:r>
              <a:rPr lang="en-US" altLang="en-US" sz="2400" dirty="0" smtClean="0"/>
              <a:t> Precision </a:t>
            </a:r>
            <a:r>
              <a:rPr lang="en-US" altLang="en-US" sz="2400" dirty="0"/>
              <a:t>at 1, 3 and 5 nearest neighbor evaluated on the test set </a:t>
            </a:r>
            <a:r>
              <a:rPr lang="en-US" altLang="en-US" sz="2400" i="1" dirty="0" smtClean="0"/>
              <a:t>vs. </a:t>
            </a:r>
            <a:r>
              <a:rPr lang="en-US" altLang="en-US" sz="2400" dirty="0" smtClean="0"/>
              <a:t>the </a:t>
            </a:r>
            <a:r>
              <a:rPr lang="en-US" altLang="en-US" sz="2400" dirty="0"/>
              <a:t>mean training run time of COMET. </a:t>
            </a:r>
            <a:r>
              <a:rPr lang="en-US" altLang="en-US" sz="2400" dirty="0" smtClean="0"/>
              <a:t>Dashed </a:t>
            </a:r>
            <a:r>
              <a:rPr lang="en-US" altLang="en-US" sz="2400" dirty="0"/>
              <a:t>line denotes the </a:t>
            </a:r>
            <a:r>
              <a:rPr lang="en-US" altLang="en-US" sz="2400" i="1" dirty="0" smtClean="0"/>
              <a:t>precision-at-1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of the Euclidean baseline. </a:t>
            </a:r>
            <a:r>
              <a:rPr lang="en-US" altLang="en-US" sz="2400" b="1" dirty="0" smtClean="0"/>
              <a:t>(</a:t>
            </a:r>
            <a:r>
              <a:rPr lang="en-US" altLang="en-US" sz="2400" b="1" dirty="0"/>
              <a:t>b</a:t>
            </a:r>
            <a:r>
              <a:rPr lang="en-US" altLang="en-US" sz="2400" b="1" dirty="0" smtClean="0"/>
              <a:t>)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Mean training time as a function of the learned matrix density. </a:t>
            </a:r>
            <a:endParaRPr lang="en-AU" altLang="en-US" sz="2400" i="1" dirty="0"/>
          </a:p>
        </p:txBody>
      </p:sp>
      <p:pic>
        <p:nvPicPr>
          <p:cNvPr id="1026" name="Picture 2" descr="http://chechiklab.biu.ac.il/~yuvval/figs/comet/V_features_vs_infogain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10203" r="15050" b="1598"/>
          <a:stretch/>
        </p:blipFill>
        <p:spPr bwMode="auto">
          <a:xfrm>
            <a:off x="32855072" y="25671008"/>
            <a:ext cx="5381475" cy="478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252237" y="1224361"/>
            <a:ext cx="34700925" cy="13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6973" tIns="38486" rIns="76973" bIns="38486" anchor="ctr">
            <a:spAutoFit/>
          </a:bodyPr>
          <a:lstStyle/>
          <a:p>
            <a:pPr algn="ctr" rtl="0"/>
            <a:r>
              <a:rPr lang="en-US" b="1" dirty="0" smtClean="0"/>
              <a:t>Learning </a:t>
            </a:r>
            <a:r>
              <a:rPr lang="en-US" b="1" dirty="0"/>
              <a:t>Sparse Metrics, One Feature at a </a:t>
            </a:r>
            <a:r>
              <a:rPr lang="en-US" b="1" dirty="0" smtClean="0"/>
              <a:t>Time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15"/>
              <p:cNvSpPr txBox="1">
                <a:spLocks noChangeArrowheads="1"/>
              </p:cNvSpPr>
              <p:nvPr/>
            </p:nvSpPr>
            <p:spPr bwMode="auto">
              <a:xfrm>
                <a:off x="38236547" y="25547524"/>
                <a:ext cx="3202595" cy="267983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2400" dirty="0" err="1" smtClean="0"/>
                  <a:t>Frobenius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norm of the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against the information gain of feature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. Sparse </a:t>
                </a:r>
                <a:r>
                  <a:rPr lang="en-US" sz="2400" dirty="0"/>
                  <a:t>COMET assigns zero weights to less-informative features.</a:t>
                </a:r>
                <a:endParaRPr lang="en-AU" altLang="en-US" sz="2400" dirty="0"/>
              </a:p>
            </p:txBody>
          </p:sp>
        </mc:Choice>
        <mc:Fallback xmlns="">
          <p:sp>
            <p:nvSpPr>
              <p:cNvPr id="39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36547" y="25547524"/>
                <a:ext cx="3202595" cy="2679837"/>
              </a:xfrm>
              <a:prstGeom prst="rect">
                <a:avLst/>
              </a:prstGeom>
              <a:blipFill rotWithShape="0">
                <a:blip r:embed="rId10"/>
                <a:stretch>
                  <a:fillRect l="-2852" t="-1595" r="-4373" b="-455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ounded Rectangle 128"/>
              <p:cNvSpPr/>
              <p:nvPr/>
            </p:nvSpPr>
            <p:spPr>
              <a:xfrm>
                <a:off x="1080420" y="4968776"/>
                <a:ext cx="9721080" cy="1307313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76" tIns="41987" rIns="83976" bIns="41987" rtlCol="1" anchor="t" anchorCtr="0"/>
              <a:lstStyle/>
              <a:p>
                <a:pPr marL="607499" lvl="0" indent="-607499" algn="ctr" rtl="0"/>
                <a:r>
                  <a:rPr lang="en-US" sz="4400" b="1" dirty="0" smtClean="0">
                    <a:solidFill>
                      <a:schemeClr val="tx1"/>
                    </a:solidFill>
                  </a:rPr>
                  <a:t>The Learning Setup</a:t>
                </a:r>
              </a:p>
              <a:p>
                <a:pPr algn="l"/>
                <a:r>
                  <a:rPr lang="en-US" sz="3200" dirty="0">
                    <a:solidFill>
                      <a:schemeClr val="tx1"/>
                    </a:solidFill>
                  </a:rPr>
                  <a:t>Learning a measure of pairwise similarity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over </a:t>
                </a:r>
                <a:r>
                  <a:rPr lang="en-US" sz="3200" dirty="0">
                    <a:solidFill>
                      <a:schemeClr val="tx1"/>
                    </a:solidFill>
                  </a:rPr>
                  <a:t>the cone of positive definite (PD) matrices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𝑊𝑦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|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𝑃𝐷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Assuming a ranking based weak supervision signal,</a:t>
                </a: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sz="3200" dirty="0" smtClean="0">
                    <a:solidFill>
                      <a:schemeClr val="tx1"/>
                    </a:solidFill>
                  </a:rPr>
                  <a:t>such that per a given triplet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lvl="0" algn="l" rtl="0"/>
                <a:r>
                  <a:rPr lang="en-US" sz="3200" dirty="0" smtClean="0">
                    <a:solidFill>
                      <a:prstClr val="black"/>
                    </a:solidFill>
                  </a:rPr>
                  <a:t>The </a:t>
                </a:r>
                <a:r>
                  <a:rPr lang="en-US" sz="3200" dirty="0">
                    <a:solidFill>
                      <a:prstClr val="black"/>
                    </a:solidFill>
                  </a:rPr>
                  <a:t>objective:</a:t>
                </a:r>
                <a:endParaRPr lang="en-US" sz="3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3200" i="1" dirty="0">
                  <a:solidFill>
                    <a:prstClr val="black"/>
                  </a:solidFill>
                </a:endParaRPr>
              </a:p>
              <a:p>
                <a:pPr lvl="0" algn="ctr" rtl="0"/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func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, </a:t>
                </a:r>
              </a:p>
              <a:p>
                <a:pPr lvl="0" algn="l" rtl="0"/>
                <a:r>
                  <a:rPr lang="en-US" sz="3200" dirty="0">
                    <a:solidFill>
                      <a:prstClr val="black"/>
                    </a:solidFill>
                  </a:rPr>
                  <a:t>with gradient steps inside the PD cone.</a:t>
                </a:r>
              </a:p>
              <a:p>
                <a:pPr algn="ctr" rtl="0"/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20" y="4968776"/>
                <a:ext cx="9721080" cy="13073138"/>
              </a:xfrm>
              <a:prstGeom prst="round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762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 Box 101"/>
              <p:cNvSpPr txBox="1">
                <a:spLocks noChangeArrowheads="1"/>
              </p:cNvSpPr>
              <p:nvPr/>
            </p:nvSpPr>
            <p:spPr bwMode="auto">
              <a:xfrm>
                <a:off x="4453535" y="9433273"/>
                <a:ext cx="2561897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r>
                  <a:rPr kumimoji="0" lang="en-US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Query image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Text 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3535" y="9433273"/>
                <a:ext cx="2561897" cy="463846"/>
              </a:xfrm>
              <a:prstGeom prst="rect">
                <a:avLst/>
              </a:prstGeom>
              <a:blipFill rotWithShape="0">
                <a:blip r:embed="rId12"/>
                <a:stretch>
                  <a:fillRect l="-3810" t="-7792" r="-1190" b="-298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 Box 102"/>
              <p:cNvSpPr txBox="1">
                <a:spLocks noChangeArrowheads="1"/>
              </p:cNvSpPr>
              <p:nvPr/>
            </p:nvSpPr>
            <p:spPr bwMode="auto">
              <a:xfrm>
                <a:off x="1608386" y="12525723"/>
                <a:ext cx="2280346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</a:rPr>
                  <a:t>more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3" name="Text 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386" y="12525723"/>
                <a:ext cx="2280346" cy="402291"/>
              </a:xfrm>
              <a:prstGeom prst="rect">
                <a:avLst/>
              </a:prstGeom>
              <a:blipFill rotWithShape="0">
                <a:blip r:embed="rId13"/>
                <a:stretch>
                  <a:fillRect l="-2941" t="-7576" r="-802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 Box 103"/>
              <p:cNvSpPr txBox="1">
                <a:spLocks noChangeArrowheads="1"/>
              </p:cNvSpPr>
              <p:nvPr/>
            </p:nvSpPr>
            <p:spPr bwMode="auto">
              <a:xfrm>
                <a:off x="7977724" y="12446993"/>
                <a:ext cx="2152105" cy="402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lvl="0" algn="l" defTabSz="457200" rtl="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</a:pPr>
                <a:r>
                  <a:rPr kumimoji="0" lang="en-US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</a:rPr>
                  <a:t>less similar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4" name="Text 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7724" y="12446993"/>
                <a:ext cx="2152105" cy="402291"/>
              </a:xfrm>
              <a:prstGeom prst="rect">
                <a:avLst/>
              </a:prstGeom>
              <a:blipFill rotWithShape="0">
                <a:blip r:embed="rId14"/>
                <a:stretch>
                  <a:fillRect l="-3116" t="-6061" r="-567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12" descr="Bird, Blue, Cristata, Cyanocitta, Jay, Birds, Animals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2"/>
          <a:stretch/>
        </p:blipFill>
        <p:spPr bwMode="auto">
          <a:xfrm>
            <a:off x="4426569" y="10061106"/>
            <a:ext cx="2342128" cy="280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ird, Water, Ocean, Nature, Sea, Pelican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71"/>
          <a:stretch/>
        </p:blipFill>
        <p:spPr bwMode="auto">
          <a:xfrm>
            <a:off x="1642704" y="10175551"/>
            <a:ext cx="1526591" cy="21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reen, Rat, Mouse, Animal, Cute, Nature, Domestic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8" t="24915" r="57660" b="3685"/>
          <a:stretch/>
        </p:blipFill>
        <p:spPr bwMode="auto">
          <a:xfrm>
            <a:off x="8025971" y="10091472"/>
            <a:ext cx="1659289" cy="21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1080420" y="18290257"/>
            <a:ext cx="9715300" cy="13665785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r>
              <a:rPr lang="en-US" sz="4400" b="1" dirty="0" smtClean="0">
                <a:solidFill>
                  <a:schemeClr val="tx1"/>
                </a:solidFill>
              </a:rPr>
              <a:t>COMET row-column coordinate step</a:t>
            </a:r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08386" y="19591159"/>
            <a:ext cx="4529941" cy="3556152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l" rtl="0"/>
            <a:r>
              <a:rPr lang="en-US" sz="3200" dirty="0" smtClean="0"/>
              <a:t>Updating </a:t>
            </a:r>
            <a:r>
              <a:rPr lang="en-US" sz="3200" dirty="0"/>
              <a:t>the learned matrix one column and row at a </a:t>
            </a:r>
            <a:r>
              <a:rPr lang="en-US" sz="3200" dirty="0" smtClean="0"/>
              <a:t>time. The </a:t>
            </a:r>
            <a:r>
              <a:rPr lang="en-US" sz="3200" dirty="0"/>
              <a:t>PD condition of the </a:t>
            </a:r>
            <a:r>
              <a:rPr lang="en-US" sz="3200" dirty="0" err="1"/>
              <a:t>Schur</a:t>
            </a:r>
            <a:r>
              <a:rPr lang="en-US" sz="3200" dirty="0"/>
              <a:t> </a:t>
            </a:r>
            <a:r>
              <a:rPr lang="en-US" sz="3200" dirty="0" smtClean="0"/>
              <a:t>complement </a:t>
            </a:r>
            <a:r>
              <a:rPr lang="en-US" sz="3200" dirty="0"/>
              <a:t> guarantees that the steps reside  inside the PD </a:t>
            </a:r>
            <a:r>
              <a:rPr lang="en-US" sz="3200" dirty="0" smtClean="0"/>
              <a:t>cone: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/>
              <p:cNvSpPr/>
              <p:nvPr/>
            </p:nvSpPr>
            <p:spPr>
              <a:xfrm>
                <a:off x="1642704" y="23395654"/>
                <a:ext cx="8570252" cy="8144075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⟺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(</a:t>
                </a:r>
                <a:r>
                  <a:rPr lang="en-US" sz="3200" dirty="0"/>
                  <a:t>a scalar),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  <a:r>
                  <a:rPr lang="en-US" sz="3200" dirty="0" smtClean="0"/>
                  <a:t> Resulting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an </a:t>
                </a:r>
                <a:r>
                  <a:rPr lang="en-US" sz="3200" dirty="0"/>
                  <a:t>upper limit to the allowable step </a:t>
                </a:r>
                <a:r>
                  <a:rPr lang="en-US" sz="3200" dirty="0" smtClean="0"/>
                  <a:t>size.</a:t>
                </a:r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 smtClean="0"/>
              </a:p>
              <a:p>
                <a:pPr algn="l" rtl="0"/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Keeping </a:t>
                </a:r>
                <a:r>
                  <a:rPr lang="en-US" sz="3200" dirty="0"/>
                  <a:t>an </a:t>
                </a:r>
                <a:r>
                  <a:rPr lang="en-US" sz="3200" dirty="0" smtClean="0"/>
                  <a:t>updated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root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to solve the condition, also result with a continues embedding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of the features into the metric space.</a:t>
                </a:r>
                <a:endParaRPr lang="en-US" sz="3200" dirty="0"/>
              </a:p>
            </p:txBody>
          </p:sp>
        </mc:Choice>
        <mc:Fallback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04" y="23395654"/>
                <a:ext cx="8570252" cy="8144075"/>
              </a:xfrm>
              <a:prstGeom prst="rect">
                <a:avLst/>
              </a:prstGeom>
              <a:blipFill rotWithShape="0">
                <a:blip r:embed="rId18"/>
                <a:stretch>
                  <a:fillRect l="-1565"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78"/>
          <p:cNvSpPr/>
          <p:nvPr/>
        </p:nvSpPr>
        <p:spPr>
          <a:xfrm>
            <a:off x="11521580" y="4968775"/>
            <a:ext cx="9715300" cy="2698726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120340" y="5348618"/>
            <a:ext cx="8599025" cy="3263764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Sparse COMET</a:t>
            </a:r>
            <a:endParaRPr lang="en-US" sz="3600" dirty="0" smtClean="0">
              <a:solidFill>
                <a:prstClr val="black"/>
              </a:solidFill>
            </a:endParaRPr>
          </a:p>
          <a:p>
            <a:pPr lvl="0" algn="l" rtl="0"/>
            <a:r>
              <a:rPr lang="en-US" sz="3200" dirty="0" smtClean="0">
                <a:solidFill>
                  <a:prstClr val="black"/>
                </a:solidFill>
              </a:rPr>
              <a:t>COMET’s structured sparsity allows </a:t>
            </a:r>
            <a:r>
              <a:rPr lang="en-US" sz="3200" dirty="0">
                <a:solidFill>
                  <a:prstClr val="black"/>
                </a:solidFill>
              </a:rPr>
              <a:t>only a small set of features to interact with </a:t>
            </a:r>
            <a:r>
              <a:rPr lang="en-US" sz="3200" i="1" dirty="0">
                <a:solidFill>
                  <a:prstClr val="black"/>
                </a:solidFill>
              </a:rPr>
              <a:t>any</a:t>
            </a:r>
            <a:r>
              <a:rPr lang="en-US" sz="3200" dirty="0">
                <a:solidFill>
                  <a:prstClr val="black"/>
                </a:solidFill>
              </a:rPr>
              <a:t> of the other features. </a:t>
            </a:r>
            <a:r>
              <a:rPr lang="en-US" sz="3200" dirty="0" smtClean="0">
                <a:solidFill>
                  <a:prstClr val="black"/>
                </a:solidFill>
              </a:rPr>
              <a:t>Other individual features correspond to </a:t>
            </a:r>
            <a:r>
              <a:rPr lang="en-US" sz="3200" dirty="0">
                <a:solidFill>
                  <a:prstClr val="black"/>
                </a:solidFill>
              </a:rPr>
              <a:t>the diagonal of </a:t>
            </a:r>
            <a:r>
              <a:rPr lang="en-US" sz="3200" dirty="0" smtClean="0">
                <a:solidFill>
                  <a:prstClr val="black"/>
                </a:solidFill>
              </a:rPr>
              <a:t>the learned </a:t>
            </a:r>
            <a:r>
              <a:rPr lang="en-US" sz="3200" dirty="0">
                <a:solidFill>
                  <a:prstClr val="black"/>
                </a:solidFill>
              </a:rPr>
              <a:t>similarity </a:t>
            </a:r>
            <a:r>
              <a:rPr lang="en-US" sz="3200" dirty="0" smtClean="0">
                <a:solidFill>
                  <a:prstClr val="black"/>
                </a:solidFill>
              </a:rPr>
              <a:t>matrix</a:t>
            </a:r>
            <a:r>
              <a:rPr lang="en-US" sz="3200" dirty="0">
                <a:solidFill>
                  <a:prstClr val="black"/>
                </a:solidFill>
              </a:rPr>
              <a:t>.</a:t>
            </a:r>
            <a:endParaRPr lang="he-IL" sz="3200" i="1" dirty="0">
              <a:solidFill>
                <a:prstClr val="black"/>
              </a:solidFill>
            </a:endParaRPr>
          </a:p>
          <a:p>
            <a:pPr lvl="0" algn="l" rtl="0"/>
            <a:endParaRPr lang="en-US" sz="3300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196235" y="8353153"/>
            <a:ext cx="8326345" cy="79750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15"/>
              <p:cNvSpPr txBox="1">
                <a:spLocks noChangeArrowheads="1"/>
              </p:cNvSpPr>
              <p:nvPr/>
            </p:nvSpPr>
            <p:spPr bwMode="auto">
              <a:xfrm>
                <a:off x="12120340" y="16583691"/>
                <a:ext cx="8559128" cy="12025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sz="2400" b="1" dirty="0"/>
                  <a:t>Structured sparsity: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Absolute </a:t>
                </a:r>
                <a:r>
                  <a:rPr lang="en-US" sz="2400" dirty="0"/>
                  <a:t>values of the elements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trained on </a:t>
                </a:r>
                <a:r>
                  <a:rPr lang="en-US" sz="2400" dirty="0" smtClean="0"/>
                  <a:t>RCV1, features </a:t>
                </a:r>
                <a:r>
                  <a:rPr lang="en-US" sz="2400" dirty="0"/>
                  <a:t>are ordered by their information gain.</a:t>
                </a:r>
                <a:endParaRPr lang="en-AU" altLang="en-US" sz="2400" dirty="0"/>
              </a:p>
            </p:txBody>
          </p:sp>
        </mc:Choice>
        <mc:Fallback xmlns="">
          <p:sp>
            <p:nvSpPr>
              <p:cNvPr id="40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20340" y="16583691"/>
                <a:ext cx="8559128" cy="1202510"/>
              </a:xfrm>
              <a:prstGeom prst="rect">
                <a:avLst/>
              </a:prstGeom>
              <a:blipFill rotWithShape="0">
                <a:blip r:embed="rId21"/>
                <a:stretch>
                  <a:fillRect l="-1068" t="-3030" b="-1111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4" descr="http://chechiklab.biu.ac.il/~yuvval/figs/comet/rowcol_vis.p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5746" r="8998" b="2607"/>
          <a:stretch/>
        </p:blipFill>
        <p:spPr bwMode="auto">
          <a:xfrm>
            <a:off x="6664120" y="19749700"/>
            <a:ext cx="3336199" cy="32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ounded Rectangle 49"/>
          <p:cNvSpPr/>
          <p:nvPr/>
        </p:nvSpPr>
        <p:spPr>
          <a:xfrm>
            <a:off x="21963105" y="4968774"/>
            <a:ext cx="9714936" cy="84969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76" tIns="41987" rIns="83976" bIns="41987" rtlCol="1" anchor="t"/>
          <a:lstStyle/>
          <a:p>
            <a:pPr lvl="0" algn="ctr" rtl="0"/>
            <a:endParaRPr lang="en-US" sz="4300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522614" y="5375614"/>
            <a:ext cx="8612485" cy="2263491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lvl="0" algn="ctr" rtl="0"/>
            <a:r>
              <a:rPr lang="en-US" sz="4400" b="1" dirty="0" smtClean="0">
                <a:solidFill>
                  <a:prstClr val="black"/>
                </a:solidFill>
              </a:rPr>
              <a:t>Complexity and Runtimes</a:t>
            </a:r>
            <a:endParaRPr lang="en-US" sz="3600" dirty="0" smtClean="0">
              <a:solidFill>
                <a:prstClr val="black"/>
              </a:solidFill>
            </a:endParaRPr>
          </a:p>
          <a:p>
            <a:pPr algn="l" rtl="0"/>
            <a:r>
              <a:rPr lang="en-US" sz="3200" dirty="0" smtClean="0"/>
              <a:t>We </a:t>
            </a:r>
            <a:r>
              <a:rPr lang="en-US" sz="3200" dirty="0"/>
              <a:t>compared COMET with approaches that avoid repeated projections to the PD cone and  to the Euclidean metric baseline.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522615" y="7777089"/>
            <a:ext cx="8612484" cy="1326930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22414188" y="14173068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COMET </a:t>
            </a:r>
            <a:r>
              <a:rPr lang="en-US" sz="4400" b="1" dirty="0"/>
              <a:t>achieves better </a:t>
            </a:r>
            <a:r>
              <a:rPr lang="en-US" sz="4400" b="1" dirty="0" smtClean="0"/>
              <a:t>precision.</a:t>
            </a:r>
            <a:endParaRPr lang="en-US" sz="4400" b="1" dirty="0"/>
          </a:p>
        </p:txBody>
      </p:sp>
      <p:sp>
        <p:nvSpPr>
          <p:cNvPr id="72" name="Rectangle 71"/>
          <p:cNvSpPr/>
          <p:nvPr/>
        </p:nvSpPr>
        <p:spPr>
          <a:xfrm>
            <a:off x="32702110" y="5397206"/>
            <a:ext cx="8849661" cy="1740270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/>
              <a:t>The effect of sparsity on precision and </a:t>
            </a:r>
            <a:r>
              <a:rPr lang="en-US" sz="4400" b="1" dirty="0" smtClean="0"/>
              <a:t>runtime</a:t>
            </a:r>
          </a:p>
          <a:p>
            <a:pPr algn="l" rtl="0"/>
            <a:endParaRPr lang="en-US" sz="1800" b="1" dirty="0"/>
          </a:p>
        </p:txBody>
      </p:sp>
      <p:sp>
        <p:nvSpPr>
          <p:cNvPr id="73" name="Rectangle 72"/>
          <p:cNvSpPr/>
          <p:nvPr/>
        </p:nvSpPr>
        <p:spPr>
          <a:xfrm>
            <a:off x="32757276" y="24548002"/>
            <a:ext cx="8849661" cy="786163"/>
          </a:xfrm>
          <a:prstGeom prst="rect">
            <a:avLst/>
          </a:prstGeom>
        </p:spPr>
        <p:txBody>
          <a:bodyPr wrap="square" lIns="108000" tIns="54000" rIns="108000" bIns="54000">
            <a:spAutoFit/>
          </a:bodyPr>
          <a:lstStyle/>
          <a:p>
            <a:pPr algn="ctr" rtl="0"/>
            <a:r>
              <a:rPr lang="en-US" sz="4400" b="1" dirty="0" smtClean="0"/>
              <a:t>Informative features are non-zeros</a:t>
            </a:r>
            <a:endParaRPr lang="en-US" sz="1800" b="1" dirty="0"/>
          </a:p>
        </p:txBody>
      </p:sp>
      <p:pic>
        <p:nvPicPr>
          <p:cNvPr id="2" name="Picture 2" descr="http://www.natcom.org/uploadedImages/More_Scholarly_Resources/Doctoral_Program_Resource_Guide/NYU%20Logo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676" y="910858"/>
            <a:ext cx="3018839" cy="301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86235" y="26625489"/>
            <a:ext cx="6610690" cy="26099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/>
              <p:cNvSpPr/>
              <p:nvPr/>
            </p:nvSpPr>
            <p:spPr>
              <a:xfrm>
                <a:off x="12069455" y="17930217"/>
                <a:ext cx="8610014" cy="14227343"/>
              </a:xfrm>
              <a:prstGeom prst="rect">
                <a:avLst/>
              </a:prstGeom>
            </p:spPr>
            <p:txBody>
              <a:bodyPr wrap="square" lIns="108000" tIns="54000" rIns="108000" bIns="54000">
                <a:spAutoFit/>
              </a:bodyPr>
              <a:lstStyle/>
              <a:p>
                <a:pPr algn="l" rtl="0"/>
                <a:r>
                  <a:rPr lang="en-US" sz="3200" dirty="0"/>
                  <a:t>Using an overlapping decomposition of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3200" dirty="0"/>
                  <a:t> group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is a diagonal matrix,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200" dirty="0"/>
                  <a:t> is a symmetric matrix of non-zero values only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3200" dirty="0"/>
                  <a:t> row and column, with an all-zeros diagonal,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:pPr algn="l" rtl="0"/>
                <a:endParaRPr lang="en-US" sz="3200" dirty="0" smtClean="0"/>
              </a:p>
              <a:p>
                <a:pPr algn="l" rtl="0"/>
                <a:r>
                  <a:rPr lang="en-US" sz="3200" dirty="0" smtClean="0"/>
                  <a:t>A group-sparse norm penalty encourages solutions with fewer features:</a:t>
                </a:r>
              </a:p>
              <a:p>
                <a:pPr algn="l" rtl="0"/>
                <a:endParaRPr lang="en-US" sz="3200" dirty="0"/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bSup>
                                </m:lim>
                              </m:limLow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func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32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2"/>
                  </a:solidFill>
                </a:endParaRPr>
              </a:p>
              <a:p>
                <a:pPr algn="l" rtl="0"/>
                <a:endParaRPr lang="en-US" sz="3200" dirty="0" smtClean="0"/>
              </a:p>
              <a:p>
                <a:pPr algn="l"/>
                <a:r>
                  <a:rPr lang="en-US" sz="3200" dirty="0"/>
                  <a:t>Solving a proximal problem on each step to encourage exact all-zeros updates, which admits a closed form </a:t>
                </a:r>
                <a:r>
                  <a:rPr lang="en-US" sz="3200" dirty="0" smtClean="0"/>
                  <a:t>solution</a:t>
                </a:r>
                <a:r>
                  <a:rPr lang="en-US" sz="3200" dirty="0" smtClean="0"/>
                  <a:t>.</a:t>
                </a:r>
              </a:p>
              <a:p>
                <a:pPr algn="l"/>
                <a:endParaRPr lang="en-US" sz="3200" dirty="0" smtClean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/>
                          </m:ctrlPr>
                        </m:sSubSupPr>
                        <m:e>
                          <m:r>
                            <a:rPr lang="en-US" sz="3200" i="1"/>
                            <m:t>𝑉</m:t>
                          </m:r>
                        </m:e>
                        <m:sub>
                          <m:r>
                            <a:rPr lang="en-US" sz="3200" i="1"/>
                            <m:t>𝑘</m:t>
                          </m:r>
                        </m:sub>
                        <m:sup>
                          <m:r>
                            <a:rPr lang="en-US" sz="3200" i="1"/>
                            <m:t>𝑛𝑒𝑤</m:t>
                          </m:r>
                        </m:sup>
                      </m:sSubSup>
                      <m:r>
                        <a:rPr lang="en-US" sz="3200" i="1"/>
                        <m:t>=</m:t>
                      </m:r>
                      <m:func>
                        <m:funcPr>
                          <m:ctrlPr>
                            <a:rPr lang="en-US" sz="3200" i="1"/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/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/>
                                <m:t>argmin</m:t>
                              </m:r>
                            </m:e>
                            <m:lim>
                              <m:r>
                                <a:rPr lang="en-US" sz="3200" i="1"/>
                                <m:t>𝑉</m:t>
                              </m:r>
                              <m:r>
                                <a:rPr lang="en-US" sz="3200" i="1"/>
                                <m:t>∈</m:t>
                              </m:r>
                              <m:sSub>
                                <m:sSubPr>
                                  <m:ctrlPr>
                                    <a:rPr lang="en-US" sz="3200" i="1"/>
                                  </m:ctrlPr>
                                </m:sSubPr>
                                <m:e>
                                  <m:r>
                                    <a:rPr lang="en-US" sz="3200" i="1"/>
                                    <m:t>𝒱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/>
                                  </m:ctrlPr>
                                </m:fPr>
                                <m:num>
                                  <m:r>
                                    <a:rPr lang="en-US" sz="3200" i="1"/>
                                    <m:t>𝜕</m:t>
                                  </m:r>
                                  <m:r>
                                    <a:rPr lang="en-US" sz="3200" i="1"/>
                                    <m:t>𝐿</m:t>
                                  </m:r>
                                </m:num>
                                <m:den>
                                  <m:r>
                                    <a:rPr lang="en-US" sz="3200" i="1"/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200" i="1"/>
                                      </m:ctrlPr>
                                    </m:sSubPr>
                                    <m:e>
                                      <m:r>
                                        <a:rPr lang="en-US" sz="3200" i="1"/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200" i="1"/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/>
                                <m:t>,</m:t>
                              </m:r>
                              <m:r>
                                <a:rPr lang="en-US" sz="3200" i="1"/>
                                <m:t>𝑉</m:t>
                              </m:r>
                            </m:e>
                          </m:d>
                        </m:e>
                      </m:func>
                      <m:r>
                        <a:rPr lang="en-US" sz="3200" i="1"/>
                        <m:t>+</m:t>
                      </m:r>
                      <m:f>
                        <m:fPr>
                          <m:ctrlPr>
                            <a:rPr lang="en-US" sz="3200" i="1"/>
                          </m:ctrlPr>
                        </m:fPr>
                        <m:num>
                          <m:r>
                            <a:rPr lang="en-US" sz="3200" i="1"/>
                            <m:t>1</m:t>
                          </m:r>
                        </m:num>
                        <m:den>
                          <m:r>
                            <a:rPr lang="en-US" sz="3200" i="1"/>
                            <m:t>2</m:t>
                          </m:r>
                          <m:r>
                            <a:rPr lang="en-US" sz="3200" i="1"/>
                            <m:t>𝜃</m:t>
                          </m:r>
                        </m:den>
                      </m:f>
                      <m:sSubSup>
                        <m:sSubSupPr>
                          <m:ctrlPr>
                            <a:rPr lang="en-US" sz="3200" i="1"/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/>
                                  </m:ctrlPr>
                                </m:sSubPr>
                                <m:e>
                                  <m:r>
                                    <a:rPr lang="en-US" sz="3200" i="1"/>
                                    <m:t>𝑉</m:t>
                                  </m:r>
                                  <m:r>
                                    <a:rPr lang="en-US" sz="3200" i="1"/>
                                    <m:t>−</m:t>
                                  </m:r>
                                  <m:r>
                                    <a:rPr lang="en-US" sz="3200" i="1"/>
                                    <m:t>𝑉</m:t>
                                  </m:r>
                                </m:e>
                                <m:sub>
                                  <m:r>
                                    <a:rPr lang="en-US" sz="3200" i="1"/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/>
                            <m:t>𝐹</m:t>
                          </m:r>
                        </m:sub>
                        <m:sup>
                          <m:r>
                            <a:rPr lang="en-US" sz="3200" i="1"/>
                            <m:t>2</m:t>
                          </m:r>
                        </m:sup>
                      </m:sSubSup>
                      <m:r>
                        <a:rPr lang="en-US" sz="3200" i="1"/>
                        <m:t> +</m:t>
                      </m:r>
                      <m:r>
                        <a:rPr lang="en-US" sz="3200" i="1"/>
                        <m:t>𝜆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3200" i="1"/>
                          </m:ctrlPr>
                        </m:dPr>
                        <m:e>
                          <m:r>
                            <a:rPr lang="en-US" sz="3200" i="1"/>
                            <m:t>𝑉</m:t>
                          </m:r>
                        </m:e>
                      </m:d>
                      <m:r>
                        <a:rPr lang="en-US" sz="3200" i="1"/>
                        <m:t>,</m:t>
                      </m:r>
                    </m:oMath>
                  </m:oMathPara>
                </a14:m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dirty="0" smtClean="0"/>
              </a:p>
              <a:p>
                <a:pPr algn="l"/>
                <a:endParaRPr lang="en-US" sz="3200" dirty="0" smtClean="0"/>
              </a:p>
              <a:p>
                <a:pPr algn="l"/>
                <a:r>
                  <a:rPr lang="en-US" sz="3200" dirty="0" smtClean="0"/>
                  <a:t>setting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/>
                  <a:t> is the step size of the proximal update.</a:t>
                </a:r>
              </a:p>
              <a:p>
                <a:pPr algn="l" rtl="0"/>
                <a:endParaRPr lang="en-US" sz="3200" dirty="0" smtClean="0"/>
              </a:p>
            </p:txBody>
          </p:sp>
        </mc:Choice>
        <mc:Fallback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455" y="17930217"/>
                <a:ext cx="8610014" cy="14227343"/>
              </a:xfrm>
              <a:prstGeom prst="rect">
                <a:avLst/>
              </a:prstGeom>
              <a:blipFill rotWithShape="0">
                <a:blip r:embed="rId26"/>
                <a:stretch>
                  <a:fillRect l="-1629" t="-428" r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 Box 102"/>
          <p:cNvSpPr txBox="1">
            <a:spLocks noChangeArrowheads="1"/>
          </p:cNvSpPr>
          <p:nvPr/>
        </p:nvSpPr>
        <p:spPr bwMode="auto">
          <a:xfrm>
            <a:off x="1512468" y="26481473"/>
            <a:ext cx="293411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Projected Gradient</a:t>
            </a:r>
          </a:p>
        </p:txBody>
      </p:sp>
      <p:sp>
        <p:nvSpPr>
          <p:cNvPr id="81" name="Text Box 102"/>
          <p:cNvSpPr txBox="1">
            <a:spLocks noChangeArrowheads="1"/>
          </p:cNvSpPr>
          <p:nvPr/>
        </p:nvSpPr>
        <p:spPr bwMode="auto">
          <a:xfrm>
            <a:off x="5616924" y="26481473"/>
            <a:ext cx="129263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COMET</a:t>
            </a:r>
          </a:p>
        </p:txBody>
      </p:sp>
      <p:sp>
        <p:nvSpPr>
          <p:cNvPr id="82" name="Text Box 115"/>
          <p:cNvSpPr txBox="1">
            <a:spLocks noChangeArrowheads="1"/>
          </p:cNvSpPr>
          <p:nvPr/>
        </p:nvSpPr>
        <p:spPr bwMode="auto">
          <a:xfrm>
            <a:off x="8323849" y="26763256"/>
            <a:ext cx="1920240" cy="23105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ts val="750"/>
              </a:spcBef>
            </a:pPr>
            <a:r>
              <a:rPr lang="en-US" sz="2400" dirty="0" smtClean="0"/>
              <a:t>COMET gradient steps versus projected gradient steps</a:t>
            </a:r>
            <a:endParaRPr lang="en-AU" alt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7"/>
          <a:srcRect r="4094"/>
          <a:stretch/>
        </p:blipFill>
        <p:spPr>
          <a:xfrm>
            <a:off x="22522614" y="9621067"/>
            <a:ext cx="8612485" cy="1875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15"/>
              <p:cNvSpPr txBox="1">
                <a:spLocks noChangeArrowheads="1"/>
              </p:cNvSpPr>
              <p:nvPr/>
            </p:nvSpPr>
            <p:spPr bwMode="auto">
              <a:xfrm>
                <a:off x="22520517" y="11813666"/>
                <a:ext cx="8614582" cy="120251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4107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>
                  <a:spcBef>
                    <a:spcPts val="750"/>
                  </a:spcBef>
                </a:pPr>
                <a:r>
                  <a:rPr lang="en-US" altLang="en-US" sz="2400" dirty="0" smtClean="0"/>
                  <a:t>Runtimes, minutes.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en-US" sz="2400" dirty="0"/>
                  <a:t> denotes the standard deviation. For </a:t>
                </a:r>
                <a:r>
                  <a:rPr lang="en-US" altLang="en-US" sz="2400" dirty="0" smtClean="0"/>
                  <a:t>sparse COMET</a:t>
                </a:r>
                <a:r>
                  <a:rPr lang="en-US" altLang="en-US" sz="2400" dirty="0"/>
                  <a:t>, we  selected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en-US" sz="2400" dirty="0" smtClean="0"/>
                  <a:t> </a:t>
                </a:r>
                <a:r>
                  <a:rPr lang="en-US" altLang="en-US" sz="2400" dirty="0"/>
                  <a:t>values to illustrate the performance gain. </a:t>
                </a:r>
                <a:r>
                  <a:rPr lang="en-US" altLang="en-US" sz="2400" b="1" dirty="0" smtClean="0">
                    <a:solidFill>
                      <a:srgbClr val="FF0000"/>
                    </a:solidFill>
                  </a:rPr>
                  <a:t> TODO set best results in bold</a:t>
                </a:r>
                <a:endParaRPr lang="en-AU" altLang="en-US" sz="24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 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0517" y="11813666"/>
                <a:ext cx="8614582" cy="1202510"/>
              </a:xfrm>
              <a:prstGeom prst="rect">
                <a:avLst/>
              </a:prstGeom>
              <a:blipFill rotWithShape="0">
                <a:blip r:embed="rId28"/>
                <a:stretch>
                  <a:fillRect l="-1062" t="-3553" b="-1116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4" t="18639" r="10321" b="14404"/>
          <a:stretch/>
        </p:blipFill>
        <p:spPr bwMode="auto">
          <a:xfrm>
            <a:off x="23139178" y="15265921"/>
            <a:ext cx="7027803" cy="688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8"/>
          <a:srcRect r="50227"/>
          <a:stretch/>
        </p:blipFill>
        <p:spPr>
          <a:xfrm>
            <a:off x="32814740" y="6699700"/>
            <a:ext cx="8624403" cy="6890731"/>
          </a:xfrm>
          <a:prstGeom prst="rect">
            <a:avLst/>
          </a:prstGeom>
        </p:spPr>
      </p:pic>
      <p:pic>
        <p:nvPicPr>
          <p:cNvPr id="49" name="Picture 10" descr="http://chechiklab.biu.ac.il/~yuvval/figs/comet/Precision_at_K_all_datasets.png"/>
          <p:cNvPicPr>
            <a:picLocks noChangeAspect="1" noChangeArrowheads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t="18639" r="54515" b="14404"/>
          <a:stretch/>
        </p:blipFill>
        <p:spPr bwMode="auto">
          <a:xfrm>
            <a:off x="23114868" y="21962665"/>
            <a:ext cx="7050277" cy="731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16798</TotalTime>
  <Words>376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Noa</dc:creator>
  <cp:lastModifiedBy>Yuval A</cp:lastModifiedBy>
  <cp:revision>1078</cp:revision>
  <dcterms:created xsi:type="dcterms:W3CDTF">2012-06-10T07:14:49Z</dcterms:created>
  <dcterms:modified xsi:type="dcterms:W3CDTF">2015-11-30T00:30:25Z</dcterms:modified>
</cp:coreProperties>
</file>