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53" d="100"/>
          <a:sy n="53" d="100"/>
        </p:scale>
        <p:origin x="24" y="-728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30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tif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20" Type="http://schemas.openxmlformats.org/officeDocument/2006/relationships/hyperlink" Target="http://chechiklab.biu.ac.il/~lio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7.tiff"/><Relationship Id="rId19" Type="http://schemas.openxmlformats.org/officeDocument/2006/relationships/hyperlink" Target="mailto:noalis@gmail.com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7.tiff"/><Relationship Id="rId27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tiff"/><Relationship Id="rId18" Type="http://schemas.openxmlformats.org/officeDocument/2006/relationships/hyperlink" Target="http://chechiklab.biu.ac.il/~lior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7.tiff"/><Relationship Id="rId12" Type="http://schemas.openxmlformats.org/officeDocument/2006/relationships/image" Target="../media/image24.png"/><Relationship Id="rId17" Type="http://schemas.openxmlformats.org/officeDocument/2006/relationships/hyperlink" Target="mailto:noalis@gmail.com" TargetMode="Externa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tiff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tiff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16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Relationship Id="rId14" Type="http://schemas.openxmlformats.org/officeDocument/2006/relationships/image" Target="../media/image13.tiff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more similar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1460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92% of the human genome agrees with the brain-region ontology</a:t>
            </a: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COMET – Learning Sparse Metrics</a:t>
            </a:r>
            <a:endParaRPr lang="en-US" b="1" dirty="0" smtClean="0"/>
          </a:p>
          <a:p>
            <a:pPr algn="ctr" rtl="0"/>
            <a:r>
              <a:rPr lang="en-US" b="1" dirty="0" smtClean="0"/>
              <a:t>One Feature at a Time</a:t>
            </a:r>
            <a:endParaRPr 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  <a:endParaRPr lang="en-US" sz="38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Which gene functions agrees </a:t>
            </a:r>
          </a:p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with BRO?</a:t>
            </a: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6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519368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Gene expression patterns follow the embryonic origin regions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7476911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pic>
        <p:nvPicPr>
          <p:cNvPr id="738" name="Picture 737"/>
          <p:cNvPicPr/>
          <p:nvPr/>
        </p:nvPicPr>
        <p:blipFill>
          <a:blip r:embed="rId10" cstate="print"/>
          <a:srcRect r="5968"/>
          <a:stretch>
            <a:fillRect/>
          </a:stretch>
        </p:blipFill>
        <p:spPr>
          <a:xfrm>
            <a:off x="25275108" y="6912993"/>
            <a:ext cx="5318972" cy="4248472"/>
          </a:xfrm>
          <a:prstGeom prst="rect">
            <a:avLst/>
          </a:prstGeom>
        </p:spPr>
      </p:pic>
      <p:pic>
        <p:nvPicPr>
          <p:cNvPr id="912" name="image12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704" r="6069" b="1408"/>
          <a:stretch>
            <a:fillRect/>
          </a:stretch>
        </p:blipFill>
        <p:spPr>
          <a:xfrm>
            <a:off x="13040983" y="12889657"/>
            <a:ext cx="7049548" cy="4665406"/>
          </a:xfrm>
          <a:prstGeom prst="rect">
            <a:avLst/>
          </a:prstGeom>
          <a:ln/>
        </p:spPr>
      </p:pic>
      <p:pic>
        <p:nvPicPr>
          <p:cNvPr id="911" name="Picture 910" descr="tube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881623" y="13084953"/>
            <a:ext cx="1052707" cy="41299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3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pic>
        <p:nvPicPr>
          <p:cNvPr id="939" name="Picture 938" descr="siteQr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356228" y="1080345"/>
            <a:ext cx="2448276" cy="244823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11449571" y="20882545"/>
            <a:ext cx="9433049" cy="110892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000" b="1" dirty="0" smtClean="0">
                <a:solidFill>
                  <a:schemeClr val="tx1"/>
                </a:solidFill>
              </a:rPr>
              <a:t>rain </a:t>
            </a:r>
            <a:r>
              <a:rPr lang="en-US" sz="48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tx1"/>
                </a:solidFill>
              </a:rPr>
              <a:t>egion </a:t>
            </a:r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chemeClr val="tx1"/>
                </a:solidFill>
              </a:rPr>
              <a:t>ntology score 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5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6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1674708" y="15769977"/>
            <a:ext cx="4997417" cy="5288009"/>
            <a:chOff x="22394788" y="15841985"/>
            <a:chExt cx="4997417" cy="5288009"/>
          </a:xfrm>
        </p:grpSpPr>
        <p:pic>
          <p:nvPicPr>
            <p:cNvPr id="906" name="Picture 905"/>
            <p:cNvPicPr/>
            <p:nvPr/>
          </p:nvPicPr>
          <p:blipFill>
            <a:blip r:embed="rId17" cstate="print"/>
            <a:srcRect b="10681"/>
            <a:stretch>
              <a:fillRect/>
            </a:stretch>
          </p:blipFill>
          <p:spPr>
            <a:xfrm>
              <a:off x="22394788" y="15841985"/>
              <a:ext cx="4937648" cy="3312337"/>
            </a:xfrm>
            <a:prstGeom prst="rect">
              <a:avLst/>
            </a:prstGeom>
          </p:spPr>
        </p:pic>
        <p:pic>
          <p:nvPicPr>
            <p:cNvPr id="907" name="Picture 906"/>
            <p:cNvPicPr/>
            <p:nvPr/>
          </p:nvPicPr>
          <p:blipFill>
            <a:blip r:embed="rId18" cstate="print"/>
            <a:srcRect t="48006"/>
            <a:stretch>
              <a:fillRect/>
            </a:stretch>
          </p:blipFill>
          <p:spPr bwMode="auto">
            <a:xfrm>
              <a:off x="22394788" y="19298369"/>
              <a:ext cx="4997417" cy="183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9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20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21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22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pic>
        <p:nvPicPr>
          <p:cNvPr id="54" name="Picture 2" descr="C:\Users\Lior\Dropbox\papers\brain region tree\Figures\figure 1\h_clustering.png"/>
          <p:cNvPicPr>
            <a:picLocks noChangeAspect="1" noChangeArrowheads="1"/>
          </p:cNvPicPr>
          <p:nvPr/>
        </p:nvPicPr>
        <p:blipFill>
          <a:blip r:embed="rId23" cstate="print"/>
          <a:srcRect t="6764" r="6676"/>
          <a:stretch>
            <a:fillRect/>
          </a:stretch>
        </p:blipFill>
        <p:spPr bwMode="auto">
          <a:xfrm>
            <a:off x="11665595" y="6894577"/>
            <a:ext cx="8352928" cy="4698936"/>
          </a:xfrm>
          <a:prstGeom prst="rect">
            <a:avLst/>
          </a:prstGeom>
          <a:noFill/>
        </p:spPr>
      </p:pic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24" cstate="print"/>
          <a:srcRect l="2108" t="5613" r="2635"/>
          <a:stretch>
            <a:fillRect/>
          </a:stretch>
        </p:blipFill>
        <p:spPr bwMode="auto">
          <a:xfrm>
            <a:off x="13897844" y="27075233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665594" y="27939329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25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71" name="Rectangle 70"/>
          <p:cNvSpPr/>
          <p:nvPr/>
        </p:nvSpPr>
        <p:spPr>
          <a:xfrm>
            <a:off x="12097644" y="11507685"/>
            <a:ext cx="8334741" cy="10939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Neighboring regions in the human ontology show similar pattern of expression.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  <p:pic>
        <p:nvPicPr>
          <p:cNvPr id="55" name="image20.png"/>
          <p:cNvPicPr/>
          <p:nvPr/>
        </p:nvPicPr>
        <p:blipFill>
          <a:blip r:embed="rId28" cstate="print"/>
          <a:srcRect l="3467"/>
          <a:stretch>
            <a:fillRect/>
          </a:stretch>
        </p:blipFill>
        <p:spPr>
          <a:xfrm>
            <a:off x="13800227" y="27123674"/>
            <a:ext cx="6213748" cy="411243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1080420" y="23762865"/>
            <a:ext cx="9721080" cy="81931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607499" lvl="0" indent="-607499" algn="ctr" rtl="0"/>
            <a:r>
              <a:rPr lang="en-US" sz="4400" b="1" dirty="0" smtClean="0">
                <a:solidFill>
                  <a:schemeClr val="tx1"/>
                </a:solidFill>
              </a:rPr>
              <a:t>The Brain Region Ontology tree</a:t>
            </a: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analyzed 414 regions organized in a hierarchical structure.</a:t>
            </a:r>
            <a:r>
              <a:rPr lang="en-US" sz="3300" dirty="0" smtClean="0">
                <a:solidFill>
                  <a:prstClr val="black"/>
                </a:solidFill>
              </a:rPr>
              <a:t> </a:t>
            </a:r>
          </a:p>
          <a:p>
            <a:pPr lvl="0" algn="l" rtl="0"/>
            <a:r>
              <a:rPr lang="en-US" sz="2400" dirty="0" smtClean="0">
                <a:solidFill>
                  <a:prstClr val="black"/>
                </a:solidFill>
              </a:rPr>
              <a:t>The ontology was provided from the Allen Institute [1]</a:t>
            </a:r>
            <a:r>
              <a:rPr lang="en-US" sz="3300" dirty="0" smtClean="0">
                <a:solidFill>
                  <a:prstClr val="black"/>
                </a:solidFill>
              </a:rPr>
              <a:t>.</a:t>
            </a:r>
            <a:endParaRPr lang="he-IL" sz="3300" dirty="0" smtClean="0">
              <a:solidFill>
                <a:prstClr val="black"/>
              </a:solidFill>
            </a:endParaRPr>
          </a:p>
          <a:p>
            <a:pPr marL="607499" lvl="0" indent="-607499" algn="ctr" rtl="0"/>
            <a:endParaRPr lang="en-US" sz="4800" dirty="0" smtClean="0">
              <a:solidFill>
                <a:prstClr val="black"/>
              </a:solidFill>
            </a:endParaRPr>
          </a:p>
        </p:txBody>
      </p:sp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1460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92% of the human genome agrees with the brain-region ontology</a:t>
            </a: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Human areal expression of most genes is </a:t>
            </a:r>
          </a:p>
          <a:p>
            <a:pPr algn="ctr" rtl="0"/>
            <a:r>
              <a:rPr lang="en-US" b="1" dirty="0" smtClean="0"/>
              <a:t>governed by regionalization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err="1" smtClean="0">
                <a:latin typeface="Arial" pitchFamily="34" charset="0"/>
                <a:cs typeface="+mj-cs"/>
              </a:rPr>
              <a:t>Lior</a:t>
            </a:r>
            <a:r>
              <a:rPr lang="en-US" sz="5100" dirty="0" smtClean="0">
                <a:latin typeface="Arial" pitchFamily="34" charset="0"/>
                <a:cs typeface="+mj-cs"/>
              </a:rPr>
              <a:t> Kirsch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Ramat-</a:t>
            </a:r>
            <a:r>
              <a:rPr lang="en-US" sz="3800" b="1" dirty="0" err="1"/>
              <a:t>Gan</a:t>
            </a:r>
            <a:r>
              <a:rPr lang="en-US" sz="3800" b="1" dirty="0"/>
              <a:t>, </a:t>
            </a:r>
            <a:r>
              <a:rPr lang="en-US" sz="3800" b="1" dirty="0" smtClean="0"/>
              <a:t>Israel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Which gene functions agrees </a:t>
            </a:r>
          </a:p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with BRO?</a:t>
            </a: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82809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Background</a:t>
            </a:r>
          </a:p>
          <a:p>
            <a:pPr algn="l" rtl="0"/>
            <a:endParaRPr lang="en-US" sz="105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The human brain is organized in multiple anatomical substructures, each having its own characteristic. The differences between structures are reflected in the area-specific transcriptome signatures. These complex expression patterns raise many questions:</a:t>
            </a:r>
          </a:p>
          <a:p>
            <a:pPr algn="l" rtl="0"/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Which genes are expressed in which </a:t>
            </a:r>
            <a:r>
              <a:rPr lang="en-US" sz="3200" dirty="0" err="1" smtClean="0">
                <a:solidFill>
                  <a:schemeClr val="tx1"/>
                </a:solidFill>
              </a:rPr>
              <a:t>which</a:t>
            </a:r>
            <a:r>
              <a:rPr lang="en-US" sz="3200" dirty="0" smtClean="0">
                <a:solidFill>
                  <a:schemeClr val="tx1"/>
                </a:solidFill>
              </a:rPr>
              <a:t> brain regions?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Does expression across regions follow certain patterns?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what extent does development determines expression in the adult brain?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What are the principles which govern spatial patterns of expression?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4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519368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Gene expression patterns follow the embryonic origin regions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0420" y="13969777"/>
            <a:ext cx="9715301" cy="9001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data</a:t>
            </a:r>
          </a:p>
          <a:p>
            <a:pPr algn="l" rtl="0"/>
            <a:endParaRPr lang="en-US" sz="16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analyzed two brain transcriptome datasets collected from post mortem human brains.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6 humans and 414 distinct regions; a total of 3702 tissue samples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[1] 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20 adult donors, and 491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tissue samples </a:t>
            </a:r>
            <a:r>
              <a:rPr lang="en-US" sz="3000" dirty="0" smtClean="0">
                <a:solidFill>
                  <a:schemeClr val="tx1"/>
                </a:solidFill>
              </a:rPr>
              <a:t>[2] </a:t>
            </a:r>
          </a:p>
          <a:p>
            <a:pPr marL="607499" indent="-607499" algn="l" rtl="0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7476911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pic>
        <p:nvPicPr>
          <p:cNvPr id="738" name="Picture 737"/>
          <p:cNvPicPr/>
          <p:nvPr/>
        </p:nvPicPr>
        <p:blipFill>
          <a:blip r:embed="rId7" cstate="print"/>
          <a:srcRect r="5968"/>
          <a:stretch>
            <a:fillRect/>
          </a:stretch>
        </p:blipFill>
        <p:spPr>
          <a:xfrm>
            <a:off x="25275108" y="6912993"/>
            <a:ext cx="5318972" cy="4248472"/>
          </a:xfrm>
          <a:prstGeom prst="rect">
            <a:avLst/>
          </a:prstGeom>
        </p:spPr>
      </p:pic>
      <p:pic>
        <p:nvPicPr>
          <p:cNvPr id="912" name="image12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704" r="6069" b="1408"/>
          <a:stretch>
            <a:fillRect/>
          </a:stretch>
        </p:blipFill>
        <p:spPr>
          <a:xfrm>
            <a:off x="13040983" y="12889657"/>
            <a:ext cx="7049548" cy="4665406"/>
          </a:xfrm>
          <a:prstGeom prst="rect">
            <a:avLst/>
          </a:prstGeom>
          <a:ln/>
        </p:spPr>
      </p:pic>
      <p:pic>
        <p:nvPicPr>
          <p:cNvPr id="911" name="Picture 910" descr="tube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81623" y="13084953"/>
            <a:ext cx="1052707" cy="41299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0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pic>
        <p:nvPicPr>
          <p:cNvPr id="939" name="Picture 938" descr="siteQ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356228" y="1080345"/>
            <a:ext cx="2448276" cy="2448236"/>
          </a:xfrm>
          <a:prstGeom prst="rect">
            <a:avLst/>
          </a:prstGeom>
        </p:spPr>
      </p:pic>
      <p:pic>
        <p:nvPicPr>
          <p:cNvPr id="35" name="image15.png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7468" y="26787201"/>
            <a:ext cx="9156000" cy="4464496"/>
          </a:xfrm>
          <a:prstGeom prst="rect">
            <a:avLst/>
          </a:prstGeom>
          <a:ln/>
        </p:spPr>
      </p:pic>
      <p:sp>
        <p:nvSpPr>
          <p:cNvPr id="37" name="Rounded Rectangle 36"/>
          <p:cNvSpPr/>
          <p:nvPr/>
        </p:nvSpPr>
        <p:spPr>
          <a:xfrm>
            <a:off x="11449571" y="20882545"/>
            <a:ext cx="9433049" cy="110892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000" b="1" dirty="0" smtClean="0">
                <a:solidFill>
                  <a:schemeClr val="tx1"/>
                </a:solidFill>
              </a:rPr>
              <a:t>rain </a:t>
            </a:r>
            <a:r>
              <a:rPr lang="en-US" sz="48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tx1"/>
                </a:solidFill>
              </a:rPr>
              <a:t>egion </a:t>
            </a:r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chemeClr val="tx1"/>
                </a:solidFill>
              </a:rPr>
              <a:t>ntology score 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3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4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1674708" y="15769977"/>
            <a:ext cx="4997417" cy="5288009"/>
            <a:chOff x="22394788" y="15841985"/>
            <a:chExt cx="4997417" cy="5288009"/>
          </a:xfrm>
        </p:grpSpPr>
        <p:pic>
          <p:nvPicPr>
            <p:cNvPr id="906" name="Picture 905"/>
            <p:cNvPicPr/>
            <p:nvPr/>
          </p:nvPicPr>
          <p:blipFill>
            <a:blip r:embed="rId15" cstate="print"/>
            <a:srcRect b="10681"/>
            <a:stretch>
              <a:fillRect/>
            </a:stretch>
          </p:blipFill>
          <p:spPr>
            <a:xfrm>
              <a:off x="22394788" y="15841985"/>
              <a:ext cx="4937648" cy="3312337"/>
            </a:xfrm>
            <a:prstGeom prst="rect">
              <a:avLst/>
            </a:prstGeom>
          </p:spPr>
        </p:pic>
        <p:pic>
          <p:nvPicPr>
            <p:cNvPr id="907" name="Picture 906"/>
            <p:cNvPicPr/>
            <p:nvPr/>
          </p:nvPicPr>
          <p:blipFill>
            <a:blip r:embed="rId16" cstate="print"/>
            <a:srcRect t="48006"/>
            <a:stretch>
              <a:fillRect/>
            </a:stretch>
          </p:blipFill>
          <p:spPr bwMode="auto">
            <a:xfrm>
              <a:off x="22394788" y="19298369"/>
              <a:ext cx="4997417" cy="183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7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8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19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20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798883" y="30171577"/>
            <a:ext cx="293060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414 Regions</a:t>
            </a:r>
            <a:endParaRPr lang="he-IL" sz="4400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54" name="Picture 2" descr="C:\Users\Lior\Dropbox\papers\brain region tree\Figures\figure 1\h_clustering.png"/>
          <p:cNvPicPr>
            <a:picLocks noChangeAspect="1" noChangeArrowheads="1"/>
          </p:cNvPicPr>
          <p:nvPr/>
        </p:nvPicPr>
        <p:blipFill>
          <a:blip r:embed="rId21" cstate="print"/>
          <a:srcRect t="6764" r="6676"/>
          <a:stretch>
            <a:fillRect/>
          </a:stretch>
        </p:blipFill>
        <p:spPr bwMode="auto">
          <a:xfrm>
            <a:off x="11665595" y="6894577"/>
            <a:ext cx="8352928" cy="4698936"/>
          </a:xfrm>
          <a:prstGeom prst="rect">
            <a:avLst/>
          </a:prstGeom>
          <a:noFill/>
        </p:spPr>
      </p:pic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22" cstate="print"/>
          <a:srcRect l="2108" t="5613" r="2635"/>
          <a:stretch>
            <a:fillRect/>
          </a:stretch>
        </p:blipFill>
        <p:spPr bwMode="auto">
          <a:xfrm>
            <a:off x="13897844" y="27075233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665594" y="27939329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23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71" name="Rectangle 70"/>
          <p:cNvSpPr/>
          <p:nvPr/>
        </p:nvSpPr>
        <p:spPr>
          <a:xfrm>
            <a:off x="12097644" y="11507685"/>
            <a:ext cx="8334741" cy="10939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Neighboring regions in the human ontology show similar pattern of expression.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22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1166</Words>
  <Application>Microsoft Office PowerPoint</Application>
  <PresentationFormat>Custom</PresentationFormat>
  <Paragraphs>186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922</cp:revision>
  <dcterms:created xsi:type="dcterms:W3CDTF">2012-06-10T07:14:49Z</dcterms:created>
  <dcterms:modified xsi:type="dcterms:W3CDTF">2015-11-19T23:15:21Z</dcterms:modified>
</cp:coreProperties>
</file>