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205400" cy="32404050"/>
  <p:notesSz cx="6858000" cy="9144000"/>
  <p:defaultTextStyle>
    <a:defPPr>
      <a:defRPr lang="he-IL"/>
    </a:defPPr>
    <a:lvl1pPr marL="0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59633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19267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78900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38536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798168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57803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17437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77071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6">
          <p15:clr>
            <a:srgbClr val="A4A3A4"/>
          </p15:clr>
        </p15:guide>
        <p15:guide id="2" pos="136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l Chechik" initials="GC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84380"/>
    <p:restoredTop sz="96552" autoAdjust="0"/>
  </p:normalViewPr>
  <p:slideViewPr>
    <p:cSldViewPr>
      <p:cViewPr>
        <p:scale>
          <a:sx n="47" d="100"/>
          <a:sy n="47" d="100"/>
        </p:scale>
        <p:origin x="-2236" y="-6188"/>
      </p:cViewPr>
      <p:guideLst>
        <p:guide orient="horz" pos="10206"/>
        <p:guide pos="1360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98A3463-10AA-40C1-AF51-9D4D3C36B945}" type="datetimeFigureOut">
              <a:rPr lang="he-IL" smtClean="0"/>
              <a:pPr/>
              <a:t>י"א/כסלו/תשע"ו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A4298CF-6935-4765-8457-BD64E3322811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244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9940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9879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19818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59757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99697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39636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79574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19513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298CF-6935-4765-8457-BD64E3322811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111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413" y="10066263"/>
            <a:ext cx="36724591" cy="6945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817" y="18362300"/>
            <a:ext cx="30243779" cy="82810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9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19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78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385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98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57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17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7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י"א/כסלו/תשע"ו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י"א/כסלו/תשע"ו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0980127" y="7785977"/>
            <a:ext cx="43745468" cy="1659132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21220" y="7785977"/>
            <a:ext cx="130538818" cy="1659132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י"א/כסלו/תשע"ו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י"א/כסלו/תשע"ו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933" y="20822608"/>
            <a:ext cx="36724591" cy="6435805"/>
          </a:xfrm>
        </p:spPr>
        <p:txBody>
          <a:bodyPr anchor="t"/>
          <a:lstStyle>
            <a:lvl1pPr algn="r">
              <a:defRPr sz="189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933" y="13734225"/>
            <a:ext cx="36724591" cy="7088383"/>
          </a:xfrm>
        </p:spPr>
        <p:txBody>
          <a:bodyPr anchor="b"/>
          <a:lstStyle>
            <a:lvl1pPr marL="0" indent="0">
              <a:buNone/>
              <a:defRPr sz="9300">
                <a:solidFill>
                  <a:schemeClr val="tx1">
                    <a:tint val="75000"/>
                  </a:schemeClr>
                </a:solidFill>
              </a:defRPr>
            </a:lvl1pPr>
            <a:lvl2pPr marL="2159633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19267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7890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385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798168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5780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1743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770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י"א/כסלו/תשע"ו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21221" y="45373177"/>
            <a:ext cx="87138393" cy="128326038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3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579704" y="45373177"/>
            <a:ext cx="87145892" cy="128326038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3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י"א/כסלו/תשע"ו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2" y="1297668"/>
            <a:ext cx="38884860" cy="54006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3" y="7253411"/>
            <a:ext cx="19089889" cy="3022875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59633" indent="0">
              <a:buNone/>
              <a:defRPr sz="9300" b="1"/>
            </a:lvl2pPr>
            <a:lvl3pPr marL="4319267" indent="0">
              <a:buNone/>
              <a:defRPr sz="8500" b="1"/>
            </a:lvl3pPr>
            <a:lvl4pPr marL="6478900" indent="0">
              <a:buNone/>
              <a:defRPr sz="7600" b="1"/>
            </a:lvl4pPr>
            <a:lvl5pPr marL="8638536" indent="0">
              <a:buNone/>
              <a:defRPr sz="7600" b="1"/>
            </a:lvl5pPr>
            <a:lvl6pPr marL="10798168" indent="0">
              <a:buNone/>
              <a:defRPr sz="7600" b="1"/>
            </a:lvl6pPr>
            <a:lvl7pPr marL="12957803" indent="0">
              <a:buNone/>
              <a:defRPr sz="7600" b="1"/>
            </a:lvl7pPr>
            <a:lvl8pPr marL="15117437" indent="0">
              <a:buNone/>
              <a:defRPr sz="7600" b="1"/>
            </a:lvl8pPr>
            <a:lvl9pPr marL="17277071" indent="0">
              <a:buNone/>
              <a:defRPr sz="7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273" y="10276289"/>
            <a:ext cx="19089889" cy="18669835"/>
          </a:xfrm>
        </p:spPr>
        <p:txBody>
          <a:bodyPr/>
          <a:lstStyle>
            <a:lvl1pPr>
              <a:defRPr sz="11300"/>
            </a:lvl1pPr>
            <a:lvl2pPr>
              <a:defRPr sz="93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7747" y="7253411"/>
            <a:ext cx="19097388" cy="3022875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59633" indent="0">
              <a:buNone/>
              <a:defRPr sz="9300" b="1"/>
            </a:lvl2pPr>
            <a:lvl3pPr marL="4319267" indent="0">
              <a:buNone/>
              <a:defRPr sz="8500" b="1"/>
            </a:lvl3pPr>
            <a:lvl4pPr marL="6478900" indent="0">
              <a:buNone/>
              <a:defRPr sz="7600" b="1"/>
            </a:lvl4pPr>
            <a:lvl5pPr marL="8638536" indent="0">
              <a:buNone/>
              <a:defRPr sz="7600" b="1"/>
            </a:lvl5pPr>
            <a:lvl6pPr marL="10798168" indent="0">
              <a:buNone/>
              <a:defRPr sz="7600" b="1"/>
            </a:lvl6pPr>
            <a:lvl7pPr marL="12957803" indent="0">
              <a:buNone/>
              <a:defRPr sz="7600" b="1"/>
            </a:lvl7pPr>
            <a:lvl8pPr marL="15117437" indent="0">
              <a:buNone/>
              <a:defRPr sz="7600" b="1"/>
            </a:lvl8pPr>
            <a:lvl9pPr marL="17277071" indent="0">
              <a:buNone/>
              <a:defRPr sz="7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7747" y="10276289"/>
            <a:ext cx="19097388" cy="18669835"/>
          </a:xfrm>
        </p:spPr>
        <p:txBody>
          <a:bodyPr/>
          <a:lstStyle>
            <a:lvl1pPr>
              <a:defRPr sz="11300"/>
            </a:lvl1pPr>
            <a:lvl2pPr>
              <a:defRPr sz="93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י"א/כסלו/תשע"ו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י"א/כסלו/תשע"ו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י"א/כסלו/תשע"ו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7" y="1290163"/>
            <a:ext cx="14214278" cy="5490686"/>
          </a:xfrm>
        </p:spPr>
        <p:txBody>
          <a:bodyPr anchor="b"/>
          <a:lstStyle>
            <a:lvl1pPr algn="r">
              <a:defRPr sz="9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2119" y="1290166"/>
            <a:ext cx="24153019" cy="27655958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277" y="6780854"/>
            <a:ext cx="14214278" cy="22165273"/>
          </a:xfrm>
        </p:spPr>
        <p:txBody>
          <a:bodyPr/>
          <a:lstStyle>
            <a:lvl1pPr marL="0" indent="0">
              <a:buNone/>
              <a:defRPr sz="6600"/>
            </a:lvl1pPr>
            <a:lvl2pPr marL="2159633" indent="0">
              <a:buNone/>
              <a:defRPr sz="5700"/>
            </a:lvl2pPr>
            <a:lvl3pPr marL="4319267" indent="0">
              <a:buNone/>
              <a:defRPr sz="4700"/>
            </a:lvl3pPr>
            <a:lvl4pPr marL="6478900" indent="0">
              <a:buNone/>
              <a:defRPr sz="4300"/>
            </a:lvl4pPr>
            <a:lvl5pPr marL="8638536" indent="0">
              <a:buNone/>
              <a:defRPr sz="4300"/>
            </a:lvl5pPr>
            <a:lvl6pPr marL="10798168" indent="0">
              <a:buNone/>
              <a:defRPr sz="4300"/>
            </a:lvl6pPr>
            <a:lvl7pPr marL="12957803" indent="0">
              <a:buNone/>
              <a:defRPr sz="4300"/>
            </a:lvl7pPr>
            <a:lvl8pPr marL="15117437" indent="0">
              <a:buNone/>
              <a:defRPr sz="4300"/>
            </a:lvl8pPr>
            <a:lvl9pPr marL="17277071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י"א/כסלו/תשע"ו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561" y="22682837"/>
            <a:ext cx="25923240" cy="2677838"/>
          </a:xfrm>
        </p:spPr>
        <p:txBody>
          <a:bodyPr anchor="b"/>
          <a:lstStyle>
            <a:lvl1pPr algn="r">
              <a:defRPr sz="9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8561" y="2895363"/>
            <a:ext cx="25923240" cy="19442430"/>
          </a:xfrm>
        </p:spPr>
        <p:txBody>
          <a:bodyPr/>
          <a:lstStyle>
            <a:lvl1pPr marL="0" indent="0">
              <a:buNone/>
              <a:defRPr sz="15100"/>
            </a:lvl1pPr>
            <a:lvl2pPr marL="2159633" indent="0">
              <a:buNone/>
              <a:defRPr sz="13200"/>
            </a:lvl2pPr>
            <a:lvl3pPr marL="4319267" indent="0">
              <a:buNone/>
              <a:defRPr sz="11300"/>
            </a:lvl3pPr>
            <a:lvl4pPr marL="6478900" indent="0">
              <a:buNone/>
              <a:defRPr sz="9300"/>
            </a:lvl4pPr>
            <a:lvl5pPr marL="8638536" indent="0">
              <a:buNone/>
              <a:defRPr sz="9300"/>
            </a:lvl5pPr>
            <a:lvl6pPr marL="10798168" indent="0">
              <a:buNone/>
              <a:defRPr sz="9300"/>
            </a:lvl6pPr>
            <a:lvl7pPr marL="12957803" indent="0">
              <a:buNone/>
              <a:defRPr sz="9300"/>
            </a:lvl7pPr>
            <a:lvl8pPr marL="15117437" indent="0">
              <a:buNone/>
              <a:defRPr sz="9300"/>
            </a:lvl8pPr>
            <a:lvl9pPr marL="17277071" indent="0">
              <a:buNone/>
              <a:defRPr sz="93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8561" y="25360673"/>
            <a:ext cx="25923240" cy="3802972"/>
          </a:xfrm>
        </p:spPr>
        <p:txBody>
          <a:bodyPr/>
          <a:lstStyle>
            <a:lvl1pPr marL="0" indent="0">
              <a:buNone/>
              <a:defRPr sz="6600"/>
            </a:lvl1pPr>
            <a:lvl2pPr marL="2159633" indent="0">
              <a:buNone/>
              <a:defRPr sz="5700"/>
            </a:lvl2pPr>
            <a:lvl3pPr marL="4319267" indent="0">
              <a:buNone/>
              <a:defRPr sz="4700"/>
            </a:lvl3pPr>
            <a:lvl4pPr marL="6478900" indent="0">
              <a:buNone/>
              <a:defRPr sz="4300"/>
            </a:lvl4pPr>
            <a:lvl5pPr marL="8638536" indent="0">
              <a:buNone/>
              <a:defRPr sz="4300"/>
            </a:lvl5pPr>
            <a:lvl6pPr marL="10798168" indent="0">
              <a:buNone/>
              <a:defRPr sz="4300"/>
            </a:lvl6pPr>
            <a:lvl7pPr marL="12957803" indent="0">
              <a:buNone/>
              <a:defRPr sz="4300"/>
            </a:lvl7pPr>
            <a:lvl8pPr marL="15117437" indent="0">
              <a:buNone/>
              <a:defRPr sz="4300"/>
            </a:lvl8pPr>
            <a:lvl9pPr marL="17277071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י"א/כסלו/תשע"ו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272" y="1297668"/>
            <a:ext cx="38884860" cy="5400675"/>
          </a:xfrm>
          <a:prstGeom prst="rect">
            <a:avLst/>
          </a:prstGeom>
        </p:spPr>
        <p:txBody>
          <a:bodyPr vert="horz" lIns="431926" tIns="215963" rIns="431926" bIns="215963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2" y="7560951"/>
            <a:ext cx="38884860" cy="21385175"/>
          </a:xfrm>
          <a:prstGeom prst="rect">
            <a:avLst/>
          </a:prstGeom>
        </p:spPr>
        <p:txBody>
          <a:bodyPr vert="horz" lIns="431926" tIns="215963" rIns="431926" bIns="215963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63877" y="30033758"/>
            <a:ext cx="10081261" cy="1725216"/>
          </a:xfrm>
          <a:prstGeom prst="rect">
            <a:avLst/>
          </a:prstGeom>
        </p:spPr>
        <p:txBody>
          <a:bodyPr vert="horz" lIns="431926" tIns="215963" rIns="431926" bIns="215963" rtlCol="1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EEEEF-6AFF-4F2F-80C9-19C8578E8C6D}" type="datetimeFigureOut">
              <a:rPr lang="he-IL" smtClean="0"/>
              <a:pPr/>
              <a:t>י"א/כסלו/תשע"ו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1849" y="30033758"/>
            <a:ext cx="13681710" cy="1725216"/>
          </a:xfrm>
          <a:prstGeom prst="rect">
            <a:avLst/>
          </a:prstGeom>
        </p:spPr>
        <p:txBody>
          <a:bodyPr vert="horz" lIns="431926" tIns="215963" rIns="431926" bIns="215963" rtlCol="1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0273" y="30033758"/>
            <a:ext cx="10081261" cy="1725216"/>
          </a:xfrm>
          <a:prstGeom prst="rect">
            <a:avLst/>
          </a:prstGeom>
        </p:spPr>
        <p:txBody>
          <a:bodyPr vert="horz" lIns="431926" tIns="215963" rIns="431926" bIns="215963" rtlCol="1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19267" rtl="1" eaLnBrk="1" latinLnBrk="0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9725" indent="-1619725" algn="r" defTabSz="4319267" rtl="1" eaLnBrk="1" latinLnBrk="0" hangingPunct="1">
        <a:spcBef>
          <a:spcPct val="20000"/>
        </a:spcBef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09405" indent="-1349772" algn="r" defTabSz="4319267" rtl="1" eaLnBrk="1" latinLnBrk="0" hangingPunct="1">
        <a:spcBef>
          <a:spcPct val="20000"/>
        </a:spcBef>
        <a:buFont typeface="Arial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399086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58719" indent="-1079817" algn="r" defTabSz="4319267" rtl="1" eaLnBrk="1" latinLnBrk="0" hangingPunct="1">
        <a:spcBef>
          <a:spcPct val="20000"/>
        </a:spcBef>
        <a:buFont typeface="Arial" pitchFamily="34" charset="0"/>
        <a:buChar char="–"/>
        <a:defRPr sz="9300" kern="1200">
          <a:solidFill>
            <a:schemeClr val="tx1"/>
          </a:solidFill>
          <a:latin typeface="+mn-lt"/>
          <a:ea typeface="+mn-ea"/>
          <a:cs typeface="+mn-cs"/>
        </a:defRPr>
      </a:lvl4pPr>
      <a:lvl5pPr marL="9718353" indent="-1079817" algn="r" defTabSz="4319267" rtl="1" eaLnBrk="1" latinLnBrk="0" hangingPunct="1">
        <a:spcBef>
          <a:spcPct val="20000"/>
        </a:spcBef>
        <a:buFont typeface="Arial" pitchFamily="34" charset="0"/>
        <a:buChar char="»"/>
        <a:defRPr sz="9300" kern="1200">
          <a:solidFill>
            <a:schemeClr val="tx1"/>
          </a:solidFill>
          <a:latin typeface="+mn-lt"/>
          <a:ea typeface="+mn-ea"/>
          <a:cs typeface="+mn-cs"/>
        </a:defRPr>
      </a:lvl5pPr>
      <a:lvl6pPr marL="11877986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6pPr>
      <a:lvl7pPr marL="14037619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7pPr>
      <a:lvl8pPr marL="16197253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8pPr>
      <a:lvl9pPr marL="18356887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59633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19267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78900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38536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798168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57803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17437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77071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7.gif"/><Relationship Id="rId18" Type="http://schemas.openxmlformats.org/officeDocument/2006/relationships/image" Target="../media/image13.png"/><Relationship Id="rId26" Type="http://schemas.openxmlformats.org/officeDocument/2006/relationships/image" Target="../media/image19.png"/><Relationship Id="rId3" Type="http://schemas.openxmlformats.org/officeDocument/2006/relationships/image" Target="../media/image1.png"/><Relationship Id="rId21" Type="http://schemas.openxmlformats.org/officeDocument/2006/relationships/image" Target="../media/image13.emf"/><Relationship Id="rId7" Type="http://schemas.microsoft.com/office/2007/relationships/hdphoto" Target="../media/hdphoto1.wdp"/><Relationship Id="rId12" Type="http://schemas.openxmlformats.org/officeDocument/2006/relationships/image" Target="../media/image7.png"/><Relationship Id="rId17" Type="http://schemas.openxmlformats.org/officeDocument/2006/relationships/image" Target="../media/image11.png"/><Relationship Id="rId25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6.png"/><Relationship Id="rId24" Type="http://schemas.openxmlformats.org/officeDocument/2006/relationships/image" Target="../media/image17.png"/><Relationship Id="rId5" Type="http://schemas.openxmlformats.org/officeDocument/2006/relationships/image" Target="../media/image3.png"/><Relationship Id="rId15" Type="http://schemas.openxmlformats.org/officeDocument/2006/relationships/image" Target="../media/image9.emf"/><Relationship Id="rId23" Type="http://schemas.openxmlformats.org/officeDocument/2006/relationships/image" Target="../media/image16.png"/><Relationship Id="rId10" Type="http://schemas.openxmlformats.org/officeDocument/2006/relationships/hyperlink" Target="http://chechiklab.biu.ac.il/yuvval" TargetMode="External"/><Relationship Id="rId19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hyperlink" Target="mailto:yuval.atzmon@biu.ac.il" TargetMode="External"/><Relationship Id="rId14" Type="http://schemas.openxmlformats.org/officeDocument/2006/relationships/image" Target="../media/image8.jpeg"/><Relationship Id="rId2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Rounded Rectangle 128"/>
              <p:cNvSpPr/>
              <p:nvPr/>
            </p:nvSpPr>
            <p:spPr>
              <a:xfrm>
                <a:off x="1080420" y="23762865"/>
                <a:ext cx="9721080" cy="8193178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3976" tIns="41987" rIns="83976" bIns="41987" rtlCol="1" anchor="t" anchorCtr="0"/>
              <a:lstStyle/>
              <a:p>
                <a:pPr marL="607499" lvl="0" indent="-607499" algn="ctr" rtl="0"/>
                <a:r>
                  <a:rPr lang="en-US" sz="4400" b="1" dirty="0" smtClean="0">
                    <a:solidFill>
                      <a:schemeClr val="tx1"/>
                    </a:solidFill>
                  </a:rPr>
                  <a:t>The Learning Setup</a:t>
                </a:r>
              </a:p>
              <a:p>
                <a:pPr algn="l" rtl="0"/>
                <a:r>
                  <a:rPr lang="en-US" sz="3600" dirty="0">
                    <a:solidFill>
                      <a:schemeClr val="tx1"/>
                    </a:solidFill>
                  </a:rPr>
                  <a:t>We assume we have access to triplets of entities where each triplet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 consists of</a:t>
                </a:r>
              </a:p>
              <a:p>
                <a:pPr algn="l" rtl="0"/>
                <a:r>
                  <a:rPr lang="en-US" sz="3600" dirty="0">
                    <a:solidFill>
                      <a:schemeClr val="tx1"/>
                    </a:solidFill>
                  </a:rPr>
                  <a:t>a “query” instance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, and two instances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 is </a:t>
                </a:r>
                <a:r>
                  <a:rPr lang="en-US" sz="4200" dirty="0">
                    <a:solidFill>
                      <a:schemeClr val="tx1"/>
                    </a:solidFill>
                  </a:rPr>
                  <a:t>more similar </a:t>
                </a:r>
                <a:r>
                  <a:rPr lang="en-US" sz="3600" dirty="0">
                    <a:solidFill>
                      <a:schemeClr val="tx1"/>
                    </a:solidFill>
                  </a:rPr>
                  <a:t>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endParaRPr lang="en-US" sz="3600" dirty="0">
                  <a:solidFill>
                    <a:schemeClr val="tx1"/>
                  </a:solidFill>
                </a:endParaRPr>
              </a:p>
              <a:p>
                <a:pPr algn="l" rtl="0"/>
                <a:r>
                  <a:rPr lang="en-US" sz="3600" dirty="0">
                    <a:solidFill>
                      <a:schemeClr val="tx1"/>
                    </a:solidFill>
                  </a:rPr>
                  <a:t>than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sz="36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algn="l" rtl="0"/>
                <a:endParaRPr lang="en-US" sz="3600" dirty="0">
                  <a:solidFill>
                    <a:schemeClr val="tx1"/>
                  </a:solidFill>
                </a:endParaRPr>
              </a:p>
              <a:p>
                <a:pPr algn="l" rtl="0"/>
                <a:r>
                  <a:rPr lang="en-US" sz="3600" dirty="0">
                    <a:solidFill>
                      <a:schemeClr val="tx1"/>
                    </a:solidFill>
                  </a:rPr>
                  <a:t>We aim to optimize the following </a:t>
                </a:r>
                <a:r>
                  <a:rPr lang="en-US" sz="3600" dirty="0" smtClean="0">
                    <a:solidFill>
                      <a:schemeClr val="tx1"/>
                    </a:solidFill>
                  </a:rPr>
                  <a:t>objective</a:t>
                </a:r>
                <a:r>
                  <a:rPr lang="en-US" sz="3600" dirty="0">
                    <a:solidFill>
                      <a:schemeClr val="tx1"/>
                    </a:solidFill>
                  </a:rPr>
                  <a:t>:</a:t>
                </a:r>
              </a:p>
              <a:p>
                <a:pPr algn="l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  <m:sSubSup>
                                        <m:sSubSupPr>
                                          <m:ctrlP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  <m:sSubSup>
                                        <m:sSubSupPr>
                                          <m:ctrlP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sz="3200" i="1" dirty="0" smtClean="0">
                  <a:solidFill>
                    <a:schemeClr val="tx1"/>
                  </a:solidFill>
                </a:endParaRPr>
              </a:p>
              <a:p>
                <a:pPr algn="l" rtl="0"/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func>
                      <m:func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func>
                      </m:e>
                    </m:func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3300" dirty="0" smtClean="0">
                    <a:solidFill>
                      <a:schemeClr val="tx1"/>
                    </a:solidFill>
                  </a:rPr>
                  <a:t>, with gradient steps inside the PD cone.</a:t>
                </a:r>
                <a:endParaRPr lang="he-IL" sz="3300" dirty="0" smtClean="0">
                  <a:solidFill>
                    <a:schemeClr val="tx1"/>
                  </a:solidFill>
                </a:endParaRPr>
              </a:p>
              <a:p>
                <a:pPr marL="607499" lvl="0" indent="-607499" algn="ctr" rtl="0"/>
                <a:endParaRPr lang="en-US" sz="48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Rounded Rectangle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20" y="23762865"/>
                <a:ext cx="9721080" cy="8193178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7" name="Rounded Rectangle 916"/>
          <p:cNvSpPr/>
          <p:nvPr/>
        </p:nvSpPr>
        <p:spPr>
          <a:xfrm>
            <a:off x="21602700" y="4968777"/>
            <a:ext cx="9361040" cy="1929814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algn="ctr" rtl="0"/>
            <a:r>
              <a:rPr lang="en-US" sz="4400" b="1" smtClean="0">
                <a:solidFill>
                  <a:schemeClr val="tx1"/>
                </a:solidFill>
              </a:rPr>
              <a:t>Sparse COMET</a:t>
            </a:r>
            <a:endParaRPr lang="en-US" sz="4400" b="1" dirty="0" smtClean="0">
              <a:solidFill>
                <a:schemeClr val="tx1"/>
              </a:solidFill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554618" y="3024261"/>
            <a:ext cx="26096173" cy="1447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6973" tIns="38486" rIns="76973" bIns="38486">
            <a:spAutoFit/>
          </a:bodyPr>
          <a:lstStyle/>
          <a:p>
            <a:pPr algn="ctr"/>
            <a:r>
              <a:rPr lang="en-US" sz="5100" dirty="0" smtClean="0">
                <a:latin typeface="Arial" pitchFamily="34" charset="0"/>
                <a:cs typeface="+mj-cs"/>
              </a:rPr>
              <a:t>Yuval </a:t>
            </a:r>
            <a:r>
              <a:rPr lang="en-US" sz="5100" dirty="0" err="1" smtClean="0">
                <a:latin typeface="Arial" pitchFamily="34" charset="0"/>
                <a:cs typeface="+mj-cs"/>
              </a:rPr>
              <a:t>Atzmon</a:t>
            </a:r>
            <a:r>
              <a:rPr lang="en-US" sz="5400" baseline="30000" dirty="0"/>
              <a:t> 1</a:t>
            </a:r>
            <a:r>
              <a:rPr lang="en-US" sz="5100" dirty="0" smtClean="0">
                <a:latin typeface="Arial" pitchFamily="34" charset="0"/>
                <a:cs typeface="+mj-cs"/>
              </a:rPr>
              <a:t>, Uri </a:t>
            </a:r>
            <a:r>
              <a:rPr lang="en-US" sz="5100" dirty="0" err="1" smtClean="0">
                <a:latin typeface="Arial" pitchFamily="34" charset="0"/>
                <a:cs typeface="+mj-cs"/>
              </a:rPr>
              <a:t>Shalit</a:t>
            </a:r>
            <a:r>
              <a:rPr lang="en-US" sz="5400" baseline="30000" dirty="0"/>
              <a:t> </a:t>
            </a:r>
            <a:r>
              <a:rPr lang="en-US" sz="5400" baseline="30000" dirty="0" smtClean="0"/>
              <a:t>2</a:t>
            </a:r>
            <a:r>
              <a:rPr lang="en-US" sz="5100" dirty="0" smtClean="0">
                <a:latin typeface="Arial" pitchFamily="34" charset="0"/>
                <a:cs typeface="Arial" pitchFamily="34" charset="0"/>
              </a:rPr>
              <a:t>, Gal </a:t>
            </a:r>
            <a:r>
              <a:rPr lang="en-US" sz="5100" dirty="0" err="1" smtClean="0">
                <a:latin typeface="Arial" pitchFamily="34" charset="0"/>
                <a:cs typeface="Arial" pitchFamily="34" charset="0"/>
              </a:rPr>
              <a:t>Chechik</a:t>
            </a:r>
            <a:r>
              <a:rPr lang="en-US" sz="5400" baseline="30000" dirty="0"/>
              <a:t> </a:t>
            </a:r>
            <a:r>
              <a:rPr lang="en-US" sz="5400" baseline="30000" dirty="0" smtClean="0"/>
              <a:t>1,3</a:t>
            </a:r>
            <a:endParaRPr lang="en-US" sz="5100" baseline="30000" dirty="0">
              <a:latin typeface="Arial" pitchFamily="34" charset="0"/>
              <a:cs typeface="Arial" pitchFamily="34" charset="0"/>
            </a:endParaRPr>
          </a:p>
          <a:p>
            <a:pPr algn="ctr" rtl="0"/>
            <a:r>
              <a:rPr lang="en-US" sz="4000" baseline="30000" dirty="0"/>
              <a:t>1 </a:t>
            </a:r>
            <a:r>
              <a:rPr lang="en-US" sz="3800" b="1" dirty="0" err="1" smtClean="0"/>
              <a:t>Gonda</a:t>
            </a:r>
            <a:r>
              <a:rPr lang="en-US" sz="3800" b="1" dirty="0" smtClean="0"/>
              <a:t> </a:t>
            </a:r>
            <a:r>
              <a:rPr lang="en-US" sz="3800" b="1" dirty="0"/>
              <a:t>Multidisciplinary Brain Research Center, Bar-</a:t>
            </a:r>
            <a:r>
              <a:rPr lang="en-US" sz="3800" b="1" dirty="0" err="1"/>
              <a:t>Ilan</a:t>
            </a:r>
            <a:r>
              <a:rPr lang="en-US" sz="3800" b="1" dirty="0"/>
              <a:t> University, </a:t>
            </a:r>
            <a:r>
              <a:rPr lang="en-US" sz="4000" baseline="30000" dirty="0" smtClean="0"/>
              <a:t>2 </a:t>
            </a:r>
            <a:r>
              <a:rPr lang="en-US" sz="3800" b="1" dirty="0" smtClean="0"/>
              <a:t>NYU, </a:t>
            </a:r>
            <a:r>
              <a:rPr lang="en-US" sz="4000" baseline="30000" dirty="0" smtClean="0"/>
              <a:t>3 </a:t>
            </a:r>
            <a:r>
              <a:rPr lang="en-US" sz="3800" b="1" dirty="0" smtClean="0"/>
              <a:t>Google CA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1602700" y="24764108"/>
            <a:ext cx="9361040" cy="7135661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ctr" rtl="0"/>
            <a:r>
              <a:rPr lang="en-US" sz="4400" b="1" dirty="0" smtClean="0">
                <a:solidFill>
                  <a:schemeClr val="tx1"/>
                </a:solidFill>
              </a:rPr>
              <a:t>Computational Complexity and Runtimes</a:t>
            </a:r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r>
              <a:rPr lang="en-US" sz="3200" dirty="0" smtClean="0">
                <a:solidFill>
                  <a:schemeClr val="tx1"/>
                </a:solidFill>
              </a:rPr>
              <a:t>We compared COMET with approaches that avoid repeated projections to the PD cone and 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to the Euclidean metric baseline.</a:t>
            </a: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dirty="0" smtClean="0">
              <a:solidFill>
                <a:schemeClr val="tx1"/>
              </a:solidFill>
            </a:endParaRPr>
          </a:p>
          <a:p>
            <a:pPr algn="l" rtl="0"/>
            <a:endParaRPr lang="he-IL" sz="3200" b="1" i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1080420" y="4968777"/>
                <a:ext cx="9721080" cy="8280920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3976" tIns="41987" rIns="83976" bIns="41987" rtlCol="1" anchor="t" anchorCtr="0"/>
              <a:lstStyle/>
              <a:p>
                <a:pPr algn="ctr" rtl="0"/>
                <a:r>
                  <a:rPr lang="en-US" sz="4400" b="1" dirty="0" smtClean="0">
                    <a:solidFill>
                      <a:schemeClr val="tx1"/>
                    </a:solidFill>
                  </a:rPr>
                  <a:t>Introduction</a:t>
                </a:r>
              </a:p>
              <a:p>
                <a:pPr algn="l" rtl="0"/>
                <a:endParaRPr lang="en-US" sz="1050" dirty="0" smtClean="0">
                  <a:solidFill>
                    <a:schemeClr val="tx1"/>
                  </a:solidFill>
                </a:endParaRPr>
              </a:p>
              <a:p>
                <a:pPr algn="l" rtl="0"/>
                <a:r>
                  <a:rPr lang="en-US" sz="3200" dirty="0">
                    <a:solidFill>
                      <a:schemeClr val="tx1"/>
                    </a:solidFill>
                  </a:rPr>
                  <a:t>Metric learning, is a method for learning a measure of pairwise distance among data samples. It can be used for extracting features in a data-driven way, project it into a new feature space and can also be used for ranking samples similar to a query sample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algn="l" rtl="0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r>
                  <a:rPr lang="en-US" sz="3200" dirty="0">
                    <a:solidFill>
                      <a:schemeClr val="tx1"/>
                    </a:solidFill>
                  </a:rPr>
                  <a:t>Learning a metric is often cast as solving a convex optimization problem over the cone of positive definite (PD) matrices by optimizing a similarity 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measure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𝑠𝑖</m:t>
                    </m:r>
                    <m:sSub>
                      <m:sSub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𝑊𝑦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| 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≻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𝑃𝐷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.</a:t>
                </a:r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r>
                  <a:rPr lang="en-US" sz="3200" dirty="0">
                    <a:solidFill>
                      <a:schemeClr val="tx1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is PD, it can be factored as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can be used to map any data sample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to a new feature space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𝐿𝑥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. </a:t>
                </a:r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20" y="4968777"/>
                <a:ext cx="9721080" cy="8280920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ounded Rectangle 19"/>
          <p:cNvSpPr/>
          <p:nvPr/>
        </p:nvSpPr>
        <p:spPr>
          <a:xfrm>
            <a:off x="11449571" y="4968776"/>
            <a:ext cx="9433050" cy="1520323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r>
              <a:rPr lang="en-US" sz="4400" b="1" smtClean="0">
                <a:solidFill>
                  <a:schemeClr val="tx1"/>
                </a:solidFill>
              </a:rPr>
              <a:t>A row-column coordinate step</a:t>
            </a:r>
            <a:endParaRPr lang="en-US" sz="43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1080420" y="13969777"/>
                <a:ext cx="9715301" cy="9001000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3976" tIns="41987" rIns="83976" bIns="41987" rtlCol="1" anchor="t" anchorCtr="0"/>
              <a:lstStyle/>
              <a:p>
                <a:pPr algn="ctr" rtl="0"/>
                <a:r>
                  <a:rPr lang="en-US" sz="4400" b="1" dirty="0" smtClean="0">
                    <a:solidFill>
                      <a:schemeClr val="tx1"/>
                    </a:solidFill>
                  </a:rPr>
                  <a:t>Abstract</a:t>
                </a:r>
              </a:p>
              <a:p>
                <a:pPr algn="ctr" rtl="0"/>
                <a:endParaRPr lang="en-US" sz="1600" b="1" dirty="0" smtClean="0">
                  <a:solidFill>
                    <a:schemeClr val="tx1"/>
                  </a:solidFill>
                </a:endParaRPr>
              </a:p>
              <a:p>
                <a:pPr algn="l" rtl="0"/>
                <a:r>
                  <a:rPr lang="en-US" sz="3200" dirty="0">
                    <a:solidFill>
                      <a:schemeClr val="tx1"/>
                    </a:solidFill>
                  </a:rPr>
                  <a:t>Here we describe </a:t>
                </a:r>
                <a:r>
                  <a:rPr lang="en-US" sz="3200" i="1" dirty="0">
                    <a:solidFill>
                      <a:schemeClr val="tx1"/>
                    </a:solidFill>
                  </a:rPr>
                  <a:t>COMET</a:t>
                </a:r>
                <a:r>
                  <a:rPr lang="en-US" sz="3200" dirty="0">
                    <a:solidFill>
                      <a:schemeClr val="tx1"/>
                    </a:solidFill>
                  </a:rPr>
                  <a:t>, a block-coordinate descent procedure for metric learning, which efficiently keeps the search within the 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PD matrices </a:t>
                </a:r>
                <a:r>
                  <a:rPr lang="en-US" sz="3200" dirty="0">
                    <a:solidFill>
                      <a:schemeClr val="tx1"/>
                    </a:solidFill>
                  </a:rPr>
                  <a:t>cone, avoiding both costly projections and unnecessary computation of full gradients. </a:t>
                </a:r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r>
                  <a:rPr lang="en-US" sz="3200" dirty="0" smtClean="0">
                    <a:solidFill>
                      <a:schemeClr val="tx1"/>
                    </a:solidFill>
                  </a:rPr>
                  <a:t>COMET </a:t>
                </a:r>
                <a:r>
                  <a:rPr lang="en-US" sz="3200" dirty="0">
                    <a:solidFill>
                      <a:schemeClr val="tx1"/>
                    </a:solidFill>
                  </a:rPr>
                  <a:t>also continuously maintains the </a:t>
                </a:r>
                <a:r>
                  <a:rPr lang="en-US" sz="3200" dirty="0" err="1">
                    <a:solidFill>
                      <a:schemeClr val="tx1"/>
                    </a:solidFill>
                  </a:rPr>
                  <a:t>Cholesky</a:t>
                </a:r>
                <a:r>
                  <a:rPr lang="en-US" sz="3200" dirty="0">
                    <a:solidFill>
                      <a:schemeClr val="tx1"/>
                    </a:solidFill>
                  </a:rPr>
                  <a:t> root 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3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3200" dirty="0">
                    <a:solidFill>
                      <a:schemeClr val="tx1"/>
                    </a:solidFill>
                  </a:rPr>
                  <a:t>of the matrix, providing feature extraction and embedding of samples in a metric space. </a:t>
                </a:r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r>
                  <a:rPr lang="en-US" sz="3200" dirty="0" smtClean="0">
                    <a:solidFill>
                      <a:schemeClr val="tx1"/>
                    </a:solidFill>
                  </a:rPr>
                  <a:t>We </a:t>
                </a:r>
                <a:r>
                  <a:rPr lang="en-US" sz="3200" dirty="0">
                    <a:solidFill>
                      <a:schemeClr val="tx1"/>
                    </a:solidFill>
                  </a:rPr>
                  <a:t>further develop a structurally sparse variant of COMET, where only a small number of features interacts with other features. Sparse-COMET significantly accelerates both training and inference while improving interpretability.</a:t>
                </a:r>
              </a:p>
              <a:p>
                <a:pPr algn="ctr"/>
                <a:endParaRPr lang="he-IL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20" y="13969777"/>
                <a:ext cx="9715301" cy="9001000"/>
              </a:xfrm>
              <a:prstGeom prst="round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1" name="Rounded Rectangle 190"/>
          <p:cNvSpPr/>
          <p:nvPr/>
        </p:nvSpPr>
        <p:spPr>
          <a:xfrm>
            <a:off x="31611812" y="4968776"/>
            <a:ext cx="10441159" cy="8870791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marL="539940" indent="-539940" algn="ctr" rtl="0"/>
            <a:r>
              <a:rPr lang="en-US" sz="4400" b="1" dirty="0" smtClean="0">
                <a:solidFill>
                  <a:schemeClr val="tx1"/>
                </a:solidFill>
              </a:rPr>
              <a:t>	d/</a:t>
            </a:r>
            <a:r>
              <a:rPr lang="en-US" sz="4400" b="1" dirty="0" err="1" smtClean="0">
                <a:solidFill>
                  <a:schemeClr val="tx1"/>
                </a:solidFill>
              </a:rPr>
              <a:t>spCOMET</a:t>
            </a:r>
            <a:r>
              <a:rPr lang="en-US" sz="4400" b="1" dirty="0" smtClean="0">
                <a:solidFill>
                  <a:schemeClr val="tx1"/>
                </a:solidFill>
              </a:rPr>
              <a:t> achieves better precision in every dataset tested.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1085292" y="910858"/>
            <a:ext cx="3307496" cy="3121815"/>
            <a:chOff x="850900" y="638181"/>
            <a:chExt cx="2975505" cy="2808462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174" b="100000" l="2000" r="997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1095" y="638181"/>
              <a:ext cx="2265743" cy="1823950"/>
            </a:xfrm>
            <a:prstGeom prst="rect">
              <a:avLst/>
            </a:prstGeom>
          </p:spPr>
        </p:pic>
        <p:sp>
          <p:nvSpPr>
            <p:cNvPr id="145" name="TextBox 144"/>
            <p:cNvSpPr txBox="1"/>
            <p:nvPr/>
          </p:nvSpPr>
          <p:spPr>
            <a:xfrm>
              <a:off x="850900" y="2424221"/>
              <a:ext cx="2975505" cy="102242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lIns="107988" tIns="53994" rIns="107988" bIns="53994" rtlCol="0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chemeClr val="bg1">
                      <a:lumMod val="50000"/>
                    </a:schemeClr>
                  </a:solidFill>
                </a:rPr>
                <a:t>The Leslie and Susan </a:t>
              </a:r>
              <a:r>
                <a:rPr lang="en-US" sz="2400" b="1" dirty="0" err="1" smtClean="0">
                  <a:solidFill>
                    <a:schemeClr val="bg1">
                      <a:lumMod val="50000"/>
                    </a:schemeClr>
                  </a:solidFill>
                </a:rPr>
                <a:t>Gonda</a:t>
              </a:r>
              <a:r>
                <a:rPr lang="en-US" sz="2400" b="1" dirty="0" smtClean="0">
                  <a:solidFill>
                    <a:schemeClr val="bg1">
                      <a:lumMod val="50000"/>
                    </a:schemeClr>
                  </a:solidFill>
                </a:rPr>
                <a:t> Multidisciplinary Brain Research Center</a:t>
              </a:r>
              <a:endParaRPr lang="en-US" sz="2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931" name="Rectangle 930"/>
          <p:cNvSpPr/>
          <p:nvPr/>
        </p:nvSpPr>
        <p:spPr>
          <a:xfrm>
            <a:off x="11900380" y="6192913"/>
            <a:ext cx="4710275" cy="3556152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just" rtl="0"/>
            <a:r>
              <a:rPr lang="en-US" sz="3200" dirty="0"/>
              <a:t>COMET operates by updating the learned matrix one column and row at a time, thus updating the terms relating to one feature at each iteration. </a:t>
            </a:r>
            <a:endParaRPr lang="en-US" sz="32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31683821" y="22682745"/>
            <a:ext cx="10441160" cy="564696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ctr" rtl="0"/>
            <a:r>
              <a:rPr lang="en-US" sz="4400" b="1" dirty="0" smtClean="0">
                <a:solidFill>
                  <a:schemeClr val="tx1"/>
                </a:solidFill>
              </a:rPr>
              <a:t>Extracted Features</a:t>
            </a:r>
            <a:endParaRPr lang="en-US" sz="4400" b="1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ounded Rectangle 36"/>
              <p:cNvSpPr/>
              <p:nvPr/>
            </p:nvSpPr>
            <p:spPr>
              <a:xfrm>
                <a:off x="11449571" y="20669200"/>
                <a:ext cx="9433049" cy="2937244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3976" tIns="41987" rIns="83976" bIns="41987" rtlCol="1" anchor="t"/>
              <a:lstStyle/>
              <a:p>
                <a:pPr algn="ctr" rtl="0"/>
                <a:r>
                  <a:rPr lang="en-US" sz="4000" b="1" dirty="0" smtClean="0">
                    <a:solidFill>
                      <a:schemeClr val="tx1"/>
                    </a:solidFill>
                  </a:rPr>
                  <a:t>Dense COMET</a:t>
                </a:r>
              </a:p>
              <a:p>
                <a:pPr algn="l" rtl="0"/>
                <a:r>
                  <a:rPr lang="en-US" sz="3200" dirty="0" smtClean="0">
                    <a:solidFill>
                      <a:schemeClr val="tx1"/>
                    </a:solidFill>
                  </a:rPr>
                  <a:t>We randomly draw a coordinate for each step, and take a row-column gradient step accordingly. We repeat it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800" i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times.</a:t>
                </a:r>
                <a:endParaRPr lang="he-IL" sz="2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ounded 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9571" y="20669200"/>
                <a:ext cx="9433049" cy="2937244"/>
              </a:xfrm>
              <a:prstGeom prst="round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/>
          <p:cNvSpPr txBox="1"/>
          <p:nvPr/>
        </p:nvSpPr>
        <p:spPr>
          <a:xfrm>
            <a:off x="30963739" y="28299369"/>
            <a:ext cx="11449272" cy="155427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endParaRPr lang="en-US" sz="900" dirty="0" smtClean="0"/>
          </a:p>
          <a:p>
            <a:pPr marL="539940" indent="-539940" algn="l" rtl="0">
              <a:buFont typeface="+mj-lt"/>
              <a:buAutoNum type="arabicPeriod"/>
            </a:pPr>
            <a:endParaRPr lang="en-US" sz="1400" dirty="0" smtClean="0"/>
          </a:p>
          <a:p>
            <a:pPr marL="539940" indent="-539940" algn="l" rtl="0"/>
            <a:r>
              <a:rPr lang="en-US" sz="3600" b="1" dirty="0" smtClean="0"/>
              <a:t>	</a:t>
            </a:r>
            <a:r>
              <a:rPr lang="en-US" sz="3600" b="1" dirty="0" smtClean="0"/>
              <a:t>Contact and code</a:t>
            </a:r>
            <a:r>
              <a:rPr lang="en-US" sz="3600" dirty="0" smtClean="0"/>
              <a:t>: </a:t>
            </a:r>
            <a:r>
              <a:rPr lang="en-US" sz="3600" dirty="0" smtClean="0">
                <a:hlinkClick r:id="rId9"/>
              </a:rPr>
              <a:t>yuval.atzmon@biu.ac.il</a:t>
            </a:r>
            <a:r>
              <a:rPr lang="en-US" sz="3600" dirty="0" smtClean="0"/>
              <a:t>, </a:t>
            </a:r>
            <a:r>
              <a:rPr lang="en-US" sz="3600" dirty="0" smtClean="0">
                <a:hlinkClick r:id="rId10"/>
              </a:rPr>
              <a:t>http://chechiklab.biu.ac.il/yuvval</a:t>
            </a:r>
            <a:r>
              <a:rPr lang="en-US" sz="3600" dirty="0" smtClean="0"/>
              <a:t> </a:t>
            </a:r>
            <a:endParaRPr lang="he-IL" sz="3600" dirty="0"/>
          </a:p>
        </p:txBody>
      </p:sp>
      <p:sp>
        <p:nvSpPr>
          <p:cNvPr id="66" name="Rounded Rectangle 65"/>
          <p:cNvSpPr/>
          <p:nvPr/>
        </p:nvSpPr>
        <p:spPr>
          <a:xfrm>
            <a:off x="31683820" y="14336754"/>
            <a:ext cx="10441160" cy="7625912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ctr" rtl="0"/>
            <a:r>
              <a:rPr lang="en-US" sz="4400" b="1" dirty="0" smtClean="0">
                <a:solidFill>
                  <a:schemeClr val="tx1"/>
                </a:solidFill>
              </a:rPr>
              <a:t>The effect of sparsity on precision and runtime</a:t>
            </a:r>
            <a:endParaRPr lang="en-US" sz="1800" b="1" dirty="0" smtClean="0">
              <a:solidFill>
                <a:schemeClr val="tx1"/>
              </a:solidFill>
            </a:endParaRPr>
          </a:p>
          <a:p>
            <a:pPr algn="l" rtl="0"/>
            <a:endParaRPr lang="en-US" sz="1800" b="1" dirty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</p:txBody>
      </p:sp>
      <p:pic>
        <p:nvPicPr>
          <p:cNvPr id="1030" name="Picture 6" descr="Preview of your QR Cod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7310" y="1113156"/>
            <a:ext cx="2095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12070732" y="10369377"/>
                <a:ext cx="8334741" cy="7651632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algn="l" rtl="0"/>
                <a:r>
                  <a:rPr lang="en-US" sz="3200" dirty="0" smtClean="0"/>
                  <a:t>We employ the PD condition of the </a:t>
                </a:r>
                <a:r>
                  <a:rPr lang="en-US" sz="3200" dirty="0" err="1" smtClean="0"/>
                  <a:t>Schur</a:t>
                </a:r>
                <a:r>
                  <a:rPr lang="en-US" sz="3200" dirty="0" smtClean="0"/>
                  <a:t> </a:t>
                </a:r>
                <a:r>
                  <a:rPr lang="en-US" sz="3200" dirty="0"/>
                  <a:t>complement </a:t>
                </a:r>
                <a:r>
                  <a:rPr lang="en-US" sz="3200" dirty="0" smtClean="0"/>
                  <a:t>to </a:t>
                </a:r>
                <a:r>
                  <a:rPr lang="en-US" sz="3200" dirty="0"/>
                  <a:t>efficiently calculate an exact bound over the step size that guarantees that the model </a:t>
                </a:r>
                <a:r>
                  <a:rPr lang="en-US" sz="3200" dirty="0" smtClean="0"/>
                  <a:t>takes steps inside the </a:t>
                </a:r>
                <a:r>
                  <a:rPr lang="en-US" sz="3200" dirty="0"/>
                  <a:t>PD </a:t>
                </a:r>
                <a:r>
                  <a:rPr lang="en-US" sz="3200" dirty="0" smtClean="0"/>
                  <a:t>cone:</a:t>
                </a:r>
              </a:p>
              <a:p>
                <a:pPr algn="l" rtl="0"/>
                <a:endParaRPr lang="en-US" sz="3200" dirty="0" smtClean="0"/>
              </a:p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≻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⟺ </m:t>
                      </m:r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0" smtClean="0"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3200" dirty="0" smtClean="0"/>
              </a:p>
              <a:p>
                <a:pPr algn="l" rtl="0"/>
                <a:endParaRPr lang="en-US" sz="3200" dirty="0" smtClean="0"/>
              </a:p>
              <a:p>
                <a:pPr algn="l" rtl="0"/>
                <a:r>
                  <a:rPr lang="en-US" sz="3200" dirty="0" smtClean="0"/>
                  <a:t>where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bSup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smtClean="0"/>
                  <a:t>(</a:t>
                </a:r>
                <a:r>
                  <a:rPr lang="en-US" sz="3200" dirty="0"/>
                  <a:t>a scalar),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bSup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dirty="0"/>
                  <a:t>. </a:t>
                </a:r>
                <a:r>
                  <a:rPr lang="en-US" sz="3200" dirty="0" smtClean="0"/>
                  <a:t> Resulting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smtClean="0"/>
                  <a:t>an </a:t>
                </a:r>
                <a:r>
                  <a:rPr lang="en-US" sz="3200" dirty="0"/>
                  <a:t>upper limit to the allowable step </a:t>
                </a:r>
                <a:r>
                  <a:rPr lang="en-US" sz="3200" dirty="0" smtClean="0"/>
                  <a:t>size.</a:t>
                </a:r>
              </a:p>
              <a:p>
                <a:pPr algn="l" rtl="0"/>
                <a:endParaRPr lang="en-US" sz="3200" dirty="0"/>
              </a:p>
              <a:p>
                <a:pPr algn="l" rtl="0"/>
                <a:r>
                  <a:rPr lang="en-US" sz="3200" dirty="0" smtClean="0"/>
                  <a:t>We use a </a:t>
                </a:r>
                <a:r>
                  <a:rPr lang="en-US" sz="3200" dirty="0" err="1" smtClean="0"/>
                  <a:t>Cholesky</a:t>
                </a:r>
                <a:r>
                  <a:rPr lang="en-US" sz="3200" dirty="0" smtClean="0"/>
                  <a:t> solver, and following a row-column step we update the </a:t>
                </a:r>
                <a:r>
                  <a:rPr lang="en-US" sz="3200" dirty="0" err="1" smtClean="0"/>
                  <a:t>Cholesky</a:t>
                </a:r>
                <a:r>
                  <a:rPr lang="en-US" sz="3200" dirty="0" smtClean="0"/>
                  <a:t> root of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3200" dirty="0" smtClean="0"/>
                  <a:t>. Hence we also have a continues embedding of the features into the metric space.</a:t>
                </a:r>
                <a:endParaRPr lang="en-US" sz="3200" dirty="0"/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0732" y="10369377"/>
                <a:ext cx="8334741" cy="7651632"/>
              </a:xfrm>
              <a:prstGeom prst="rect">
                <a:avLst/>
              </a:prstGeom>
              <a:blipFill rotWithShape="0">
                <a:blip r:embed="rId12"/>
                <a:stretch>
                  <a:fillRect l="-1683" t="-956" b="-1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2" name="Picture 61" descr="http://www.afbiu.org/image/about-biu/circle-logo-330x330.gif"/>
          <p:cNvPicPr/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1147" y="604675"/>
            <a:ext cx="314325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2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043" y="1190943"/>
            <a:ext cx="4619625" cy="193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5" name="Rounded Rectangle 64"/>
          <p:cNvSpPr/>
          <p:nvPr/>
        </p:nvSpPr>
        <p:spPr>
          <a:xfrm>
            <a:off x="11482686" y="24122905"/>
            <a:ext cx="9433049" cy="777686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algn="ctr" rtl="0"/>
            <a:r>
              <a:rPr lang="en-US" sz="4000" b="1" dirty="0" smtClean="0">
                <a:solidFill>
                  <a:schemeClr val="tx1"/>
                </a:solidFill>
              </a:rPr>
              <a:t>Sparse COMET</a:t>
            </a:r>
          </a:p>
          <a:p>
            <a:pPr algn="l" rtl="0"/>
            <a:r>
              <a:rPr lang="en-US" sz="3200" dirty="0" smtClean="0">
                <a:solidFill>
                  <a:schemeClr val="tx1"/>
                </a:solidFill>
              </a:rPr>
              <a:t>We propose a new </a:t>
            </a:r>
            <a:r>
              <a:rPr lang="en-US" sz="3200" dirty="0">
                <a:solidFill>
                  <a:schemeClr val="tx1"/>
                </a:solidFill>
              </a:rPr>
              <a:t>type of structured sparsity, </a:t>
            </a:r>
            <a:r>
              <a:rPr lang="en-US" sz="3200" dirty="0" smtClean="0">
                <a:solidFill>
                  <a:schemeClr val="tx1"/>
                </a:solidFill>
              </a:rPr>
              <a:t>that allows </a:t>
            </a:r>
            <a:r>
              <a:rPr lang="en-US" sz="3200" dirty="0">
                <a:solidFill>
                  <a:schemeClr val="tx1"/>
                </a:solidFill>
              </a:rPr>
              <a:t>only a small set of features to interact with </a:t>
            </a:r>
            <a:r>
              <a:rPr lang="en-US" sz="3200" i="1" dirty="0" smtClean="0">
                <a:solidFill>
                  <a:schemeClr val="tx1"/>
                </a:solidFill>
              </a:rPr>
              <a:t>any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of the other </a:t>
            </a:r>
            <a:r>
              <a:rPr lang="en-US" sz="3200" dirty="0" smtClean="0">
                <a:solidFill>
                  <a:schemeClr val="tx1"/>
                </a:solidFill>
              </a:rPr>
              <a:t>features. We </a:t>
            </a:r>
            <a:r>
              <a:rPr lang="en-US" sz="3200" dirty="0">
                <a:solidFill>
                  <a:schemeClr val="tx1"/>
                </a:solidFill>
              </a:rPr>
              <a:t>also maintain weights for the individual features, corresponding to the diagonal of </a:t>
            </a:r>
            <a:r>
              <a:rPr lang="en-US" sz="3200" dirty="0" smtClean="0">
                <a:solidFill>
                  <a:schemeClr val="tx1"/>
                </a:solidFill>
              </a:rPr>
              <a:t>the 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learned </a:t>
            </a:r>
            <a:r>
              <a:rPr lang="en-US" sz="3200" dirty="0">
                <a:solidFill>
                  <a:schemeClr val="tx1"/>
                </a:solidFill>
              </a:rPr>
              <a:t>similarity </a:t>
            </a:r>
            <a:r>
              <a:rPr lang="en-US" sz="3200" dirty="0" smtClean="0">
                <a:solidFill>
                  <a:schemeClr val="tx1"/>
                </a:solidFill>
              </a:rPr>
              <a:t/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matrix.</a:t>
            </a:r>
            <a:endParaRPr lang="he-IL" sz="2800" i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697471" y="27231447"/>
            <a:ext cx="4609085" cy="4414609"/>
          </a:xfrm>
          <a:prstGeom prst="rect">
            <a:avLst/>
          </a:prstGeom>
        </p:spPr>
      </p:pic>
      <p:pic>
        <p:nvPicPr>
          <p:cNvPr id="68" name="Picture 4" descr="http://chechiklab.biu.ac.il/~yuvval/figs/comet/rowcol_vis.png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9" t="15746" r="8998" b="2607"/>
          <a:stretch/>
        </p:blipFill>
        <p:spPr bwMode="auto">
          <a:xfrm>
            <a:off x="27263908" y="6256069"/>
            <a:ext cx="3336199" cy="325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6898688" y="6462476"/>
            <a:ext cx="3333750" cy="32575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22034748" y="6119548"/>
                <a:ext cx="5193111" cy="6093001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algn="just" rtl="0"/>
                <a:r>
                  <a:rPr lang="en-US" sz="3200" dirty="0"/>
                  <a:t>We use an overlapping decomposition of </a:t>
                </a:r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3200" dirty="0"/>
                  <a:t> into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US" sz="3200" dirty="0"/>
                  <a:t> group components: The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 is a diagonal matrix, and each matrix </a:t>
                </a:r>
                <a:r>
                  <a:rPr lang="en-US" sz="3200" dirty="0" smtClean="0"/>
                  <a:t/>
                </a:r>
                <a:br>
                  <a:rPr lang="en-US" sz="32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3200" dirty="0"/>
                  <a:t> is a symmetric matrix of non-zero values only on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sz="3200" dirty="0"/>
                  <a:t> row and column, with an all-zeros diagonal. </a:t>
                </a:r>
                <a:endParaRPr lang="en-US" sz="3200" dirty="0" smtClean="0"/>
              </a:p>
              <a:p>
                <a:pPr algn="just" rtl="0"/>
                <a:endParaRPr lang="en-US" sz="3200" dirty="0"/>
              </a:p>
              <a:p>
                <a:pPr algn="just" rtl="0"/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3200" dirty="0"/>
                  <a:t> is the sum </a:t>
                </a:r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4748" y="6119548"/>
                <a:ext cx="5193111" cy="6093001"/>
              </a:xfrm>
              <a:prstGeom prst="rect">
                <a:avLst/>
              </a:prstGeom>
              <a:blipFill rotWithShape="0">
                <a:blip r:embed="rId18"/>
                <a:stretch>
                  <a:fillRect l="-2700" t="-1201" r="-2582" b="-2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22034748" y="12269646"/>
                <a:ext cx="8334741" cy="12182937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algn="l" rtl="0"/>
                <a:r>
                  <a:rPr lang="en-US" sz="3200" dirty="0" smtClean="0"/>
                  <a:t>We add a group-sparse norm penalty to the loss to encourage solutions with fewer features and obtain the following objective and optimization :</a:t>
                </a:r>
              </a:p>
              <a:p>
                <a:pPr algn="l" rtl="0"/>
                <a:endParaRPr lang="en-US" sz="3200" dirty="0"/>
              </a:p>
              <a:p>
                <a:pPr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sSubSup>
                                    <m:sSub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bSup>
                                </m:lim>
                              </m:limLow>
                            </m:fNam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sub>
                            <m:sup/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3200" dirty="0"/>
              </a:p>
              <a:p>
                <a:pPr algn="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𝛼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func>
                        </m:e>
                      </m:func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3200" dirty="0"/>
              </a:p>
              <a:p>
                <a:pPr algn="l" rtl="0"/>
                <a:endParaRPr lang="en-US" sz="3200" dirty="0" smtClean="0"/>
              </a:p>
              <a:p>
                <a:pPr algn="l" rtl="0"/>
                <a:r>
                  <a:rPr lang="en-US" sz="3200" dirty="0"/>
                  <a:t>For encouraging exact all-zeros updates, we solve </a:t>
                </a:r>
                <a:r>
                  <a:rPr lang="en-US" sz="3200" dirty="0" smtClean="0"/>
                  <a:t>on each </a:t>
                </a:r>
                <a:r>
                  <a:rPr lang="en-US" sz="3200" dirty="0"/>
                  <a:t>coordinate step the following proximal problem, which admits a closed form solution.</a:t>
                </a:r>
              </a:p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𝒱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</m:func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algn="l" rtl="0"/>
                <a:r>
                  <a:rPr lang="en-US" sz="3200" dirty="0" smtClean="0"/>
                  <a:t/>
                </a:r>
                <a:br>
                  <a:rPr lang="en-US" sz="3200" dirty="0" smtClean="0"/>
                </a:br>
                <a:r>
                  <a:rPr lang="en-US" sz="3200" dirty="0" smtClean="0"/>
                  <a:t>and </a:t>
                </a:r>
                <a:r>
                  <a:rPr lang="en-US" sz="3200" dirty="0"/>
                  <a:t>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bSup>
                    <m:r>
                      <a:rPr lang="en-US" sz="3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200" dirty="0"/>
                  <a:t> corresponds to the step size of the proximal update.</a:t>
                </a:r>
              </a:p>
              <a:p>
                <a:pPr algn="l" rtl="0"/>
                <a:endParaRPr lang="en-US" sz="3200" dirty="0" smtClean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4748" y="12269646"/>
                <a:ext cx="8334741" cy="12182937"/>
              </a:xfrm>
              <a:prstGeom prst="rect">
                <a:avLst/>
              </a:prstGeom>
              <a:blipFill rotWithShape="0">
                <a:blip r:embed="rId19"/>
                <a:stretch>
                  <a:fillRect l="-1683" t="-601" r="-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1978821" y="28029906"/>
            <a:ext cx="8696885" cy="13269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1"/>
          <a:srcRect r="4094"/>
          <a:stretch/>
        </p:blipFill>
        <p:spPr>
          <a:xfrm>
            <a:off x="21890732" y="29410614"/>
            <a:ext cx="8784974" cy="1913091"/>
          </a:xfrm>
          <a:prstGeom prst="rect">
            <a:avLst/>
          </a:prstGeom>
        </p:spPr>
      </p:pic>
      <p:pic>
        <p:nvPicPr>
          <p:cNvPr id="1034" name="Picture 10" descr="http://chechiklab.biu.ac.il/~yuvval/figs/comet/Precision_at_K_all_datasets.png"/>
          <p:cNvPicPr>
            <a:picLocks noChangeAspect="1" noChangeArrowheads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7" t="18639" r="10321" b="14404"/>
          <a:stretch/>
        </p:blipFill>
        <p:spPr bwMode="auto">
          <a:xfrm>
            <a:off x="31814610" y="6975407"/>
            <a:ext cx="10029787" cy="490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 Box 115"/>
          <p:cNvSpPr txBox="1">
            <a:spLocks noChangeArrowheads="1"/>
          </p:cNvSpPr>
          <p:nvPr/>
        </p:nvSpPr>
        <p:spPr bwMode="auto">
          <a:xfrm>
            <a:off x="32014575" y="11963699"/>
            <a:ext cx="9829821" cy="1079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ts val="750"/>
              </a:spcBef>
            </a:pPr>
            <a:r>
              <a:rPr lang="en-US" altLang="en-US" sz="1600" dirty="0" smtClean="0"/>
              <a:t>80%/20% </a:t>
            </a:r>
            <a:r>
              <a:rPr lang="en-US" altLang="en-US" sz="1600" dirty="0"/>
              <a:t>train/test split, 5-fold cross-validation for hyper parameters. </a:t>
            </a:r>
          </a:p>
          <a:p>
            <a:pPr algn="l" rtl="0"/>
            <a:r>
              <a:rPr lang="en-US" altLang="en-US" sz="1600" dirty="0"/>
              <a:t>Compared methods: </a:t>
            </a:r>
            <a:r>
              <a:rPr lang="en-AU" altLang="en-US" sz="1600" dirty="0"/>
              <a:t>Euclidean metric (baseline)</a:t>
            </a:r>
            <a:r>
              <a:rPr lang="ar-SA" altLang="en-US" sz="1600" dirty="0"/>
              <a:t>‏</a:t>
            </a:r>
            <a:r>
              <a:rPr lang="en-US" altLang="en-US" sz="1600" dirty="0"/>
              <a:t>.</a:t>
            </a:r>
            <a:r>
              <a:rPr lang="en-AU" altLang="en-US" sz="1600" dirty="0"/>
              <a:t> </a:t>
            </a:r>
            <a:r>
              <a:rPr lang="en-AU" altLang="en-US" sz="1600" dirty="0" smtClean="0"/>
              <a:t>HDSL: Similarity Learning for High Dimensional Sparse Data  [Liu et al, 2015], LEGO </a:t>
            </a:r>
            <a:r>
              <a:rPr lang="en-AU" altLang="en-US" sz="1600" dirty="0"/>
              <a:t>(ITML): Log-</a:t>
            </a:r>
            <a:r>
              <a:rPr lang="en-AU" altLang="en-US" sz="1600" dirty="0" err="1"/>
              <a:t>Det</a:t>
            </a:r>
            <a:r>
              <a:rPr lang="en-AU" altLang="en-US" sz="1600" dirty="0"/>
              <a:t> Exact Gradient Online [</a:t>
            </a:r>
            <a:r>
              <a:rPr lang="en-AU" altLang="en-US" sz="1600" dirty="0" smtClean="0"/>
              <a:t>Jain et al. 2008], </a:t>
            </a:r>
            <a:r>
              <a:rPr lang="en-AU" altLang="en-US" sz="1600" dirty="0" err="1" smtClean="0"/>
              <a:t>BoostMetric</a:t>
            </a:r>
            <a:r>
              <a:rPr lang="en-AU" altLang="en-US" sz="1600" dirty="0" smtClean="0"/>
              <a:t> positive-semidefinite metric learning with boosting [Shen et al. 2009]</a:t>
            </a:r>
            <a:endParaRPr lang="en-AU" alt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2014575" y="16151676"/>
            <a:ext cx="9829821" cy="3909040"/>
          </a:xfrm>
          <a:prstGeom prst="rect">
            <a:avLst/>
          </a:prstGeom>
        </p:spPr>
      </p:pic>
      <p:sp>
        <p:nvSpPr>
          <p:cNvPr id="36" name="Text Box 115"/>
          <p:cNvSpPr txBox="1">
            <a:spLocks noChangeArrowheads="1"/>
          </p:cNvSpPr>
          <p:nvPr/>
        </p:nvSpPr>
        <p:spPr bwMode="auto">
          <a:xfrm>
            <a:off x="32037828" y="20060716"/>
            <a:ext cx="9829821" cy="13256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ts val="750"/>
              </a:spcBef>
            </a:pPr>
            <a:r>
              <a:rPr lang="en-US" altLang="en-US" sz="1600" dirty="0"/>
              <a:t>RCV1 dataset with 5K features</a:t>
            </a:r>
            <a:r>
              <a:rPr lang="en-US" altLang="en-US" sz="1600" dirty="0" smtClean="0"/>
              <a:t>.</a:t>
            </a:r>
            <a:r>
              <a:rPr lang="en-US" altLang="en-US" sz="1600" b="1" dirty="0" smtClean="0"/>
              <a:t>(a)</a:t>
            </a:r>
            <a:r>
              <a:rPr lang="en-US" altLang="en-US" sz="1600" dirty="0" smtClean="0"/>
              <a:t> Precision </a:t>
            </a:r>
            <a:r>
              <a:rPr lang="en-US" altLang="en-US" sz="1600" dirty="0"/>
              <a:t>at 1, 3 and 5 nearest neighbor evaluated on the test set </a:t>
            </a:r>
            <a:r>
              <a:rPr lang="en-US" altLang="en-US" sz="1600" i="1" dirty="0" smtClean="0"/>
              <a:t>vs. </a:t>
            </a:r>
            <a:r>
              <a:rPr lang="en-US" altLang="en-US" sz="1600" dirty="0" smtClean="0"/>
              <a:t>the </a:t>
            </a:r>
            <a:r>
              <a:rPr lang="en-US" altLang="en-US" sz="1600" dirty="0"/>
              <a:t>mean training run time of COMET. Percentiles denote the density of the learned matrix. Error bars denote the standard error of the mean across 5 random train/test partitions (80\%/20\%). Dashed line denotes the </a:t>
            </a:r>
            <a:r>
              <a:rPr lang="en-US" altLang="en-US" sz="1600" i="1" dirty="0" smtClean="0"/>
              <a:t>precision-at-1</a:t>
            </a:r>
            <a:r>
              <a:rPr lang="en-US" altLang="en-US" sz="1600" dirty="0" smtClean="0"/>
              <a:t> </a:t>
            </a:r>
            <a:r>
              <a:rPr lang="en-US" altLang="en-US" sz="1600" dirty="0"/>
              <a:t>of the Euclidean baseline. </a:t>
            </a:r>
            <a:r>
              <a:rPr lang="en-US" altLang="en-US" sz="1600" b="1" dirty="0" smtClean="0"/>
              <a:t>(</a:t>
            </a:r>
            <a:r>
              <a:rPr lang="en-US" altLang="en-US" sz="1600" b="1" dirty="0"/>
              <a:t>b</a:t>
            </a:r>
            <a:r>
              <a:rPr lang="en-US" altLang="en-US" sz="1600" b="1" dirty="0" smtClean="0"/>
              <a:t>)</a:t>
            </a:r>
            <a:r>
              <a:rPr lang="en-US" altLang="en-US" sz="1600" dirty="0" smtClean="0"/>
              <a:t> </a:t>
            </a:r>
            <a:r>
              <a:rPr lang="en-US" altLang="en-US" sz="1600" dirty="0"/>
              <a:t>Mean training time as a function of the learned matrix density. Percentiles denote the </a:t>
            </a:r>
            <a:r>
              <a:rPr lang="en-US" altLang="en-US" sz="1600" i="1" dirty="0" smtClean="0"/>
              <a:t>Precision-at-1</a:t>
            </a:r>
            <a:endParaRPr lang="en-AU" altLang="en-US" sz="1600" i="1" dirty="0"/>
          </a:p>
        </p:txBody>
      </p:sp>
      <p:pic>
        <p:nvPicPr>
          <p:cNvPr id="1026" name="Picture 2" descr="http://chechiklab.biu.ac.il/~yuvval/figs/comet/V_features_vs_infogain.png"/>
          <p:cNvPicPr>
            <a:picLocks noChangeAspect="1" noChangeArrowheads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2" t="10203" r="15050" b="1598"/>
          <a:stretch/>
        </p:blipFill>
        <p:spPr bwMode="auto">
          <a:xfrm>
            <a:off x="32278072" y="23788480"/>
            <a:ext cx="4752528" cy="4228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4252237" y="-245193"/>
            <a:ext cx="34700925" cy="3078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6973" tIns="38486" rIns="76973" bIns="38486" anchor="ctr">
            <a:spAutoFit/>
          </a:bodyPr>
          <a:lstStyle/>
          <a:p>
            <a:pPr algn="ctr" rtl="0"/>
            <a:r>
              <a:rPr lang="en-US" b="1" dirty="0" smtClean="0"/>
              <a:t>Learning</a:t>
            </a:r>
            <a:r>
              <a:rPr lang="en-US" sz="11000" b="1" dirty="0" smtClean="0"/>
              <a:t> Sparse Metrics</a:t>
            </a:r>
          </a:p>
          <a:p>
            <a:pPr algn="ctr" rtl="0"/>
            <a:r>
              <a:rPr lang="en-US" b="1" dirty="0" smtClean="0"/>
              <a:t>One Feature at a Time - COMET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 Box 115"/>
              <p:cNvSpPr txBox="1">
                <a:spLocks noChangeArrowheads="1"/>
              </p:cNvSpPr>
              <p:nvPr/>
            </p:nvSpPr>
            <p:spPr bwMode="auto">
              <a:xfrm>
                <a:off x="37498100" y="23912883"/>
                <a:ext cx="4369549" cy="107939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>
                  <a:spcBef>
                    <a:spcPts val="750"/>
                  </a:spcBef>
                </a:pPr>
                <a:r>
                  <a:rPr lang="en-US" sz="1600" dirty="0" err="1" smtClean="0"/>
                  <a:t>Frobenius</a:t>
                </a:r>
                <a:r>
                  <a:rPr lang="en-US" sz="1600" dirty="0" smtClean="0"/>
                  <a:t> </a:t>
                </a:r>
                <a:r>
                  <a:rPr lang="en-US" sz="1600" dirty="0"/>
                  <a:t>norm of the groups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/>
                        </m:ctrlPr>
                      </m:sSubPr>
                      <m:e>
                        <m:r>
                          <a:rPr lang="en-US" sz="1600" i="1"/>
                          <m:t>𝑉</m:t>
                        </m:r>
                      </m:e>
                      <m:sub>
                        <m:r>
                          <a:rPr lang="en-US" sz="1600" i="1"/>
                          <m:t>𝑘</m:t>
                        </m:r>
                      </m:sub>
                    </m:sSub>
                  </m:oMath>
                </a14:m>
                <a:r>
                  <a:rPr lang="en-US" sz="1600" dirty="0"/>
                  <a:t> against the information gain of feature </a:t>
                </a:r>
                <a14:m>
                  <m:oMath xmlns:m="http://schemas.openxmlformats.org/officeDocument/2006/math">
                    <m:r>
                      <a:rPr lang="en-US" sz="1600" i="1"/>
                      <m:t>𝑘</m:t>
                    </m:r>
                  </m:oMath>
                </a14:m>
                <a:r>
                  <a:rPr lang="en-US" sz="1600" dirty="0"/>
                  <a:t>. Sparse COMET assigns zero weights to less-informative features.</a:t>
                </a:r>
                <a:endParaRPr lang="en-AU" altLang="en-US" sz="1600" dirty="0"/>
              </a:p>
            </p:txBody>
          </p:sp>
        </mc:Choice>
        <mc:Fallback>
          <p:sp>
            <p:nvSpPr>
              <p:cNvPr id="39" name="Text 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498100" y="23912883"/>
                <a:ext cx="4369549" cy="1079399"/>
              </a:xfrm>
              <a:prstGeom prst="rect">
                <a:avLst/>
              </a:prstGeom>
              <a:blipFill rotWithShape="0">
                <a:blip r:embed="rId25"/>
                <a:stretch>
                  <a:fillRect l="-697" t="-1695" b="-6215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 Box 115"/>
              <p:cNvSpPr txBox="1">
                <a:spLocks noChangeArrowheads="1"/>
              </p:cNvSpPr>
              <p:nvPr/>
            </p:nvSpPr>
            <p:spPr bwMode="auto">
              <a:xfrm>
                <a:off x="11900380" y="28899051"/>
                <a:ext cx="3797091" cy="157184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>
                  <a:spcBef>
                    <a:spcPts val="750"/>
                  </a:spcBef>
                </a:pPr>
                <a:r>
                  <a:rPr lang="en-US" sz="1600" b="1" dirty="0"/>
                  <a:t>Structured sparsity:</a:t>
                </a:r>
                <a:r>
                  <a:rPr lang="en-US" sz="1600" dirty="0"/>
                  <a:t> A heat map of the absolute values of the elements of </a:t>
                </a:r>
                <a14:m>
                  <m:oMath xmlns:m="http://schemas.openxmlformats.org/officeDocument/2006/math">
                    <m:r>
                      <a:rPr lang="en-US" sz="1600" i="1"/>
                      <m:t>𝑊</m:t>
                    </m:r>
                  </m:oMath>
                </a14:m>
                <a:r>
                  <a:rPr lang="en-US" sz="1600" dirty="0"/>
                  <a:t> trained on RCV1, illustrating the structured sparseness of the learned metric. Features are ordered by their information gain.</a:t>
                </a:r>
                <a:endParaRPr lang="en-AU" altLang="en-US" sz="1600" dirty="0"/>
              </a:p>
            </p:txBody>
          </p:sp>
        </mc:Choice>
        <mc:Fallback>
          <p:sp>
            <p:nvSpPr>
              <p:cNvPr id="40" name="Text 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900380" y="28899051"/>
                <a:ext cx="3797091" cy="1571842"/>
              </a:xfrm>
              <a:prstGeom prst="rect">
                <a:avLst/>
              </a:prstGeom>
              <a:blipFill rotWithShape="0">
                <a:blip r:embed="rId26"/>
                <a:stretch>
                  <a:fillRect l="-963" t="-1163" r="-1284" b="-3876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14500</TotalTime>
  <Words>638</Words>
  <Application>Microsoft Office PowerPoint</Application>
  <PresentationFormat>Custom</PresentationFormat>
  <Paragraphs>93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Noa</dc:creator>
  <cp:lastModifiedBy>Yuval A</cp:lastModifiedBy>
  <cp:revision>986</cp:revision>
  <dcterms:created xsi:type="dcterms:W3CDTF">2012-06-10T07:14:49Z</dcterms:created>
  <dcterms:modified xsi:type="dcterms:W3CDTF">2015-11-23T22:04:59Z</dcterms:modified>
</cp:coreProperties>
</file>