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>
        <p:scale>
          <a:sx n="32" d="100"/>
          <a:sy n="32" d="100"/>
        </p:scale>
        <p:origin x="16" y="-2992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כ'/כסלו/תשע"ו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hyperlink" Target="http://chechiklab.biu.ac.il/yuvval" TargetMode="External"/><Relationship Id="rId12" Type="http://schemas.openxmlformats.org/officeDocument/2006/relationships/image" Target="../media/image7.png"/><Relationship Id="rId25" Type="http://schemas.openxmlformats.org/officeDocument/2006/relationships/image" Target="../media/image16.jpe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jpeg"/><Relationship Id="rId20" Type="http://schemas.openxmlformats.org/officeDocument/2006/relationships/image" Target="../media/image10.jpe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uval.atzmon@biu.ac.i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5.jpe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22.png"/><Relationship Id="rId4" Type="http://schemas.openxmlformats.org/officeDocument/2006/relationships/image" Target="../media/image2.png"/><Relationship Id="rId14" Type="http://schemas.openxmlformats.org/officeDocument/2006/relationships/image" Target="../media/image4.jpeg"/><Relationship Id="rId22" Type="http://schemas.openxmlformats.org/officeDocument/2006/relationships/image" Target="../media/image12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8554" y="15121905"/>
            <a:ext cx="6077946" cy="4491122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2325163" y="4968774"/>
            <a:ext cx="9714936" cy="147616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933909" y="16157845"/>
            <a:ext cx="9721080" cy="1583047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2501985" cy="2421116"/>
            <a:chOff x="850900" y="1424739"/>
            <a:chExt cx="2975505" cy="16338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6343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1800" b="1" dirty="0" smtClean="0"/>
                <a:t>The Leslie and Susan </a:t>
              </a:r>
              <a:r>
                <a:rPr lang="en-US" sz="1800" b="1" dirty="0" err="1" smtClean="0"/>
                <a:t>Gonda</a:t>
              </a:r>
              <a:r>
                <a:rPr lang="en-US" sz="1800" b="1" dirty="0" smtClean="0"/>
                <a:t> Multidisciplinary Brain Research Center</a:t>
              </a:r>
              <a:endParaRPr lang="en-US" sz="18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325164" y="19970853"/>
            <a:ext cx="9714935" cy="66003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6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7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49341" y="19462060"/>
            <a:ext cx="3191456" cy="6701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Caltech256 with 50  cat. and </a:t>
            </a:r>
            <a:r>
              <a:rPr lang="en-US" altLang="en-US" sz="3200" dirty="0" smtClean="0">
                <a:latin typeface="+mj-lt"/>
              </a:rPr>
              <a:t>for Reuters CV1. 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 smtClean="0">
                <a:latin typeface="+mj-lt"/>
              </a:rPr>
              <a:t>Comparing </a:t>
            </a:r>
            <a:r>
              <a:rPr lang="en-US" altLang="en-US" sz="3200" dirty="0" smtClean="0">
                <a:latin typeface="+mj-lt"/>
              </a:rPr>
              <a:t>with: </a:t>
            </a: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HDSL</a:t>
            </a:r>
            <a:r>
              <a:rPr lang="en-AU" sz="3200" baseline="30000" dirty="0" smtClean="0">
                <a:latin typeface="+mj-lt"/>
              </a:rPr>
              <a:t>5</a:t>
            </a:r>
            <a:r>
              <a:rPr lang="en-AU" altLang="en-US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LEGO</a:t>
            </a:r>
            <a:r>
              <a:rPr lang="en-AU" sz="3200" baseline="30000" dirty="0" smtClean="0">
                <a:latin typeface="+mj-lt"/>
              </a:rPr>
              <a:t>6</a:t>
            </a:r>
            <a:r>
              <a:rPr lang="en-AU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BoostMetric</a:t>
            </a:r>
            <a:r>
              <a:rPr lang="en-AU" sz="3200" baseline="30000" dirty="0" smtClean="0">
                <a:latin typeface="+mj-lt"/>
              </a:rPr>
              <a:t>7</a:t>
            </a:r>
            <a:r>
              <a:rPr lang="en-AU" altLang="en-US" sz="3200" dirty="0" smtClean="0">
                <a:latin typeface="+mj-lt"/>
              </a:rPr>
              <a:t>,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80%/20% train/test split, 5-fold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cross-validation</a:t>
            </a:r>
            <a:endParaRPr lang="en-AU" altLang="en-US" sz="3200" dirty="0"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80091" y="21495702"/>
                <a:ext cx="3202595" cy="46290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err="1" smtClean="0">
                    <a:latin typeface="+mj-lt"/>
                  </a:rPr>
                  <a:t>Frobenius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dirty="0" smtClean="0">
                    <a:latin typeface="+mj-lt"/>
                  </a:rPr>
                  <a:t>vs. the info. 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. </a:t>
                </a:r>
              </a:p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Sparse </a:t>
                </a:r>
                <a:r>
                  <a:rPr lang="en-US" sz="3200" dirty="0">
                    <a:latin typeface="+mj-lt"/>
                  </a:rPr>
                  <a:t>COMET assigns zero weights to less-informative features.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0091" y="21495702"/>
                <a:ext cx="3202595" cy="4629089"/>
              </a:xfrm>
              <a:prstGeom prst="rect">
                <a:avLst/>
              </a:prstGeom>
              <a:blipFill rotWithShape="0">
                <a:blip r:embed="rId8"/>
                <a:stretch>
                  <a:fillRect l="-4952" t="-1711" b="-328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The learning </a:t>
                </a:r>
                <a:r>
                  <a:rPr lang="en-US" sz="4400" b="1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etup</a:t>
                </a:r>
              </a:p>
              <a:p>
                <a:pPr algn="l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We aim to learn a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measure of pairwise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Given a ranking-based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 we aim to minimize the regularized loss:</a:t>
                </a:r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blipFill rotWithShape="0">
                <a:blip r:embed="rId11"/>
                <a:stretch>
                  <a:fillRect l="-4211" t="-9091" r="-131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+mj-lt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blipFill rotWithShape="0">
                <a:blip r:embed="rId12"/>
                <a:stretch>
                  <a:fillRect l="-3216" t="-9091" r="-877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+mj-lt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3503" t="-7576" r="-955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Sparse COMET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We propose a new form of structured sparsity.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A small set of features interacts with </a:t>
            </a:r>
            <a:r>
              <a:rPr lang="en-US" sz="3200" i="1" dirty="0" smtClean="0">
                <a:solidFill>
                  <a:prstClr val="black"/>
                </a:solidFill>
                <a:latin typeface="+mj-lt"/>
              </a:rPr>
              <a:t>any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other features. Other individual features correspond to the diagonal of the learned similarity matrix.</a:t>
            </a:r>
            <a:endParaRPr lang="he-IL" sz="3200" i="1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endParaRPr lang="en-US" sz="33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35416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of the elements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trained on </a:t>
                </a:r>
                <a:r>
                  <a:rPr lang="en-US" sz="3200" dirty="0" smtClean="0">
                    <a:latin typeface="+mj-lt"/>
                  </a:rPr>
                  <a:t>RCV1.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3541612"/>
              </a:xfrm>
              <a:prstGeom prst="rect">
                <a:avLst/>
              </a:prstGeom>
              <a:blipFill rotWithShape="0">
                <a:blip r:embed="rId18"/>
                <a:stretch>
                  <a:fillRect l="-4952" t="-2238" r="-1905" b="-464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40053" y="4968775"/>
            <a:ext cx="9714936" cy="1094521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377299" y="5341966"/>
            <a:ext cx="8612485" cy="177104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Complexity and runtimes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algn="l" rtl="0"/>
            <a:r>
              <a:rPr lang="en-US" sz="3200" dirty="0" smtClean="0">
                <a:latin typeface="+mj-lt"/>
              </a:rPr>
              <a:t>We compared COMET with approaches that avoid repeated projections to the PD cone.</a:t>
            </a:r>
            <a:endParaRPr lang="en-US" sz="32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391136" y="702622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391136" y="16441389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Experimental evaluation</a:t>
            </a:r>
          </a:p>
          <a:p>
            <a:pPr algn="l" rtl="0"/>
            <a:r>
              <a:rPr lang="en-US" sz="3200" dirty="0" smtClean="0">
                <a:latin typeface="+mj-lt"/>
              </a:rPr>
              <a:t>We evaluated </a:t>
            </a:r>
            <a:r>
              <a:rPr lang="en-US" sz="3200" dirty="0">
                <a:latin typeface="+mj-lt"/>
              </a:rPr>
              <a:t>COMET with three datasets: Object recognition (Caltech256</a:t>
            </a:r>
            <a:r>
              <a:rPr lang="en-US" sz="3200" dirty="0" smtClean="0">
                <a:latin typeface="+mj-lt"/>
              </a:rPr>
              <a:t>, d=1k, 135k </a:t>
            </a:r>
            <a:r>
              <a:rPr lang="en-US" sz="3200" dirty="0">
                <a:latin typeface="+mj-lt"/>
              </a:rPr>
              <a:t>triplets), text classification (RCV1, 4 </a:t>
            </a:r>
            <a:r>
              <a:rPr lang="en-US" sz="3200" dirty="0" smtClean="0">
                <a:latin typeface="+mj-lt"/>
              </a:rPr>
              <a:t>classes, d=5k, 100k </a:t>
            </a:r>
            <a:r>
              <a:rPr lang="en-US" sz="3200" dirty="0">
                <a:latin typeface="+mj-lt"/>
              </a:rPr>
              <a:t>triplets), bio-informatics (</a:t>
            </a:r>
            <a:r>
              <a:rPr lang="en-US" sz="3200" dirty="0" smtClean="0">
                <a:latin typeface="+mj-lt"/>
              </a:rPr>
              <a:t>Protein, d=357, 20k </a:t>
            </a:r>
            <a:r>
              <a:rPr lang="en-US" sz="3200" dirty="0">
                <a:latin typeface="+mj-lt"/>
              </a:rPr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45654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>
                <a:latin typeface="+mj-lt"/>
              </a:rPr>
              <a:t>The effect of sparsity on precision and </a:t>
            </a:r>
            <a:r>
              <a:rPr lang="en-US" sz="4400" b="1" dirty="0" smtClean="0">
                <a:latin typeface="+mj-lt"/>
              </a:rPr>
              <a:t>runtime</a:t>
            </a:r>
          </a:p>
          <a:p>
            <a:pPr algn="l" rtl="0"/>
            <a:endParaRPr lang="en-US" sz="1800" b="1" dirty="0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757800" y="2039787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COMET selects </a:t>
            </a:r>
            <a:r>
              <a:rPr lang="en-US" sz="4400" b="1" dirty="0">
                <a:latin typeface="+mj-lt"/>
              </a:rPr>
              <a:t>i</a:t>
            </a:r>
            <a:r>
              <a:rPr lang="en-US" sz="4400" b="1" dirty="0" smtClean="0">
                <a:latin typeface="+mj-lt"/>
              </a:rPr>
              <a:t>nformative features</a:t>
            </a:r>
            <a:endParaRPr lang="en-US" sz="1800" b="1" dirty="0">
              <a:latin typeface="+mj-lt"/>
            </a:endParaRPr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9" y="1252192"/>
            <a:ext cx="2256945" cy="22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668955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>
                    <a:latin typeface="+mj-lt"/>
                  </a:rPr>
                  <a:t>Using an overlapping </a:t>
                </a:r>
                <a:r>
                  <a:rPr lang="en-US" sz="3200" dirty="0" smtClean="0"/>
                  <a:t>decomposition</a:t>
                </a:r>
                <a:r>
                  <a:rPr lang="en-US" sz="3200" baseline="30000" dirty="0" smtClean="0"/>
                  <a:t>2,3</a:t>
                </a:r>
                <a:r>
                  <a:rPr lang="en-US" sz="3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>
                    <a:latin typeface="+mj-lt"/>
                  </a:rPr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is a diagonal matrix,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>
                    <a:latin typeface="+mj-lt"/>
                  </a:rPr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>
                    <a:latin typeface="+mj-lt"/>
                  </a:rPr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latin typeface="+mj-lt"/>
                  </a:rPr>
                  <a:t>A group-sparse norm penalty encourages solutions with fewer features:</a:t>
                </a:r>
              </a:p>
              <a:p>
                <a:pPr algn="l" rtl="0"/>
                <a:endParaRPr lang="en-US" sz="3200" dirty="0">
                  <a:latin typeface="+mj-lt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>
                  <a:latin typeface="+mj-lt"/>
                </a:endParaRPr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>
                    <a:latin typeface="+mj-lt"/>
                  </a:rPr>
                  <a:t>Solving a proximal problem on each step to encourage exact all-zeros </a:t>
                </a:r>
                <a:r>
                  <a:rPr lang="en-US" sz="3200" dirty="0"/>
                  <a:t>updates</a:t>
                </a:r>
                <a:r>
                  <a:rPr lang="en-US" sz="3200" baseline="30000" dirty="0"/>
                  <a:t>4</a:t>
                </a:r>
                <a:r>
                  <a:rPr lang="en-US" sz="3200" dirty="0" smtClean="0">
                    <a:latin typeface="+mj-lt"/>
                  </a:rPr>
                  <a:t>, </a:t>
                </a:r>
                <a:r>
                  <a:rPr lang="en-US" sz="3200" dirty="0">
                    <a:latin typeface="+mj-lt"/>
                  </a:rPr>
                  <a:t>which admits a closed form </a:t>
                </a:r>
                <a:r>
                  <a:rPr lang="en-US" sz="3200" dirty="0" smtClean="0">
                    <a:latin typeface="+mj-lt"/>
                  </a:rPr>
                  <a:t>solution.</a:t>
                </a: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latin typeface="+mj-lt"/>
                  </a:rPr>
                  <a:t> is the step size of the proximal update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algn="l"/>
                <a:endParaRPr lang="en-AU" sz="3200" dirty="0" smtClean="0">
                  <a:latin typeface="+mj-lt"/>
                </a:endParaRPr>
              </a:p>
              <a:p>
                <a:pPr algn="l"/>
                <a:r>
                  <a:rPr lang="en-AU" sz="3200" dirty="0">
                    <a:latin typeface="+mj-lt"/>
                  </a:rPr>
                  <a:t>The proximal maintains many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3200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+mj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+mj-lt"/>
                  </a:rPr>
                  <a:t> as </a:t>
                </a:r>
                <a:r>
                  <a:rPr lang="en-AU" sz="3200" dirty="0">
                    <a:latin typeface="+mj-lt"/>
                  </a:rPr>
                  <a:t>identically zero</a:t>
                </a:r>
                <a:r>
                  <a:rPr lang="en-AU" sz="3200" dirty="0" smtClean="0">
                    <a:latin typeface="+mj-lt"/>
                  </a:rPr>
                  <a:t>. This </a:t>
                </a:r>
                <a:r>
                  <a:rPr lang="en-AU" sz="3200" dirty="0">
                    <a:latin typeface="+mj-lt"/>
                  </a:rPr>
                  <a:t>leads to a sparse update schedule, saving </a:t>
                </a:r>
                <a:r>
                  <a:rPr lang="en-AU" sz="3200" dirty="0" smtClean="0">
                    <a:latin typeface="+mj-lt"/>
                  </a:rPr>
                  <a:t>computation </a:t>
                </a:r>
                <a:r>
                  <a:rPr lang="en-AU" sz="3200" dirty="0">
                    <a:latin typeface="+mj-lt"/>
                  </a:rPr>
                  <a:t>and </a:t>
                </a:r>
                <a:r>
                  <a:rPr lang="en-AU" sz="3200" dirty="0" smtClean="0">
                    <a:latin typeface="+mj-lt"/>
                  </a:rPr>
                  <a:t>reducing </a:t>
                </a:r>
                <a:r>
                  <a:rPr lang="en-AU" sz="3200" dirty="0">
                    <a:latin typeface="+mj-lt"/>
                  </a:rPr>
                  <a:t>the mean cost per step to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+mj-lt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+mj-lt"/>
                          </a:rPr>
                        </m:ctrlPr>
                      </m:dPr>
                      <m:e>
                        <m:r>
                          <a:rPr lang="en-US" sz="3200" i="1">
                            <a:latin typeface="+mj-lt"/>
                          </a:rPr>
                          <m:t>𝜌</m:t>
                        </m:r>
                        <m:sSup>
                          <m:sSupPr>
                            <m:ctrlPr>
                              <a:rPr lang="en-US" sz="3200" i="1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+mj-lt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+mj-lt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6689556"/>
              </a:xfrm>
              <a:prstGeom prst="rect">
                <a:avLst/>
              </a:prstGeom>
              <a:blipFill rotWithShape="0">
                <a:blip r:embed="rId21"/>
                <a:stretch>
                  <a:fillRect l="-1629" t="-402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75202" y="1396977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>
                    <a:solidFill>
                      <a:schemeClr val="tx1"/>
                    </a:solidFill>
                    <a:latin typeface="+mj-lt"/>
                    <a:cs typeface="+mn-cs"/>
                  </a:rPr>
                  <a:t>Runtimes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, 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denotes the standard deviation. For sparse COMET,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we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values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that illustrate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j-lt"/>
                  <a:cs typeface="+mn-cs"/>
                </a:endParaRPr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75202" y="13969777"/>
                <a:ext cx="8614582" cy="1571842"/>
              </a:xfrm>
              <a:prstGeom prst="rect">
                <a:avLst/>
              </a:prstGeom>
              <a:blipFill rotWithShape="0">
                <a:blip r:embed="rId22"/>
                <a:stretch>
                  <a:fillRect l="-1768" t="-4669" r="-1556" b="-1206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497465" y="19464850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4"/>
          <a:srcRect t="5723" r="50227"/>
          <a:stretch/>
        </p:blipFill>
        <p:spPr>
          <a:xfrm>
            <a:off x="32768554" y="7201024"/>
            <a:ext cx="8714132" cy="6563961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497465" y="25275033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5616924" y="1815153"/>
            <a:ext cx="2937694" cy="10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2898616" y="13551819"/>
            <a:ext cx="8584070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run time</a:t>
            </a:r>
            <a:r>
              <a:rPr lang="en-US" altLang="en-US" sz="3200" dirty="0">
                <a:latin typeface="+mj-lt"/>
              </a:rPr>
              <a:t> of COMET.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RCV1 </a:t>
            </a: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dataset with 5K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856156" y="15121905"/>
            <a:ext cx="2760363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US" altLang="en-US" sz="3200" dirty="0">
                <a:latin typeface="+mj-lt"/>
              </a:rPr>
              <a:t>RCV1 dataset with 5K </a:t>
            </a:r>
            <a:r>
              <a:rPr lang="en-US" altLang="en-US" sz="3200" dirty="0" smtClean="0">
                <a:latin typeface="+mj-lt"/>
              </a:rPr>
              <a:t>features.</a:t>
            </a:r>
            <a:endParaRPr lang="en-AU" altLang="en-US" sz="3200" b="1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= dimension,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= # of triplets,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= data density,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row density,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= # of SGD projections.</a:t>
                </a: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  <a:blipFill rotWithShape="0">
                <a:blip r:embed="rId26"/>
                <a:stretch>
                  <a:fillRect t="-6145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>
          <a:xfrm>
            <a:off x="32303428" y="26811613"/>
            <a:ext cx="9714935" cy="391161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 Box 115"/>
          <p:cNvSpPr txBox="1">
            <a:spLocks noChangeArrowheads="1"/>
          </p:cNvSpPr>
          <p:nvPr/>
        </p:nvSpPr>
        <p:spPr bwMode="auto">
          <a:xfrm>
            <a:off x="32900129" y="27003225"/>
            <a:ext cx="8584070" cy="3541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300" baseline="30000" dirty="0">
                <a:latin typeface="+mj-lt"/>
              </a:rPr>
              <a:t>1</a:t>
            </a:r>
            <a:r>
              <a:rPr lang="en-US" sz="2300" dirty="0">
                <a:latin typeface="+mj-lt"/>
              </a:rPr>
              <a:t>Boyd et al. </a:t>
            </a:r>
            <a:r>
              <a:rPr lang="en-US" sz="2300" i="1" dirty="0">
                <a:latin typeface="+mj-lt"/>
              </a:rPr>
              <a:t>Convex optimization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2014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2</a:t>
            </a:r>
            <a:r>
              <a:rPr lang="en-US" sz="2300" dirty="0" smtClean="0">
                <a:latin typeface="+mj-lt"/>
              </a:rPr>
              <a:t>Jacob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Group lasso with overlap and graph lasso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3</a:t>
            </a:r>
            <a:r>
              <a:rPr lang="en-US" sz="2300" dirty="0" smtClean="0">
                <a:latin typeface="+mj-lt"/>
              </a:rPr>
              <a:t>Obozinski </a:t>
            </a:r>
            <a:r>
              <a:rPr lang="en-US" sz="2300" dirty="0">
                <a:latin typeface="+mj-lt"/>
              </a:rPr>
              <a:t>et al.</a:t>
            </a:r>
            <a:r>
              <a:rPr lang="en-US" sz="2300" i="1" dirty="0">
                <a:latin typeface="+mj-lt"/>
              </a:rPr>
              <a:t> Group lasso with overlaps: the latent group lasso approach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2011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4</a:t>
            </a:r>
            <a:r>
              <a:rPr lang="en-US" sz="2300" dirty="0" smtClean="0">
                <a:latin typeface="+mj-lt"/>
              </a:rPr>
              <a:t>Bach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Optimization with sparsity-inducing penalties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2012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5</a:t>
            </a:r>
            <a:r>
              <a:rPr lang="en-US" sz="2300" dirty="0" smtClean="0">
                <a:latin typeface="+mj-lt"/>
              </a:rPr>
              <a:t>Liu </a:t>
            </a:r>
            <a:r>
              <a:rPr lang="en-US" sz="2300" dirty="0">
                <a:latin typeface="+mj-lt"/>
              </a:rPr>
              <a:t>et al, </a:t>
            </a:r>
            <a:r>
              <a:rPr lang="en-US" sz="2300" i="1" dirty="0">
                <a:latin typeface="+mj-lt"/>
              </a:rPr>
              <a:t>Similarity learning for high-dimensional sparse data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2015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6</a:t>
            </a:r>
            <a:r>
              <a:rPr lang="en-US" sz="2300" dirty="0" smtClean="0">
                <a:latin typeface="+mj-lt"/>
              </a:rPr>
              <a:t>Jain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Online metric learning and fast similarity search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 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7</a:t>
            </a:r>
            <a:r>
              <a:rPr lang="en-US" sz="2300" dirty="0" smtClean="0">
                <a:latin typeface="+mj-lt"/>
              </a:rPr>
              <a:t>Shen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Positive semidefinite metric learning with boosting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  <a:endParaRPr lang="en-AU" altLang="en-US" sz="2300" i="1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898616" y="21666662"/>
            <a:ext cx="5251214" cy="4760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2391136" y="9577289"/>
            <a:ext cx="8608304" cy="44098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964149" y="8552608"/>
            <a:ext cx="5383471" cy="5112568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080419" y="17326364"/>
            <a:ext cx="9714935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CO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ordinate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MET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ric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608021" y="26715193"/>
                <a:ext cx="8391933" cy="45410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To avoid costly projections, we use the PD condition of the </a:t>
                </a:r>
                <a:r>
                  <a:rPr lang="en-AU" sz="3200" dirty="0" err="1"/>
                  <a:t>Schur</a:t>
                </a:r>
                <a:r>
                  <a:rPr lang="en-AU" sz="3200" dirty="0"/>
                  <a:t> complement</a:t>
                </a:r>
                <a:r>
                  <a:rPr lang="en-AU" sz="3200" baseline="30000" dirty="0"/>
                  <a:t>1</a:t>
                </a:r>
                <a:r>
                  <a:rPr lang="en-AU" sz="3200" dirty="0"/>
                  <a:t> to bound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3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AU" sz="3200" dirty="0"/>
                  <a:t> is computed in closed form, costing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. </a:t>
                </a:r>
                <a:endParaRPr lang="en-US" sz="32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also efficiently maintain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. It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provides an explicit learned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continuously </a:t>
                </a:r>
              </a:p>
              <a:p>
                <a:pPr algn="l" rtl="0"/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during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learning.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21" y="26715193"/>
                <a:ext cx="8391933" cy="4541037"/>
              </a:xfrm>
              <a:prstGeom prst="rect">
                <a:avLst/>
              </a:prstGeom>
              <a:blipFill rotWithShape="0">
                <a:blip r:embed="rId30"/>
                <a:stretch>
                  <a:fillRect l="-1672" t="-1477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3755" y="1947115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At each block-coordinate step, one row-column pair is updated, </a:t>
                </a:r>
                <a:br>
                  <a:rPr lang="en-AU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AU" sz="3200" dirty="0" smtClean="0"/>
                  <a:t>(showing row indices</a:t>
                </a:r>
                <a:r>
                  <a:rPr lang="en-AU" sz="3200" dirty="0"/>
                  <a:t>)</a:t>
                </a:r>
                <a:endParaRPr lang="en-US" sz="3200" dirty="0"/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  <a:blipFill rotWithShape="0">
                <a:blip r:embed="rId32"/>
                <a:stretch>
                  <a:fillRect l="-2857" t="-1975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658604" y="23696828"/>
            <a:ext cx="6610690" cy="2609984"/>
          </a:xfrm>
          <a:prstGeom prst="rect">
            <a:avLst/>
          </a:prstGeom>
        </p:spPr>
      </p:pic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2546273" y="2347483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6556533" y="2347483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275108" y="11161465"/>
            <a:ext cx="9715300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</a:rPr>
              <a:t>CO</a:t>
            </a:r>
            <a:r>
              <a:rPr lang="en-US" sz="3200" dirty="0" err="1">
                <a:solidFill>
                  <a:schemeClr val="tx1"/>
                </a:solidFill>
              </a:rPr>
              <a:t>ordinate</a:t>
            </a:r>
            <a:r>
              <a:rPr lang="en-US" sz="3200" dirty="0">
                <a:solidFill>
                  <a:schemeClr val="tx1"/>
                </a:solidFill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</a:rPr>
              <a:t>MET</a:t>
            </a:r>
            <a:r>
              <a:rPr lang="en-US" sz="3200" dirty="0" err="1">
                <a:solidFill>
                  <a:schemeClr val="tx1"/>
                </a:solidFill>
              </a:rPr>
              <a:t>ric</a:t>
            </a:r>
            <a:r>
              <a:rPr lang="en-US" sz="3200" dirty="0">
                <a:solidFill>
                  <a:schemeClr val="tx1"/>
                </a:solidFill>
              </a:rPr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03074" y="12864561"/>
                <a:ext cx="4529941" cy="45410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At each coordinate step update one </a:t>
                </a:r>
                <a:r>
                  <a:rPr lang="en-US" sz="3200" dirty="0"/>
                  <a:t>column and row </a:t>
                </a:r>
                <a:r>
                  <a:rPr lang="en-US" sz="3200" dirty="0" smtClean="0"/>
                  <a:t>of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 with the gradient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3200" dirty="0" smtClean="0"/>
                  <a:t> .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Using the </a:t>
                </a:r>
                <a:r>
                  <a:rPr lang="en-US" sz="3200" dirty="0"/>
                  <a:t>PD condition of the </a:t>
                </a:r>
                <a:r>
                  <a:rPr lang="en-US" sz="3200" dirty="0" err="1"/>
                  <a:t>Schur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complement to limit the step to the PD cone: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074" y="12864561"/>
                <a:ext cx="4529941" cy="4541037"/>
              </a:xfrm>
              <a:prstGeom prst="rect">
                <a:avLst/>
              </a:prstGeom>
              <a:blipFill rotWithShape="0">
                <a:blip r:embed="rId2"/>
                <a:stretch>
                  <a:fillRect l="-3096" t="-1477" r="-255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837392" y="17202966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Efficiently maintaining the </a:t>
                </a:r>
                <a:r>
                  <a:rPr lang="en-US" sz="3200" dirty="0" err="1"/>
                  <a:t>Cholesky</a:t>
                </a:r>
                <a:r>
                  <a:rPr lang="en-US" sz="3200" dirty="0"/>
                  <a:t> 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resulting in an explicit embedding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the learned metric space throughout </a:t>
                </a:r>
                <a:r>
                  <a:rPr lang="en-US" sz="3200" dirty="0" smtClean="0"/>
                  <a:t>training.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92" y="17202966"/>
                <a:ext cx="8570252" cy="8144075"/>
              </a:xfrm>
              <a:prstGeom prst="rect">
                <a:avLst/>
              </a:prstGeom>
              <a:blipFill rotWithShape="0">
                <a:blip r:embed="rId3"/>
                <a:stretch>
                  <a:fillRect l="-1565" r="-2489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30858808" y="13090232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0923" y="20371117"/>
            <a:ext cx="6610690" cy="2609984"/>
          </a:xfrm>
          <a:prstGeom prst="rect">
            <a:avLst/>
          </a:prstGeom>
        </p:spPr>
      </p:pic>
      <p:sp>
        <p:nvSpPr>
          <p:cNvPr id="9" name="Text Box 102"/>
          <p:cNvSpPr txBox="1">
            <a:spLocks noChangeArrowheads="1"/>
          </p:cNvSpPr>
          <p:nvPr/>
        </p:nvSpPr>
        <p:spPr bwMode="auto">
          <a:xfrm>
            <a:off x="25815458" y="20100781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10" name="Text Box 102"/>
          <p:cNvSpPr txBox="1">
            <a:spLocks noChangeArrowheads="1"/>
          </p:cNvSpPr>
          <p:nvPr/>
        </p:nvSpPr>
        <p:spPr bwMode="auto">
          <a:xfrm>
            <a:off x="29825718" y="20100781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32507639" y="20100781"/>
            <a:ext cx="1920240" cy="3049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3200" dirty="0" smtClean="0">
                <a:latin typeface="+mj-lt"/>
              </a:rPr>
              <a:t>COMET gradient steps vs. projected gradient steps</a:t>
            </a:r>
            <a:endParaRPr lang="en-AU" alt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1080420" y="17326364"/>
                <a:ext cx="9715300" cy="146296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/>
              <a:lstStyle/>
              <a:p>
                <a:pPr lvl="0" algn="ctr" rtl="0"/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COMET row-column coordinate step</a:t>
                </a:r>
              </a:p>
              <a:p>
                <a:pPr lvl="0" algn="ctr" rtl="0"/>
                <a:r>
                  <a:rPr lang="en-US" sz="3200" b="1" dirty="0" err="1">
                    <a:solidFill>
                      <a:schemeClr val="tx1"/>
                    </a:solidFill>
                    <a:latin typeface="+mj-lt"/>
                  </a:rPr>
                  <a:t>CO</a:t>
                </a:r>
                <a:r>
                  <a:rPr lang="en-US" sz="3200" dirty="0" err="1">
                    <a:solidFill>
                      <a:schemeClr val="tx1"/>
                    </a:solidFill>
                    <a:latin typeface="+mj-lt"/>
                  </a:rPr>
                  <a:t>ordinate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 descent </a:t>
                </a:r>
                <a:r>
                  <a:rPr lang="en-US" sz="3200" b="1" dirty="0" err="1">
                    <a:solidFill>
                      <a:schemeClr val="tx1"/>
                    </a:solidFill>
                    <a:latin typeface="+mj-lt"/>
                  </a:rPr>
                  <a:t>MET</a:t>
                </a:r>
                <a:r>
                  <a:rPr lang="en-US" sz="3200" dirty="0" err="1">
                    <a:solidFill>
                      <a:schemeClr val="tx1"/>
                    </a:solidFill>
                    <a:latin typeface="+mj-lt"/>
                  </a:rPr>
                  <a:t>ric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learning</a:t>
                </a: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Taking a gradient step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 usually requires projecting the result back to the PD cone. </a:t>
                </a:r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7326364"/>
                <a:ext cx="9715300" cy="14629678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08386" y="23865145"/>
                <a:ext cx="8391933" cy="798813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>
                    <a:latin typeface="+mj-lt"/>
                  </a:rPr>
                  <a:t>COMET takes coordinate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steps and updates one 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feature of the matrix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at a time, with the 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gradient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3200" dirty="0">
                    <a:latin typeface="+mj-lt"/>
                  </a:rPr>
                  <a:t>. </a:t>
                </a:r>
                <a:r>
                  <a:rPr lang="en-US" sz="3200" dirty="0" smtClean="0">
                    <a:latin typeface="+mj-lt"/>
                  </a:rPr>
                  <a:t>The </a:t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PD condition of </a:t>
                </a:r>
                <a:r>
                  <a:rPr lang="en-US" sz="3200" dirty="0">
                    <a:latin typeface="+mj-lt"/>
                  </a:rPr>
                  <a:t>the </a:t>
                </a:r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err="1" smtClean="0">
                    <a:latin typeface="+mj-lt"/>
                  </a:rPr>
                  <a:t>Schur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Complement </a:t>
                </a:r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r>
                  <a:rPr lang="en-US" sz="3200" dirty="0" smtClean="0">
                    <a:latin typeface="+mj-lt"/>
                  </a:rPr>
                  <a:t>provides </a:t>
                </a:r>
                <a:r>
                  <a:rPr lang="en-US" sz="3200" dirty="0">
                    <a:latin typeface="+mj-lt"/>
                  </a:rPr>
                  <a:t>a closed form bound </a:t>
                </a:r>
                <a:r>
                  <a:rPr lang="en-US" sz="3200" dirty="0" smtClean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the </a:t>
                </a:r>
                <a:r>
                  <a:rPr lang="en-US" sz="3200" dirty="0">
                    <a:latin typeface="+mj-lt"/>
                  </a:rPr>
                  <a:t>maximal step </a:t>
                </a:r>
                <a:r>
                  <a:rPr lang="en-US" sz="3200" dirty="0" smtClean="0">
                    <a:latin typeface="+mj-lt"/>
                  </a:rPr>
                  <a:t>size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and limits the step to the PD cone.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Efficiently maintaining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resulting in an explicit embedding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into the learned metric space throughout training.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86" y="23865145"/>
                <a:ext cx="8391933" cy="7988135"/>
              </a:xfrm>
              <a:prstGeom prst="rect">
                <a:avLst/>
              </a:prstGeom>
              <a:blipFill rotWithShape="0">
                <a:blip r:embed="rId7"/>
                <a:stretch>
                  <a:fillRect l="-1672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239468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666" y="20576817"/>
            <a:ext cx="6610690" cy="2609984"/>
          </a:xfrm>
          <a:prstGeom prst="rect">
            <a:avLst/>
          </a:prstGeom>
        </p:spPr>
      </p:pic>
      <p:sp>
        <p:nvSpPr>
          <p:cNvPr id="24" name="Text Box 102"/>
          <p:cNvSpPr txBox="1">
            <a:spLocks noChangeArrowheads="1"/>
          </p:cNvSpPr>
          <p:nvPr/>
        </p:nvSpPr>
        <p:spPr bwMode="auto">
          <a:xfrm>
            <a:off x="2929201" y="20306481"/>
            <a:ext cx="26038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</a:rPr>
              <a:t>Projected Gradient</a:t>
            </a: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>
            <a:off x="6939461" y="20306481"/>
            <a:ext cx="112592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</a:rPr>
              <a:t>COMET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485179" y="15121905"/>
            <a:ext cx="9715300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CO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ordinate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MET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ric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2013145" y="24262388"/>
                <a:ext cx="8391933" cy="45410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To avoid costly projections, we use the PD condition of the </a:t>
                </a:r>
                <a:r>
                  <a:rPr lang="en-AU" sz="3200" dirty="0" err="1"/>
                  <a:t>Schur</a:t>
                </a:r>
                <a:r>
                  <a:rPr lang="en-AU" sz="3200" dirty="0"/>
                  <a:t> complement</a:t>
                </a:r>
                <a:r>
                  <a:rPr lang="en-AU" sz="3200" baseline="30000" dirty="0"/>
                  <a:t>1</a:t>
                </a:r>
                <a:r>
                  <a:rPr lang="en-AU" sz="3200" dirty="0"/>
                  <a:t> to bound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3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AU" sz="3200" dirty="0"/>
                  <a:t> is computed in closed form, costing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. </a:t>
                </a:r>
                <a:endParaRPr lang="en-US" sz="32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also efficiently maintain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. It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provides an explicit learned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continuously </a:t>
                </a:r>
              </a:p>
              <a:p>
                <a:pPr algn="l" rtl="0"/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during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learning.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145" y="24262388"/>
                <a:ext cx="8391933" cy="4541037"/>
              </a:xfrm>
              <a:prstGeom prst="rect">
                <a:avLst/>
              </a:prstGeom>
              <a:blipFill rotWithShape="0">
                <a:blip r:embed="rId8"/>
                <a:stretch>
                  <a:fillRect l="-1672" t="-1611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17068879" y="17266696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742" y="27624053"/>
            <a:ext cx="6610690" cy="2609984"/>
          </a:xfrm>
          <a:prstGeom prst="rect">
            <a:avLst/>
          </a:prstGeom>
        </p:spPr>
      </p:pic>
      <p:sp>
        <p:nvSpPr>
          <p:cNvPr id="30" name="Text Box 102"/>
          <p:cNvSpPr txBox="1">
            <a:spLocks noChangeArrowheads="1"/>
          </p:cNvSpPr>
          <p:nvPr/>
        </p:nvSpPr>
        <p:spPr bwMode="auto">
          <a:xfrm>
            <a:off x="24290277" y="27353717"/>
            <a:ext cx="26038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</a:rPr>
              <a:t>Projected Gradient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28300537" y="27353717"/>
            <a:ext cx="112592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</a:rPr>
              <a:t>COMET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2017075" y="17225585"/>
                <a:ext cx="4689081" cy="33948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At each block-coordinate step, one row-column pair is updated, </a:t>
                </a:r>
                <a:br>
                  <a:rPr lang="en-AU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AU" sz="3200" dirty="0"/>
                  <a:t>(row indices)</a:t>
                </a:r>
                <a:endParaRPr lang="en-US" sz="3200" dirty="0"/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075" y="17225585"/>
                <a:ext cx="4689081" cy="3394891"/>
              </a:xfrm>
              <a:prstGeom prst="rect">
                <a:avLst/>
              </a:prstGeom>
              <a:blipFill rotWithShape="0">
                <a:blip r:embed="rId9"/>
                <a:stretch>
                  <a:fillRect l="-2857" t="-2154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9772" y="21512921"/>
            <a:ext cx="6610690" cy="2609984"/>
          </a:xfrm>
          <a:prstGeom prst="rect">
            <a:avLst/>
          </a:prstGeom>
        </p:spPr>
      </p:pic>
      <p:sp>
        <p:nvSpPr>
          <p:cNvPr id="34" name="Text Box 102"/>
          <p:cNvSpPr txBox="1">
            <a:spLocks noChangeArrowheads="1"/>
          </p:cNvSpPr>
          <p:nvPr/>
        </p:nvSpPr>
        <p:spPr bwMode="auto">
          <a:xfrm>
            <a:off x="13284307" y="21242585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35" name="Text Box 102"/>
          <p:cNvSpPr txBox="1">
            <a:spLocks noChangeArrowheads="1"/>
          </p:cNvSpPr>
          <p:nvPr/>
        </p:nvSpPr>
        <p:spPr bwMode="auto">
          <a:xfrm>
            <a:off x="17294567" y="21242585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</p:spTree>
    <p:extLst>
      <p:ext uri="{BB962C8B-B14F-4D97-AF65-F5344CB8AC3E}">
        <p14:creationId xmlns:p14="http://schemas.microsoft.com/office/powerpoint/2010/main" val="258137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17564</TotalTime>
  <Words>566</Words>
  <Application>Microsoft Office PowerPoint</Application>
  <PresentationFormat>Custom</PresentationFormat>
  <Paragraphs>115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1193</cp:revision>
  <dcterms:created xsi:type="dcterms:W3CDTF">2012-06-10T07:14:49Z</dcterms:created>
  <dcterms:modified xsi:type="dcterms:W3CDTF">2015-12-02T01:39:32Z</dcterms:modified>
</cp:coreProperties>
</file>