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>
        <p:scale>
          <a:sx n="40" d="100"/>
          <a:sy n="40" d="100"/>
        </p:scale>
        <p:origin x="-3988" y="-3636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ט"ו/כסלו/תשע"ו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jpe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17" Type="http://schemas.openxmlformats.org/officeDocument/2006/relationships/image" Target="../media/image12.jpeg"/><Relationship Id="rId25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20" Type="http://schemas.openxmlformats.org/officeDocument/2006/relationships/image" Target="../media/image15.emf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emf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32403900" y="4968776"/>
            <a:ext cx="9787674" cy="937163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marL="539940" indent="-539940" algn="ctr" rtl="0"/>
            <a:r>
              <a:rPr lang="en-US" sz="4400" b="1" dirty="0" smtClean="0">
                <a:solidFill>
                  <a:schemeClr val="tx1"/>
                </a:solidFill>
              </a:rPr>
              <a:t>	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475908" y="24776901"/>
            <a:ext cx="9715665" cy="582672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sp>
        <p:nvSpPr>
          <p:cNvPr id="66" name="Rounded Rectangle 65"/>
          <p:cNvSpPr/>
          <p:nvPr/>
        </p:nvSpPr>
        <p:spPr>
          <a:xfrm>
            <a:off x="32475907" y="14781717"/>
            <a:ext cx="9715666" cy="955387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l" rtl="0"/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043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18639" r="10321" b="14404"/>
          <a:stretch/>
        </p:blipFill>
        <p:spPr bwMode="auto">
          <a:xfrm>
            <a:off x="32678705" y="6696969"/>
            <a:ext cx="9158242" cy="447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32806662" y="11443248"/>
            <a:ext cx="8973607" cy="23105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</a:t>
            </a:r>
            <a:r>
              <a:rPr lang="en-US" altLang="en-US" sz="2400" dirty="0" smtClean="0"/>
              <a:t>cross-validation, comparing: </a:t>
            </a:r>
            <a:r>
              <a:rPr lang="en-AU" altLang="en-US" sz="2400" dirty="0" smtClean="0"/>
              <a:t>Euclidean </a:t>
            </a:r>
            <a:r>
              <a:rPr lang="en-AU" altLang="en-US" sz="2400" dirty="0"/>
              <a:t>metric (baseline)</a:t>
            </a:r>
            <a:r>
              <a:rPr lang="ar-SA" altLang="en-US" sz="2400" dirty="0"/>
              <a:t>‏</a:t>
            </a:r>
            <a:r>
              <a:rPr lang="en-US" altLang="en-US" sz="2400" dirty="0"/>
              <a:t>.</a:t>
            </a:r>
            <a:r>
              <a:rPr lang="en-AU" altLang="en-US" sz="2400" dirty="0"/>
              <a:t> </a:t>
            </a:r>
            <a:r>
              <a:rPr lang="en-AU" altLang="en-US" sz="2400" dirty="0" smtClean="0"/>
              <a:t>HDSL: Similarity Learning for High Dimensional Sparse Data  [Liu et al, 2015], 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06663" y="16701826"/>
            <a:ext cx="9076078" cy="3609298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06663" y="20713696"/>
            <a:ext cx="8973606" cy="19411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features</a:t>
            </a:r>
            <a:r>
              <a:rPr lang="en-US" altLang="en-US" sz="2400" dirty="0" smtClean="0"/>
              <a:t>.</a:t>
            </a:r>
            <a:r>
              <a:rPr lang="en-US" altLang="en-US" sz="2400" b="1" dirty="0" smtClean="0"/>
              <a:t>(a)</a:t>
            </a:r>
            <a:r>
              <a:rPr lang="en-US" altLang="en-US" sz="2400" dirty="0" smtClean="0"/>
              <a:t> Precision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</a:t>
            </a:r>
            <a:r>
              <a:rPr lang="en-US" altLang="en-US" sz="2400" dirty="0" smtClean="0"/>
              <a:t>Dashed </a:t>
            </a:r>
            <a:r>
              <a:rPr lang="en-US" altLang="en-US" sz="2400" dirty="0"/>
              <a:t>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baseline. </a:t>
            </a:r>
            <a:r>
              <a:rPr lang="en-US" altLang="en-US" sz="2400" b="1" dirty="0" smtClean="0"/>
              <a:t>(</a:t>
            </a:r>
            <a:r>
              <a:rPr lang="en-US" altLang="en-US" sz="2400" b="1" dirty="0"/>
              <a:t>b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Mean training time as a function of the learned matrix density. </a:t>
            </a:r>
            <a:endParaRPr lang="en-AU" altLang="en-US" sz="24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3070159" y="25942632"/>
            <a:ext cx="4752528" cy="4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90188" y="25821621"/>
                <a:ext cx="3546760" cy="27824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. 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90188" y="25821621"/>
                <a:ext cx="3546760" cy="2782429"/>
              </a:xfrm>
              <a:prstGeom prst="rect">
                <a:avLst/>
              </a:prstGeom>
              <a:blipFill rotWithShape="0">
                <a:blip r:embed="rId11"/>
                <a:stretch>
                  <a:fillRect l="-2749" t="-1535" b="-65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297287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  <a:endParaRPr lang="en-US" sz="4400" b="1" dirty="0" smtClean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over </a:t>
                </a:r>
                <a:r>
                  <a:rPr lang="en-US" sz="3200" dirty="0">
                    <a:solidFill>
                      <a:schemeClr val="tx1"/>
                    </a:solidFill>
                  </a:rPr>
                  <a:t>the cone of positive definite (PD) matrices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𝑊𝑦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 |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≻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𝑖𝑠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𝑃𝐷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a ranking based weak supervision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signal,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that per a given triplet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sz="3200" dirty="0">
                    <a:solidFill>
                      <a:prstClr val="black"/>
                    </a:solidFill>
                  </a:rPr>
                  <a:t>objective: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with gradient steps inside the PD cone.</a:t>
                </a: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2972877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8962868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8962868"/>
                <a:ext cx="2561897" cy="463846"/>
              </a:xfrm>
              <a:prstGeom prst="rect">
                <a:avLst/>
              </a:prstGeom>
              <a:blipFill rotWithShape="0">
                <a:blip r:embed="rId13"/>
                <a:stretch>
                  <a:fillRect l="-3810" t="-9211" r="-1190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055318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055318"/>
                <a:ext cx="2280346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1976588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1976588"/>
                <a:ext cx="2152105" cy="402291"/>
              </a:xfrm>
              <a:prstGeom prst="rect">
                <a:avLst/>
              </a:prstGeom>
              <a:blipFill rotWithShape="0">
                <a:blip r:embed="rId15"/>
                <a:stretch>
                  <a:fillRect l="-3116" t="-7576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9590701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9705146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9621067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</a:t>
            </a:r>
            <a:r>
              <a:rPr lang="en-US" sz="4400" b="1" dirty="0" smtClean="0">
                <a:solidFill>
                  <a:schemeClr val="tx1"/>
                </a:solidFill>
              </a:rPr>
              <a:t>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63443" y="19579532"/>
            <a:ext cx="4851213" cy="306371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 </a:t>
            </a:r>
            <a:r>
              <a:rPr lang="en-US" sz="3200" dirty="0" smtClean="0"/>
              <a:t>The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</a:t>
            </a:r>
            <a:r>
              <a:rPr lang="en-US" sz="3200" dirty="0"/>
              <a:t> guarantees that the steps reside  inside the PD </a:t>
            </a:r>
            <a:r>
              <a:rPr lang="en-US" sz="3200" dirty="0" smtClean="0"/>
              <a:t>cone: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463443" y="23402825"/>
                <a:ext cx="8958814" cy="7651632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</a:t>
                </a:r>
                <a:r>
                  <a:rPr lang="en-US" sz="3200" dirty="0" smtClean="0"/>
                  <a:t>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</a:t>
                </a:r>
                <a:r>
                  <a:rPr lang="en-US" sz="3200" dirty="0" smtClean="0"/>
                  <a:t>a</a:t>
                </a:r>
                <a:r>
                  <a:rPr lang="en-US" sz="3200" dirty="0" smtClean="0"/>
                  <a:t>lso result with a </a:t>
                </a:r>
                <a:r>
                  <a:rPr lang="en-US" sz="3200" dirty="0" smtClean="0"/>
                  <a:t>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</a:t>
                </a:r>
                <a:r>
                  <a:rPr lang="en-US" sz="3200" dirty="0" smtClean="0"/>
                  <a:t>space.</a:t>
                </a:r>
                <a:endParaRPr lang="en-US" sz="32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443" y="23402825"/>
                <a:ext cx="8958814" cy="7651632"/>
              </a:xfrm>
              <a:prstGeom prst="rect">
                <a:avLst/>
              </a:prstGeom>
              <a:blipFill rotWithShape="0">
                <a:blip r:embed="rId19"/>
                <a:stretch>
                  <a:fillRect l="-1565" b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072515" y="5348618"/>
            <a:ext cx="8849661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COMET’s structured sparsity allows </a:t>
            </a:r>
            <a:r>
              <a:rPr lang="en-US" sz="3200" dirty="0">
                <a:solidFill>
                  <a:prstClr val="black"/>
                </a:solidFill>
              </a:rPr>
              <a:t>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</a:t>
            </a:r>
            <a:r>
              <a:rPr lang="en-US" sz="3200" dirty="0" smtClean="0">
                <a:solidFill>
                  <a:prstClr val="black"/>
                </a:solidFill>
              </a:rPr>
              <a:t>Other individual features correspond to </a:t>
            </a:r>
            <a:r>
              <a:rPr lang="en-US" sz="3200" dirty="0">
                <a:solidFill>
                  <a:prstClr val="black"/>
                </a:solidFill>
              </a:rPr>
              <a:t>the diagonal of </a:t>
            </a:r>
            <a:r>
              <a:rPr lang="en-US" sz="3200" dirty="0" smtClean="0">
                <a:solidFill>
                  <a:prstClr val="black"/>
                </a:solidFill>
              </a:rPr>
              <a:t>the learned </a:t>
            </a:r>
            <a:r>
              <a:rPr lang="en-US" sz="3200" dirty="0">
                <a:solidFill>
                  <a:prstClr val="black"/>
                </a:solidFill>
              </a:rPr>
              <a:t>similarity </a:t>
            </a:r>
            <a:r>
              <a:rPr lang="en-US" sz="3200" dirty="0" smtClean="0">
                <a:solidFill>
                  <a:prstClr val="black"/>
                </a:solidFill>
              </a:rPr>
              <a:t>matrix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196235" y="8353153"/>
            <a:ext cx="8326345" cy="79750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083856" y="16583691"/>
                <a:ext cx="8438724" cy="12025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b="1" dirty="0"/>
                  <a:t>Structured sparsity: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Absolute </a:t>
                </a:r>
                <a:r>
                  <a:rPr lang="en-US" sz="2400" dirty="0"/>
                  <a:t>values of the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trained on </a:t>
                </a:r>
                <a:r>
                  <a:rPr lang="en-US" sz="2400" dirty="0" smtClean="0"/>
                  <a:t>RCV1, features </a:t>
                </a:r>
                <a:r>
                  <a:rPr lang="en-US" sz="2400" dirty="0"/>
                  <a:t>are ordered by their information gain.</a:t>
                </a:r>
                <a:endParaRPr lang="en-AU" altLang="en-US" sz="2400" dirty="0"/>
              </a:p>
            </p:txBody>
          </p:sp>
        </mc:Choice>
        <mc:Fallback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83856" y="16583691"/>
                <a:ext cx="8438724" cy="1202510"/>
              </a:xfrm>
              <a:prstGeom prst="rect">
                <a:avLst/>
              </a:prstGeom>
              <a:blipFill rotWithShape="0">
                <a:blip r:embed="rId21"/>
                <a:stretch>
                  <a:fillRect l="-1083" t="-3030" b="-111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12085081" y="18059695"/>
                <a:ext cx="8837095" cy="264590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Using an overlapping </a:t>
                </a:r>
                <a:r>
                  <a:rPr lang="en-US" sz="3200" dirty="0"/>
                  <a:t>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</a:t>
                </a:r>
                <a:r>
                  <a:rPr lang="en-US" sz="3200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</a:t>
                </a:r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5081" y="18059695"/>
                <a:ext cx="8837095" cy="2645903"/>
              </a:xfrm>
              <a:prstGeom prst="rect">
                <a:avLst/>
              </a:prstGeom>
              <a:blipFill rotWithShape="0">
                <a:blip r:embed="rId23"/>
                <a:stretch>
                  <a:fillRect l="-1517" t="-2535" r="-137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1963105" y="4968774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10308" y="5348618"/>
            <a:ext cx="8849661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524711" y="7777089"/>
            <a:ext cx="8696885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2961713" y="5159075"/>
            <a:ext cx="8849661" cy="146327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COMET </a:t>
            </a:r>
            <a:r>
              <a:rPr lang="en-US" sz="4400" b="1" dirty="0"/>
              <a:t>achieves better precision in every dataset tested</a:t>
            </a:r>
            <a:r>
              <a:rPr lang="en-US" sz="4400" b="1" dirty="0" smtClean="0"/>
              <a:t>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896973" y="15042462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3152316" y="2492091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676" y="910858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86235" y="26139129"/>
            <a:ext cx="6610690" cy="2609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2083856" y="20736961"/>
                <a:ext cx="8838320" cy="10215091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 smtClean="0"/>
                  <a:t>A </a:t>
                </a:r>
                <a:r>
                  <a:rPr lang="en-US" sz="3200" dirty="0" smtClean="0"/>
                  <a:t>group-sparse norm </a:t>
                </a:r>
                <a:r>
                  <a:rPr lang="en-US" sz="3200" dirty="0" smtClean="0"/>
                  <a:t>penalty encourages </a:t>
                </a:r>
                <a:r>
                  <a:rPr lang="en-US" sz="3200" dirty="0" smtClean="0"/>
                  <a:t>solutions </a:t>
                </a:r>
                <a:r>
                  <a:rPr lang="en-US" sz="3200" dirty="0" smtClean="0"/>
                  <a:t>with </a:t>
                </a:r>
                <a:r>
                  <a:rPr lang="en-US" sz="3200" dirty="0" smtClean="0"/>
                  <a:t>fewer </a:t>
                </a:r>
                <a:r>
                  <a:rPr lang="en-US" sz="3200" dirty="0" smtClean="0"/>
                  <a:t>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updates, which admits a closed form </a:t>
                </a:r>
                <a:r>
                  <a:rPr lang="en-US" sz="3200" dirty="0" smtClean="0"/>
                  <a:t>solution.</a:t>
                </a:r>
                <a:endParaRPr lang="en-US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r>
                            <a:rPr lang="en-US" sz="3200" i="1"/>
                            <m:t>𝑉</m:t>
                          </m:r>
                        </m:e>
                        <m:sub>
                          <m:r>
                            <a:rPr lang="en-US" sz="3200" i="1"/>
                            <m:t>𝑘</m:t>
                          </m:r>
                        </m:sub>
                        <m:sup>
                          <m:r>
                            <a:rPr lang="en-US" sz="3200" i="1"/>
                            <m:t>𝑛𝑒𝑤</m:t>
                          </m:r>
                        </m:sup>
                      </m:sSubSup>
                      <m:r>
                        <a:rPr lang="en-US" sz="3200" i="1"/>
                        <m:t>=</m:t>
                      </m:r>
                      <m:func>
                        <m:funcPr>
                          <m:ctrlPr>
                            <a:rPr lang="en-US" sz="32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/>
                                <m:t>argmin</m:t>
                              </m:r>
                            </m:e>
                            <m:lim>
                              <m:r>
                                <a:rPr lang="en-US" sz="3200" i="1"/>
                                <m:t>𝑉</m:t>
                              </m:r>
                              <m:r>
                                <a:rPr lang="en-US" sz="3200" i="1"/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/>
                                  </m:ctrlPr>
                                </m:fPr>
                                <m:num>
                                  <m:r>
                                    <a:rPr lang="en-US" sz="3200" i="1"/>
                                    <m:t>𝜕</m:t>
                                  </m:r>
                                  <m:r>
                                    <a:rPr lang="en-US" sz="3200" i="1"/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/>
                                      </m:ctrlPr>
                                    </m:sSubPr>
                                    <m:e>
                                      <m:r>
                                        <a:rPr lang="en-US" sz="3200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/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/>
                                <m:t>,</m:t>
                              </m:r>
                              <m:r>
                                <a:rPr lang="en-US" sz="3200" i="1"/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/>
                        <m:t>+</m:t>
                      </m:r>
                      <m:f>
                        <m:fPr>
                          <m:ctrlPr>
                            <a:rPr lang="en-US" sz="3200" i="1"/>
                          </m:ctrlPr>
                        </m:fPr>
                        <m:num>
                          <m:r>
                            <a:rPr lang="en-US" sz="3200" i="1"/>
                            <m:t>1</m:t>
                          </m:r>
                        </m:num>
                        <m:den>
                          <m:r>
                            <a:rPr lang="en-US" sz="3200" i="1"/>
                            <m:t>2</m:t>
                          </m:r>
                          <m:r>
                            <a:rPr lang="en-US" sz="3200" i="1"/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𝑉</m:t>
                                  </m:r>
                                  <m:r>
                                    <a:rPr lang="en-US" sz="3200" i="1"/>
                                    <m:t>−</m:t>
                                  </m:r>
                                  <m:r>
                                    <a:rPr lang="en-US" sz="3200" i="1"/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/>
                            <m:t>𝐹</m:t>
                          </m:r>
                        </m:sub>
                        <m:sup>
                          <m:r>
                            <a:rPr lang="en-US" sz="3200" i="1"/>
                            <m:t>2</m:t>
                          </m:r>
                        </m:sup>
                      </m:sSubSup>
                      <m:r>
                        <a:rPr lang="en-US" sz="3200" i="1"/>
                        <m:t> +</m:t>
                      </m:r>
                      <m:r>
                        <a:rPr lang="en-US" sz="3200" i="1"/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𝑉</m:t>
                          </m:r>
                        </m:e>
                      </m:d>
                      <m:r>
                        <a:rPr lang="en-US" sz="3200" i="1"/>
                        <m:t>,</m:t>
                      </m:r>
                    </m:oMath>
                  </m:oMathPara>
                </a14:m>
                <a:endParaRPr lang="en-US" sz="3200" dirty="0"/>
              </a:p>
              <a:p>
                <a:pPr algn="l"/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/>
                        </m:ctrlPr>
                      </m:sSupPr>
                      <m:e>
                        <m:r>
                          <a:rPr lang="en-US" sz="3200" i="1"/>
                          <m:t>𝑊</m:t>
                        </m:r>
                      </m:e>
                      <m:sup>
                        <m:r>
                          <a:rPr lang="en-US" sz="3200" i="1"/>
                          <m:t>𝑛𝑒𝑤</m:t>
                        </m:r>
                      </m:sup>
                    </m:sSup>
                    <m:r>
                      <a:rPr lang="en-US" sz="3200" i="1"/>
                      <m:t>=</m:t>
                    </m:r>
                    <m:r>
                      <a:rPr lang="en-US" sz="3200" i="1"/>
                      <m:t>𝑊</m:t>
                    </m:r>
                    <m:r>
                      <a:rPr lang="en-US" sz="3200" i="1"/>
                      <m:t>+</m:t>
                    </m:r>
                    <m:sSubSup>
                      <m:sSubSupPr>
                        <m:ctrlPr>
                          <a:rPr lang="en-US" sz="3200" i="1"/>
                        </m:ctrlPr>
                      </m:sSubSupPr>
                      <m:e>
                        <m:r>
                          <a:rPr lang="en-US" sz="3200" i="1"/>
                          <m:t>𝑉</m:t>
                        </m:r>
                      </m:e>
                      <m:sub>
                        <m:r>
                          <a:rPr lang="en-US" sz="3200" i="1"/>
                          <m:t>𝑘</m:t>
                        </m:r>
                      </m:sub>
                      <m:sup>
                        <m:r>
                          <a:rPr lang="en-US" sz="3200" i="1"/>
                          <m:t>𝑛𝑒𝑤</m:t>
                        </m:r>
                      </m:sup>
                    </m:sSubSup>
                    <m:r>
                      <a:rPr lang="en-US" sz="3200" i="1"/>
                      <m:t>−</m:t>
                    </m:r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𝑉</m:t>
                        </m:r>
                      </m:e>
                      <m:sub>
                        <m:r>
                          <a:rPr lang="en-US" sz="3200" i="1"/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/>
                      <m:t>𝜃</m:t>
                    </m:r>
                  </m:oMath>
                </a14:m>
                <a:r>
                  <a:rPr lang="en-US" sz="3200" dirty="0"/>
                  <a:t> is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56" y="20736961"/>
                <a:ext cx="8838320" cy="10215091"/>
              </a:xfrm>
              <a:prstGeom prst="rect">
                <a:avLst/>
              </a:prstGeom>
              <a:blipFill rotWithShape="0">
                <a:blip r:embed="rId27"/>
                <a:stretch>
                  <a:fillRect l="-1586" t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1512468" y="2599511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  <p:sp>
        <p:nvSpPr>
          <p:cNvPr id="81" name="Text Box 102"/>
          <p:cNvSpPr txBox="1">
            <a:spLocks noChangeArrowheads="1"/>
          </p:cNvSpPr>
          <p:nvPr/>
        </p:nvSpPr>
        <p:spPr bwMode="auto">
          <a:xfrm>
            <a:off x="5616924" y="2599511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8593547" y="26276896"/>
            <a:ext cx="1991929" cy="2310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400" dirty="0" smtClean="0"/>
              <a:t>COMET gradient steps versus projected gradient steps</a:t>
            </a:r>
            <a:endParaRPr lang="en-AU" alt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8"/>
          <a:srcRect r="4094"/>
          <a:stretch/>
        </p:blipFill>
        <p:spPr>
          <a:xfrm>
            <a:off x="22305640" y="9621067"/>
            <a:ext cx="9101506" cy="19820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391015" y="11813666"/>
                <a:ext cx="8964410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endParaRPr lang="en-AU" altLang="en-US" sz="2400" i="1" dirty="0"/>
              </a:p>
            </p:txBody>
          </p:sp>
        </mc:Choice>
        <mc:Fallback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91015" y="11813666"/>
                <a:ext cx="8964410" cy="1202510"/>
              </a:xfrm>
              <a:prstGeom prst="rect">
                <a:avLst/>
              </a:prstGeom>
              <a:blipFill rotWithShape="0">
                <a:blip r:embed="rId29"/>
                <a:stretch>
                  <a:fillRect l="-1088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16720</TotalTime>
  <Words>384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1054</cp:revision>
  <dcterms:created xsi:type="dcterms:W3CDTF">2012-06-10T07:14:49Z</dcterms:created>
  <dcterms:modified xsi:type="dcterms:W3CDTF">2015-11-28T22:29:17Z</dcterms:modified>
</cp:coreProperties>
</file>