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16" d="100"/>
          <a:sy n="16" d="100"/>
        </p:scale>
        <p:origin x="1092" y="10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י"ג/כסלו/תשע"ו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9" Type="http://schemas.openxmlformats.org/officeDocument/2006/relationships/image" Target="../media/image20.png"/><Relationship Id="rId3" Type="http://schemas.openxmlformats.org/officeDocument/2006/relationships/image" Target="../media/image1.png"/><Relationship Id="rId34" Type="http://schemas.openxmlformats.org/officeDocument/2006/relationships/image" Target="../media/image15.png"/><Relationship Id="rId42" Type="http://schemas.openxmlformats.org/officeDocument/2006/relationships/image" Target="../media/image23.png"/><Relationship Id="rId7" Type="http://schemas.openxmlformats.org/officeDocument/2006/relationships/hyperlink" Target="http://chechiklab.biu.ac.il/yuvval" TargetMode="External"/><Relationship Id="rId12" Type="http://schemas.openxmlformats.org/officeDocument/2006/relationships/image" Target="../media/image7.emf"/><Relationship Id="rId33" Type="http://schemas.openxmlformats.org/officeDocument/2006/relationships/image" Target="../media/image17.png"/><Relationship Id="rId38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9" Type="http://schemas.openxmlformats.org/officeDocument/2006/relationships/image" Target="../media/image13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uval.atzmon@biu.ac.il" TargetMode="External"/><Relationship Id="rId11" Type="http://schemas.openxmlformats.org/officeDocument/2006/relationships/image" Target="../media/image6.png"/><Relationship Id="rId32" Type="http://schemas.openxmlformats.org/officeDocument/2006/relationships/image" Target="../media/image14.jpeg"/><Relationship Id="rId37" Type="http://schemas.openxmlformats.org/officeDocument/2006/relationships/image" Target="../media/image18.png"/><Relationship Id="rId40" Type="http://schemas.openxmlformats.org/officeDocument/2006/relationships/image" Target="../media/image21.pn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8" Type="http://schemas.openxmlformats.org/officeDocument/2006/relationships/image" Target="../media/image12.png"/><Relationship Id="rId36" Type="http://schemas.openxmlformats.org/officeDocument/2006/relationships/image" Target="../media/image16.png"/><Relationship Id="rId10" Type="http://schemas.openxmlformats.org/officeDocument/2006/relationships/image" Target="../media/image5.jpeg"/><Relationship Id="rId31" Type="http://schemas.openxmlformats.org/officeDocument/2006/relationships/image" Target="../media/image13.jpeg"/><Relationship Id="rId4" Type="http://schemas.openxmlformats.org/officeDocument/2006/relationships/image" Target="../media/image2.png"/><Relationship Id="rId9" Type="http://schemas.openxmlformats.org/officeDocument/2006/relationships/image" Target="../media/image4.gif"/><Relationship Id="rId14" Type="http://schemas.openxmlformats.org/officeDocument/2006/relationships/image" Target="../media/image9.png"/><Relationship Id="rId27" Type="http://schemas.openxmlformats.org/officeDocument/2006/relationships/image" Target="../media/image110.png"/><Relationship Id="rId30" Type="http://schemas.openxmlformats.org/officeDocument/2006/relationships/image" Target="../media/image12.jpeg"/><Relationship Id="rId35" Type="http://schemas.openxmlformats.org/officeDocument/2006/relationships/image" Target="../media/image19.png"/><Relationship Id="rId4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1962740" y="4968776"/>
            <a:ext cx="9715300" cy="1317831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12944320"/>
                <a:ext cx="9721080" cy="81931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Similarity Through Ranking</a:t>
                </a: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We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assume a ranking based weak supervision signal.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aim to learn a bilinear similarity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𝑊𝑝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, such that per a given triplet 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2944320"/>
                <a:ext cx="9721080" cy="819317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3024261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962740" y="24122905"/>
            <a:ext cx="9718884" cy="783313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80420" y="4968777"/>
            <a:ext cx="9721080" cy="75516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32403900" y="4968776"/>
            <a:ext cx="9787674" cy="864431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475908" y="22682745"/>
            <a:ext cx="9715665" cy="662473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6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7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66" name="Rounded Rectangle 65"/>
          <p:cNvSpPr/>
          <p:nvPr/>
        </p:nvSpPr>
        <p:spPr>
          <a:xfrm>
            <a:off x="32475907" y="14336754"/>
            <a:ext cx="9715666" cy="77520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030" name="Picture 6" descr="Preview of your QR Cod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310" y="111315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 descr="http://www.afbiu.org/image/about-biu/circle-logo-330x330.gif"/>
          <p:cNvPicPr/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147" y="604675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22502606" y="4968776"/>
                <a:ext cx="8334741" cy="12860046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>
                    <a:solidFill>
                      <a:prstClr val="black"/>
                    </a:solidFill>
                  </a:rPr>
                  <a:t>Sparse COMET</a:t>
                </a:r>
                <a:endParaRPr lang="en-US" sz="3600" dirty="0">
                  <a:solidFill>
                    <a:prstClr val="black"/>
                  </a:solidFill>
                </a:endParaRPr>
              </a:p>
              <a:p>
                <a:pPr algn="l" rtl="0"/>
                <a:r>
                  <a:rPr lang="en-US" sz="3200" dirty="0" smtClean="0"/>
                  <a:t>We add a group-sparse norm penalty to the loss to encourage solutions with fewer features and obtain the following objective and optimization 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/>
                  <a:t>For encouraging exact all-zeros updates, we solve </a:t>
                </a:r>
                <a:r>
                  <a:rPr lang="en-US" sz="3200" dirty="0" smtClean="0"/>
                  <a:t>on each </a:t>
                </a:r>
                <a:r>
                  <a:rPr lang="en-US" sz="3200" dirty="0"/>
                  <a:t>coordinate step the following proximal problem, which admits a closed form solution.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l" rtl="0"/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and </a:t>
                </a: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corresponds to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2606" y="4968776"/>
                <a:ext cx="8334741" cy="12860046"/>
              </a:xfrm>
              <a:prstGeom prst="rect">
                <a:avLst/>
              </a:prstGeom>
              <a:blipFill rotWithShape="0">
                <a:blip r:embed="rId11"/>
                <a:stretch>
                  <a:fillRect l="-1608" t="-900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2"/>
          <a:srcRect r="4094"/>
          <a:stretch/>
        </p:blipFill>
        <p:spPr>
          <a:xfrm>
            <a:off x="22258463" y="28117547"/>
            <a:ext cx="9101506" cy="1982022"/>
          </a:xfrm>
          <a:prstGeom prst="rect">
            <a:avLst/>
          </a:prstGeom>
        </p:spPr>
      </p:pic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18639" r="10321" b="14404"/>
          <a:stretch/>
        </p:blipFill>
        <p:spPr bwMode="auto">
          <a:xfrm>
            <a:off x="32678705" y="6985001"/>
            <a:ext cx="9158242" cy="44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32806662" y="11882266"/>
            <a:ext cx="9030285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1600" dirty="0" smtClean="0"/>
              <a:t>80%/20% </a:t>
            </a:r>
            <a:r>
              <a:rPr lang="en-US" altLang="en-US" sz="1600" dirty="0"/>
              <a:t>train/test split, 5-fold cross-validation for hyper parameters. </a:t>
            </a:r>
          </a:p>
          <a:p>
            <a:pPr algn="l" rtl="0"/>
            <a:r>
              <a:rPr lang="en-US" altLang="en-US" sz="1600" dirty="0"/>
              <a:t>Compared methods: </a:t>
            </a:r>
            <a:r>
              <a:rPr lang="en-AU" altLang="en-US" sz="1600" dirty="0"/>
              <a:t>Euclidean metric (baseline)</a:t>
            </a:r>
            <a:r>
              <a:rPr lang="ar-SA" altLang="en-US" sz="1600" dirty="0"/>
              <a:t>‏</a:t>
            </a:r>
            <a:r>
              <a:rPr lang="en-US" altLang="en-US" sz="1600" dirty="0"/>
              <a:t>.</a:t>
            </a:r>
            <a:r>
              <a:rPr lang="en-AU" altLang="en-US" sz="1600" dirty="0"/>
              <a:t> </a:t>
            </a:r>
            <a:r>
              <a:rPr lang="en-AU" altLang="en-US" sz="1600" dirty="0" smtClean="0"/>
              <a:t>HDSL: Similarity Learning for High Dimensional Sparse Data  [Liu et al, 2015], LEGO </a:t>
            </a:r>
            <a:r>
              <a:rPr lang="en-AU" altLang="en-US" sz="1600" dirty="0"/>
              <a:t>(ITML): Log-</a:t>
            </a:r>
            <a:r>
              <a:rPr lang="en-AU" altLang="en-US" sz="1600" dirty="0" err="1"/>
              <a:t>Det</a:t>
            </a:r>
            <a:r>
              <a:rPr lang="en-AU" altLang="en-US" sz="1600" dirty="0"/>
              <a:t> Exact Gradient Online [</a:t>
            </a:r>
            <a:r>
              <a:rPr lang="en-AU" altLang="en-US" sz="1600" dirty="0" smtClean="0"/>
              <a:t>Jain et al. 2008], </a:t>
            </a:r>
            <a:r>
              <a:rPr lang="en-AU" altLang="en-US" sz="1600" dirty="0" err="1" smtClean="0"/>
              <a:t>BoostMetric</a:t>
            </a:r>
            <a:r>
              <a:rPr lang="en-AU" altLang="en-US" sz="1600" dirty="0" smtClean="0"/>
              <a:t> positive-semidefinite metric learning with boosting [Shen et al. 2009]</a:t>
            </a:r>
            <a:endParaRPr lang="en-AU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806663" y="16193127"/>
            <a:ext cx="9076078" cy="3609298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806663" y="20204997"/>
            <a:ext cx="8973606" cy="13256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1600" dirty="0"/>
              <a:t>RCV1 dataset with 5K features</a:t>
            </a:r>
            <a:r>
              <a:rPr lang="en-US" altLang="en-US" sz="1600" dirty="0" smtClean="0"/>
              <a:t>.</a:t>
            </a:r>
            <a:r>
              <a:rPr lang="en-US" altLang="en-US" sz="1600" b="1" dirty="0" smtClean="0"/>
              <a:t>(a)</a:t>
            </a:r>
            <a:r>
              <a:rPr lang="en-US" altLang="en-US" sz="1600" dirty="0" smtClean="0"/>
              <a:t> Precision </a:t>
            </a:r>
            <a:r>
              <a:rPr lang="en-US" altLang="en-US" sz="1600" dirty="0"/>
              <a:t>at 1, 3 and 5 nearest neighbor evaluated on the test set </a:t>
            </a:r>
            <a:r>
              <a:rPr lang="en-US" altLang="en-US" sz="1600" i="1" dirty="0" smtClean="0"/>
              <a:t>vs. </a:t>
            </a:r>
            <a:r>
              <a:rPr lang="en-US" altLang="en-US" sz="1600" dirty="0" smtClean="0"/>
              <a:t>the </a:t>
            </a:r>
            <a:r>
              <a:rPr lang="en-US" altLang="en-US" sz="1600" dirty="0"/>
              <a:t>mean training run time of COMET. Percentiles denote the density of the learned matrix. Error bars denote the standard error of the mean across 5 random train/test partitions (80\%/20\%). Dashed line denotes the </a:t>
            </a:r>
            <a:r>
              <a:rPr lang="en-US" altLang="en-US" sz="1600" i="1" dirty="0" smtClean="0"/>
              <a:t>precision-at-1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of the Euclidean baseline. </a:t>
            </a:r>
            <a:r>
              <a:rPr lang="en-US" altLang="en-US" sz="1600" b="1" dirty="0" smtClean="0"/>
              <a:t>(</a:t>
            </a:r>
            <a:r>
              <a:rPr lang="en-US" altLang="en-US" sz="1600" b="1" dirty="0"/>
              <a:t>b</a:t>
            </a:r>
            <a:r>
              <a:rPr lang="en-US" altLang="en-US" sz="1600" b="1" dirty="0" smtClean="0"/>
              <a:t>)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Mean training time as a function of the learned matrix density. Percentiles denote the </a:t>
            </a:r>
            <a:r>
              <a:rPr lang="en-US" altLang="en-US" sz="1600" i="1" dirty="0" smtClean="0"/>
              <a:t>Precision-at-1</a:t>
            </a:r>
            <a:endParaRPr lang="en-AU" altLang="en-US" sz="16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3070159" y="23788480"/>
            <a:ext cx="4752528" cy="42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-245193"/>
            <a:ext cx="34700925" cy="307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</a:t>
            </a:r>
            <a:r>
              <a:rPr lang="en-US" sz="11000" b="1" dirty="0" smtClean="0"/>
              <a:t> Sparse Metrics</a:t>
            </a:r>
          </a:p>
          <a:p>
            <a:pPr algn="ctr" rtl="0"/>
            <a:r>
              <a:rPr lang="en-US" b="1" dirty="0" smtClean="0"/>
              <a:t>One Feature at a Time - COMET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90188" y="23912883"/>
                <a:ext cx="3546760" cy="13256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1600" dirty="0" err="1" smtClean="0"/>
                  <a:t>Frobenius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. Sparse COMET assigns zero weights to less-informative features.</a:t>
                </a:r>
                <a:endParaRPr lang="en-AU" altLang="en-US" sz="1600" dirty="0"/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90188" y="23912883"/>
                <a:ext cx="3546760" cy="1325620"/>
              </a:xfrm>
              <a:prstGeom prst="rect">
                <a:avLst/>
              </a:prstGeom>
              <a:blipFill rotWithShape="0">
                <a:blip r:embed="rId16"/>
                <a:stretch>
                  <a:fillRect l="-1031" t="-1382" b="-506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14683128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14683128"/>
                <a:ext cx="2561897" cy="463846"/>
              </a:xfrm>
              <a:prstGeom prst="rect">
                <a:avLst/>
              </a:prstGeom>
              <a:blipFill rotWithShape="0">
                <a:blip r:embed="rId27"/>
                <a:stretch>
                  <a:fillRect l="-3810" t="-9211" r="-1190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368452" y="17775578"/>
                <a:ext cx="2075097" cy="371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8452" y="17775578"/>
                <a:ext cx="2075097" cy="371513"/>
              </a:xfrm>
              <a:prstGeom prst="rect">
                <a:avLst/>
              </a:prstGeom>
              <a:blipFill rotWithShape="0">
                <a:blip r:embed="rId28"/>
                <a:stretch>
                  <a:fillRect l="-2346" t="-8197" r="-293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7696848"/>
                <a:ext cx="1959680" cy="371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7696848"/>
                <a:ext cx="1959680" cy="371513"/>
              </a:xfrm>
              <a:prstGeom prst="rect">
                <a:avLst/>
              </a:prstGeom>
              <a:blipFill rotWithShape="0">
                <a:blip r:embed="rId29"/>
                <a:stretch>
                  <a:fillRect l="-2804" t="-8197" r="-312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5266159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5425406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5341327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1080420" y="21561356"/>
            <a:ext cx="9721080" cy="454870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463444" y="21985214"/>
                <a:ext cx="8849661" cy="3763966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>
                    <a:solidFill>
                      <a:prstClr val="black"/>
                    </a:solidFill>
                  </a:rPr>
                  <a:t>The Learning </a:t>
                </a:r>
                <a:r>
                  <a:rPr lang="en-US" sz="4400" b="1" dirty="0" smtClean="0">
                    <a:solidFill>
                      <a:prstClr val="black"/>
                    </a:solidFill>
                  </a:rPr>
                  <a:t>Setup</a:t>
                </a:r>
                <a:endParaRPr lang="en-US" sz="3600" dirty="0" smtClean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We </a:t>
                </a:r>
                <a:r>
                  <a:rPr lang="en-US" sz="3200" dirty="0">
                    <a:solidFill>
                      <a:prstClr val="black"/>
                    </a:solidFill>
                  </a:rPr>
                  <a:t>aim to optimize the following objective:</a:t>
                </a: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l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with gradient steps inside the PD cone</a:t>
                </a:r>
                <a:r>
                  <a:rPr lang="en-US" sz="3200" dirty="0" smtClean="0">
                    <a:solidFill>
                      <a:prstClr val="black"/>
                    </a:solidFill>
                  </a:rPr>
                  <a:t>.</a:t>
                </a:r>
                <a:endParaRPr 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44" y="21985214"/>
                <a:ext cx="8849661" cy="3763966"/>
              </a:xfrm>
              <a:prstGeom prst="rect">
                <a:avLst/>
              </a:prstGeom>
              <a:blipFill rotWithShape="0">
                <a:blip r:embed="rId33"/>
                <a:stretch>
                  <a:fillRect l="-1584" t="-3074" r="-1860" b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ounded Rectangle 58"/>
          <p:cNvSpPr/>
          <p:nvPr/>
        </p:nvSpPr>
        <p:spPr>
          <a:xfrm>
            <a:off x="1080420" y="26733106"/>
            <a:ext cx="9715300" cy="522293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A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63443" y="27928141"/>
            <a:ext cx="4851213" cy="306371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/>
              <a:t>COMET operates by updating the learned matrix one column and row at a time, thus updating the terms relating to one feature at each iteration. </a:t>
            </a:r>
            <a:endParaRPr lang="en-US" sz="3200" b="1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578472" y="27867321"/>
            <a:ext cx="3718972" cy="3528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463443" y="5170241"/>
                <a:ext cx="8849661" cy="7857330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 smtClean="0">
                    <a:solidFill>
                      <a:prstClr val="black"/>
                    </a:solidFill>
                  </a:rPr>
                  <a:t>Introduction</a:t>
                </a:r>
                <a:endParaRPr lang="en-US" sz="4400" b="1" dirty="0">
                  <a:solidFill>
                    <a:prstClr val="black"/>
                  </a:solidFill>
                </a:endParaRPr>
              </a:p>
              <a:p>
                <a:pPr lvl="0" algn="l" rtl="0"/>
                <a:endParaRPr lang="en-US" sz="1050" dirty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In metric learning we learn a measure of pairwise distance among data samples. It can be used for extracting features in a data-driven way, project it into a new feature space and ranking samples similar to a query sample.</a:t>
                </a:r>
              </a:p>
              <a:p>
                <a:pPr lvl="0" algn="l" rtl="0"/>
                <a:endParaRPr lang="en-US" sz="3200" dirty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It is often cast as solving a convex optimization problem over the cone of positive definite (PD) matrices by optimizing a similarity measure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𝑊𝑦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.</a:t>
                </a: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is PD, it can be factored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and then map any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to a new feature space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. </a:t>
                </a:r>
              </a:p>
              <a:p>
                <a:pPr lvl="0" algn="l" rtl="0"/>
                <a:endParaRPr lang="en-US" sz="3200" dirty="0">
                  <a:solidFill>
                    <a:prstClr val="black"/>
                  </a:solidFill>
                </a:endParaRPr>
              </a:p>
              <a:p>
                <a:pPr lvl="0" algn="l" rtl="0"/>
                <a:endParaRPr lang="en-US" sz="33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43" y="5170241"/>
                <a:ext cx="8849661" cy="7857330"/>
              </a:xfrm>
              <a:prstGeom prst="rect">
                <a:avLst/>
              </a:prstGeom>
              <a:blipFill rotWithShape="0">
                <a:blip r:embed="rId35"/>
                <a:stretch>
                  <a:fillRect l="-1584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ounded Rectangle 70"/>
          <p:cNvSpPr/>
          <p:nvPr/>
        </p:nvSpPr>
        <p:spPr>
          <a:xfrm>
            <a:off x="11527925" y="4968776"/>
            <a:ext cx="9715300" cy="837131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2083855" y="4970774"/>
                <a:ext cx="8334741" cy="7343856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 smtClean="0">
                    <a:solidFill>
                      <a:prstClr val="black"/>
                    </a:solidFill>
                  </a:rPr>
                  <a:t>A row-column coordinate step</a:t>
                </a:r>
                <a:endParaRPr lang="en-US" sz="3600" dirty="0">
                  <a:solidFill>
                    <a:prstClr val="black"/>
                  </a:solidFill>
                </a:endParaRPr>
              </a:p>
              <a:p>
                <a:pPr algn="l" rtl="0"/>
                <a:r>
                  <a:rPr lang="en-US" sz="3200" dirty="0" smtClean="0"/>
                  <a:t>We employ the PD condition of the </a:t>
                </a:r>
                <a:r>
                  <a:rPr lang="en-US" sz="3200" dirty="0" err="1" smtClean="0"/>
                  <a:t>Schur</a:t>
                </a:r>
                <a:r>
                  <a:rPr lang="en-US" sz="3200" dirty="0" smtClean="0"/>
                  <a:t> complement to efficiently calculate an exact bound over the step size that guarantees that the model takes steps inside the PD cone: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r>
                  <a:rPr lang="en-US" sz="3200" dirty="0" smtClean="0"/>
                  <a:t>We use a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solver, and following a row-column step we update the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root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/>
                  <a:t>. Hence we also have a continues embedding of the features into the metric space.</a:t>
                </a:r>
                <a:endParaRPr lang="en-US" sz="3200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55" y="4970774"/>
                <a:ext cx="8334741" cy="7343856"/>
              </a:xfrm>
              <a:prstGeom prst="rect">
                <a:avLst/>
              </a:prstGeom>
              <a:blipFill rotWithShape="0">
                <a:blip r:embed="rId36"/>
                <a:stretch>
                  <a:fillRect l="-1681" t="-1577" b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11525035" y="13920541"/>
            <a:ext cx="9715300" cy="320095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12083855" y="14041785"/>
                <a:ext cx="8849661" cy="2771322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 smtClean="0">
                    <a:solidFill>
                      <a:prstClr val="black"/>
                    </a:solidFill>
                  </a:rPr>
                  <a:t>Dense COMET</a:t>
                </a:r>
                <a:endParaRPr lang="en-US" sz="3600" dirty="0" smtClean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We randomly draw a coordinate for each step, and take a row-column gradient step accordingly. We repeat it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i="1" dirty="0">
                    <a:solidFill>
                      <a:prstClr val="black"/>
                    </a:solidFill>
                  </a:rPr>
                  <a:t> </a:t>
                </a:r>
                <a:r>
                  <a:rPr lang="en-US" sz="3200" dirty="0">
                    <a:solidFill>
                      <a:prstClr val="black"/>
                    </a:solidFill>
                  </a:rPr>
                  <a:t>times.</a:t>
                </a:r>
              </a:p>
              <a:p>
                <a:pPr lvl="0" algn="l" rtl="0"/>
                <a:endParaRPr lang="en-US" sz="33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55" y="14041785"/>
                <a:ext cx="8849661" cy="2771322"/>
              </a:xfrm>
              <a:prstGeom prst="rect">
                <a:avLst/>
              </a:prstGeom>
              <a:blipFill rotWithShape="0">
                <a:blip r:embed="rId37"/>
                <a:stretch>
                  <a:fillRect l="-1584" t="-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17696849"/>
            <a:ext cx="9715300" cy="1425919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072515" y="17775578"/>
            <a:ext cx="8849661" cy="474109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We </a:t>
            </a:r>
            <a:r>
              <a:rPr lang="en-US" sz="3200" dirty="0">
                <a:solidFill>
                  <a:prstClr val="black"/>
                </a:solidFill>
              </a:rPr>
              <a:t>propose a new type of structured sparsity, that allows 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We also maintain weights for the individual features, corresponding to the diagonal of the 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learned similarity 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matrix.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062092" y="20884721"/>
            <a:ext cx="4609085" cy="4414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2083856" y="22088818"/>
                <a:ext cx="3258156" cy="1818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1600" b="1" dirty="0"/>
                  <a:t>Structured sparsity:</a:t>
                </a:r>
                <a:r>
                  <a:rPr lang="en-US" sz="1600" dirty="0"/>
                  <a:t> A heat map of the absolute values of the elements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600" dirty="0"/>
                  <a:t> trained on RCV1, illustrating the structured sparseness of the learned metric. Features are ordered by their information gain.</a:t>
                </a:r>
                <a:endParaRPr lang="en-AU" altLang="en-US" sz="1600" dirty="0"/>
              </a:p>
            </p:txBody>
          </p:sp>
        </mc:Choice>
        <mc:Fallback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83856" y="22088818"/>
                <a:ext cx="3258156" cy="1818063"/>
              </a:xfrm>
              <a:prstGeom prst="rect">
                <a:avLst/>
              </a:prstGeom>
              <a:blipFill rotWithShape="0">
                <a:blip r:embed="rId39"/>
                <a:stretch>
                  <a:fillRect l="-935" t="-669" r="-748" b="-334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17278192" y="26428097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12085081" y="25937551"/>
                <a:ext cx="5193111" cy="5600558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/>
                  <a:t>We use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and each matrix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diagonal. 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is the sum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081" y="25937551"/>
                <a:ext cx="5193111" cy="5600558"/>
              </a:xfrm>
              <a:prstGeom prst="rect">
                <a:avLst/>
              </a:prstGeom>
              <a:blipFill rotWithShape="0">
                <a:blip r:embed="rId41"/>
                <a:stretch>
                  <a:fillRect l="-2582" t="-1306" b="-2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63105" y="18689705"/>
            <a:ext cx="9715300" cy="4929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10308" y="18675824"/>
            <a:ext cx="8849661" cy="2940599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Experiments and Computational Complexity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On </a:t>
            </a:r>
            <a:r>
              <a:rPr lang="en-US" sz="3200" dirty="0"/>
              <a:t>the experiments, we 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2499713" y="21827675"/>
            <a:ext cx="8696885" cy="132693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22395559" y="24128830"/>
            <a:ext cx="8849661" cy="374081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Runtimes</a:t>
            </a:r>
          </a:p>
          <a:p>
            <a:pPr algn="l" rtl="0"/>
            <a:r>
              <a:rPr lang="en-US" altLang="en-US" sz="3200" dirty="0"/>
              <a:t>Sparse COMET is fastest on the RCV1 5K features dataset. LEGO is fastest on the smaller datasets; HDSL is mostly slower than COMET. Importantly, both sparse and dense COMET converged to a significantly better optimum.</a:t>
            </a:r>
            <a:endParaRPr lang="en-AU" altLang="en-US" sz="3200" dirty="0"/>
          </a:p>
          <a:p>
            <a:pPr lvl="0" algn="l" rtl="0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43838" y="30310146"/>
                <a:ext cx="8964410" cy="58695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16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1600" dirty="0"/>
                  <a:t> denotes the standard deviation. For </a:t>
                </a:r>
                <a:r>
                  <a:rPr lang="en-US" altLang="en-US" sz="1600" dirty="0" smtClean="0"/>
                  <a:t>sparse COMET</a:t>
                </a:r>
                <a:r>
                  <a:rPr lang="en-US" altLang="en-US" sz="1600" dirty="0"/>
                  <a:t>, we  selected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1600" dirty="0" smtClean="0"/>
                  <a:t> </a:t>
                </a:r>
                <a:r>
                  <a:rPr lang="en-US" altLang="en-US" sz="1600" dirty="0"/>
                  <a:t>values to illustrate the performance gain. </a:t>
                </a:r>
                <a:endParaRPr lang="en-AU" altLang="en-US" sz="1600" i="1" dirty="0"/>
              </a:p>
            </p:txBody>
          </p:sp>
        </mc:Choice>
        <mc:Fallback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3838" y="30310146"/>
                <a:ext cx="8964410" cy="586957"/>
              </a:xfrm>
              <a:prstGeom prst="rect">
                <a:avLst/>
              </a:prstGeom>
              <a:blipFill rotWithShape="0">
                <a:blip r:embed="rId43"/>
                <a:stretch>
                  <a:fillRect l="-340" t="-3125" r="-68" b="-125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2930607" y="4980962"/>
            <a:ext cx="8849661" cy="146327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d/</a:t>
            </a:r>
            <a:r>
              <a:rPr lang="en-US" sz="4400" b="1" dirty="0" err="1"/>
              <a:t>spCOMET</a:t>
            </a:r>
            <a:r>
              <a:rPr lang="en-US" sz="4400" b="1" dirty="0"/>
              <a:t> achieves better precision in every dataset tested</a:t>
            </a:r>
            <a:r>
              <a:rPr lang="en-US" sz="4400" b="1" dirty="0" smtClean="0"/>
              <a:t>.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896973" y="14344283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3152316" y="22682745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Extracted Features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14617</TotalTime>
  <Words>635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1013</cp:revision>
  <dcterms:created xsi:type="dcterms:W3CDTF">2012-06-10T07:14:49Z</dcterms:created>
  <dcterms:modified xsi:type="dcterms:W3CDTF">2015-11-25T01:01:01Z</dcterms:modified>
</cp:coreProperties>
</file>