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28" d="100"/>
          <a:sy n="28" d="100"/>
        </p:scale>
        <p:origin x="-1044" y="4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ז'/כסלו/תשע"ו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mailto:noalis@gmail.com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tiff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tiff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8.tiff"/><Relationship Id="rId5" Type="http://schemas.openxmlformats.org/officeDocument/2006/relationships/image" Target="../media/image3.png"/><Relationship Id="rId15" Type="http://schemas.openxmlformats.org/officeDocument/2006/relationships/image" Target="../media/image10.tiff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hyperlink" Target="http://chechiklab.biu.ac.il/~lior" TargetMode="External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  <a:endParaRPr lang="en-US" sz="44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assume we have access to triplets of entities where each triplet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</a:rPr>
                      <m:t>𝑡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consists of</a:t>
                </a: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a “query”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, and two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  <m:r>
                      <a:rPr lang="en-US" sz="3600" i="1">
                        <a:solidFill>
                          <a:schemeClr val="tx1"/>
                        </a:solidFill>
                      </a:rPr>
                      <m:t>, </m:t>
                    </m:r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is more similar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+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than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𝑝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6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600" dirty="0">
                    <a:solidFill>
                      <a:schemeClr val="tx1"/>
                    </a:solidFill>
                  </a:rPr>
                  <a:t>We aim to optimize the following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objective</a:t>
                </a:r>
                <a:r>
                  <a:rPr lang="en-US" sz="36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he-IL" sz="3300" dirty="0" smtClean="0">
                  <a:solidFill>
                    <a:schemeClr val="tx1"/>
                  </a:solidFill>
                </a:endParaRPr>
              </a:p>
              <a:p>
                <a:pPr marL="607499" lvl="0" indent="-607499" algn="ctr" rtl="0"/>
                <a:endParaRPr lang="en-US" sz="4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23762865"/>
                <a:ext cx="9721080" cy="819317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7" name="Rounded Rectangle 916"/>
          <p:cNvSpPr/>
          <p:nvPr/>
        </p:nvSpPr>
        <p:spPr>
          <a:xfrm>
            <a:off x="21602700" y="4968777"/>
            <a:ext cx="9361040" cy="856895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400" b="1" dirty="0">
                <a:solidFill>
                  <a:schemeClr val="tx1"/>
                </a:solidFill>
              </a:rPr>
              <a:t>Sparse COMET</a:t>
            </a:r>
          </a:p>
          <a:p>
            <a:pPr algn="ctr" rtl="0"/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52242" y="154793"/>
            <a:ext cx="34700925" cy="269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COMET – Learning Sparse Metrics</a:t>
            </a:r>
            <a:endParaRPr lang="en-US" b="1" dirty="0" smtClean="0"/>
          </a:p>
          <a:p>
            <a:pPr algn="ctr" rtl="0"/>
            <a:r>
              <a:rPr lang="en-US" b="1" dirty="0" smtClean="0"/>
              <a:t>One Feature at a Time</a:t>
            </a:r>
            <a:endParaRPr lang="en-US" b="1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3024261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  <a:endParaRPr lang="en-US" sz="3800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21602700" y="14041785"/>
            <a:ext cx="9361040" cy="1785798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Precision at </a:t>
            </a:r>
            <a:r>
              <a:rPr lang="en-US" sz="4400" b="1" i="1" dirty="0" smtClean="0">
                <a:solidFill>
                  <a:schemeClr val="tx1"/>
                </a:solidFill>
              </a:rPr>
              <a:t>top k</a:t>
            </a:r>
            <a:endParaRPr lang="en-US" sz="44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3200" b="1" dirty="0" smtClean="0">
              <a:solidFill>
                <a:schemeClr val="tx1"/>
              </a:solidFill>
            </a:endParaRPr>
          </a:p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Introduction</a:t>
                </a:r>
              </a:p>
              <a:p>
                <a:pPr algn="l" rtl="0"/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Metric learning, is a method for learning a measure of pairwise distance among data samples. It can be used for extracting features in a data-driven way, project it into a new feature space and can also be used for ranking samples similar to a query sample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Learning a metric is often cast as solving a convex optimization problem over the cone of positive definite (PD) matrices by optimizing a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</a:rPr>
                      <m:t>𝑠𝑖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𝑊𝑦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≻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𝑖𝑠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𝑃𝐷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𝑊</m:t>
                    </m:r>
                    <m:r>
                      <a:rPr lang="en-US" sz="3200" i="1">
                        <a:solidFill>
                          <a:schemeClr val="tx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can be used to map any data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7"/>
                <a:ext cx="9721080" cy="828092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80" y="825979"/>
            <a:ext cx="3659927" cy="2846653"/>
          </a:xfrm>
          <a:prstGeom prst="rect">
            <a:avLst/>
          </a:prstGeom>
        </p:spPr>
      </p:pic>
      <p:pic>
        <p:nvPicPr>
          <p:cNvPr id="887" name="Picture 886"/>
          <p:cNvPicPr/>
          <p:nvPr/>
        </p:nvPicPr>
        <p:blipFill>
          <a:blip r:embed="rId6" cstate="print"/>
          <a:srcRect l="5796"/>
          <a:stretch>
            <a:fillRect/>
          </a:stretch>
        </p:blipFill>
        <p:spPr>
          <a:xfrm>
            <a:off x="22322780" y="8569177"/>
            <a:ext cx="5904656" cy="470766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49571" y="4968777"/>
            <a:ext cx="9433050" cy="1173730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A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Abstract</a:t>
                </a:r>
              </a:p>
              <a:p>
                <a:pPr algn="ctr" rtl="0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>
                    <a:solidFill>
                      <a:schemeClr val="tx1"/>
                    </a:solidFill>
                  </a:rPr>
                  <a:t>Here we describe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COMET</a:t>
                </a:r>
                <a:r>
                  <a:rPr lang="en-US" sz="3200" dirty="0">
                    <a:solidFill>
                      <a:schemeClr val="tx1"/>
                    </a:solidFill>
                  </a:rPr>
                  <a:t>, a block-coordinate descent procedure for metric learning, which efficiently keeps the search within the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PD matrices </a:t>
                </a:r>
                <a:r>
                  <a:rPr lang="en-US" sz="3200" dirty="0">
                    <a:solidFill>
                      <a:schemeClr val="tx1"/>
                    </a:solidFill>
                  </a:rPr>
                  <a:t>cone, avoiding both costly projections and unnecessary computation of full gradients.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COMET </a:t>
                </a:r>
                <a:r>
                  <a:rPr lang="en-US" sz="3200" dirty="0">
                    <a:solidFill>
                      <a:schemeClr val="tx1"/>
                    </a:solidFill>
                  </a:rPr>
                  <a:t>also continuously maintains the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Cholesky</a:t>
                </a:r>
                <a:r>
                  <a:rPr lang="en-US" sz="3200" dirty="0">
                    <a:solidFill>
                      <a:schemeClr val="tx1"/>
                    </a:solidFill>
                  </a:rPr>
                  <a:t> root 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the matrix, providing feature extraction and embedding of samples in a metric space.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US" sz="3200" dirty="0">
                    <a:solidFill>
                      <a:schemeClr val="tx1"/>
                    </a:solidFill>
                  </a:rPr>
                  <a:t>further develop a structurally sparse variant of COMET, where only a small number of features interacts with other features. Sparse-COMET significantly accelerates both training and inference while improving interpretability.</a:t>
                </a:r>
              </a:p>
              <a:p>
                <a:pPr algn="ctr"/>
                <a:endParaRPr lang="he-IL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969777"/>
                <a:ext cx="9715301" cy="9001000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ounded Rectangle 190"/>
          <p:cNvSpPr/>
          <p:nvPr/>
        </p:nvSpPr>
        <p:spPr>
          <a:xfrm>
            <a:off x="31611812" y="4968777"/>
            <a:ext cx="10441159" cy="1051316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Expression across the human cortex is not homogeneous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31" name="Rectangle 930"/>
          <p:cNvSpPr/>
          <p:nvPr/>
        </p:nvSpPr>
        <p:spPr>
          <a:xfrm>
            <a:off x="11900380" y="11017449"/>
            <a:ext cx="8334741" cy="214038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When projecting the gene expression values on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and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 PCs, the tissue samples are ordered from the anterior to the posterior of the neural tube.</a:t>
            </a:r>
            <a:endParaRPr lang="en-US" sz="3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1683821" y="22682745"/>
            <a:ext cx="10441160" cy="56469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Example: </a:t>
            </a:r>
            <a:r>
              <a:rPr lang="en-US" sz="4400" b="1" i="1" dirty="0" smtClean="0">
                <a:solidFill>
                  <a:schemeClr val="tx1"/>
                </a:solidFill>
              </a:rPr>
              <a:t>FEZF2 </a:t>
            </a:r>
            <a:r>
              <a:rPr lang="en-US" sz="4400" b="1" dirty="0" smtClean="0">
                <a:solidFill>
                  <a:schemeClr val="tx1"/>
                </a:solidFill>
              </a:rPr>
              <a:t>(ZNF312)</a:t>
            </a:r>
          </a:p>
        </p:txBody>
      </p:sp>
      <p:pic>
        <p:nvPicPr>
          <p:cNvPr id="937" name="image04.png"/>
          <p:cNvPicPr/>
          <p:nvPr/>
        </p:nvPicPr>
        <p:blipFill>
          <a:blip r:embed="rId10" cstate="print"/>
          <a:srcRect l="11558" t="12764" r="15026" b="17728"/>
          <a:stretch>
            <a:fillRect/>
          </a:stretch>
        </p:blipFill>
        <p:spPr>
          <a:xfrm>
            <a:off x="31827836" y="23906881"/>
            <a:ext cx="7344816" cy="3960440"/>
          </a:xfrm>
          <a:prstGeom prst="rect">
            <a:avLst/>
          </a:prstGeom>
          <a:ln/>
        </p:spPr>
      </p:pic>
      <p:sp>
        <p:nvSpPr>
          <p:cNvPr id="37" name="Rounded Rectangle 36"/>
          <p:cNvSpPr/>
          <p:nvPr/>
        </p:nvSpPr>
        <p:spPr>
          <a:xfrm>
            <a:off x="11521579" y="17570176"/>
            <a:ext cx="9433049" cy="1432959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algn="ctr" rtl="0"/>
            <a:r>
              <a:rPr lang="en-US" sz="4000" b="1" dirty="0" smtClean="0">
                <a:solidFill>
                  <a:schemeClr val="tx1"/>
                </a:solidFill>
              </a:rPr>
              <a:t>Dense COMET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200" dirty="0" smtClean="0">
                <a:solidFill>
                  <a:schemeClr val="tx1"/>
                </a:solidFill>
              </a:rPr>
              <a:t>We define a measure of agreement between the expression of a single gene across regions and the brain region ontology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(similar results with other scores)</a:t>
            </a:r>
            <a:endParaRPr lang="en-US" sz="3300" dirty="0" smtClean="0">
              <a:solidFill>
                <a:schemeClr val="tx1"/>
              </a:solidFill>
            </a:endParaRPr>
          </a:p>
          <a:p>
            <a:pPr algn="l" rtl="0"/>
            <a:endParaRPr lang="en-US" sz="1600" dirty="0" smtClean="0">
              <a:solidFill>
                <a:schemeClr val="tx1"/>
              </a:solidFill>
            </a:endParaRPr>
          </a:p>
          <a:p>
            <a:pPr algn="l" rtl="0"/>
            <a:r>
              <a:rPr lang="en-US" sz="3600" b="1" dirty="0" err="1" smtClean="0">
                <a:solidFill>
                  <a:srgbClr val="FF0000"/>
                </a:solidFill>
              </a:rPr>
              <a:t>BRO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score</a:t>
            </a:r>
            <a:r>
              <a:rPr lang="en-US" sz="3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= Correlation (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3600" b="1" i="1" dirty="0" smtClean="0">
                <a:solidFill>
                  <a:schemeClr val="tx1"/>
                </a:solidFill>
              </a:rPr>
              <a:t> , </a:t>
            </a:r>
            <a:r>
              <a:rPr lang="en-US" sz="3600" b="1" i="1" dirty="0" err="1" smtClean="0">
                <a:solidFill>
                  <a:schemeClr val="tx1"/>
                </a:solidFill>
              </a:rPr>
              <a:t>d</a:t>
            </a:r>
            <a:r>
              <a:rPr lang="en-US" sz="3600" b="1" i="1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3600" b="1" i="1" dirty="0" smtClean="0">
                <a:solidFill>
                  <a:schemeClr val="tx1"/>
                </a:solidFill>
              </a:rPr>
              <a:t> )</a:t>
            </a:r>
            <a:endParaRPr lang="en-US" sz="4000" b="1" i="1" dirty="0" smtClean="0">
              <a:solidFill>
                <a:schemeClr val="tx1"/>
              </a:solidFill>
            </a:endParaRPr>
          </a:p>
          <a:p>
            <a:pPr algn="l" rtl="0"/>
            <a:endParaRPr lang="en-US" sz="1800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3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correlation is across pairs of tissue samples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expression</a:t>
            </a:r>
            <a:r>
              <a:rPr lang="en-US" sz="2800" dirty="0" smtClean="0">
                <a:solidFill>
                  <a:schemeClr val="tx1"/>
                </a:solidFill>
              </a:rPr>
              <a:t>   is the vector of absolute differences of expression levels in two regions.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tree</a:t>
            </a:r>
            <a:r>
              <a:rPr lang="en-US" sz="2800" dirty="0" smtClean="0">
                <a:solidFill>
                  <a:schemeClr val="tx1"/>
                </a:solidFill>
              </a:rPr>
              <a:t>   is the vector of number of edges in the ontology tree that connect two regions.</a:t>
            </a:r>
            <a:endParaRPr lang="he-IL" sz="2800" i="1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674708" y="26139129"/>
            <a:ext cx="4665044" cy="5285649"/>
            <a:chOff x="26283220" y="22178689"/>
            <a:chExt cx="4665044" cy="5285649"/>
          </a:xfrm>
        </p:grpSpPr>
        <p:pic>
          <p:nvPicPr>
            <p:cNvPr id="888" name="Picture 887"/>
            <p:cNvPicPr/>
            <p:nvPr/>
          </p:nvPicPr>
          <p:blipFill>
            <a:blip r:embed="rId11" cstate="print"/>
            <a:srcRect r="7966" b="9645"/>
            <a:stretch>
              <a:fillRect/>
            </a:stretch>
          </p:blipFill>
          <p:spPr>
            <a:xfrm>
              <a:off x="26283220" y="22178689"/>
              <a:ext cx="4574663" cy="3373261"/>
            </a:xfrm>
            <a:prstGeom prst="rect">
              <a:avLst/>
            </a:prstGeom>
          </p:spPr>
        </p:pic>
        <p:pic>
          <p:nvPicPr>
            <p:cNvPr id="901" name="Picture 900"/>
            <p:cNvPicPr/>
            <p:nvPr/>
          </p:nvPicPr>
          <p:blipFill>
            <a:blip r:embed="rId12" cstate="print"/>
            <a:srcRect l="6850" t="47949" r="6132"/>
            <a:stretch>
              <a:fillRect/>
            </a:stretch>
          </p:blipFill>
          <p:spPr>
            <a:xfrm>
              <a:off x="26643260" y="25627889"/>
              <a:ext cx="4305004" cy="1836449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6859284" y="27147241"/>
            <a:ext cx="3816424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House keeping genes</a:t>
            </a:r>
            <a:r>
              <a:rPr lang="en-US" sz="2800" dirty="0" smtClean="0"/>
              <a:t> are expressed in all cell types. In the adult brain, their scores are significantly higher than random, and match the BRO scores of all genes.</a:t>
            </a:r>
          </a:p>
          <a:p>
            <a:pPr algn="l" rtl="0"/>
            <a:endParaRPr lang="en-US" sz="10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Eisenberg et al. [4]</a:t>
            </a:r>
            <a:endParaRPr lang="en-US" sz="2800" i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6859284" y="16150337"/>
            <a:ext cx="3672408" cy="37240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Cell-type specific genes</a:t>
            </a:r>
            <a:r>
              <a:rPr lang="en-US" sz="2800" dirty="0" smtClean="0"/>
              <a:t> are in stronger agreement with the tree structure than genes on average.</a:t>
            </a:r>
            <a:r>
              <a:rPr lang="en-US" sz="2800" b="1" dirty="0" smtClean="0"/>
              <a:t> </a:t>
            </a:r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Markers from</a:t>
            </a:r>
            <a:r>
              <a:rPr lang="en-US" sz="2400" b="1" dirty="0" smtClean="0"/>
              <a:t> </a:t>
            </a:r>
            <a:r>
              <a:rPr lang="en-US" sz="2400" i="1" dirty="0" smtClean="0"/>
              <a:t>Cahoy et al. [3]</a:t>
            </a:r>
            <a:r>
              <a:rPr lang="en-US" sz="2400" dirty="0" smtClean="0"/>
              <a:t>. </a:t>
            </a:r>
            <a:endParaRPr lang="he-IL" sz="24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0963739" y="28299369"/>
            <a:ext cx="11449272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Hawrylycz</a:t>
            </a:r>
            <a:r>
              <a:rPr lang="en-US" sz="2400" dirty="0" smtClean="0"/>
              <a:t> et al., An </a:t>
            </a:r>
            <a:r>
              <a:rPr lang="en-US" sz="2400" dirty="0"/>
              <a:t>anatomically comprehensive atlas of the adult human </a:t>
            </a:r>
            <a:r>
              <a:rPr lang="en-US" sz="2400" dirty="0" smtClean="0"/>
              <a:t>brain transcriptome, </a:t>
            </a:r>
            <a:r>
              <a:rPr lang="en-US" sz="2400" i="1" dirty="0" smtClean="0"/>
              <a:t>Nature </a:t>
            </a:r>
            <a:r>
              <a:rPr lang="en-US" sz="2400" dirty="0" smtClean="0"/>
              <a:t>2012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Kang et al.,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</a:t>
            </a:r>
            <a:r>
              <a:rPr lang="en-US" sz="2400" dirty="0"/>
              <a:t>transcriptome of the human </a:t>
            </a:r>
            <a:r>
              <a:rPr lang="en-US" sz="2400" dirty="0" smtClean="0"/>
              <a:t>brain, </a:t>
            </a:r>
            <a:r>
              <a:rPr lang="en-US" sz="2400" i="1" dirty="0" smtClean="0"/>
              <a:t>Nature</a:t>
            </a:r>
            <a:r>
              <a:rPr lang="en-US" sz="2400" dirty="0" smtClean="0"/>
              <a:t> 2011</a:t>
            </a:r>
          </a:p>
          <a:p>
            <a:pPr marL="997140" indent="-457200" algn="l" rtl="0">
              <a:buAutoNum type="arabicPeriod"/>
            </a:pPr>
            <a:r>
              <a:rPr lang="en-US" sz="2400" dirty="0" err="1" smtClean="0"/>
              <a:t>Cahoy</a:t>
            </a:r>
            <a:r>
              <a:rPr lang="en-US" sz="2400" dirty="0" smtClean="0"/>
              <a:t> et al., A </a:t>
            </a:r>
            <a:r>
              <a:rPr lang="en-US" sz="2400" dirty="0"/>
              <a:t>transcriptome database for astrocytes, neurons, and </a:t>
            </a:r>
            <a:r>
              <a:rPr lang="en-US" sz="2400" dirty="0" err="1" smtClean="0"/>
              <a:t>oligodendrocytes</a:t>
            </a:r>
            <a:r>
              <a:rPr lang="en-US" sz="2400" dirty="0" smtClean="0"/>
              <a:t>, </a:t>
            </a:r>
            <a:r>
              <a:rPr lang="en-US" sz="2400" i="1" dirty="0" smtClean="0"/>
              <a:t>J. neuroscience </a:t>
            </a:r>
            <a:r>
              <a:rPr lang="en-US" sz="2400" dirty="0" smtClean="0"/>
              <a:t> 2008.</a:t>
            </a:r>
          </a:p>
          <a:p>
            <a:pPr marL="997140" indent="-457200" algn="l" rtl="0">
              <a:buAutoNum type="arabicPeriod"/>
            </a:pPr>
            <a:r>
              <a:rPr lang="en-US" sz="2400" dirty="0" smtClean="0"/>
              <a:t>Eisenberg et al., Human </a:t>
            </a:r>
            <a:r>
              <a:rPr lang="en-US" sz="2400" dirty="0"/>
              <a:t>housekeeping genes are </a:t>
            </a:r>
            <a:r>
              <a:rPr lang="en-US" sz="2400" dirty="0" smtClean="0"/>
              <a:t>compact, </a:t>
            </a:r>
            <a:r>
              <a:rPr lang="en-US" sz="2400" i="1" dirty="0" smtClean="0"/>
              <a:t>Trends </a:t>
            </a:r>
            <a:r>
              <a:rPr lang="en-US" sz="2400" i="1" dirty="0"/>
              <a:t>in </a:t>
            </a:r>
            <a:r>
              <a:rPr lang="en-US" sz="2400" i="1" dirty="0" smtClean="0"/>
              <a:t>genetics</a:t>
            </a:r>
            <a:r>
              <a:rPr lang="en-US" sz="2400" dirty="0" smtClean="0"/>
              <a:t>. </a:t>
            </a:r>
            <a:r>
              <a:rPr lang="en-US" sz="2400" dirty="0"/>
              <a:t>2003</a:t>
            </a:r>
            <a:endParaRPr lang="en-US" sz="24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13"/>
              </a:rPr>
              <a:t>lior.kirsch@gmail.com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14"/>
              </a:rPr>
              <a:t>http://chechiklab.biu.ac.il/~lior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043861" y="6912993"/>
            <a:ext cx="9208489" cy="4340892"/>
            <a:chOff x="31969868" y="7959285"/>
            <a:chExt cx="9950361" cy="3638562"/>
          </a:xfrm>
        </p:grpSpPr>
        <p:pic>
          <p:nvPicPr>
            <p:cNvPr id="47" name="Picture 46" descr="distCortex-random.png"/>
            <p:cNvPicPr/>
            <p:nvPr/>
          </p:nvPicPr>
          <p:blipFill>
            <a:blip r:embed="rId15" cstate="print"/>
            <a:srcRect l="6323" t="8661"/>
            <a:stretch>
              <a:fillRect/>
            </a:stretch>
          </p:blipFill>
          <p:spPr>
            <a:xfrm>
              <a:off x="31969868" y="7959285"/>
              <a:ext cx="5213220" cy="363856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6148315" y="8882913"/>
              <a:ext cx="5771914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11% of the human genes show distinct expression patterns that agree with the cortex region ontology</a:t>
              </a:r>
              <a:endParaRPr lang="he-IL" sz="28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187875" y="10801424"/>
            <a:ext cx="9096561" cy="4105077"/>
            <a:chOff x="32440318" y="11890515"/>
            <a:chExt cx="10220424" cy="3697754"/>
          </a:xfrm>
        </p:grpSpPr>
        <p:pic>
          <p:nvPicPr>
            <p:cNvPr id="48" name="Picture 47" descr="distCortex-Celltype.png"/>
            <p:cNvPicPr/>
            <p:nvPr/>
          </p:nvPicPr>
          <p:blipFill>
            <a:blip r:embed="rId16" cstate="print"/>
            <a:srcRect l="5796"/>
            <a:stretch>
              <a:fillRect/>
            </a:stretch>
          </p:blipFill>
          <p:spPr>
            <a:xfrm>
              <a:off x="38022727" y="11890515"/>
              <a:ext cx="4638015" cy="369775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2440318" y="12863462"/>
              <a:ext cx="5218643" cy="181588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 smtClean="0"/>
                <a:t>Astrocytes and neuronal markers are in stronger agreement with BRO than the average gene. </a:t>
              </a:r>
            </a:p>
          </p:txBody>
        </p:sp>
      </p:grpSp>
      <p:pic>
        <p:nvPicPr>
          <p:cNvPr id="1027" name="Picture 3" descr="C:\Users\Lior\Dropbox\papers\brain region tree\Figures\figure 1\2dhist-NEUROD1-corr-0.65.png"/>
          <p:cNvPicPr>
            <a:picLocks noChangeAspect="1" noChangeArrowheads="1"/>
          </p:cNvPicPr>
          <p:nvPr/>
        </p:nvPicPr>
        <p:blipFill>
          <a:blip r:embed="rId17" cstate="print"/>
          <a:srcRect l="2108" t="5613" r="2635"/>
          <a:stretch>
            <a:fillRect/>
          </a:stretch>
        </p:blipFill>
        <p:spPr bwMode="auto">
          <a:xfrm>
            <a:off x="13969852" y="20594198"/>
            <a:ext cx="6193789" cy="4608512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1737602" y="21458294"/>
            <a:ext cx="22322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 smtClean="0"/>
              <a:t>Example:</a:t>
            </a:r>
            <a:br>
              <a:rPr lang="en-US" sz="3200" b="1" dirty="0" smtClean="0"/>
            </a:br>
            <a:r>
              <a:rPr lang="en-US" sz="3200" b="1" dirty="0" smtClean="0"/>
              <a:t>Neurod1 receives  a high BRO score</a:t>
            </a:r>
            <a:endParaRPr lang="he-IL" sz="28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6355228" y="11521505"/>
            <a:ext cx="388843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Significance was assets using permutation test.</a:t>
            </a:r>
            <a:endParaRPr lang="he-IL" sz="2800" dirty="0"/>
          </a:p>
        </p:txBody>
      </p:sp>
      <p:sp>
        <p:nvSpPr>
          <p:cNvPr id="66" name="Rounded Rectangle 65"/>
          <p:cNvSpPr/>
          <p:nvPr/>
        </p:nvSpPr>
        <p:spPr>
          <a:xfrm>
            <a:off x="31683820" y="16202026"/>
            <a:ext cx="10441160" cy="576063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r>
              <a:rPr lang="en-US" sz="4400" b="1" dirty="0" smtClean="0">
                <a:solidFill>
                  <a:schemeClr val="tx1"/>
                </a:solidFill>
              </a:rPr>
              <a:t>Robustness across subjects</a:t>
            </a:r>
          </a:p>
          <a:p>
            <a:pPr algn="l" rtl="0"/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660484" y="17570176"/>
            <a:ext cx="418391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The percent of BRO-significant genes is stable  when we compute the BRO score for each subject separately</a:t>
            </a:r>
          </a:p>
          <a:p>
            <a:pPr algn="l" rtl="0"/>
            <a:r>
              <a:rPr lang="en-US" sz="2800" dirty="0" smtClean="0"/>
              <a:t>(89%, 90%, 76%, 91%, 83%, 86%).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16668" y="24122905"/>
            <a:ext cx="280831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i="1" dirty="0" smtClean="0"/>
              <a:t>FEZF2</a:t>
            </a:r>
            <a:r>
              <a:rPr lang="en-US" sz="2800" dirty="0" smtClean="0"/>
              <a:t> is known to regulate the axon targeting of layer 5 </a:t>
            </a:r>
            <a:r>
              <a:rPr lang="en-US" sz="2800" dirty="0" err="1" smtClean="0"/>
              <a:t>subcortical</a:t>
            </a:r>
            <a:r>
              <a:rPr lang="en-US" sz="2800" dirty="0" smtClean="0"/>
              <a:t> projection neurons.</a:t>
            </a:r>
          </a:p>
          <a:p>
            <a:pPr algn="l" rtl="0"/>
            <a:endParaRPr lang="en-US" sz="2800" dirty="0" smtClean="0"/>
          </a:p>
        </p:txBody>
      </p:sp>
      <p:pic>
        <p:nvPicPr>
          <p:cNvPr id="1028" name="Picture 4" descr="C:\Users\Lior\Downloads\seprateSubjects\joint_figure_dist.png"/>
          <p:cNvPicPr>
            <a:picLocks noChangeAspect="1" noChangeArrowheads="1"/>
          </p:cNvPicPr>
          <p:nvPr/>
        </p:nvPicPr>
        <p:blipFill>
          <a:blip r:embed="rId18" cstate="print"/>
          <a:srcRect l="5796" t="5613" r="5796"/>
          <a:stretch>
            <a:fillRect/>
          </a:stretch>
        </p:blipFill>
        <p:spPr bwMode="auto">
          <a:xfrm>
            <a:off x="32043859" y="17215071"/>
            <a:ext cx="5472609" cy="4387555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22178764" y="21890657"/>
            <a:ext cx="388843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Development genes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are in strong agreement with the tree structure suggesting that they may have important functions in the adult brain.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400" dirty="0" smtClean="0"/>
              <a:t>Axon guidance markers from KEGG.</a:t>
            </a:r>
            <a:endParaRPr lang="en-US" sz="2400" i="1" dirty="0" smtClean="0"/>
          </a:p>
          <a:p>
            <a:pPr algn="l" rtl="0"/>
            <a:endParaRPr lang="en-US" sz="2800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26427236" y="20954553"/>
            <a:ext cx="4392488" cy="5760640"/>
            <a:chOff x="26427236" y="20882545"/>
            <a:chExt cx="4392488" cy="5760640"/>
          </a:xfrm>
        </p:grpSpPr>
        <p:pic>
          <p:nvPicPr>
            <p:cNvPr id="1032" name="Picture 8" descr="C:\Users\Lior\Dropbox\papers\brain region tree\Figures\figure 3\dist_axon.pn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6427236" y="23344737"/>
              <a:ext cx="4392488" cy="3298448"/>
            </a:xfrm>
            <a:prstGeom prst="rect">
              <a:avLst/>
            </a:prstGeom>
            <a:noFill/>
          </p:spPr>
        </p:pic>
        <p:pic>
          <p:nvPicPr>
            <p:cNvPr id="72" name="Picture 7" descr="C:\Users\Lior\Documents\AxonScatter.png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6427236" y="20882545"/>
              <a:ext cx="4172871" cy="3168352"/>
            </a:xfrm>
            <a:prstGeom prst="rect">
              <a:avLst/>
            </a:prstGeom>
            <a:noFill/>
          </p:spPr>
        </p:pic>
      </p:grpSp>
      <p:pic>
        <p:nvPicPr>
          <p:cNvPr id="55" name="image20.png"/>
          <p:cNvPicPr/>
          <p:nvPr/>
        </p:nvPicPr>
        <p:blipFill>
          <a:blip r:embed="rId21" cstate="print"/>
          <a:srcRect l="3467"/>
          <a:stretch>
            <a:fillRect/>
          </a:stretch>
        </p:blipFill>
        <p:spPr>
          <a:xfrm>
            <a:off x="12960876" y="20594198"/>
            <a:ext cx="6213748" cy="4112432"/>
          </a:xfrm>
          <a:prstGeom prst="rect">
            <a:avLst/>
          </a:prstGeom>
          <a:ln/>
        </p:spPr>
      </p:pic>
      <p:pic>
        <p:nvPicPr>
          <p:cNvPr id="2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15603095" y="751620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view of your QR Cod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310" y="1113156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8886</TotalTime>
  <Words>582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926</cp:revision>
  <dcterms:created xsi:type="dcterms:W3CDTF">2012-06-10T07:14:49Z</dcterms:created>
  <dcterms:modified xsi:type="dcterms:W3CDTF">2015-11-20T00:27:44Z</dcterms:modified>
</cp:coreProperties>
</file>