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18" autoAdjust="0"/>
    <p:restoredTop sz="96552" autoAdjust="0"/>
  </p:normalViewPr>
  <p:slideViewPr>
    <p:cSldViewPr>
      <p:cViewPr varScale="1">
        <p:scale>
          <a:sx n="16" d="100"/>
          <a:sy n="16" d="100"/>
        </p:scale>
        <p:origin x="84" y="192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hyperlink" Target="http://chechiklab.biu.ac.il/yuvval" TargetMode="External"/><Relationship Id="rId12" Type="http://schemas.openxmlformats.org/officeDocument/2006/relationships/image" Target="../media/image7.png"/><Relationship Id="rId25" Type="http://schemas.openxmlformats.org/officeDocument/2006/relationships/image" Target="../media/image16.jpeg"/><Relationship Id="rId3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jpeg"/><Relationship Id="rId20" Type="http://schemas.openxmlformats.org/officeDocument/2006/relationships/image" Target="../media/image10.jpe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yuval.atzmon@biu.ac.il" TargetMode="External"/><Relationship Id="rId11" Type="http://schemas.openxmlformats.org/officeDocument/2006/relationships/image" Target="../media/image6.png"/><Relationship Id="rId24" Type="http://schemas.openxmlformats.org/officeDocument/2006/relationships/image" Target="../media/image15.png"/><Relationship Id="rId32" Type="http://schemas.openxmlformats.org/officeDocument/2006/relationships/image" Target="../media/image23.png"/><Relationship Id="rId5" Type="http://schemas.microsoft.com/office/2007/relationships/hdphoto" Target="../media/hdphoto1.wdp"/><Relationship Id="rId15" Type="http://schemas.openxmlformats.org/officeDocument/2006/relationships/image" Target="../media/image4.jpeg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31" Type="http://schemas.openxmlformats.org/officeDocument/2006/relationships/image" Target="../media/image22.png"/><Relationship Id="rId4" Type="http://schemas.openxmlformats.org/officeDocument/2006/relationships/image" Target="../media/image2.png"/><Relationship Id="rId14" Type="http://schemas.openxmlformats.org/officeDocument/2006/relationships/image" Target="../media/image3.jpeg"/><Relationship Id="rId22" Type="http://schemas.openxmlformats.org/officeDocument/2006/relationships/image" Target="../media/image12.png"/><Relationship Id="rId27" Type="http://schemas.openxmlformats.org/officeDocument/2006/relationships/image" Target="../media/image18.png"/><Relationship Id="rId30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5010" y="15121905"/>
            <a:ext cx="6077946" cy="4491122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>
          <a:xfrm>
            <a:off x="32281619" y="4968774"/>
            <a:ext cx="9714936" cy="1476164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2034747" y="16153357"/>
            <a:ext cx="9721080" cy="1583047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2880545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882691" y="1224360"/>
            <a:ext cx="2501985" cy="2421116"/>
            <a:chOff x="850900" y="1424739"/>
            <a:chExt cx="2975505" cy="163385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1424739"/>
              <a:ext cx="2265743" cy="1037391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63437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1800" b="1" dirty="0" smtClean="0"/>
                <a:t>The Leslie and Susan </a:t>
              </a:r>
              <a:r>
                <a:rPr lang="en-US" sz="1800" b="1" dirty="0" err="1" smtClean="0"/>
                <a:t>Gonda</a:t>
              </a:r>
              <a:r>
                <a:rPr lang="en-US" sz="1800" b="1" dirty="0" smtClean="0"/>
                <a:t> Multidisciplinary Brain Research Center</a:t>
              </a:r>
              <a:endParaRPr lang="en-US" sz="1800" b="1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281620" y="19970853"/>
            <a:ext cx="9714935" cy="660032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03900" y="30401771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6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7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28072393" y="19462060"/>
            <a:ext cx="3191456" cy="113386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err="1" smtClean="0">
                <a:latin typeface="+mj-lt"/>
              </a:rPr>
              <a:t>Precision@top-k</a:t>
            </a:r>
            <a:r>
              <a:rPr lang="en-US" altLang="en-US" sz="3200" dirty="0" smtClean="0">
                <a:latin typeface="+mj-lt"/>
              </a:rPr>
              <a:t>, for Caltech256 with 50  cat. and RCV1. Comparing with: </a:t>
            </a:r>
            <a:r>
              <a:rPr lang="en-AU" altLang="en-US" sz="3200" dirty="0" smtClean="0">
                <a:latin typeface="+mj-lt"/>
              </a:rPr>
              <a:t>Euclidean </a:t>
            </a:r>
            <a:r>
              <a:rPr lang="en-AU" altLang="en-US" sz="3200" dirty="0">
                <a:latin typeface="+mj-lt"/>
              </a:rPr>
              <a:t>metric (baseline)</a:t>
            </a:r>
            <a:r>
              <a:rPr lang="ar-SA" altLang="en-US" sz="3200" dirty="0" smtClean="0">
                <a:latin typeface="+mj-lt"/>
              </a:rPr>
              <a:t>‏</a:t>
            </a:r>
            <a:r>
              <a:rPr lang="en-US" altLang="en-US" sz="3200" dirty="0" smtClean="0">
                <a:latin typeface="+mj-lt"/>
              </a:rPr>
              <a:t>,</a:t>
            </a:r>
          </a:p>
          <a:p>
            <a:pPr algn="l" rtl="0">
              <a:spcBef>
                <a:spcPts val="750"/>
              </a:spcBef>
            </a:pPr>
            <a:r>
              <a:rPr lang="en-AU" altLang="en-US" sz="3200" dirty="0" smtClean="0">
                <a:latin typeface="+mj-lt"/>
              </a:rPr>
              <a:t>HDSL: Similarity Learning for High Dimensional Sparse </a:t>
            </a:r>
            <a:r>
              <a:rPr lang="en-AU" sz="3200" dirty="0" smtClean="0">
                <a:latin typeface="+mj-lt"/>
              </a:rPr>
              <a:t>Data</a:t>
            </a:r>
            <a:r>
              <a:rPr lang="en-AU" sz="3200" baseline="30000" dirty="0" smtClean="0">
                <a:latin typeface="+mj-lt"/>
              </a:rPr>
              <a:t>5</a:t>
            </a:r>
            <a:r>
              <a:rPr lang="en-AU" altLang="en-US" sz="3200" dirty="0" smtClean="0">
                <a:latin typeface="+mj-lt"/>
              </a:rPr>
              <a:t>, </a:t>
            </a:r>
          </a:p>
          <a:p>
            <a:pPr algn="l" rtl="0">
              <a:spcBef>
                <a:spcPts val="750"/>
              </a:spcBef>
            </a:pPr>
            <a:r>
              <a:rPr lang="en-AU" altLang="en-US" sz="3200" dirty="0" smtClean="0">
                <a:latin typeface="+mj-lt"/>
              </a:rPr>
              <a:t>LEGO </a:t>
            </a:r>
            <a:r>
              <a:rPr lang="en-AU" altLang="en-US" sz="3200" dirty="0">
                <a:latin typeface="+mj-lt"/>
              </a:rPr>
              <a:t>(ITML): Log-</a:t>
            </a:r>
            <a:r>
              <a:rPr lang="en-AU" altLang="en-US" sz="3200" dirty="0" err="1">
                <a:latin typeface="+mj-lt"/>
              </a:rPr>
              <a:t>Det</a:t>
            </a:r>
            <a:r>
              <a:rPr lang="en-AU" altLang="en-US" sz="3200" dirty="0">
                <a:latin typeface="+mj-lt"/>
              </a:rPr>
              <a:t> Exact Gradient </a:t>
            </a:r>
            <a:r>
              <a:rPr lang="en-AU" sz="3200" dirty="0" smtClean="0"/>
              <a:t>Online</a:t>
            </a:r>
            <a:r>
              <a:rPr lang="en-AU" sz="3200" baseline="30000" dirty="0" smtClean="0"/>
              <a:t>6</a:t>
            </a:r>
            <a:r>
              <a:rPr lang="en-AU" altLang="en-US" sz="3200" dirty="0" smtClean="0">
                <a:latin typeface="+mj-lt"/>
              </a:rPr>
              <a:t>, </a:t>
            </a:r>
          </a:p>
          <a:p>
            <a:pPr algn="l" rtl="0">
              <a:spcBef>
                <a:spcPts val="750"/>
              </a:spcBef>
            </a:pPr>
            <a:r>
              <a:rPr lang="en-AU" altLang="en-US" sz="3200" dirty="0" err="1" smtClean="0">
                <a:latin typeface="+mj-lt"/>
              </a:rPr>
              <a:t>BoostMetric</a:t>
            </a:r>
            <a:r>
              <a:rPr lang="en-AU" altLang="en-US" sz="3200" dirty="0" smtClean="0">
                <a:latin typeface="+mj-lt"/>
              </a:rPr>
              <a:t> positive-semidefinite metric learning with </a:t>
            </a:r>
            <a:r>
              <a:rPr lang="en-AU" sz="3200" dirty="0" smtClean="0">
                <a:latin typeface="+mj-lt"/>
              </a:rPr>
              <a:t>boosting</a:t>
            </a:r>
            <a:r>
              <a:rPr lang="en-AU" sz="3200" baseline="30000" dirty="0" smtClean="0">
                <a:latin typeface="+mj-lt"/>
              </a:rPr>
              <a:t>7</a:t>
            </a:r>
            <a:r>
              <a:rPr lang="en-AU" altLang="en-US" sz="3200" dirty="0" smtClean="0">
                <a:latin typeface="+mj-lt"/>
              </a:rPr>
              <a:t>,</a:t>
            </a:r>
          </a:p>
          <a:p>
            <a:pPr algn="l" rtl="0">
              <a:spcBef>
                <a:spcPts val="750"/>
              </a:spcBef>
            </a:pPr>
            <a:r>
              <a:rPr lang="en-US" altLang="en-US" sz="3200" dirty="0">
                <a:solidFill>
                  <a:prstClr val="black"/>
                </a:solidFill>
                <a:latin typeface="+mj-lt"/>
                <a:cs typeface="+mn-cs"/>
              </a:rPr>
              <a:t>80%/20% train/test split, 5-fold </a:t>
            </a: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cross-validation</a:t>
            </a:r>
            <a:endParaRPr lang="en-AU" altLang="en-US" sz="3200" dirty="0">
              <a:latin typeface="+mj-lt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1224361"/>
            <a:ext cx="34700925" cy="13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 </a:t>
            </a:r>
            <a:r>
              <a:rPr lang="en-US" b="1" dirty="0"/>
              <a:t>Sparse Metrics, One Feature at a </a:t>
            </a:r>
            <a:r>
              <a:rPr lang="en-US" b="1" dirty="0" smtClean="0"/>
              <a:t>Time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8236547" y="21495702"/>
                <a:ext cx="3202595" cy="46290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3200" b="1" dirty="0" err="1" smtClean="0">
                    <a:latin typeface="+mj-lt"/>
                  </a:rPr>
                  <a:t>Frobenius</a:t>
                </a:r>
                <a:r>
                  <a:rPr lang="en-US" sz="3200" b="1" dirty="0" smtClean="0">
                    <a:latin typeface="+mj-lt"/>
                  </a:rPr>
                  <a:t> </a:t>
                </a:r>
                <a:r>
                  <a:rPr lang="en-US" sz="3200" b="1" dirty="0">
                    <a:latin typeface="+mj-lt"/>
                  </a:rPr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3200" b="1" dirty="0">
                    <a:latin typeface="+mj-lt"/>
                  </a:rPr>
                  <a:t> </a:t>
                </a:r>
                <a:r>
                  <a:rPr lang="en-US" sz="3200" b="1" dirty="0" smtClean="0">
                    <a:latin typeface="+mj-lt"/>
                  </a:rPr>
                  <a:t>vs. the info. gain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>
                    <a:latin typeface="+mj-lt"/>
                  </a:rPr>
                  <a:t>of feature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. </a:t>
                </a:r>
              </a:p>
              <a:p>
                <a:pPr algn="l" rtl="0">
                  <a:spcBef>
                    <a:spcPts val="750"/>
                  </a:spcBef>
                </a:pPr>
                <a:r>
                  <a:rPr lang="en-US" sz="3200" dirty="0" smtClean="0">
                    <a:latin typeface="+mj-lt"/>
                  </a:rPr>
                  <a:t>Sparse </a:t>
                </a:r>
                <a:r>
                  <a:rPr lang="en-US" sz="3200" dirty="0">
                    <a:latin typeface="+mj-lt"/>
                  </a:rPr>
                  <a:t>COMET assigns zero weights to less-informative features.</a:t>
                </a:r>
                <a:endParaRPr lang="en-AU" alt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36547" y="21495702"/>
                <a:ext cx="3202595" cy="4629089"/>
              </a:xfrm>
              <a:prstGeom prst="rect">
                <a:avLst/>
              </a:prstGeom>
              <a:blipFill rotWithShape="0">
                <a:blip r:embed="rId8"/>
                <a:stretch>
                  <a:fillRect l="-4753" t="-1711" b="-328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ounded Rectangle 128"/>
              <p:cNvSpPr/>
              <p:nvPr/>
            </p:nvSpPr>
            <p:spPr>
              <a:xfrm>
                <a:off x="1080420" y="4968776"/>
                <a:ext cx="9721080" cy="120995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  <a:latin typeface="+mj-lt"/>
                  </a:rPr>
                  <a:t>The learning </a:t>
                </a:r>
                <a:r>
                  <a:rPr lang="en-US" sz="4400" b="1" dirty="0">
                    <a:solidFill>
                      <a:schemeClr val="tx1"/>
                    </a:solidFill>
                    <a:latin typeface="+mj-lt"/>
                  </a:rPr>
                  <a:t>s</a:t>
                </a:r>
                <a:r>
                  <a:rPr lang="en-US" sz="4400" b="1" dirty="0" smtClean="0">
                    <a:solidFill>
                      <a:schemeClr val="tx1"/>
                    </a:solidFill>
                    <a:latin typeface="+mj-lt"/>
                  </a:rPr>
                  <a:t>etup</a:t>
                </a:r>
              </a:p>
              <a:p>
                <a:pPr algn="l"/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We aim to learn a </a:t>
                </a:r>
                <a:r>
                  <a:rPr lang="en-US" sz="3200" dirty="0">
                    <a:solidFill>
                      <a:schemeClr val="tx1"/>
                    </a:solidFill>
                    <a:latin typeface="+mj-lt"/>
                  </a:rPr>
                  <a:t>measure of pairwise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similarity parametrized by a positive </a:t>
                </a:r>
                <a:r>
                  <a:rPr lang="en-US" sz="3200" dirty="0">
                    <a:solidFill>
                      <a:schemeClr val="tx1"/>
                    </a:solidFill>
                    <a:latin typeface="+mj-lt"/>
                  </a:rPr>
                  <a:t>definite (PD)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matrix:</a:t>
                </a:r>
              </a:p>
              <a:p>
                <a:pPr algn="l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Given a ranking-based weak supervision signal,</a:t>
                </a: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 for a triplet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 we aim to minimize the regularized loss:</a:t>
                </a:r>
                <a:endParaRPr lang="en-US" sz="3200" i="1" dirty="0">
                  <a:solidFill>
                    <a:prstClr val="black"/>
                  </a:solidFill>
                  <a:latin typeface="+mj-lt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  <a:latin typeface="+mj-lt"/>
                </a:endParaRPr>
              </a:p>
              <a:p>
                <a:pPr lvl="0"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6"/>
                <a:ext cx="9721080" cy="12099592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9433273"/>
                <a:ext cx="2316638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9433273"/>
                <a:ext cx="2316638" cy="463846"/>
              </a:xfrm>
              <a:prstGeom prst="rect">
                <a:avLst/>
              </a:prstGeom>
              <a:blipFill rotWithShape="0">
                <a:blip r:embed="rId11"/>
                <a:stretch>
                  <a:fillRect l="-4211" t="-9091" r="-1316" b="-28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608386" y="12525723"/>
                <a:ext cx="2087985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+mj-lt"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386" y="12525723"/>
                <a:ext cx="2087985" cy="402291"/>
              </a:xfrm>
              <a:prstGeom prst="rect">
                <a:avLst/>
              </a:prstGeom>
              <a:blipFill rotWithShape="0">
                <a:blip r:embed="rId12"/>
                <a:stretch>
                  <a:fillRect l="-3216" t="-9091" r="-877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12446993"/>
                <a:ext cx="1918067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+mj-lt"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12446993"/>
                <a:ext cx="1918067" cy="402291"/>
              </a:xfrm>
              <a:prstGeom prst="rect">
                <a:avLst/>
              </a:prstGeom>
              <a:blipFill rotWithShape="0">
                <a:blip r:embed="rId13"/>
                <a:stretch>
                  <a:fillRect l="-3503" t="-7576" r="-955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2" descr="Bird, Blue, Cristata, Cyanocitta, Jay, Birds, Animals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/>
          <a:stretch/>
        </p:blipFill>
        <p:spPr bwMode="auto">
          <a:xfrm>
            <a:off x="4426569" y="10061106"/>
            <a:ext cx="2342128" cy="28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d, Water, Ocean, Nature, Sea, Pelican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/>
          <a:stretch/>
        </p:blipFill>
        <p:spPr bwMode="auto">
          <a:xfrm>
            <a:off x="1642704" y="10175551"/>
            <a:ext cx="1526591" cy="21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een, Rat, Mouse, Animal, Cute, Nature, Domestic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24915" r="57660" b="3685"/>
          <a:stretch/>
        </p:blipFill>
        <p:spPr bwMode="auto">
          <a:xfrm>
            <a:off x="8025971" y="10091472"/>
            <a:ext cx="1659289" cy="21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ounded Rectangle 78"/>
          <p:cNvSpPr/>
          <p:nvPr/>
        </p:nvSpPr>
        <p:spPr>
          <a:xfrm>
            <a:off x="11521580" y="4968775"/>
            <a:ext cx="9715300" cy="269872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964971" y="5343175"/>
            <a:ext cx="8599025" cy="3263764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  <a:latin typeface="+mj-lt"/>
              </a:rPr>
              <a:t>Sparse COMET</a:t>
            </a:r>
            <a:endParaRPr lang="en-US" sz="3600" dirty="0" smtClean="0">
              <a:solidFill>
                <a:prstClr val="black"/>
              </a:solidFill>
              <a:latin typeface="+mj-lt"/>
            </a:endParaRPr>
          </a:p>
          <a:p>
            <a:pPr lvl="0" algn="l" rtl="0"/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We propose a new form of structured sparsity.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A small set of features interacts with </a:t>
            </a:r>
            <a:r>
              <a:rPr lang="en-US" sz="3200" i="1" dirty="0" smtClean="0">
                <a:solidFill>
                  <a:prstClr val="black"/>
                </a:solidFill>
                <a:latin typeface="+mj-lt"/>
              </a:rPr>
              <a:t>any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other features. Other individual features correspond to the diagonal of the learned similarity matrix.</a:t>
            </a:r>
            <a:endParaRPr lang="he-IL" sz="3200" i="1" dirty="0" smtClean="0">
              <a:solidFill>
                <a:prstClr val="black"/>
              </a:solidFill>
              <a:latin typeface="+mj-lt"/>
            </a:endParaRPr>
          </a:p>
          <a:p>
            <a:pPr lvl="0" algn="l" rtl="0"/>
            <a:endParaRPr lang="en-US" sz="3300" dirty="0">
              <a:solidFill>
                <a:prstClr val="black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7590892" y="8569177"/>
                <a:ext cx="3202596" cy="35416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3200" dirty="0" smtClean="0">
                    <a:latin typeface="+mj-lt"/>
                  </a:rPr>
                  <a:t>Absolute </a:t>
                </a:r>
                <a:r>
                  <a:rPr lang="en-US" sz="3200" dirty="0">
                    <a:latin typeface="+mj-lt"/>
                  </a:rPr>
                  <a:t>values of the elements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>
                    <a:latin typeface="+mj-lt"/>
                  </a:rPr>
                  <a:t> trained on </a:t>
                </a:r>
                <a:r>
                  <a:rPr lang="en-US" sz="3200" dirty="0" smtClean="0">
                    <a:latin typeface="+mj-lt"/>
                  </a:rPr>
                  <a:t>RCV1. Features </a:t>
                </a:r>
                <a:r>
                  <a:rPr lang="en-US" sz="3200" dirty="0">
                    <a:latin typeface="+mj-lt"/>
                  </a:rPr>
                  <a:t>are ordered by their information gain.</a:t>
                </a:r>
                <a:endParaRPr lang="en-AU" alt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90892" y="8569177"/>
                <a:ext cx="3202596" cy="3541612"/>
              </a:xfrm>
              <a:prstGeom prst="rect">
                <a:avLst/>
              </a:prstGeom>
              <a:blipFill rotWithShape="0">
                <a:blip r:embed="rId18"/>
                <a:stretch>
                  <a:fillRect l="-4952" t="-2238" r="-1905" b="-464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21963105" y="4968775"/>
            <a:ext cx="9714936" cy="1094521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400351" y="5341966"/>
            <a:ext cx="8612485" cy="1771048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  <a:latin typeface="+mj-lt"/>
              </a:rPr>
              <a:t>Complexity and runtimes</a:t>
            </a:r>
            <a:endParaRPr lang="en-US" sz="3600" dirty="0" smtClean="0">
              <a:solidFill>
                <a:prstClr val="black"/>
              </a:solidFill>
              <a:latin typeface="+mj-lt"/>
            </a:endParaRPr>
          </a:p>
          <a:p>
            <a:pPr algn="l" rtl="0"/>
            <a:r>
              <a:rPr lang="en-US" sz="3200" dirty="0" smtClean="0">
                <a:latin typeface="+mj-lt"/>
              </a:rPr>
              <a:t>We compared COMET with approaches that avoid repeated projections to the PD cone.</a:t>
            </a:r>
            <a:endParaRPr lang="en-US" sz="32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414188" y="7026223"/>
            <a:ext cx="8612484" cy="132693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2414188" y="16441389"/>
            <a:ext cx="8849661" cy="275593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>
                <a:latin typeface="+mj-lt"/>
              </a:rPr>
              <a:t>Experimental evaluation</a:t>
            </a:r>
          </a:p>
          <a:p>
            <a:pPr algn="l" rtl="0"/>
            <a:r>
              <a:rPr lang="en-US" sz="3200" dirty="0" smtClean="0">
                <a:latin typeface="+mj-lt"/>
              </a:rPr>
              <a:t>We evaluated </a:t>
            </a:r>
            <a:r>
              <a:rPr lang="en-US" sz="3200" dirty="0">
                <a:latin typeface="+mj-lt"/>
              </a:rPr>
              <a:t>COMET with three datasets: Object recognition (Caltech256</a:t>
            </a:r>
            <a:r>
              <a:rPr lang="en-US" sz="3200" dirty="0" smtClean="0">
                <a:latin typeface="+mj-lt"/>
              </a:rPr>
              <a:t>, d=1k, 135k </a:t>
            </a:r>
            <a:r>
              <a:rPr lang="en-US" sz="3200" dirty="0">
                <a:latin typeface="+mj-lt"/>
              </a:rPr>
              <a:t>triplets), text classification (RCV1, 4 </a:t>
            </a:r>
            <a:r>
              <a:rPr lang="en-US" sz="3200" dirty="0" smtClean="0">
                <a:latin typeface="+mj-lt"/>
              </a:rPr>
              <a:t>classes, d=5k, 100k </a:t>
            </a:r>
            <a:r>
              <a:rPr lang="en-US" sz="3200" dirty="0">
                <a:latin typeface="+mj-lt"/>
              </a:rPr>
              <a:t>triplets), bio-informatics (</a:t>
            </a:r>
            <a:r>
              <a:rPr lang="en-US" sz="3200" dirty="0" smtClean="0">
                <a:latin typeface="+mj-lt"/>
              </a:rPr>
              <a:t>Protein, d=357, 20k </a:t>
            </a:r>
            <a:r>
              <a:rPr lang="en-US" sz="3200" dirty="0">
                <a:latin typeface="+mj-lt"/>
              </a:rPr>
              <a:t>triplets).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02110" y="5397206"/>
            <a:ext cx="8849661" cy="174027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>
                <a:latin typeface="+mj-lt"/>
              </a:rPr>
              <a:t>The effect of sparsity on precision and </a:t>
            </a:r>
            <a:r>
              <a:rPr lang="en-US" sz="4400" b="1" dirty="0" smtClean="0">
                <a:latin typeface="+mj-lt"/>
              </a:rPr>
              <a:t>runtime</a:t>
            </a:r>
          </a:p>
          <a:p>
            <a:pPr algn="l" rtl="0"/>
            <a:endParaRPr lang="en-US" sz="1800" b="1" dirty="0"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714256" y="20397878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>
                <a:latin typeface="+mj-lt"/>
              </a:rPr>
              <a:t>COMET selects </a:t>
            </a:r>
            <a:r>
              <a:rPr lang="en-US" sz="4400" b="1" dirty="0">
                <a:latin typeface="+mj-lt"/>
              </a:rPr>
              <a:t>i</a:t>
            </a:r>
            <a:r>
              <a:rPr lang="en-US" sz="4400" b="1" dirty="0" smtClean="0">
                <a:latin typeface="+mj-lt"/>
              </a:rPr>
              <a:t>nformative features</a:t>
            </a:r>
            <a:endParaRPr lang="en-US" sz="1800" b="1" dirty="0">
              <a:latin typeface="+mj-lt"/>
            </a:endParaRPr>
          </a:p>
        </p:txBody>
      </p:sp>
      <p:pic>
        <p:nvPicPr>
          <p:cNvPr id="2" name="Picture 2" descr="http://www.natcom.org/uploadedImages/More_Scholarly_Resources/Doctoral_Program_Resource_Guide/NYU%20Logo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79" y="1252192"/>
            <a:ext cx="2256945" cy="225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11945425" y="14360058"/>
                <a:ext cx="8610014" cy="16197113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>
                    <a:latin typeface="+mj-lt"/>
                  </a:rPr>
                  <a:t>Using an overlapping </a:t>
                </a:r>
                <a:r>
                  <a:rPr lang="en-US" sz="3200" dirty="0" smtClean="0"/>
                  <a:t>decomposition</a:t>
                </a:r>
                <a:r>
                  <a:rPr lang="en-US" sz="3200" baseline="30000" dirty="0" smtClean="0"/>
                  <a:t>2,3</a:t>
                </a:r>
                <a:r>
                  <a:rPr lang="en-US" sz="32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>
                    <a:latin typeface="+mj-lt"/>
                  </a:rPr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>
                    <a:latin typeface="+mj-lt"/>
                  </a:rPr>
                  <a:t> group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+mj-lt"/>
                  </a:rPr>
                  <a:t> is a diagonal matrix,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>
                    <a:latin typeface="+mj-lt"/>
                  </a:rPr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>
                    <a:latin typeface="+mj-lt"/>
                  </a:rPr>
                  <a:t> row and column, with an all-zeros diagonal,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>
                  <a:latin typeface="+mj-lt"/>
                </a:endParaRPr>
              </a:p>
              <a:p>
                <a:pPr algn="l" rtl="0"/>
                <a:endParaRPr lang="en-US" sz="3200" dirty="0" smtClean="0"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latin typeface="+mj-lt"/>
                  </a:rPr>
                  <a:t>A group-sparse norm penalty encourages solutions with fewer features:</a:t>
                </a:r>
              </a:p>
              <a:p>
                <a:pPr algn="l" rtl="0"/>
                <a:endParaRPr lang="en-US" sz="3200" dirty="0">
                  <a:latin typeface="+mj-lt"/>
                </a:endParaRPr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>
                  <a:latin typeface="+mj-lt"/>
                </a:endParaRPr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latin typeface="+mj-lt"/>
                </a:endParaRPr>
              </a:p>
              <a:p>
                <a:pPr algn="l"/>
                <a:r>
                  <a:rPr lang="en-US" sz="3200" dirty="0">
                    <a:latin typeface="+mj-lt"/>
                  </a:rPr>
                  <a:t>Solving a proximal problem on each step to encourage exact all-zeros </a:t>
                </a:r>
                <a:r>
                  <a:rPr lang="en-US" sz="3200" dirty="0"/>
                  <a:t>updates</a:t>
                </a:r>
                <a:r>
                  <a:rPr lang="en-US" sz="3200" baseline="30000" dirty="0"/>
                  <a:t>4</a:t>
                </a:r>
                <a:r>
                  <a:rPr lang="en-US" sz="3200" dirty="0" smtClean="0">
                    <a:latin typeface="+mj-lt"/>
                  </a:rPr>
                  <a:t>, </a:t>
                </a:r>
                <a:r>
                  <a:rPr lang="en-US" sz="3200" dirty="0">
                    <a:latin typeface="+mj-lt"/>
                  </a:rPr>
                  <a:t>which admits a closed form </a:t>
                </a:r>
                <a:r>
                  <a:rPr lang="en-US" sz="3200" dirty="0" smtClean="0">
                    <a:latin typeface="+mj-lt"/>
                  </a:rPr>
                  <a:t>solution.</a:t>
                </a:r>
              </a:p>
              <a:p>
                <a:pPr algn="l"/>
                <a:endParaRPr lang="en-US" sz="3200" dirty="0" smtClean="0">
                  <a:latin typeface="+mj-lt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sz="3200" dirty="0" smtClean="0">
                    <a:latin typeface="+mj-lt"/>
                  </a:rPr>
                  <a:t/>
                </a:r>
                <a:br>
                  <a:rPr lang="en-US" sz="3200" dirty="0" smtClean="0">
                    <a:latin typeface="+mj-lt"/>
                  </a:rPr>
                </a:br>
                <a:endParaRPr lang="en-US" sz="3200" dirty="0" smtClean="0">
                  <a:latin typeface="+mj-lt"/>
                </a:endParaRPr>
              </a:p>
              <a:p>
                <a:pPr algn="l"/>
                <a:endParaRPr lang="en-US" sz="3200" dirty="0" smtClean="0">
                  <a:latin typeface="+mj-lt"/>
                </a:endParaRPr>
              </a:p>
              <a:p>
                <a:pPr algn="l"/>
                <a:r>
                  <a:rPr lang="en-US" sz="3200" dirty="0" smtClean="0">
                    <a:latin typeface="+mj-lt"/>
                  </a:rPr>
                  <a:t>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>
                    <a:latin typeface="+mj-lt"/>
                  </a:rPr>
                  <a:t> is the step size of the proximal update</a:t>
                </a:r>
                <a:r>
                  <a:rPr lang="en-US" sz="3200" dirty="0" smtClean="0">
                    <a:latin typeface="+mj-lt"/>
                  </a:rPr>
                  <a:t>.</a:t>
                </a:r>
              </a:p>
              <a:p>
                <a:pPr algn="l"/>
                <a:endParaRPr lang="en-AU" sz="3200" smtClean="0"/>
              </a:p>
              <a:p>
                <a:pPr algn="l"/>
                <a:r>
                  <a:rPr lang="en-AU" sz="3200" smtClean="0"/>
                  <a:t>This </a:t>
                </a:r>
                <a:r>
                  <a:rPr lang="en-AU" sz="3200" dirty="0"/>
                  <a:t>leads to a sparse update schedule, saving the computation </a:t>
                </a:r>
                <a:r>
                  <a:rPr lang="en-AU" sz="3200"/>
                  <a:t>and </a:t>
                </a:r>
                <a:r>
                  <a:rPr lang="en-AU" sz="3200" smtClean="0"/>
                  <a:t>reducing </a:t>
                </a:r>
                <a:r>
                  <a:rPr lang="en-AU" sz="3200" dirty="0"/>
                  <a:t>the mean cost per step to </a:t>
                </a:r>
                <a14:m>
                  <m:oMath xmlns:m="http://schemas.openxmlformats.org/officeDocument/2006/math">
                    <m:r>
                      <a:rPr lang="en-US" sz="3200" i="1"/>
                      <m:t>𝑂</m:t>
                    </m:r>
                    <m:d>
                      <m:dPr>
                        <m:ctrlPr>
                          <a:rPr lang="en-US" sz="3200" i="1"/>
                        </m:ctrlPr>
                      </m:dPr>
                      <m:e>
                        <m:r>
                          <a:rPr lang="en-US" sz="3200" i="1"/>
                          <m:t>𝜌</m:t>
                        </m:r>
                        <m:sSup>
                          <m:sSupPr>
                            <m:ctrlPr>
                              <a:rPr lang="en-US" sz="3200" i="1"/>
                            </m:ctrlPr>
                          </m:sSupPr>
                          <m:e>
                            <m:r>
                              <a:rPr lang="en-US" sz="3200" i="1"/>
                              <m:t>𝑑</m:t>
                            </m:r>
                          </m:e>
                          <m:sup>
                            <m:r>
                              <a:rPr lang="en-US" sz="3200" i="1"/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algn="l"/>
                <a:endParaRPr lang="en-US" sz="32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425" y="14360058"/>
                <a:ext cx="8610014" cy="16197113"/>
              </a:xfrm>
              <a:prstGeom prst="rect">
                <a:avLst/>
              </a:prstGeom>
              <a:blipFill rotWithShape="0">
                <a:blip r:embed="rId21"/>
                <a:stretch>
                  <a:fillRect l="-1629" t="-414" r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15"/>
              <p:cNvSpPr txBox="1">
                <a:spLocks noChangeArrowheads="1"/>
              </p:cNvSpPr>
              <p:nvPr/>
            </p:nvSpPr>
            <p:spPr bwMode="auto">
              <a:xfrm>
                <a:off x="22398254" y="13969777"/>
                <a:ext cx="8614582" cy="157184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altLang="en-US" sz="3200" b="1" dirty="0">
                    <a:solidFill>
                      <a:schemeClr val="tx1"/>
                    </a:solidFill>
                    <a:latin typeface="+mj-lt"/>
                    <a:cs typeface="+mn-cs"/>
                  </a:rPr>
                  <a:t>Runtimes</a:t>
                </a:r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, minutes.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±</m:t>
                    </m:r>
                  </m:oMath>
                </a14:m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 denotes the standard deviation. For sparse COMET, </a:t>
                </a:r>
                <a:r>
                  <a:rPr lang="en-US" altLang="en-US" sz="3200" dirty="0" smtClean="0">
                    <a:solidFill>
                      <a:schemeClr val="tx1"/>
                    </a:solidFill>
                    <a:latin typeface="+mj-lt"/>
                    <a:cs typeface="+mn-cs"/>
                  </a:rPr>
                  <a:t>we </a:t>
                </a:r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selected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𝜌</m:t>
                    </m:r>
                  </m:oMath>
                </a14:m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 values </a:t>
                </a:r>
                <a:r>
                  <a:rPr lang="en-US" altLang="en-US" sz="3200" dirty="0" smtClean="0">
                    <a:solidFill>
                      <a:schemeClr val="tx1"/>
                    </a:solidFill>
                    <a:latin typeface="+mj-lt"/>
                    <a:cs typeface="+mn-cs"/>
                  </a:rPr>
                  <a:t>that illustrate </a:t>
                </a:r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the performance gain. </a:t>
                </a:r>
                <a:endParaRPr lang="en-AU" altLang="en-US" sz="3200" dirty="0">
                  <a:solidFill>
                    <a:schemeClr val="tx1"/>
                  </a:solidFill>
                  <a:latin typeface="+mj-lt"/>
                  <a:cs typeface="+mn-cs"/>
                </a:endParaRPr>
              </a:p>
            </p:txBody>
          </p:sp>
        </mc:Choice>
        <mc:Fallback xmlns="">
          <p:sp>
            <p:nvSpPr>
              <p:cNvPr id="63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98254" y="13969777"/>
                <a:ext cx="8614582" cy="1571842"/>
              </a:xfrm>
              <a:prstGeom prst="rect">
                <a:avLst/>
              </a:prstGeom>
              <a:blipFill rotWithShape="0">
                <a:blip r:embed="rId22"/>
                <a:stretch>
                  <a:fillRect l="-1769" t="-4669" r="-1628" b="-1206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4" t="23407" r="10321" b="14404"/>
          <a:stretch/>
        </p:blipFill>
        <p:spPr bwMode="auto">
          <a:xfrm>
            <a:off x="22520517" y="19464850"/>
            <a:ext cx="5421807" cy="493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4"/>
          <a:srcRect t="5723" r="50227"/>
          <a:stretch/>
        </p:blipFill>
        <p:spPr>
          <a:xfrm>
            <a:off x="32725010" y="7201024"/>
            <a:ext cx="8714132" cy="6563961"/>
          </a:xfrm>
          <a:prstGeom prst="rect">
            <a:avLst/>
          </a:prstGeom>
        </p:spPr>
      </p:pic>
      <p:pic>
        <p:nvPicPr>
          <p:cNvPr id="49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t="26061" r="54515" b="14405"/>
          <a:stretch/>
        </p:blipFill>
        <p:spPr bwMode="auto">
          <a:xfrm>
            <a:off x="22520517" y="25275033"/>
            <a:ext cx="5389266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nturebeat.com/wp-content/uploads/2014/10/google-logo-780x351.jpg"/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t="17680" r="7774" b="11244"/>
          <a:stretch/>
        </p:blipFill>
        <p:spPr bwMode="auto">
          <a:xfrm>
            <a:off x="5616924" y="1815153"/>
            <a:ext cx="2937694" cy="10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Box 115"/>
          <p:cNvSpPr txBox="1">
            <a:spLocks noChangeArrowheads="1"/>
          </p:cNvSpPr>
          <p:nvPr/>
        </p:nvSpPr>
        <p:spPr bwMode="auto">
          <a:xfrm>
            <a:off x="32855072" y="13551819"/>
            <a:ext cx="8584070" cy="10793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smtClean="0">
                <a:latin typeface="+mj-lt"/>
              </a:rPr>
              <a:t>Precision </a:t>
            </a:r>
            <a:r>
              <a:rPr lang="en-US" altLang="en-US" sz="3200" b="1" dirty="0">
                <a:latin typeface="+mj-lt"/>
              </a:rPr>
              <a:t>at 1, 3 and 5 </a:t>
            </a:r>
            <a:r>
              <a:rPr lang="en-US" altLang="en-US" sz="3200" b="1" i="1" dirty="0" smtClean="0">
                <a:latin typeface="+mj-lt"/>
              </a:rPr>
              <a:t>vs.</a:t>
            </a:r>
            <a:r>
              <a:rPr lang="en-US" altLang="en-US" sz="3200" b="1" dirty="0" smtClean="0">
                <a:latin typeface="+mj-lt"/>
              </a:rPr>
              <a:t> the </a:t>
            </a:r>
            <a:r>
              <a:rPr lang="en-US" altLang="en-US" sz="3200" b="1" dirty="0">
                <a:latin typeface="+mj-lt"/>
              </a:rPr>
              <a:t>mean training run time</a:t>
            </a:r>
            <a:r>
              <a:rPr lang="en-US" altLang="en-US" sz="3200" dirty="0">
                <a:latin typeface="+mj-lt"/>
              </a:rPr>
              <a:t> of COMET. </a:t>
            </a: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RCV1 </a:t>
            </a:r>
            <a:r>
              <a:rPr lang="en-US" altLang="en-US" sz="3200" dirty="0">
                <a:solidFill>
                  <a:prstClr val="black"/>
                </a:solidFill>
                <a:latin typeface="+mj-lt"/>
                <a:cs typeface="+mn-cs"/>
              </a:rPr>
              <a:t>dataset with 5K </a:t>
            </a: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features.</a:t>
            </a:r>
            <a:endParaRPr lang="en-AU" altLang="en-US" sz="3200" i="1" dirty="0">
              <a:latin typeface="+mj-lt"/>
            </a:endParaRPr>
          </a:p>
        </p:txBody>
      </p:sp>
      <p:sp>
        <p:nvSpPr>
          <p:cNvPr id="67" name="Text Box 115"/>
          <p:cNvSpPr txBox="1">
            <a:spLocks noChangeArrowheads="1"/>
          </p:cNvSpPr>
          <p:nvPr/>
        </p:nvSpPr>
        <p:spPr bwMode="auto">
          <a:xfrm>
            <a:off x="38812612" y="15121905"/>
            <a:ext cx="2760363" cy="304916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smtClean="0">
                <a:latin typeface="+mj-lt"/>
              </a:rPr>
              <a:t>Mean </a:t>
            </a:r>
            <a:r>
              <a:rPr lang="en-US" altLang="en-US" sz="3200" b="1" dirty="0">
                <a:latin typeface="+mj-lt"/>
              </a:rPr>
              <a:t>training time </a:t>
            </a:r>
            <a:r>
              <a:rPr lang="en-US" altLang="en-US" sz="3200" b="1" i="1" dirty="0" smtClean="0">
                <a:latin typeface="+mj-lt"/>
              </a:rPr>
              <a:t>vs.</a:t>
            </a:r>
            <a:r>
              <a:rPr lang="en-US" altLang="en-US" sz="3200" b="1" dirty="0" smtClean="0">
                <a:latin typeface="+mj-lt"/>
              </a:rPr>
              <a:t> the </a:t>
            </a:r>
            <a:r>
              <a:rPr lang="en-US" altLang="en-US" sz="3200" b="1" dirty="0">
                <a:latin typeface="+mj-lt"/>
              </a:rPr>
              <a:t>learned matrix </a:t>
            </a:r>
            <a:r>
              <a:rPr lang="en-US" altLang="en-US" sz="3200" b="1" dirty="0" smtClean="0">
                <a:latin typeface="+mj-lt"/>
              </a:rPr>
              <a:t>density</a:t>
            </a:r>
            <a:r>
              <a:rPr lang="en-US" altLang="en-US" sz="3200" dirty="0" smtClean="0">
                <a:latin typeface="+mj-lt"/>
              </a:rPr>
              <a:t>, </a:t>
            </a:r>
            <a:r>
              <a:rPr lang="en-US" altLang="en-US" sz="3200" dirty="0">
                <a:latin typeface="+mj-lt"/>
              </a:rPr>
              <a:t>RCV1 dataset with 5K </a:t>
            </a:r>
            <a:r>
              <a:rPr lang="en-US" altLang="en-US" sz="3200" dirty="0" smtClean="0">
                <a:latin typeface="+mj-lt"/>
              </a:rPr>
              <a:t>features.</a:t>
            </a:r>
            <a:endParaRPr lang="en-AU" altLang="en-US" sz="3200" b="1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22400351" y="8123309"/>
                <a:ext cx="8612485" cy="1093940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= dimension,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= # of triplets,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3200" dirty="0"/>
                  <a:t> = data density,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row density,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/>
                  <a:t> = # of SGD projections.</a:t>
                </a: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0351" y="8123309"/>
                <a:ext cx="8612485" cy="1093940"/>
              </a:xfrm>
              <a:prstGeom prst="rect">
                <a:avLst/>
              </a:prstGeom>
              <a:blipFill rotWithShape="0">
                <a:blip r:embed="rId26"/>
                <a:stretch>
                  <a:fillRect t="-6145" b="-17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ounded Rectangle 60"/>
          <p:cNvSpPr/>
          <p:nvPr/>
        </p:nvSpPr>
        <p:spPr>
          <a:xfrm>
            <a:off x="32259884" y="26811613"/>
            <a:ext cx="9714935" cy="391161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Text Box 115"/>
          <p:cNvSpPr txBox="1">
            <a:spLocks noChangeArrowheads="1"/>
          </p:cNvSpPr>
          <p:nvPr/>
        </p:nvSpPr>
        <p:spPr bwMode="auto">
          <a:xfrm>
            <a:off x="32856585" y="27003225"/>
            <a:ext cx="8584070" cy="35416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sz="2300" baseline="30000" dirty="0">
                <a:latin typeface="+mj-lt"/>
              </a:rPr>
              <a:t>1</a:t>
            </a:r>
            <a:r>
              <a:rPr lang="en-US" sz="2300" dirty="0">
                <a:latin typeface="+mj-lt"/>
              </a:rPr>
              <a:t>Boyd et al. </a:t>
            </a:r>
            <a:r>
              <a:rPr lang="en-US" sz="2300" i="1" dirty="0">
                <a:latin typeface="+mj-lt"/>
              </a:rPr>
              <a:t>Convex optimization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2014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2</a:t>
            </a:r>
            <a:r>
              <a:rPr lang="en-US" sz="2300" dirty="0" smtClean="0">
                <a:latin typeface="+mj-lt"/>
              </a:rPr>
              <a:t>Jacob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Group lasso with overlap and graph lasso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2009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3</a:t>
            </a:r>
            <a:r>
              <a:rPr lang="en-US" sz="2300" dirty="0" smtClean="0">
                <a:latin typeface="+mj-lt"/>
              </a:rPr>
              <a:t>Obozinski </a:t>
            </a:r>
            <a:r>
              <a:rPr lang="en-US" sz="2300" dirty="0">
                <a:latin typeface="+mj-lt"/>
              </a:rPr>
              <a:t>et al.</a:t>
            </a:r>
            <a:r>
              <a:rPr lang="en-US" sz="2300" i="1" dirty="0">
                <a:latin typeface="+mj-lt"/>
              </a:rPr>
              <a:t> Group lasso with overlaps: the latent group lasso approach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2011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4</a:t>
            </a:r>
            <a:r>
              <a:rPr lang="en-US" sz="2300" dirty="0" smtClean="0">
                <a:latin typeface="+mj-lt"/>
              </a:rPr>
              <a:t>Bach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Optimization with sparsity-inducing penalties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2012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5</a:t>
            </a:r>
            <a:r>
              <a:rPr lang="en-US" sz="2300" dirty="0" smtClean="0">
                <a:latin typeface="+mj-lt"/>
              </a:rPr>
              <a:t>Liu </a:t>
            </a:r>
            <a:r>
              <a:rPr lang="en-US" sz="2300" dirty="0">
                <a:latin typeface="+mj-lt"/>
              </a:rPr>
              <a:t>et al, </a:t>
            </a:r>
            <a:r>
              <a:rPr lang="en-US" sz="2300" i="1" dirty="0">
                <a:latin typeface="+mj-lt"/>
              </a:rPr>
              <a:t>Similarity learning for high-dimensional sparse data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2015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6</a:t>
            </a:r>
            <a:r>
              <a:rPr lang="en-US" sz="2300" dirty="0" smtClean="0">
                <a:latin typeface="+mj-lt"/>
              </a:rPr>
              <a:t>Jain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Online metric learning and fast similarity search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2009 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7</a:t>
            </a:r>
            <a:r>
              <a:rPr lang="en-US" sz="2300" dirty="0" smtClean="0">
                <a:latin typeface="+mj-lt"/>
              </a:rPr>
              <a:t>Shen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Positive semidefinite metric learning with boosting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2009</a:t>
            </a:r>
            <a:endParaRPr lang="en-AU" altLang="en-US" sz="2300" i="1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2855072" y="21666662"/>
            <a:ext cx="5251214" cy="47604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2414188" y="9577289"/>
            <a:ext cx="8608304" cy="44098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964149" y="8552608"/>
            <a:ext cx="5383471" cy="5112568"/>
          </a:xfrm>
          <a:prstGeom prst="rect">
            <a:avLst/>
          </a:prstGeom>
        </p:spPr>
      </p:pic>
      <p:sp>
        <p:nvSpPr>
          <p:cNvPr id="77" name="Rounded Rectangle 76"/>
          <p:cNvSpPr/>
          <p:nvPr/>
        </p:nvSpPr>
        <p:spPr>
          <a:xfrm>
            <a:off x="1080419" y="17326364"/>
            <a:ext cx="9714935" cy="1462967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  <a:latin typeface="+mj-lt"/>
              </a:rPr>
              <a:t>COMET row-column coordinate step</a:t>
            </a:r>
          </a:p>
          <a:p>
            <a:pPr lvl="0" algn="ctr" rtl="0"/>
            <a:r>
              <a:rPr lang="en-US" sz="3200" b="1" dirty="0" err="1">
                <a:solidFill>
                  <a:schemeClr val="tx1"/>
                </a:solidFill>
                <a:latin typeface="+mj-lt"/>
              </a:rPr>
              <a:t>CO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ordinate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descent </a:t>
            </a:r>
            <a:r>
              <a:rPr lang="en-US" sz="3200" b="1" dirty="0" err="1">
                <a:solidFill>
                  <a:schemeClr val="tx1"/>
                </a:solidFill>
                <a:latin typeface="+mj-lt"/>
              </a:rPr>
              <a:t>MET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ric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1608021" y="26715193"/>
                <a:ext cx="8391933" cy="4541037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AU" sz="3200" dirty="0" smtClean="0"/>
                  <a:t>To avoid costly projections, we use the PD condition of the </a:t>
                </a:r>
                <a:r>
                  <a:rPr lang="en-AU" sz="3200" dirty="0" err="1"/>
                  <a:t>Schur</a:t>
                </a:r>
                <a:r>
                  <a:rPr lang="en-AU" sz="3200" dirty="0"/>
                  <a:t> complement</a:t>
                </a:r>
                <a:r>
                  <a:rPr lang="en-AU" sz="3200" baseline="30000" dirty="0"/>
                  <a:t>1</a:t>
                </a:r>
                <a:r>
                  <a:rPr lang="en-AU" sz="3200" dirty="0"/>
                  <a:t> to bound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AU" sz="3200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en-AU" sz="3200" dirty="0"/>
                  <a:t> is computed in closed form, costing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. </a:t>
                </a:r>
                <a:endParaRPr lang="en-US" sz="320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prstClr val="black"/>
                  </a:solidFill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We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also efficiently maintain the </a:t>
                </a:r>
                <a:r>
                  <a:rPr lang="en-US" sz="3200" dirty="0" err="1">
                    <a:solidFill>
                      <a:prstClr val="black"/>
                    </a:solidFill>
                    <a:latin typeface="+mj-lt"/>
                  </a:rPr>
                  <a:t>Cholesky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 root</a:t>
                </a:r>
                <a:r>
                  <a:rPr lang="en-US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. It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provides an explicit learned embedding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continuously </a:t>
                </a:r>
              </a:p>
              <a:p>
                <a:pPr algn="l" rtl="0"/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during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learning.</a:t>
                </a:r>
              </a:p>
              <a:p>
                <a:pPr algn="l" rtl="0"/>
                <a:endParaRPr lang="en-US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21" y="26715193"/>
                <a:ext cx="8391933" cy="4541037"/>
              </a:xfrm>
              <a:prstGeom prst="rect">
                <a:avLst/>
              </a:prstGeom>
              <a:blipFill rotWithShape="0">
                <a:blip r:embed="rId30"/>
                <a:stretch>
                  <a:fillRect l="-1672" t="-1477" r="-1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6663755" y="19471155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1611951" y="19430044"/>
                <a:ext cx="4689081" cy="3394891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AU" sz="3200" dirty="0" smtClean="0"/>
                  <a:t>At each block-coordinate step, one row-column pair is updated, </a:t>
                </a:r>
                <a:br>
                  <a:rPr lang="en-AU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</a:t>
                </a:r>
                <a:r>
                  <a:rPr lang="en-AU" sz="3200" dirty="0" smtClean="0"/>
                  <a:t>(showing row indices</a:t>
                </a:r>
                <a:r>
                  <a:rPr lang="en-AU" sz="3200" dirty="0"/>
                  <a:t>)</a:t>
                </a:r>
                <a:endParaRPr lang="en-US" sz="3200" dirty="0"/>
              </a:p>
              <a:p>
                <a:pPr algn="l" rtl="0"/>
                <a:endParaRPr lang="en-US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951" y="19430044"/>
                <a:ext cx="4689081" cy="3394891"/>
              </a:xfrm>
              <a:prstGeom prst="rect">
                <a:avLst/>
              </a:prstGeom>
              <a:blipFill rotWithShape="0">
                <a:blip r:embed="rId32"/>
                <a:stretch>
                  <a:fillRect l="-2857" t="-1975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Picture 82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658604" y="23696828"/>
            <a:ext cx="6610690" cy="2609984"/>
          </a:xfrm>
          <a:prstGeom prst="rect">
            <a:avLst/>
          </a:prstGeom>
        </p:spPr>
      </p:pic>
      <p:sp>
        <p:nvSpPr>
          <p:cNvPr id="84" name="Text Box 102"/>
          <p:cNvSpPr txBox="1">
            <a:spLocks noChangeArrowheads="1"/>
          </p:cNvSpPr>
          <p:nvPr/>
        </p:nvSpPr>
        <p:spPr bwMode="auto">
          <a:xfrm>
            <a:off x="2546273" y="23474833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</a:p>
        </p:txBody>
      </p:sp>
      <p:sp>
        <p:nvSpPr>
          <p:cNvPr id="85" name="Text Box 102"/>
          <p:cNvSpPr txBox="1">
            <a:spLocks noChangeArrowheads="1"/>
          </p:cNvSpPr>
          <p:nvPr/>
        </p:nvSpPr>
        <p:spPr bwMode="auto">
          <a:xfrm>
            <a:off x="6556533" y="23474833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275108" y="11161465"/>
            <a:ext cx="9715300" cy="1462967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COMET row-column coordinate step</a:t>
            </a:r>
          </a:p>
          <a:p>
            <a:pPr lvl="0" algn="ctr" rtl="0"/>
            <a:r>
              <a:rPr lang="en-US" sz="3200" b="1" dirty="0" err="1">
                <a:solidFill>
                  <a:schemeClr val="tx1"/>
                </a:solidFill>
              </a:rPr>
              <a:t>CO</a:t>
            </a:r>
            <a:r>
              <a:rPr lang="en-US" sz="3200" dirty="0" err="1">
                <a:solidFill>
                  <a:schemeClr val="tx1"/>
                </a:solidFill>
              </a:rPr>
              <a:t>ordinate</a:t>
            </a:r>
            <a:r>
              <a:rPr lang="en-US" sz="3200" dirty="0">
                <a:solidFill>
                  <a:schemeClr val="tx1"/>
                </a:solidFill>
              </a:rPr>
              <a:t> descent </a:t>
            </a:r>
            <a:r>
              <a:rPr lang="en-US" sz="3200" b="1" dirty="0" err="1">
                <a:solidFill>
                  <a:schemeClr val="tx1"/>
                </a:solidFill>
              </a:rPr>
              <a:t>MET</a:t>
            </a:r>
            <a:r>
              <a:rPr lang="en-US" sz="3200" dirty="0" err="1">
                <a:solidFill>
                  <a:schemeClr val="tx1"/>
                </a:solidFill>
              </a:rPr>
              <a:t>ric</a:t>
            </a:r>
            <a:r>
              <a:rPr lang="en-US" sz="3200" dirty="0">
                <a:solidFill>
                  <a:schemeClr val="tx1"/>
                </a:solidFill>
              </a:rPr>
              <a:t>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803074" y="12864561"/>
                <a:ext cx="4529941" cy="4541037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/>
                  <a:t>At each coordinate step update one </a:t>
                </a:r>
                <a:r>
                  <a:rPr lang="en-US" sz="3200" dirty="0"/>
                  <a:t>column and row </a:t>
                </a:r>
                <a:r>
                  <a:rPr lang="en-US" sz="3200" dirty="0" smtClean="0"/>
                  <a:t>of the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 smtClean="0"/>
                  <a:t> with the gradient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sz="3200" dirty="0" smtClean="0"/>
                  <a:t> . 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Using the </a:t>
                </a:r>
                <a:r>
                  <a:rPr lang="en-US" sz="3200" dirty="0"/>
                  <a:t>PD condition of the </a:t>
                </a:r>
                <a:r>
                  <a:rPr lang="en-US" sz="3200" dirty="0" err="1"/>
                  <a:t>Schur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complement to limit the step to the PD cone: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074" y="12864561"/>
                <a:ext cx="4529941" cy="4541037"/>
              </a:xfrm>
              <a:prstGeom prst="rect">
                <a:avLst/>
              </a:prstGeom>
              <a:blipFill rotWithShape="0">
                <a:blip r:embed="rId2"/>
                <a:stretch>
                  <a:fillRect l="-3096" t="-1477" r="-2557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837392" y="17202966"/>
                <a:ext cx="8570252" cy="8144075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⟺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</a:t>
                </a:r>
                <a:r>
                  <a:rPr lang="en-US" sz="3200" dirty="0"/>
                  <a:t>a scalar),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smtClean="0"/>
                  <a:t> Resulting with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an </a:t>
                </a:r>
                <a:r>
                  <a:rPr lang="en-US" sz="3200" dirty="0"/>
                  <a:t>upper limit to the allowable step </a:t>
                </a:r>
                <a:r>
                  <a:rPr lang="en-US" sz="3200" dirty="0" smtClean="0"/>
                  <a:t>size,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en-US" sz="3200" dirty="0" smtClean="0"/>
                  <a:t>.</a:t>
                </a:r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/>
                  <a:t>Efficiently maintaining the </a:t>
                </a:r>
                <a:r>
                  <a:rPr lang="en-US" sz="3200" dirty="0" err="1"/>
                  <a:t>Cholesky</a:t>
                </a:r>
                <a:r>
                  <a:rPr lang="en-US" sz="3200" dirty="0"/>
                  <a:t> root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/>
                  <a:t>resulting in an explicit embedding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into the learned metric space throughout </a:t>
                </a:r>
                <a:r>
                  <a:rPr lang="en-US" sz="3200" dirty="0" smtClean="0"/>
                  <a:t>training.</a:t>
                </a:r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92" y="17202966"/>
                <a:ext cx="8570252" cy="8144075"/>
              </a:xfrm>
              <a:prstGeom prst="rect">
                <a:avLst/>
              </a:prstGeom>
              <a:blipFill rotWithShape="0">
                <a:blip r:embed="rId3"/>
                <a:stretch>
                  <a:fillRect l="-1565" r="-2489"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30858808" y="13090232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0923" y="20371117"/>
            <a:ext cx="6610690" cy="2609984"/>
          </a:xfrm>
          <a:prstGeom prst="rect">
            <a:avLst/>
          </a:prstGeom>
        </p:spPr>
      </p:pic>
      <p:sp>
        <p:nvSpPr>
          <p:cNvPr id="9" name="Text Box 102"/>
          <p:cNvSpPr txBox="1">
            <a:spLocks noChangeArrowheads="1"/>
          </p:cNvSpPr>
          <p:nvPr/>
        </p:nvSpPr>
        <p:spPr bwMode="auto">
          <a:xfrm>
            <a:off x="25815458" y="20100781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</a:p>
        </p:txBody>
      </p:sp>
      <p:sp>
        <p:nvSpPr>
          <p:cNvPr id="10" name="Text Box 102"/>
          <p:cNvSpPr txBox="1">
            <a:spLocks noChangeArrowheads="1"/>
          </p:cNvSpPr>
          <p:nvPr/>
        </p:nvSpPr>
        <p:spPr bwMode="auto">
          <a:xfrm>
            <a:off x="29825718" y="20100781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</a:p>
        </p:txBody>
      </p:sp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32507639" y="20100781"/>
            <a:ext cx="1920240" cy="30491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sz="3200" dirty="0" smtClean="0">
                <a:latin typeface="+mj-lt"/>
              </a:rPr>
              <a:t>COMET gradient steps vs. projected gradient steps</a:t>
            </a:r>
            <a:endParaRPr lang="en-AU" altLang="en-US" sz="3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1080420" y="17326364"/>
                <a:ext cx="9715300" cy="1462967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/>
              <a:lstStyle/>
              <a:p>
                <a:pPr lvl="0" algn="ctr" rtl="0"/>
                <a:r>
                  <a:rPr lang="en-US" sz="4400" b="1" dirty="0" smtClean="0">
                    <a:solidFill>
                      <a:schemeClr val="tx1"/>
                    </a:solidFill>
                    <a:latin typeface="+mj-lt"/>
                  </a:rPr>
                  <a:t>COMET row-column coordinate step</a:t>
                </a:r>
              </a:p>
              <a:p>
                <a:pPr lvl="0" algn="ctr" rtl="0"/>
                <a:r>
                  <a:rPr lang="en-US" sz="3200" b="1" dirty="0" err="1">
                    <a:solidFill>
                      <a:schemeClr val="tx1"/>
                    </a:solidFill>
                    <a:latin typeface="+mj-lt"/>
                  </a:rPr>
                  <a:t>CO</a:t>
                </a:r>
                <a:r>
                  <a:rPr lang="en-US" sz="3200" dirty="0" err="1">
                    <a:solidFill>
                      <a:schemeClr val="tx1"/>
                    </a:solidFill>
                    <a:latin typeface="+mj-lt"/>
                  </a:rPr>
                  <a:t>ordinate</a:t>
                </a:r>
                <a:r>
                  <a:rPr lang="en-US" sz="3200" dirty="0">
                    <a:solidFill>
                      <a:schemeClr val="tx1"/>
                    </a:solidFill>
                    <a:latin typeface="+mj-lt"/>
                  </a:rPr>
                  <a:t> descent </a:t>
                </a:r>
                <a:r>
                  <a:rPr lang="en-US" sz="3200" b="1" dirty="0" err="1">
                    <a:solidFill>
                      <a:schemeClr val="tx1"/>
                    </a:solidFill>
                    <a:latin typeface="+mj-lt"/>
                  </a:rPr>
                  <a:t>MET</a:t>
                </a:r>
                <a:r>
                  <a:rPr lang="en-US" sz="3200" dirty="0" err="1">
                    <a:solidFill>
                      <a:schemeClr val="tx1"/>
                    </a:solidFill>
                    <a:latin typeface="+mj-lt"/>
                  </a:rPr>
                  <a:t>ric</a:t>
                </a:r>
                <a:r>
                  <a:rPr lang="en-US" sz="32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learning</a:t>
                </a: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Taking a gradient step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 usually requires projecting the result back to the PD cone. </a:t>
                </a:r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17326364"/>
                <a:ext cx="9715300" cy="14629678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608386" y="23865145"/>
                <a:ext cx="8391933" cy="7988135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>
                    <a:latin typeface="+mj-lt"/>
                  </a:rPr>
                  <a:t>COMET takes coordinate</a:t>
                </a:r>
                <a:br>
                  <a:rPr lang="en-US" sz="3200" dirty="0" smtClean="0">
                    <a:latin typeface="+mj-lt"/>
                  </a:rPr>
                </a:br>
                <a:r>
                  <a:rPr lang="en-US" sz="3200" dirty="0" smtClean="0">
                    <a:latin typeface="+mj-lt"/>
                  </a:rPr>
                  <a:t>steps and updates one </a:t>
                </a:r>
                <a:br>
                  <a:rPr lang="en-US" sz="3200" dirty="0" smtClean="0">
                    <a:latin typeface="+mj-lt"/>
                  </a:rPr>
                </a:br>
                <a:r>
                  <a:rPr lang="en-US" sz="3200" dirty="0" smtClean="0">
                    <a:latin typeface="+mj-lt"/>
                  </a:rPr>
                  <a:t>feature of the matrix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</a:t>
                </a:r>
                <a:br>
                  <a:rPr lang="en-US" sz="3200" dirty="0" smtClean="0">
                    <a:latin typeface="+mj-lt"/>
                  </a:rPr>
                </a:br>
                <a:r>
                  <a:rPr lang="en-US" sz="3200" dirty="0" smtClean="0">
                    <a:latin typeface="+mj-lt"/>
                  </a:rPr>
                  <a:t>at a time, with the </a:t>
                </a:r>
                <a:br>
                  <a:rPr lang="en-US" sz="3200" dirty="0" smtClean="0">
                    <a:latin typeface="+mj-lt"/>
                  </a:rPr>
                </a:br>
                <a:r>
                  <a:rPr lang="en-US" sz="3200" dirty="0" smtClean="0">
                    <a:latin typeface="+mj-lt"/>
                  </a:rPr>
                  <a:t>gradient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sz="3200" dirty="0">
                    <a:latin typeface="+mj-lt"/>
                  </a:rPr>
                  <a:t>. </a:t>
                </a:r>
                <a:r>
                  <a:rPr lang="en-US" sz="3200" dirty="0" smtClean="0">
                    <a:latin typeface="+mj-lt"/>
                  </a:rPr>
                  <a:t>The </a:t>
                </a:r>
                <a:br>
                  <a:rPr lang="en-US" sz="3200" dirty="0" smtClean="0">
                    <a:latin typeface="+mj-lt"/>
                  </a:rPr>
                </a:br>
                <a:r>
                  <a:rPr lang="en-US" sz="3200" dirty="0" smtClean="0">
                    <a:latin typeface="+mj-lt"/>
                  </a:rPr>
                  <a:t>PD condition of </a:t>
                </a:r>
                <a:r>
                  <a:rPr lang="en-US" sz="3200" dirty="0">
                    <a:latin typeface="+mj-lt"/>
                  </a:rPr>
                  <a:t>the </a:t>
                </a:r>
                <a:r>
                  <a:rPr lang="en-US" sz="3200" dirty="0" smtClean="0">
                    <a:latin typeface="+mj-lt"/>
                  </a:rPr>
                  <a:t/>
                </a:r>
                <a:br>
                  <a:rPr lang="en-US" sz="3200" dirty="0" smtClean="0">
                    <a:latin typeface="+mj-lt"/>
                  </a:rPr>
                </a:br>
                <a:r>
                  <a:rPr lang="en-US" sz="3200" dirty="0" err="1" smtClean="0">
                    <a:latin typeface="+mj-lt"/>
                  </a:rPr>
                  <a:t>Schur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>
                    <a:latin typeface="+mj-lt"/>
                  </a:rPr>
                  <a:t>Complement </a:t>
                </a:r>
                <a:r>
                  <a:rPr lang="en-US" sz="3200" dirty="0" smtClean="0">
                    <a:latin typeface="+mj-lt"/>
                  </a:rPr>
                  <a:t/>
                </a:r>
                <a:br>
                  <a:rPr lang="en-US" sz="3200" dirty="0" smtClean="0">
                    <a:latin typeface="+mj-lt"/>
                  </a:rPr>
                </a:br>
                <a:r>
                  <a:rPr lang="en-US" sz="3200" dirty="0" smtClean="0">
                    <a:latin typeface="+mj-lt"/>
                  </a:rPr>
                  <a:t>provides </a:t>
                </a:r>
                <a:r>
                  <a:rPr lang="en-US" sz="3200" dirty="0">
                    <a:latin typeface="+mj-lt"/>
                  </a:rPr>
                  <a:t>a closed form bound </a:t>
                </a:r>
                <a:r>
                  <a:rPr lang="en-US" sz="3200" dirty="0" smtClean="0">
                    <a:latin typeface="+mj-lt"/>
                  </a:rPr>
                  <a:t>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the </a:t>
                </a:r>
                <a:r>
                  <a:rPr lang="en-US" sz="3200" dirty="0">
                    <a:latin typeface="+mj-lt"/>
                  </a:rPr>
                  <a:t>maximal step </a:t>
                </a:r>
                <a:r>
                  <a:rPr lang="en-US" sz="3200" dirty="0" smtClean="0">
                    <a:latin typeface="+mj-lt"/>
                  </a:rPr>
                  <a:t>size</a:t>
                </a:r>
                <a:r>
                  <a:rPr lang="en-US" sz="3200" dirty="0">
                    <a:latin typeface="+mj-lt"/>
                  </a:rPr>
                  <a:t> </a:t>
                </a:r>
                <a:r>
                  <a:rPr lang="en-US" sz="3200" dirty="0" smtClean="0">
                    <a:latin typeface="+mj-lt"/>
                  </a:rPr>
                  <a:t>and limits the step to the PD cone.</a:t>
                </a:r>
              </a:p>
              <a:p>
                <a:pPr algn="l" rtl="0"/>
                <a:endParaRPr lang="en-US" sz="3200" b="1" dirty="0">
                  <a:latin typeface="+mj-lt"/>
                </a:endParaRP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Efficiently maintaining the </a:t>
                </a:r>
                <a:r>
                  <a:rPr lang="en-US" sz="3200" dirty="0" err="1">
                    <a:solidFill>
                      <a:prstClr val="black"/>
                    </a:solidFill>
                    <a:latin typeface="+mj-lt"/>
                  </a:rPr>
                  <a:t>Cholesky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 root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 resulting in an explicit embedding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into the learned metric space throughout training.</a:t>
                </a:r>
              </a:p>
              <a:p>
                <a:pPr algn="l" rtl="0"/>
                <a:endParaRPr lang="en-US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386" y="23865145"/>
                <a:ext cx="8391933" cy="7988135"/>
              </a:xfrm>
              <a:prstGeom prst="rect">
                <a:avLst/>
              </a:prstGeom>
              <a:blipFill rotWithShape="0">
                <a:blip r:embed="rId7"/>
                <a:stretch>
                  <a:fillRect l="-1672" t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6664120" y="23946800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4666" y="20576817"/>
            <a:ext cx="6610690" cy="2609984"/>
          </a:xfrm>
          <a:prstGeom prst="rect">
            <a:avLst/>
          </a:prstGeom>
        </p:spPr>
      </p:pic>
      <p:sp>
        <p:nvSpPr>
          <p:cNvPr id="24" name="Text Box 102"/>
          <p:cNvSpPr txBox="1">
            <a:spLocks noChangeArrowheads="1"/>
          </p:cNvSpPr>
          <p:nvPr/>
        </p:nvSpPr>
        <p:spPr bwMode="auto">
          <a:xfrm>
            <a:off x="2929201" y="20306481"/>
            <a:ext cx="260389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j-lt"/>
              </a:rPr>
              <a:t>Projected Gradient</a:t>
            </a:r>
          </a:p>
        </p:txBody>
      </p:sp>
      <p:sp>
        <p:nvSpPr>
          <p:cNvPr id="25" name="Text Box 102"/>
          <p:cNvSpPr txBox="1">
            <a:spLocks noChangeArrowheads="1"/>
          </p:cNvSpPr>
          <p:nvPr/>
        </p:nvSpPr>
        <p:spPr bwMode="auto">
          <a:xfrm>
            <a:off x="6939461" y="20306481"/>
            <a:ext cx="112592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j-lt"/>
              </a:rPr>
              <a:t>COMET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485179" y="15121905"/>
            <a:ext cx="9715300" cy="1462967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  <a:latin typeface="+mj-lt"/>
              </a:rPr>
              <a:t>COMET row-column coordinate step</a:t>
            </a:r>
          </a:p>
          <a:p>
            <a:pPr lvl="0" algn="ctr" rtl="0"/>
            <a:r>
              <a:rPr lang="en-US" sz="3200" b="1" dirty="0" err="1">
                <a:solidFill>
                  <a:schemeClr val="tx1"/>
                </a:solidFill>
                <a:latin typeface="+mj-lt"/>
              </a:rPr>
              <a:t>CO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ordinate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descent </a:t>
            </a:r>
            <a:r>
              <a:rPr lang="en-US" sz="3200" b="1" dirty="0" err="1">
                <a:solidFill>
                  <a:schemeClr val="tx1"/>
                </a:solidFill>
                <a:latin typeface="+mj-lt"/>
              </a:rPr>
              <a:t>MET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ric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2013145" y="24262388"/>
                <a:ext cx="8391933" cy="4541037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AU" sz="3200" dirty="0" smtClean="0"/>
                  <a:t>To avoid costly projections, we use the PD condition of the </a:t>
                </a:r>
                <a:r>
                  <a:rPr lang="en-AU" sz="3200" dirty="0" err="1"/>
                  <a:t>Schur</a:t>
                </a:r>
                <a:r>
                  <a:rPr lang="en-AU" sz="3200" dirty="0"/>
                  <a:t> complement</a:t>
                </a:r>
                <a:r>
                  <a:rPr lang="en-AU" sz="3200" baseline="30000" dirty="0"/>
                  <a:t>1</a:t>
                </a:r>
                <a:r>
                  <a:rPr lang="en-AU" sz="3200" dirty="0"/>
                  <a:t> to bound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AU" sz="3200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en-AU" sz="3200" dirty="0"/>
                  <a:t> is computed in closed form, costing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. </a:t>
                </a:r>
                <a:endParaRPr lang="en-US" sz="320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prstClr val="black"/>
                  </a:solidFill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We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also efficiently maintain the </a:t>
                </a:r>
                <a:r>
                  <a:rPr lang="en-US" sz="3200" dirty="0" err="1">
                    <a:solidFill>
                      <a:prstClr val="black"/>
                    </a:solidFill>
                    <a:latin typeface="+mj-lt"/>
                  </a:rPr>
                  <a:t>Cholesky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 root</a:t>
                </a:r>
                <a:r>
                  <a:rPr lang="en-US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. It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provides an explicit learned embedding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continuously </a:t>
                </a:r>
              </a:p>
              <a:p>
                <a:pPr algn="l" rtl="0"/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during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learning.</a:t>
                </a:r>
              </a:p>
              <a:p>
                <a:pPr algn="l" rtl="0"/>
                <a:endParaRPr lang="en-US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3145" y="24262388"/>
                <a:ext cx="8391933" cy="4541037"/>
              </a:xfrm>
              <a:prstGeom prst="rect">
                <a:avLst/>
              </a:prstGeom>
              <a:blipFill rotWithShape="0">
                <a:blip r:embed="rId8"/>
                <a:stretch>
                  <a:fillRect l="-1672" t="-1611" r="-1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17068879" y="17266696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5742" y="27624053"/>
            <a:ext cx="6610690" cy="2609984"/>
          </a:xfrm>
          <a:prstGeom prst="rect">
            <a:avLst/>
          </a:prstGeom>
        </p:spPr>
      </p:pic>
      <p:sp>
        <p:nvSpPr>
          <p:cNvPr id="30" name="Text Box 102"/>
          <p:cNvSpPr txBox="1">
            <a:spLocks noChangeArrowheads="1"/>
          </p:cNvSpPr>
          <p:nvPr/>
        </p:nvSpPr>
        <p:spPr bwMode="auto">
          <a:xfrm>
            <a:off x="24290277" y="27353717"/>
            <a:ext cx="260389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j-lt"/>
              </a:rPr>
              <a:t>Projected Gradient</a:t>
            </a:r>
          </a:p>
        </p:txBody>
      </p:sp>
      <p:sp>
        <p:nvSpPr>
          <p:cNvPr id="31" name="Text Box 102"/>
          <p:cNvSpPr txBox="1">
            <a:spLocks noChangeArrowheads="1"/>
          </p:cNvSpPr>
          <p:nvPr/>
        </p:nvSpPr>
        <p:spPr bwMode="auto">
          <a:xfrm>
            <a:off x="28300537" y="27353717"/>
            <a:ext cx="112592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j-lt"/>
              </a:rPr>
              <a:t>COMET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2017075" y="17225585"/>
                <a:ext cx="4689081" cy="3394891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AU" sz="3200" dirty="0" smtClean="0"/>
                  <a:t>At each block-coordinate step, one row-column pair is updated, </a:t>
                </a:r>
                <a:br>
                  <a:rPr lang="en-AU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</a:t>
                </a:r>
                <a:r>
                  <a:rPr lang="en-AU" sz="3200" dirty="0"/>
                  <a:t>(row indices)</a:t>
                </a:r>
                <a:endParaRPr lang="en-US" sz="3200" dirty="0"/>
              </a:p>
              <a:p>
                <a:pPr algn="l" rtl="0"/>
                <a:endParaRPr lang="en-US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075" y="17225585"/>
                <a:ext cx="4689081" cy="3394891"/>
              </a:xfrm>
              <a:prstGeom prst="rect">
                <a:avLst/>
              </a:prstGeom>
              <a:blipFill rotWithShape="0">
                <a:blip r:embed="rId9"/>
                <a:stretch>
                  <a:fillRect l="-2857" t="-2154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9772" y="21512921"/>
            <a:ext cx="6610690" cy="2609984"/>
          </a:xfrm>
          <a:prstGeom prst="rect">
            <a:avLst/>
          </a:prstGeom>
        </p:spPr>
      </p:pic>
      <p:sp>
        <p:nvSpPr>
          <p:cNvPr id="34" name="Text Box 102"/>
          <p:cNvSpPr txBox="1">
            <a:spLocks noChangeArrowheads="1"/>
          </p:cNvSpPr>
          <p:nvPr/>
        </p:nvSpPr>
        <p:spPr bwMode="auto">
          <a:xfrm>
            <a:off x="13284307" y="21242585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</a:p>
        </p:txBody>
      </p:sp>
      <p:sp>
        <p:nvSpPr>
          <p:cNvPr id="35" name="Text Box 102"/>
          <p:cNvSpPr txBox="1">
            <a:spLocks noChangeArrowheads="1"/>
          </p:cNvSpPr>
          <p:nvPr/>
        </p:nvSpPr>
        <p:spPr bwMode="auto">
          <a:xfrm>
            <a:off x="17294567" y="21242585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</a:p>
        </p:txBody>
      </p:sp>
    </p:spTree>
    <p:extLst>
      <p:ext uri="{BB962C8B-B14F-4D97-AF65-F5344CB8AC3E}">
        <p14:creationId xmlns:p14="http://schemas.microsoft.com/office/powerpoint/2010/main" val="258137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17544</TotalTime>
  <Words>584</Words>
  <Application>Microsoft Office PowerPoint</Application>
  <PresentationFormat>Custom</PresentationFormat>
  <Paragraphs>117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1186</cp:revision>
  <dcterms:created xsi:type="dcterms:W3CDTF">2012-06-10T07:14:49Z</dcterms:created>
  <dcterms:modified xsi:type="dcterms:W3CDTF">2015-12-02T01:19:14Z</dcterms:modified>
</cp:coreProperties>
</file>