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18" autoAdjust="0"/>
    <p:restoredTop sz="96552" autoAdjust="0"/>
  </p:normalViewPr>
  <p:slideViewPr>
    <p:cSldViewPr>
      <p:cViewPr>
        <p:scale>
          <a:sx n="25" d="100"/>
          <a:sy n="25" d="100"/>
        </p:scale>
        <p:origin x="-1204" y="-540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9.emf"/><Relationship Id="rId26" Type="http://schemas.openxmlformats.org/officeDocument/2006/relationships/image" Target="../media/image160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8.jpeg"/><Relationship Id="rId25" Type="http://schemas.openxmlformats.org/officeDocument/2006/relationships/image" Target="../media/image16.png"/><Relationship Id="rId3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jpeg"/><Relationship Id="rId20" Type="http://schemas.openxmlformats.org/officeDocument/2006/relationships/image" Target="../media/image11.png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hechiklab.biu.ac.il/yuvval" TargetMode="External"/><Relationship Id="rId32" Type="http://schemas.openxmlformats.org/officeDocument/2006/relationships/image" Target="../media/image18.png"/><Relationship Id="rId5" Type="http://schemas.openxmlformats.org/officeDocument/2006/relationships/hyperlink" Target="mailto:yuval.atzmon@biu.ac.il" TargetMode="External"/><Relationship Id="rId15" Type="http://schemas.openxmlformats.org/officeDocument/2006/relationships/image" Target="../media/image6.jpeg"/><Relationship Id="rId28" Type="http://schemas.openxmlformats.org/officeDocument/2006/relationships/image" Target="../media/image13.jpeg"/><Relationship Id="rId10" Type="http://schemas.openxmlformats.org/officeDocument/2006/relationships/image" Target="../media/image5.png"/><Relationship Id="rId31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1.jpeg"/><Relationship Id="rId27" Type="http://schemas.openxmlformats.org/officeDocument/2006/relationships/image" Target="../media/image12.png"/><Relationship Id="rId30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32281619" y="4968774"/>
            <a:ext cx="9714936" cy="184885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2034747" y="16153357"/>
            <a:ext cx="9721080" cy="1583047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2880545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882691" y="1224360"/>
            <a:ext cx="3307496" cy="4124258"/>
            <a:chOff x="850900" y="1424739"/>
            <a:chExt cx="2975505" cy="209435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1424739"/>
              <a:ext cx="2265743" cy="1037391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948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/>
                <a:t>The Leslie and Susan </a:t>
              </a:r>
              <a:r>
                <a:rPr lang="en-US" sz="2400" b="1" dirty="0" err="1" smtClean="0"/>
                <a:t>Gonda</a:t>
              </a:r>
              <a:r>
                <a:rPr lang="en-US" sz="2400" b="1" dirty="0" smtClean="0"/>
                <a:t> Multidisciplinary Brain Research Center</a:t>
              </a:r>
              <a:endParaRPr lang="en-US" sz="2400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281620" y="23734643"/>
            <a:ext cx="9714935" cy="686898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5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6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28072393" y="19462060"/>
            <a:ext cx="3191456" cy="119336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err="1" smtClean="0">
                <a:latin typeface="+mj-lt"/>
              </a:rPr>
              <a:t>Precision@top-k</a:t>
            </a:r>
            <a:r>
              <a:rPr lang="en-US" altLang="en-US" sz="3200" dirty="0" smtClean="0">
                <a:latin typeface="+mj-lt"/>
              </a:rPr>
              <a:t>, comparing with: </a:t>
            </a:r>
          </a:p>
          <a:p>
            <a:pPr algn="l" rtl="0">
              <a:spcBef>
                <a:spcPts val="750"/>
              </a:spcBef>
            </a:pPr>
            <a:r>
              <a:rPr lang="en-AU" altLang="en-US" sz="3200" dirty="0" smtClean="0">
                <a:latin typeface="+mj-lt"/>
              </a:rPr>
              <a:t>Euclidean </a:t>
            </a:r>
            <a:r>
              <a:rPr lang="en-AU" altLang="en-US" sz="3200" dirty="0">
                <a:latin typeface="+mj-lt"/>
              </a:rPr>
              <a:t>metric (baseline)</a:t>
            </a:r>
            <a:r>
              <a:rPr lang="ar-SA" altLang="en-US" sz="3200" dirty="0" smtClean="0">
                <a:latin typeface="+mj-lt"/>
              </a:rPr>
              <a:t>‏</a:t>
            </a:r>
            <a:r>
              <a:rPr lang="en-US" altLang="en-US" sz="3200" dirty="0" smtClean="0">
                <a:latin typeface="+mj-lt"/>
              </a:rPr>
              <a:t>,</a:t>
            </a:r>
          </a:p>
          <a:p>
            <a:pPr algn="l" rtl="0">
              <a:spcBef>
                <a:spcPts val="750"/>
              </a:spcBef>
            </a:pPr>
            <a:r>
              <a:rPr lang="en-AU" altLang="en-US" sz="3200" dirty="0" smtClean="0">
                <a:latin typeface="+mj-lt"/>
              </a:rPr>
              <a:t>HDSL: Similarity Learning for High Dimensional Sparse Data  [Liu et al, 2015], </a:t>
            </a:r>
          </a:p>
          <a:p>
            <a:pPr algn="l" rtl="0">
              <a:spcBef>
                <a:spcPts val="750"/>
              </a:spcBef>
            </a:pPr>
            <a:r>
              <a:rPr lang="en-AU" altLang="en-US" sz="3200" dirty="0" smtClean="0">
                <a:latin typeface="+mj-lt"/>
              </a:rPr>
              <a:t>LEGO </a:t>
            </a:r>
            <a:r>
              <a:rPr lang="en-AU" altLang="en-US" sz="3200" dirty="0">
                <a:latin typeface="+mj-lt"/>
              </a:rPr>
              <a:t>(ITML): Log-</a:t>
            </a:r>
            <a:r>
              <a:rPr lang="en-AU" altLang="en-US" sz="3200" dirty="0" err="1">
                <a:latin typeface="+mj-lt"/>
              </a:rPr>
              <a:t>Det</a:t>
            </a:r>
            <a:r>
              <a:rPr lang="en-AU" altLang="en-US" sz="3200" dirty="0">
                <a:latin typeface="+mj-lt"/>
              </a:rPr>
              <a:t> Exact Gradient Online [</a:t>
            </a:r>
            <a:r>
              <a:rPr lang="en-AU" altLang="en-US" sz="3200" dirty="0" smtClean="0">
                <a:latin typeface="+mj-lt"/>
              </a:rPr>
              <a:t>Jain et al. 2008], </a:t>
            </a:r>
          </a:p>
          <a:p>
            <a:pPr algn="l" rtl="0">
              <a:spcBef>
                <a:spcPts val="750"/>
              </a:spcBef>
            </a:pPr>
            <a:r>
              <a:rPr lang="en-AU" altLang="en-US" sz="3200" dirty="0" err="1" smtClean="0">
                <a:latin typeface="+mj-lt"/>
              </a:rPr>
              <a:t>BoostMetric</a:t>
            </a:r>
            <a:r>
              <a:rPr lang="en-AU" altLang="en-US" sz="3200" dirty="0" smtClean="0">
                <a:latin typeface="+mj-lt"/>
              </a:rPr>
              <a:t> positive-semidefinite metric learning with boosting [Shen et al. 2009],</a:t>
            </a:r>
          </a:p>
          <a:p>
            <a:pPr algn="l" rtl="0">
              <a:spcBef>
                <a:spcPts val="750"/>
              </a:spcBef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cs typeface="+mn-cs"/>
              </a:rPr>
              <a:t>80%/20% train/test split, 5-fold </a:t>
            </a:r>
            <a:r>
              <a:rPr lang="en-US" altLang="en-US" sz="3200" dirty="0" smtClean="0">
                <a:solidFill>
                  <a:prstClr val="black"/>
                </a:solidFill>
                <a:latin typeface="Calibri"/>
                <a:cs typeface="+mn-cs"/>
              </a:rPr>
              <a:t>cross-validation</a:t>
            </a:r>
            <a:endParaRPr lang="en-AU" altLang="en-US" sz="32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l="50064" t="6316" r="-1"/>
          <a:stretch/>
        </p:blipFill>
        <p:spPr>
          <a:xfrm>
            <a:off x="32725010" y="14317278"/>
            <a:ext cx="5421807" cy="4044987"/>
          </a:xfrm>
          <a:prstGeom prst="rect">
            <a:avLst/>
          </a:prstGeom>
        </p:spPr>
      </p:pic>
      <p:pic>
        <p:nvPicPr>
          <p:cNvPr id="1026" name="Picture 2" descr="http://chechiklab.biu.ac.il/~yuvval/figs/comet/V_features_vs_infogain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0203" r="15050" b="1598"/>
          <a:stretch/>
        </p:blipFill>
        <p:spPr bwMode="auto">
          <a:xfrm>
            <a:off x="32855072" y="25671008"/>
            <a:ext cx="5381475" cy="47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1224361"/>
            <a:ext cx="34700925" cy="1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 </a:t>
            </a:r>
            <a:r>
              <a:rPr lang="en-US" b="1" dirty="0"/>
              <a:t>Sparse Metrics, One Feature at a </a:t>
            </a:r>
            <a:r>
              <a:rPr lang="en-US" b="1" dirty="0" smtClean="0"/>
              <a:t>Time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36547" y="25547524"/>
                <a:ext cx="3202595" cy="46290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3200" b="1" dirty="0" err="1" smtClean="0">
                    <a:latin typeface="+mj-lt"/>
                  </a:rPr>
                  <a:t>Frobenius</a:t>
                </a:r>
                <a:r>
                  <a:rPr lang="en-US" sz="3200" b="1" dirty="0" smtClean="0">
                    <a:latin typeface="+mj-lt"/>
                  </a:rPr>
                  <a:t> </a:t>
                </a:r>
                <a:r>
                  <a:rPr lang="en-US" sz="3200" b="1" dirty="0">
                    <a:latin typeface="+mj-lt"/>
                  </a:rPr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3200" b="1" dirty="0">
                    <a:latin typeface="+mj-lt"/>
                  </a:rPr>
                  <a:t> </a:t>
                </a:r>
                <a:r>
                  <a:rPr lang="en-US" sz="3200" b="1" dirty="0" smtClean="0">
                    <a:latin typeface="+mj-lt"/>
                  </a:rPr>
                  <a:t>vs. the info. gain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>
                    <a:latin typeface="+mj-lt"/>
                  </a:rPr>
                  <a:t>of feature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. </a:t>
                </a:r>
              </a:p>
              <a:p>
                <a:pPr algn="l" rtl="0">
                  <a:spcBef>
                    <a:spcPts val="750"/>
                  </a:spcBef>
                </a:pPr>
                <a:r>
                  <a:rPr lang="en-US" sz="3200" dirty="0" smtClean="0">
                    <a:latin typeface="+mj-lt"/>
                  </a:rPr>
                  <a:t>Sparse </a:t>
                </a:r>
                <a:r>
                  <a:rPr lang="en-US" sz="3200" dirty="0">
                    <a:latin typeface="+mj-lt"/>
                  </a:rPr>
                  <a:t>COMET assigns zero weights to less-informative features.</a:t>
                </a:r>
                <a:endParaRPr lang="en-AU" alt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36547" y="25547524"/>
                <a:ext cx="3202595" cy="4629089"/>
              </a:xfrm>
              <a:prstGeom prst="rect">
                <a:avLst/>
              </a:prstGeom>
              <a:blipFill rotWithShape="0">
                <a:blip r:embed="rId9"/>
                <a:stretch>
                  <a:fillRect l="-4753" t="-1713" b="-342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ounded Rectangle 128"/>
              <p:cNvSpPr/>
              <p:nvPr/>
            </p:nvSpPr>
            <p:spPr>
              <a:xfrm>
                <a:off x="1080420" y="4968776"/>
                <a:ext cx="9721080" cy="120995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The learning </a:t>
                </a:r>
                <a:r>
                  <a:rPr lang="en-US" sz="4400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4400" b="1" dirty="0" smtClean="0">
                    <a:solidFill>
                      <a:schemeClr val="tx1"/>
                    </a:solidFill>
                  </a:rPr>
                  <a:t>etup</a:t>
                </a:r>
              </a:p>
              <a:p>
                <a:pPr algn="l"/>
                <a:r>
                  <a:rPr lang="en-US" sz="3200" dirty="0" smtClean="0">
                    <a:solidFill>
                      <a:schemeClr val="tx1"/>
                    </a:solidFill>
                  </a:rPr>
                  <a:t>We aim to learn a </a:t>
                </a:r>
                <a:r>
                  <a:rPr lang="en-US" sz="3200" dirty="0">
                    <a:solidFill>
                      <a:schemeClr val="tx1"/>
                    </a:solidFill>
                  </a:rPr>
                  <a:t>measure of pairwise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similarity parametrized by a positive </a:t>
                </a:r>
                <a:r>
                  <a:rPr lang="en-US" sz="3200" dirty="0">
                    <a:solidFill>
                      <a:schemeClr val="tx1"/>
                    </a:solidFill>
                  </a:rPr>
                  <a:t>definite (PD)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matrix:</a:t>
                </a:r>
              </a:p>
              <a:p>
                <a:pPr algn="l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Given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a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ranking-based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weak supervision signal,</a:t>
                </a: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for a triplet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</a:rPr>
                  <a:t> we aim to minimize the regularized loss:</a:t>
                </a:r>
              </a:p>
              <a:p>
                <a:pPr algn="l" rtl="0"/>
                <a:endParaRPr lang="en-US" sz="3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</a:endParaRPr>
              </a:p>
              <a:p>
                <a:pPr lvl="0" algn="ctr" rtl="0"/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func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, </a:t>
                </a:r>
              </a:p>
            </p:txBody>
          </p:sp>
        </mc:Choice>
        <mc:Fallback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6"/>
                <a:ext cx="9721080" cy="12099592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9433273"/>
                <a:ext cx="2561897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9433273"/>
                <a:ext cx="2561897" cy="463846"/>
              </a:xfrm>
              <a:prstGeom prst="rect">
                <a:avLst/>
              </a:prstGeom>
              <a:blipFill rotWithShape="0">
                <a:blip r:embed="rId12"/>
                <a:stretch>
                  <a:fillRect l="-3810" t="-7792" r="-1190" b="-298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608386" y="12525723"/>
                <a:ext cx="2280346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86" y="12525723"/>
                <a:ext cx="2280346" cy="402291"/>
              </a:xfrm>
              <a:prstGeom prst="rect">
                <a:avLst/>
              </a:prstGeom>
              <a:blipFill rotWithShape="0">
                <a:blip r:embed="rId13"/>
                <a:stretch>
                  <a:fillRect l="-2941" t="-7576" r="-802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2446993"/>
                <a:ext cx="215210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2446993"/>
                <a:ext cx="2152105" cy="402291"/>
              </a:xfrm>
              <a:prstGeom prst="rect">
                <a:avLst/>
              </a:prstGeom>
              <a:blipFill rotWithShape="0">
                <a:blip r:embed="rId14"/>
                <a:stretch>
                  <a:fillRect l="-3116" t="-6061" r="-567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10061106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10175551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10091472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ounded Rectangle 78"/>
          <p:cNvSpPr/>
          <p:nvPr/>
        </p:nvSpPr>
        <p:spPr>
          <a:xfrm>
            <a:off x="11521580" y="4968775"/>
            <a:ext cx="9715300" cy="269872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964971" y="5343175"/>
            <a:ext cx="8599025" cy="3263764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Sparse COMET</a:t>
            </a:r>
            <a:endParaRPr lang="en-US" sz="3600" dirty="0" smtClean="0">
              <a:solidFill>
                <a:prstClr val="black"/>
              </a:solidFill>
            </a:endParaRPr>
          </a:p>
          <a:p>
            <a:pPr lvl="0" algn="l" rtl="0"/>
            <a:r>
              <a:rPr lang="en-US" sz="3200" dirty="0" smtClean="0">
                <a:solidFill>
                  <a:prstClr val="black"/>
                </a:solidFill>
              </a:rPr>
              <a:t>COMET’s structured sparsity allows only a small set of features to interact with </a:t>
            </a:r>
            <a:r>
              <a:rPr lang="en-US" sz="3200" i="1" dirty="0" smtClean="0">
                <a:solidFill>
                  <a:prstClr val="black"/>
                </a:solidFill>
              </a:rPr>
              <a:t>any</a:t>
            </a:r>
            <a:r>
              <a:rPr lang="en-US" sz="3200" dirty="0" smtClean="0">
                <a:solidFill>
                  <a:prstClr val="black"/>
                </a:solidFill>
              </a:rPr>
              <a:t> of the other features. Other individual features correspond to the diagonal of the learned similarity matrix.</a:t>
            </a:r>
            <a:endParaRPr lang="he-IL" sz="3200" i="1" dirty="0" smtClean="0">
              <a:solidFill>
                <a:prstClr val="black"/>
              </a:solidFill>
            </a:endParaRPr>
          </a:p>
          <a:p>
            <a:pPr lvl="0" algn="l" rtl="0"/>
            <a:endParaRPr lang="en-US" sz="33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945425" y="8569177"/>
            <a:ext cx="5421807" cy="5193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7590892" y="8569177"/>
                <a:ext cx="3202596" cy="40340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3200" b="1" dirty="0">
                    <a:latin typeface="+mj-lt"/>
                  </a:rPr>
                  <a:t>Structured sparsity:</a:t>
                </a:r>
                <a:r>
                  <a:rPr lang="en-US" sz="3200" dirty="0">
                    <a:latin typeface="+mj-lt"/>
                  </a:rPr>
                  <a:t> </a:t>
                </a:r>
                <a:r>
                  <a:rPr lang="en-US" sz="3200" dirty="0" smtClean="0">
                    <a:latin typeface="+mj-lt"/>
                  </a:rPr>
                  <a:t>Absolute </a:t>
                </a:r>
                <a:r>
                  <a:rPr lang="en-US" sz="3200" dirty="0">
                    <a:latin typeface="+mj-lt"/>
                  </a:rPr>
                  <a:t>values of the elements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>
                    <a:latin typeface="+mj-lt"/>
                  </a:rPr>
                  <a:t> trained on </a:t>
                </a:r>
                <a:r>
                  <a:rPr lang="en-US" sz="3200" dirty="0" smtClean="0">
                    <a:latin typeface="+mj-lt"/>
                  </a:rPr>
                  <a:t>RCV1, features </a:t>
                </a:r>
                <a:r>
                  <a:rPr lang="en-US" sz="3200" dirty="0">
                    <a:latin typeface="+mj-lt"/>
                  </a:rPr>
                  <a:t>are ordered by their information gain.</a:t>
                </a:r>
                <a:endParaRPr lang="en-AU" alt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90892" y="8569177"/>
                <a:ext cx="3202596" cy="4034054"/>
              </a:xfrm>
              <a:prstGeom prst="rect">
                <a:avLst/>
              </a:prstGeom>
              <a:blipFill rotWithShape="0">
                <a:blip r:embed="rId20"/>
                <a:stretch>
                  <a:fillRect l="-4952" t="-1967" r="-6476" b="-4085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21963105" y="4968775"/>
            <a:ext cx="9714936" cy="1094521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400351" y="5341966"/>
            <a:ext cx="8612485" cy="2263491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Complexity and </a:t>
            </a:r>
            <a:r>
              <a:rPr lang="en-US" sz="4400" b="1" dirty="0" smtClean="0">
                <a:solidFill>
                  <a:prstClr val="black"/>
                </a:solidFill>
              </a:rPr>
              <a:t>runtimes</a:t>
            </a:r>
            <a:endParaRPr lang="en-US" sz="3600" dirty="0" smtClean="0">
              <a:solidFill>
                <a:prstClr val="black"/>
              </a:solidFill>
            </a:endParaRPr>
          </a:p>
          <a:p>
            <a:pPr algn="l" rtl="0"/>
            <a:r>
              <a:rPr lang="en-US" sz="3200" dirty="0" smtClean="0"/>
              <a:t>Compared </a:t>
            </a:r>
            <a:r>
              <a:rPr lang="en-US" sz="3200" dirty="0"/>
              <a:t>COMET with approaches that avoid repeated projections to the PD </a:t>
            </a:r>
            <a:r>
              <a:rPr lang="en-US" sz="3200" dirty="0" smtClean="0"/>
              <a:t>cone, and  </a:t>
            </a:r>
            <a:r>
              <a:rPr lang="en-US" sz="3200" dirty="0"/>
              <a:t>to the Euclidean metric baseline.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414188" y="7746273"/>
            <a:ext cx="8612484" cy="132693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2414188" y="16441389"/>
            <a:ext cx="8849661" cy="275593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Experimental </a:t>
            </a:r>
            <a:r>
              <a:rPr lang="en-US" sz="4400" b="1" dirty="0" smtClean="0"/>
              <a:t>evaluation</a:t>
            </a:r>
            <a:endParaRPr lang="en-US" sz="4400" b="1" dirty="0" smtClean="0"/>
          </a:p>
          <a:p>
            <a:pPr algn="l" rtl="0"/>
            <a:r>
              <a:rPr lang="en-US" sz="3200" dirty="0"/>
              <a:t>Evaluated COMET with three datasets: Object recognition (Caltech256</a:t>
            </a:r>
            <a:r>
              <a:rPr lang="en-US" sz="3200" dirty="0" smtClean="0"/>
              <a:t>, 135k </a:t>
            </a:r>
            <a:r>
              <a:rPr lang="en-US" sz="3200" dirty="0"/>
              <a:t>triplets), text classification (RCV1, 4 </a:t>
            </a:r>
            <a:r>
              <a:rPr lang="en-US" sz="3200" dirty="0" smtClean="0"/>
              <a:t>classes, 100k </a:t>
            </a:r>
            <a:r>
              <a:rPr lang="en-US" sz="3200" dirty="0"/>
              <a:t>triplets), bio-informatics (Protein-LIBSVM, </a:t>
            </a:r>
            <a:r>
              <a:rPr lang="en-US" sz="3200" dirty="0" smtClean="0"/>
              <a:t>20k </a:t>
            </a:r>
            <a:r>
              <a:rPr lang="en-US" sz="3200" dirty="0"/>
              <a:t>triplets).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02110" y="5397206"/>
            <a:ext cx="8849661" cy="174027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/>
              <a:t>The effect of sparsity on precision and </a:t>
            </a:r>
            <a:r>
              <a:rPr lang="en-US" sz="4400" b="1" dirty="0" smtClean="0"/>
              <a:t>runtime</a:t>
            </a:r>
          </a:p>
          <a:p>
            <a:pPr algn="l" rtl="0"/>
            <a:endParaRPr lang="en-US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32714256" y="24161668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Informative features are non-zeros</a:t>
            </a:r>
            <a:endParaRPr lang="en-US" sz="1800" b="1" dirty="0"/>
          </a:p>
        </p:txBody>
      </p:sp>
      <p:pic>
        <p:nvPicPr>
          <p:cNvPr id="2" name="Picture 2" descr="http://www.natcom.org/uploadedImages/More_Scholarly_Resources/Doctoral_Program_Resource_Guide/NYU%20Logo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81" y="1224360"/>
            <a:ext cx="3018839" cy="301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11945425" y="14360058"/>
                <a:ext cx="8610014" cy="16197113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Using an overlapping decomposition </a:t>
                </a:r>
                <a:r>
                  <a:rPr lang="en-US" sz="3200" dirty="0"/>
                  <a:t>[Jacob 2009, </a:t>
                </a:r>
                <a:r>
                  <a:rPr lang="en-US" sz="3200" dirty="0" err="1"/>
                  <a:t>Obozinski</a:t>
                </a:r>
                <a:r>
                  <a:rPr lang="en-US" sz="3200" dirty="0"/>
                  <a:t> 2011</a:t>
                </a:r>
                <a:r>
                  <a:rPr lang="en-US" sz="3200" dirty="0" smtClean="0"/>
                  <a:t>]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/>
                  <a:t> group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a diagonal matrix, each </a:t>
                </a:r>
                <a:r>
                  <a:rPr lang="en-US" sz="32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2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/>
                  <a:t> row and column, with an all-zeros diagonal,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A group-sparse norm penalty encourages solutions with fewer features:</a:t>
                </a:r>
              </a:p>
              <a:p>
                <a:pPr algn="l" rtl="0"/>
                <a:endParaRPr lang="en-US" sz="32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/>
              </a:p>
              <a:p>
                <a:pPr algn="l"/>
                <a:r>
                  <a:rPr lang="en-US" sz="3200" dirty="0"/>
                  <a:t>Solving a proximal problem on each step to encourage exact all-zeros </a:t>
                </a:r>
                <a:r>
                  <a:rPr lang="en-US" sz="3200" dirty="0" smtClean="0"/>
                  <a:t>updates [Bach 2012], </a:t>
                </a:r>
                <a:r>
                  <a:rPr lang="en-US" sz="3200" dirty="0"/>
                  <a:t>which admits a closed form </a:t>
                </a:r>
                <a:r>
                  <a:rPr lang="en-US" sz="3200" dirty="0" smtClean="0"/>
                  <a:t>solution.</a:t>
                </a:r>
              </a:p>
              <a:p>
                <a:pPr algn="l"/>
                <a:endParaRPr lang="en-US" sz="32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dirty="0" smtClean="0"/>
              </a:p>
              <a:p>
                <a:pPr algn="l"/>
                <a:endParaRPr lang="en-US" sz="3200" dirty="0" smtClean="0"/>
              </a:p>
              <a:p>
                <a:pPr algn="l"/>
                <a:r>
                  <a:rPr lang="en-US" sz="3200" dirty="0" smtClean="0"/>
                  <a:t>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is the step size of the proximal update</a:t>
                </a:r>
                <a:r>
                  <a:rPr lang="en-US" sz="3200" dirty="0" smtClean="0"/>
                  <a:t>.</a:t>
                </a:r>
              </a:p>
              <a:p>
                <a:pPr algn="l"/>
                <a:endParaRPr lang="en-US" sz="3200" dirty="0"/>
              </a:p>
              <a:p>
                <a:pPr algn="l"/>
                <a:r>
                  <a:rPr lang="en-US" sz="3200" b="1" dirty="0" smtClean="0">
                    <a:solidFill>
                      <a:srgbClr val="FF0000"/>
                    </a:solidFill>
                  </a:rPr>
                  <a:t>TODO: ADD CLOSED FORM SOLUTION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? (it shows how groups are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forced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to zero)</a:t>
                </a:r>
              </a:p>
              <a:p>
                <a:pPr algn="l" rtl="0"/>
                <a:endParaRPr lang="en-US" sz="3200" dirty="0" smtClean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425" y="14360058"/>
                <a:ext cx="8610014" cy="16197113"/>
              </a:xfrm>
              <a:prstGeom prst="rect">
                <a:avLst/>
              </a:prstGeom>
              <a:blipFill rotWithShape="0">
                <a:blip r:embed="rId25"/>
                <a:stretch>
                  <a:fillRect l="-1629" t="-452" r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398254" y="13969777"/>
                <a:ext cx="8614582" cy="157184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3200" b="1" dirty="0">
                    <a:solidFill>
                      <a:schemeClr val="tx1"/>
                    </a:solidFill>
                    <a:latin typeface="+mn-lt"/>
                    <a:cs typeface="+mn-cs"/>
                  </a:rPr>
                  <a:t>Runtimes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n-lt"/>
                    <a:cs typeface="+mn-cs"/>
                  </a:rPr>
                  <a:t>, minutes.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±</m:t>
                    </m:r>
                  </m:oMath>
                </a14:m>
                <a:r>
                  <a:rPr lang="en-US" altLang="en-US" sz="3200" dirty="0">
                    <a:solidFill>
                      <a:schemeClr val="tx1"/>
                    </a:solidFill>
                    <a:latin typeface="+mn-lt"/>
                    <a:cs typeface="+mn-cs"/>
                  </a:rPr>
                  <a:t> denotes the standard deviation. For sparse COMET, we  selected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𝜌</m:t>
                    </m:r>
                  </m:oMath>
                </a14:m>
                <a:r>
                  <a:rPr lang="en-US" altLang="en-US" sz="3200" dirty="0">
                    <a:solidFill>
                      <a:schemeClr val="tx1"/>
                    </a:solidFill>
                    <a:latin typeface="+mn-lt"/>
                    <a:cs typeface="+mn-cs"/>
                  </a:rPr>
                  <a:t> values to illustrate the performance gain. </a:t>
                </a:r>
                <a:endParaRPr lang="en-AU" altLang="en-US" sz="3200" dirty="0">
                  <a:solidFill>
                    <a:schemeClr val="tx1"/>
                  </a:solidFill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98254" y="13969777"/>
                <a:ext cx="8614582" cy="1571842"/>
              </a:xfrm>
              <a:prstGeom prst="rect">
                <a:avLst/>
              </a:prstGeom>
              <a:blipFill rotWithShape="0">
                <a:blip r:embed="rId26"/>
                <a:stretch>
                  <a:fillRect l="-1769" t="-4669" r="-2689" b="-1206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4" t="23407" r="10321" b="14404"/>
          <a:stretch/>
        </p:blipFill>
        <p:spPr bwMode="auto">
          <a:xfrm>
            <a:off x="22520517" y="19464850"/>
            <a:ext cx="5421807" cy="493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7"/>
          <a:srcRect t="5723" r="50227"/>
          <a:stretch/>
        </p:blipFill>
        <p:spPr>
          <a:xfrm>
            <a:off x="32725010" y="7201025"/>
            <a:ext cx="5398907" cy="4066752"/>
          </a:xfrm>
          <a:prstGeom prst="rect">
            <a:avLst/>
          </a:prstGeom>
        </p:spPr>
      </p:pic>
      <p:pic>
        <p:nvPicPr>
          <p:cNvPr id="49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t="26061" r="54515" b="14405"/>
          <a:stretch/>
        </p:blipFill>
        <p:spPr bwMode="auto">
          <a:xfrm>
            <a:off x="22520517" y="25275033"/>
            <a:ext cx="538926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nturebeat.com/wp-content/uploads/2014/10/google-logo-780x351.jpg"/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t="17680" r="7774" b="11244"/>
          <a:stretch/>
        </p:blipFill>
        <p:spPr bwMode="auto">
          <a:xfrm>
            <a:off x="7271076" y="1687881"/>
            <a:ext cx="3288861" cy="119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Box 115"/>
          <p:cNvSpPr txBox="1">
            <a:spLocks noChangeArrowheads="1"/>
          </p:cNvSpPr>
          <p:nvPr/>
        </p:nvSpPr>
        <p:spPr bwMode="auto">
          <a:xfrm>
            <a:off x="38361322" y="7137476"/>
            <a:ext cx="3202595" cy="56139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smtClean="0">
                <a:latin typeface="+mj-lt"/>
              </a:rPr>
              <a:t>Precision </a:t>
            </a:r>
            <a:r>
              <a:rPr lang="en-US" altLang="en-US" sz="3200" b="1" dirty="0">
                <a:latin typeface="+mj-lt"/>
              </a:rPr>
              <a:t>at 1, 3 and 5 </a:t>
            </a:r>
            <a:r>
              <a:rPr lang="en-US" altLang="en-US" sz="3200" b="1" i="1" dirty="0" smtClean="0">
                <a:latin typeface="+mj-lt"/>
              </a:rPr>
              <a:t>vs.</a:t>
            </a:r>
            <a:r>
              <a:rPr lang="en-US" altLang="en-US" sz="3200" b="1" dirty="0" smtClean="0">
                <a:latin typeface="+mj-lt"/>
              </a:rPr>
              <a:t> the </a:t>
            </a:r>
            <a:r>
              <a:rPr lang="en-US" altLang="en-US" sz="3200" b="1" dirty="0">
                <a:latin typeface="+mj-lt"/>
              </a:rPr>
              <a:t>mean training run time</a:t>
            </a:r>
            <a:r>
              <a:rPr lang="en-US" altLang="en-US" sz="3200" dirty="0">
                <a:latin typeface="+mj-lt"/>
              </a:rPr>
              <a:t> of COMET. </a:t>
            </a:r>
            <a:endParaRPr lang="en-US" altLang="en-US" sz="3200" dirty="0" smtClean="0">
              <a:latin typeface="+mj-lt"/>
            </a:endParaRPr>
          </a:p>
          <a:p>
            <a:pPr algn="l" rtl="0">
              <a:spcBef>
                <a:spcPts val="750"/>
              </a:spcBef>
            </a:pPr>
            <a:r>
              <a:rPr lang="en-US" altLang="en-US" sz="3200" dirty="0" smtClean="0">
                <a:latin typeface="+mj-lt"/>
              </a:rPr>
              <a:t>Dashed </a:t>
            </a:r>
            <a:r>
              <a:rPr lang="en-US" altLang="en-US" sz="3200" dirty="0">
                <a:latin typeface="+mj-lt"/>
              </a:rPr>
              <a:t>line denotes the </a:t>
            </a:r>
            <a:r>
              <a:rPr lang="en-US" altLang="en-US" sz="3200" i="1" dirty="0" smtClean="0">
                <a:latin typeface="+mj-lt"/>
              </a:rPr>
              <a:t>precision-at-1</a:t>
            </a:r>
            <a:r>
              <a:rPr lang="en-US" altLang="en-US" sz="3200" dirty="0" smtClean="0">
                <a:latin typeface="+mj-lt"/>
              </a:rPr>
              <a:t> </a:t>
            </a:r>
            <a:r>
              <a:rPr lang="en-US" altLang="en-US" sz="3200" dirty="0">
                <a:latin typeface="+mj-lt"/>
              </a:rPr>
              <a:t>of the Euclidean </a:t>
            </a:r>
            <a:r>
              <a:rPr lang="en-US" altLang="en-US" sz="3200" dirty="0" smtClean="0">
                <a:latin typeface="+mj-lt"/>
              </a:rPr>
              <a:t>baseline, 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cs typeface="+mn-cs"/>
              </a:rPr>
              <a:t>RCV1 dataset with 5K </a:t>
            </a:r>
            <a:r>
              <a:rPr lang="en-US" altLang="en-US" sz="3200" dirty="0" smtClean="0">
                <a:solidFill>
                  <a:prstClr val="black"/>
                </a:solidFill>
                <a:latin typeface="Calibri"/>
                <a:cs typeface="+mn-cs"/>
              </a:rPr>
              <a:t>features.</a:t>
            </a:r>
            <a:endParaRPr lang="en-AU" altLang="en-US" sz="3200" i="1" dirty="0">
              <a:latin typeface="+mj-lt"/>
            </a:endParaRPr>
          </a:p>
        </p:txBody>
      </p:sp>
      <p:sp>
        <p:nvSpPr>
          <p:cNvPr id="67" name="Text Box 115"/>
          <p:cNvSpPr txBox="1">
            <a:spLocks noChangeArrowheads="1"/>
          </p:cNvSpPr>
          <p:nvPr/>
        </p:nvSpPr>
        <p:spPr bwMode="auto">
          <a:xfrm>
            <a:off x="38374790" y="14317278"/>
            <a:ext cx="3202595" cy="304916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smtClean="0">
                <a:latin typeface="+mj-lt"/>
              </a:rPr>
              <a:t>Mean </a:t>
            </a:r>
            <a:r>
              <a:rPr lang="en-US" altLang="en-US" sz="3200" b="1" dirty="0">
                <a:latin typeface="+mj-lt"/>
              </a:rPr>
              <a:t>training time </a:t>
            </a:r>
            <a:r>
              <a:rPr lang="en-US" altLang="en-US" sz="3200" b="1" i="1" dirty="0" smtClean="0">
                <a:latin typeface="+mj-lt"/>
              </a:rPr>
              <a:t>vs.</a:t>
            </a:r>
            <a:r>
              <a:rPr lang="en-US" altLang="en-US" sz="3200" b="1" dirty="0" smtClean="0">
                <a:latin typeface="+mj-lt"/>
              </a:rPr>
              <a:t> the </a:t>
            </a:r>
            <a:r>
              <a:rPr lang="en-US" altLang="en-US" sz="3200" b="1" dirty="0">
                <a:latin typeface="+mj-lt"/>
              </a:rPr>
              <a:t>learned matrix </a:t>
            </a:r>
            <a:r>
              <a:rPr lang="en-US" altLang="en-US" sz="3200" b="1" dirty="0" smtClean="0">
                <a:latin typeface="+mj-lt"/>
              </a:rPr>
              <a:t>density</a:t>
            </a:r>
            <a:r>
              <a:rPr lang="en-US" altLang="en-US" sz="3200" dirty="0" smtClean="0">
                <a:latin typeface="+mj-lt"/>
              </a:rPr>
              <a:t>, </a:t>
            </a:r>
            <a:r>
              <a:rPr lang="en-US" altLang="en-US" sz="3200" dirty="0"/>
              <a:t>RCV1 dataset with 5K </a:t>
            </a:r>
            <a:r>
              <a:rPr lang="en-US" altLang="en-US" sz="3200" dirty="0" smtClean="0"/>
              <a:t>features.</a:t>
            </a:r>
            <a:endParaRPr lang="en-AU" altLang="en-US" sz="3200" b="1" i="1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9"/>
          <a:srcRect l="1039" r="1174"/>
          <a:stretch/>
        </p:blipFill>
        <p:spPr>
          <a:xfrm>
            <a:off x="22398254" y="9219422"/>
            <a:ext cx="8614582" cy="43877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ounded Rectangle 55"/>
              <p:cNvSpPr/>
              <p:nvPr/>
            </p:nvSpPr>
            <p:spPr>
              <a:xfrm>
                <a:off x="1080420" y="17326364"/>
                <a:ext cx="9715300" cy="1462967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/>
              <a:lstStyle/>
              <a:p>
                <a:pPr lvl="0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COMET row-column coordinate step</a:t>
                </a:r>
              </a:p>
              <a:p>
                <a:pPr lvl="0" algn="ctr" rtl="0"/>
                <a:r>
                  <a:rPr lang="en-US" sz="3200" b="1" dirty="0" err="1">
                    <a:solidFill>
                      <a:schemeClr val="tx1"/>
                    </a:solidFill>
                  </a:rPr>
                  <a:t>CO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ordinate</a:t>
                </a:r>
                <a:r>
                  <a:rPr lang="en-US" sz="3200" dirty="0">
                    <a:solidFill>
                      <a:schemeClr val="tx1"/>
                    </a:solidFill>
                  </a:rPr>
                  <a:t> descent </a:t>
                </a:r>
                <a:r>
                  <a:rPr lang="en-US" sz="3200" b="1" dirty="0" err="1">
                    <a:solidFill>
                      <a:schemeClr val="tx1"/>
                    </a:solidFill>
                  </a:rPr>
                  <a:t>MET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ric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learning</a:t>
                </a: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Taking a gradient step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usually requires projecting the result back to the PD cone. COMET enables taking gradient steps within the PD cone.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ounded 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17326364"/>
                <a:ext cx="9715300" cy="14629678"/>
              </a:xfrm>
              <a:prstGeom prst="roundRect">
                <a:avLst/>
              </a:prstGeom>
              <a:blipFill rotWithShape="0">
                <a:blip r:embed="rId30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1608386" y="23865145"/>
                <a:ext cx="8391933" cy="7988135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At each coordinate step, </a:t>
                </a:r>
                <a:br>
                  <a:rPr lang="en-US" sz="3200" dirty="0" smtClean="0"/>
                </a:br>
                <a:r>
                  <a:rPr lang="en-US" sz="3200" dirty="0" smtClean="0"/>
                  <a:t>update one </a:t>
                </a:r>
                <a:r>
                  <a:rPr lang="en-US" sz="3200" dirty="0"/>
                  <a:t>column and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row of the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 smtClean="0"/>
                  <a:t> </a:t>
                </a:r>
                <a:br>
                  <a:rPr lang="en-US" sz="3200" dirty="0" smtClean="0"/>
                </a:br>
                <a:r>
                  <a:rPr lang="en-US" sz="3200" dirty="0" smtClean="0"/>
                  <a:t>with the row-column </a:t>
                </a:r>
                <a:br>
                  <a:rPr lang="en-US" sz="3200" dirty="0" smtClean="0"/>
                </a:br>
                <a:r>
                  <a:rPr lang="en-US" sz="3200" dirty="0" smtClean="0"/>
                  <a:t>gradient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sz="3200" dirty="0" smtClean="0"/>
                  <a:t>. </a:t>
                </a:r>
                <a:br>
                  <a:rPr lang="en-US" sz="3200" dirty="0" smtClean="0"/>
                </a:br>
                <a:r>
                  <a:rPr lang="en-US" sz="3200" dirty="0" smtClean="0"/>
                  <a:t>U</a:t>
                </a:r>
                <a:r>
                  <a:rPr lang="en-US" sz="3200" dirty="0" smtClean="0"/>
                  <a:t>sing</a:t>
                </a:r>
                <a:r>
                  <a:rPr lang="en-US" sz="3200" dirty="0" smtClean="0"/>
                  <a:t> </a:t>
                </a:r>
                <a:r>
                  <a:rPr lang="en-US" sz="3200" dirty="0" smtClean="0"/>
                  <a:t>the </a:t>
                </a:r>
                <a:r>
                  <a:rPr lang="en-US" sz="3200" dirty="0"/>
                  <a:t>PD condition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of </a:t>
                </a:r>
                <a:r>
                  <a:rPr lang="en-US" sz="3200" dirty="0"/>
                  <a:t>the </a:t>
                </a:r>
                <a:r>
                  <a:rPr lang="en-US" sz="3200" dirty="0" err="1" smtClean="0"/>
                  <a:t>Schur</a:t>
                </a:r>
                <a:r>
                  <a:rPr lang="en-US" sz="3200" dirty="0" smtClean="0"/>
                  <a:t> complement, 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dirty="0"/>
                  <a:t>results with a closed form expression </a:t>
                </a:r>
                <a:r>
                  <a:rPr lang="en-US" sz="3200" dirty="0" smtClean="0"/>
                  <a:t>for the upper </a:t>
                </a:r>
                <a:r>
                  <a:rPr lang="en-US" sz="3200" dirty="0"/>
                  <a:t>limit to the allowable step size,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endParaRPr lang="en-US" sz="3200" b="1" dirty="0"/>
              </a:p>
              <a:p>
                <a:pPr algn="l" rtl="0"/>
                <a:r>
                  <a:rPr lang="en-US" sz="3200" dirty="0" smtClean="0"/>
                  <a:t>Which limits </a:t>
                </a:r>
                <a:r>
                  <a:rPr lang="en-US" sz="3200" dirty="0" smtClean="0"/>
                  <a:t>the step to the PD </a:t>
                </a:r>
                <a:r>
                  <a:rPr lang="en-US" sz="3200" dirty="0" smtClean="0"/>
                  <a:t>cone.</a:t>
                </a:r>
              </a:p>
              <a:p>
                <a:pPr algn="l" rtl="0"/>
                <a:endParaRPr lang="en-US" sz="3200" b="1" dirty="0"/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Efficiently maintaining the </a:t>
                </a:r>
                <a:r>
                  <a:rPr lang="en-US" sz="3200" dirty="0" err="1">
                    <a:solidFill>
                      <a:prstClr val="black"/>
                    </a:solidFill>
                  </a:rPr>
                  <a:t>Cholesky</a:t>
                </a:r>
                <a:r>
                  <a:rPr lang="en-US" sz="3200" dirty="0">
                    <a:solidFill>
                      <a:prstClr val="black"/>
                    </a:solidFill>
                  </a:rPr>
                  <a:t> root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resulting in an explicit embedding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into the learned metric space throughout training.</a:t>
                </a:r>
              </a:p>
              <a:p>
                <a:pPr algn="l" rtl="0"/>
                <a:endParaRPr lang="en-US" sz="3200" b="1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386" y="23865145"/>
                <a:ext cx="8391933" cy="7988135"/>
              </a:xfrm>
              <a:prstGeom prst="rect">
                <a:avLst/>
              </a:prstGeom>
              <a:blipFill rotWithShape="0">
                <a:blip r:embed="rId31"/>
                <a:stretch>
                  <a:fillRect l="-1672" t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6664120" y="23946800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586235" y="20971662"/>
            <a:ext cx="6610690" cy="2609984"/>
          </a:xfrm>
          <a:prstGeom prst="rect">
            <a:avLst/>
          </a:prstGeom>
        </p:spPr>
      </p:pic>
      <p:sp>
        <p:nvSpPr>
          <p:cNvPr id="71" name="Text Box 102"/>
          <p:cNvSpPr txBox="1">
            <a:spLocks noChangeArrowheads="1"/>
          </p:cNvSpPr>
          <p:nvPr/>
        </p:nvSpPr>
        <p:spPr bwMode="auto">
          <a:xfrm>
            <a:off x="1620770" y="20701326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74" name="Text Box 102"/>
          <p:cNvSpPr txBox="1">
            <a:spLocks noChangeArrowheads="1"/>
          </p:cNvSpPr>
          <p:nvPr/>
        </p:nvSpPr>
        <p:spPr bwMode="auto">
          <a:xfrm>
            <a:off x="5631030" y="20701326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  <p:sp>
        <p:nvSpPr>
          <p:cNvPr id="77" name="Text Box 115"/>
          <p:cNvSpPr txBox="1">
            <a:spLocks noChangeArrowheads="1"/>
          </p:cNvSpPr>
          <p:nvPr/>
        </p:nvSpPr>
        <p:spPr bwMode="auto">
          <a:xfrm>
            <a:off x="8312951" y="20701326"/>
            <a:ext cx="1920240" cy="30491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3200" dirty="0" smtClean="0">
                <a:latin typeface="+mj-lt"/>
              </a:rPr>
              <a:t>COMET gradient steps vs. projected gradient steps</a:t>
            </a:r>
            <a:endParaRPr lang="en-AU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275108" y="11161465"/>
            <a:ext cx="9715300" cy="1462967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COMET row-column coordinate </a:t>
            </a:r>
            <a:r>
              <a:rPr lang="en-US" sz="4400" b="1" dirty="0" smtClean="0">
                <a:solidFill>
                  <a:schemeClr val="tx1"/>
                </a:solidFill>
              </a:rPr>
              <a:t>step</a:t>
            </a:r>
          </a:p>
          <a:p>
            <a:pPr lvl="0" algn="ctr" rtl="0"/>
            <a:r>
              <a:rPr lang="en-US" sz="3200" b="1" dirty="0" err="1">
                <a:solidFill>
                  <a:schemeClr val="tx1"/>
                </a:solidFill>
              </a:rPr>
              <a:t>CO</a:t>
            </a:r>
            <a:r>
              <a:rPr lang="en-US" sz="3200" dirty="0" err="1">
                <a:solidFill>
                  <a:schemeClr val="tx1"/>
                </a:solidFill>
              </a:rPr>
              <a:t>ordinate</a:t>
            </a:r>
            <a:r>
              <a:rPr lang="en-US" sz="3200" dirty="0">
                <a:solidFill>
                  <a:schemeClr val="tx1"/>
                </a:solidFill>
              </a:rPr>
              <a:t> descent </a:t>
            </a:r>
            <a:r>
              <a:rPr lang="en-US" sz="3200" b="1" dirty="0" err="1">
                <a:solidFill>
                  <a:schemeClr val="tx1"/>
                </a:solidFill>
              </a:rPr>
              <a:t>MET</a:t>
            </a:r>
            <a:r>
              <a:rPr lang="en-US" sz="3200" dirty="0" err="1">
                <a:solidFill>
                  <a:schemeClr val="tx1"/>
                </a:solidFill>
              </a:rPr>
              <a:t>ric</a:t>
            </a:r>
            <a:r>
              <a:rPr lang="en-US" sz="3200" dirty="0">
                <a:solidFill>
                  <a:schemeClr val="tx1"/>
                </a:solidFill>
              </a:rPr>
              <a:t> learning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5803074" y="12864561"/>
                <a:ext cx="4529941" cy="4541037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At each coordinate step update one </a:t>
                </a:r>
                <a:r>
                  <a:rPr lang="en-US" sz="3200" dirty="0"/>
                  <a:t>column and row </a:t>
                </a:r>
                <a:r>
                  <a:rPr lang="en-US" sz="3200" dirty="0" smtClean="0"/>
                  <a:t>of the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 smtClean="0"/>
                  <a:t> with the gradient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sz="3200" dirty="0" smtClean="0"/>
                  <a:t> . 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Using the </a:t>
                </a:r>
                <a:r>
                  <a:rPr lang="en-US" sz="3200" dirty="0"/>
                  <a:t>PD condition of the </a:t>
                </a:r>
                <a:r>
                  <a:rPr lang="en-US" sz="3200" dirty="0" err="1"/>
                  <a:t>Schur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complement to limit the step to the PD cone:</a:t>
                </a:r>
                <a:endParaRPr lang="en-US" sz="3200" b="1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074" y="12864561"/>
                <a:ext cx="4529941" cy="4541037"/>
              </a:xfrm>
              <a:prstGeom prst="rect">
                <a:avLst/>
              </a:prstGeom>
              <a:blipFill rotWithShape="0">
                <a:blip r:embed="rId2"/>
                <a:stretch>
                  <a:fillRect l="-3096" t="-1477" r="-2557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5837392" y="17202966"/>
                <a:ext cx="8570252" cy="8144075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⟺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n-US" sz="3200" dirty="0" smtClean="0"/>
                  <a:t>.</a:t>
                </a:r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/>
                  <a:t>Efficiently maintaining the </a:t>
                </a:r>
                <a:r>
                  <a:rPr lang="en-US" sz="3200" dirty="0" err="1"/>
                  <a:t>Cholesky</a:t>
                </a:r>
                <a:r>
                  <a:rPr lang="en-US" sz="3200" dirty="0"/>
                  <a:t> root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resulting in an explicit embedding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into the learned metric space throughout </a:t>
                </a:r>
                <a:r>
                  <a:rPr lang="en-US" sz="3200" dirty="0" smtClean="0"/>
                  <a:t>training.</a:t>
                </a:r>
                <a:endParaRPr lang="en-US" sz="32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92" y="17202966"/>
                <a:ext cx="8570252" cy="8144075"/>
              </a:xfrm>
              <a:prstGeom prst="rect">
                <a:avLst/>
              </a:prstGeom>
              <a:blipFill rotWithShape="0">
                <a:blip r:embed="rId3"/>
                <a:stretch>
                  <a:fillRect l="-1565" r="-2489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30858808" y="13090232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0923" y="20371117"/>
            <a:ext cx="6610690" cy="2609984"/>
          </a:xfrm>
          <a:prstGeom prst="rect">
            <a:avLst/>
          </a:prstGeom>
        </p:spPr>
      </p:pic>
      <p:sp>
        <p:nvSpPr>
          <p:cNvPr id="9" name="Text Box 102"/>
          <p:cNvSpPr txBox="1">
            <a:spLocks noChangeArrowheads="1"/>
          </p:cNvSpPr>
          <p:nvPr/>
        </p:nvSpPr>
        <p:spPr bwMode="auto">
          <a:xfrm>
            <a:off x="25815458" y="20100781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10" name="Text Box 102"/>
          <p:cNvSpPr txBox="1">
            <a:spLocks noChangeArrowheads="1"/>
          </p:cNvSpPr>
          <p:nvPr/>
        </p:nvSpPr>
        <p:spPr bwMode="auto">
          <a:xfrm>
            <a:off x="29825718" y="20100781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32507639" y="20100781"/>
            <a:ext cx="1920240" cy="30491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3200" dirty="0" smtClean="0">
                <a:latin typeface="+mj-lt"/>
              </a:rPr>
              <a:t>COMET gradient steps vs. projected gradient steps</a:t>
            </a:r>
            <a:endParaRPr lang="en-AU" altLang="en-US" sz="32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/>
              <p:cNvSpPr/>
              <p:nvPr/>
            </p:nvSpPr>
            <p:spPr>
              <a:xfrm>
                <a:off x="4002390" y="10090759"/>
                <a:ext cx="9715300" cy="1462967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/>
              <a:lstStyle/>
              <a:p>
                <a:pPr lvl="0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COMET row-column coordinate step</a:t>
                </a:r>
              </a:p>
              <a:p>
                <a:pPr lvl="0" algn="ctr" rtl="0"/>
                <a:r>
                  <a:rPr lang="en-US" sz="3200" b="1" dirty="0" err="1">
                    <a:solidFill>
                      <a:schemeClr val="tx1"/>
                    </a:solidFill>
                  </a:rPr>
                  <a:t>CO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ordinate</a:t>
                </a:r>
                <a:r>
                  <a:rPr lang="en-US" sz="3200" dirty="0">
                    <a:solidFill>
                      <a:schemeClr val="tx1"/>
                    </a:solidFill>
                  </a:rPr>
                  <a:t> descent </a:t>
                </a:r>
                <a:r>
                  <a:rPr lang="en-US" sz="3200" b="1" dirty="0" err="1">
                    <a:solidFill>
                      <a:schemeClr val="tx1"/>
                    </a:solidFill>
                  </a:rPr>
                  <a:t>MET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ric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learning</a:t>
                </a: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Taking a gradient step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usually requires projecting the result back to the PD cone. COMET enables taking gradient steps within the PD cone.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390" y="10090759"/>
                <a:ext cx="9715300" cy="14629678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530356" y="16629540"/>
                <a:ext cx="8391933" cy="7988135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At each coordinate step </a:t>
                </a:r>
                <a:br>
                  <a:rPr lang="en-US" sz="3200" dirty="0" smtClean="0"/>
                </a:br>
                <a:r>
                  <a:rPr lang="en-US" sz="3200" dirty="0" smtClean="0"/>
                  <a:t>update one </a:t>
                </a:r>
                <a:r>
                  <a:rPr lang="en-US" sz="3200" dirty="0"/>
                  <a:t>column and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row of the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 smtClean="0"/>
                  <a:t> </a:t>
                </a:r>
                <a:br>
                  <a:rPr lang="en-US" sz="3200" dirty="0" smtClean="0"/>
                </a:br>
                <a:r>
                  <a:rPr lang="en-US" sz="3200" dirty="0" smtClean="0"/>
                  <a:t>with the row-column </a:t>
                </a:r>
                <a:br>
                  <a:rPr lang="en-US" sz="3200" dirty="0" smtClean="0"/>
                </a:br>
                <a:r>
                  <a:rPr lang="en-US" sz="3200" dirty="0" smtClean="0"/>
                  <a:t>gradient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sz="3200" dirty="0" smtClean="0"/>
                  <a:t>. U</a:t>
                </a:r>
                <a:r>
                  <a:rPr lang="en-US" sz="3200" dirty="0" smtClean="0"/>
                  <a:t>sing </a:t>
                </a:r>
                <a:br>
                  <a:rPr lang="en-US" sz="3200" dirty="0" smtClean="0"/>
                </a:br>
                <a:r>
                  <a:rPr lang="en-US" sz="3200" dirty="0" smtClean="0"/>
                  <a:t>the </a:t>
                </a:r>
                <a:r>
                  <a:rPr lang="en-US" sz="3200" dirty="0"/>
                  <a:t>PD condition of the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err="1" smtClean="0"/>
                  <a:t>Schur</a:t>
                </a:r>
                <a:r>
                  <a:rPr lang="en-US" sz="3200" dirty="0"/>
                  <a:t> complement </a:t>
                </a:r>
                <a:br>
                  <a:rPr lang="en-US" sz="3200" dirty="0"/>
                </a:br>
                <a:r>
                  <a:rPr lang="en-US" sz="3200" dirty="0"/>
                  <a:t>results with a closed form expression </a:t>
                </a:r>
                <a:r>
                  <a:rPr lang="en-US" sz="3200" dirty="0" smtClean="0"/>
                  <a:t>for the upper </a:t>
                </a:r>
                <a:r>
                  <a:rPr lang="en-US" sz="3200" dirty="0"/>
                  <a:t>limit to the allowable step size,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endParaRPr lang="en-US" sz="3200" b="1" dirty="0"/>
              </a:p>
              <a:p>
                <a:pPr algn="l" rtl="0"/>
                <a:r>
                  <a:rPr lang="en-US" sz="3200" dirty="0" smtClean="0"/>
                  <a:t>Which limits </a:t>
                </a:r>
                <a:r>
                  <a:rPr lang="en-US" sz="3200" dirty="0" smtClean="0"/>
                  <a:t>the step to the PD </a:t>
                </a:r>
                <a:r>
                  <a:rPr lang="en-US" sz="3200" dirty="0" smtClean="0"/>
                  <a:t>cone.</a:t>
                </a:r>
              </a:p>
              <a:p>
                <a:pPr algn="l" rtl="0"/>
                <a:endParaRPr lang="en-US" sz="3200" b="1" dirty="0"/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Efficiently maintaining the </a:t>
                </a:r>
                <a:r>
                  <a:rPr lang="en-US" sz="3200" dirty="0" err="1">
                    <a:solidFill>
                      <a:prstClr val="black"/>
                    </a:solidFill>
                  </a:rPr>
                  <a:t>Cholesky</a:t>
                </a:r>
                <a:r>
                  <a:rPr lang="en-US" sz="3200" dirty="0">
                    <a:solidFill>
                      <a:prstClr val="black"/>
                    </a:solidFill>
                  </a:rPr>
                  <a:t> root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resulting in an explicit embedding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into the learned metric space throughout training.</a:t>
                </a:r>
              </a:p>
              <a:p>
                <a:pPr algn="l" rtl="0"/>
                <a:endParaRPr lang="en-US" sz="3200" b="1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356" y="16629540"/>
                <a:ext cx="8391933" cy="7988135"/>
              </a:xfrm>
              <a:prstGeom prst="rect">
                <a:avLst/>
              </a:prstGeom>
              <a:blipFill rotWithShape="0">
                <a:blip r:embed="rId7"/>
                <a:stretch>
                  <a:fillRect l="-1670" t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9586090" y="16711195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205" y="13736057"/>
            <a:ext cx="6610690" cy="2609984"/>
          </a:xfrm>
          <a:prstGeom prst="rect">
            <a:avLst/>
          </a:prstGeom>
        </p:spPr>
      </p:pic>
      <p:sp>
        <p:nvSpPr>
          <p:cNvPr id="17" name="Text Box 102"/>
          <p:cNvSpPr txBox="1">
            <a:spLocks noChangeArrowheads="1"/>
          </p:cNvSpPr>
          <p:nvPr/>
        </p:nvSpPr>
        <p:spPr bwMode="auto">
          <a:xfrm>
            <a:off x="4542740" y="13465721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18" name="Text Box 102"/>
          <p:cNvSpPr txBox="1">
            <a:spLocks noChangeArrowheads="1"/>
          </p:cNvSpPr>
          <p:nvPr/>
        </p:nvSpPr>
        <p:spPr bwMode="auto">
          <a:xfrm>
            <a:off x="8553000" y="13465721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  <p:sp>
        <p:nvSpPr>
          <p:cNvPr id="19" name="Text Box 115"/>
          <p:cNvSpPr txBox="1">
            <a:spLocks noChangeArrowheads="1"/>
          </p:cNvSpPr>
          <p:nvPr/>
        </p:nvSpPr>
        <p:spPr bwMode="auto">
          <a:xfrm>
            <a:off x="11234921" y="13465721"/>
            <a:ext cx="1920240" cy="30491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3200" dirty="0" smtClean="0">
                <a:latin typeface="+mj-lt"/>
              </a:rPr>
              <a:t>COMET gradient steps vs. projected gradient steps</a:t>
            </a:r>
            <a:endParaRPr lang="en-AU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137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17180</TotalTime>
  <Words>500</Words>
  <Application>Microsoft Office PowerPoint</Application>
  <PresentationFormat>Custom</PresentationFormat>
  <Paragraphs>104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1135</cp:revision>
  <dcterms:created xsi:type="dcterms:W3CDTF">2012-06-10T07:14:49Z</dcterms:created>
  <dcterms:modified xsi:type="dcterms:W3CDTF">2015-12-01T19:04:33Z</dcterms:modified>
</cp:coreProperties>
</file>