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205400" cy="32404050"/>
  <p:notesSz cx="6858000" cy="9144000"/>
  <p:defaultTextStyle>
    <a:defPPr>
      <a:defRPr lang="he-IL"/>
    </a:defPPr>
    <a:lvl1pPr marL="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963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1926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7890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38536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98168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5780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1743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77071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6">
          <p15:clr>
            <a:srgbClr val="A4A3A4"/>
          </p15:clr>
        </p15:guide>
        <p15:guide id="2" pos="136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l Chechik" initials="G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4380"/>
    <p:restoredTop sz="96552" autoAdjust="0"/>
  </p:normalViewPr>
  <p:slideViewPr>
    <p:cSldViewPr>
      <p:cViewPr>
        <p:scale>
          <a:sx n="16" d="100"/>
          <a:sy n="16" d="100"/>
        </p:scale>
        <p:origin x="1092" y="100"/>
      </p:cViewPr>
      <p:guideLst>
        <p:guide orient="horz" pos="10206"/>
        <p:guide pos="13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98A3463-10AA-40C1-AF51-9D4D3C36B945}" type="datetimeFigureOut">
              <a:rPr lang="he-IL" smtClean="0"/>
              <a:pPr/>
              <a:t>י"ב/כסלו/תשע"ו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A4298CF-6935-4765-8457-BD64E332281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44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994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9879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19818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5975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9969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39636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79574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19513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298CF-6935-4765-8457-BD64E3322811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11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13" y="10066263"/>
            <a:ext cx="36724591" cy="6945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7" y="18362300"/>
            <a:ext cx="30243779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י"ב/כסלו/תשע"ו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י"ב/כסלו/תשע"ו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980127" y="7785977"/>
            <a:ext cx="43745468" cy="165913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21220" y="7785977"/>
            <a:ext cx="130538818" cy="165913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י"ב/כסלו/תשע"ו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י"ב/כסלו/תשע"ו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0822608"/>
            <a:ext cx="36724591" cy="6435805"/>
          </a:xfrm>
        </p:spPr>
        <p:txBody>
          <a:bodyPr anchor="t"/>
          <a:lstStyle>
            <a:lvl1pPr algn="r">
              <a:defRPr sz="189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3734225"/>
            <a:ext cx="36724591" cy="7088383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59633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267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890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85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י"ב/כסלו/תשע"ו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21221" y="45373177"/>
            <a:ext cx="87138393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79704" y="45373177"/>
            <a:ext cx="87145892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י"ב/כסלו/תשע"ו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3" y="7253411"/>
            <a:ext cx="19089889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3" y="10276289"/>
            <a:ext cx="19089889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7253411"/>
            <a:ext cx="19097388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0276289"/>
            <a:ext cx="19097388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י"ב/כסלו/תשע"ו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י"ב/כסלו/תשע"ו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י"ב/כסלו/תשע"ו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290163"/>
            <a:ext cx="14214278" cy="5490686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9" y="1290166"/>
            <a:ext cx="24153019" cy="27655958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6780854"/>
            <a:ext cx="14214278" cy="22165273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י"ב/כסלו/תשע"ו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22682837"/>
            <a:ext cx="25923240" cy="2677838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2895363"/>
            <a:ext cx="25923240" cy="19442430"/>
          </a:xfrm>
        </p:spPr>
        <p:txBody>
          <a:bodyPr/>
          <a:lstStyle>
            <a:lvl1pPr marL="0" indent="0">
              <a:buNone/>
              <a:defRPr sz="15100"/>
            </a:lvl1pPr>
            <a:lvl2pPr marL="2159633" indent="0">
              <a:buNone/>
              <a:defRPr sz="13200"/>
            </a:lvl2pPr>
            <a:lvl3pPr marL="4319267" indent="0">
              <a:buNone/>
              <a:defRPr sz="11300"/>
            </a:lvl3pPr>
            <a:lvl4pPr marL="6478900" indent="0">
              <a:buNone/>
              <a:defRPr sz="9300"/>
            </a:lvl4pPr>
            <a:lvl5pPr marL="8638536" indent="0">
              <a:buNone/>
              <a:defRPr sz="9300"/>
            </a:lvl5pPr>
            <a:lvl6pPr marL="10798168" indent="0">
              <a:buNone/>
              <a:defRPr sz="9300"/>
            </a:lvl6pPr>
            <a:lvl7pPr marL="12957803" indent="0">
              <a:buNone/>
              <a:defRPr sz="9300"/>
            </a:lvl7pPr>
            <a:lvl8pPr marL="15117437" indent="0">
              <a:buNone/>
              <a:defRPr sz="9300"/>
            </a:lvl8pPr>
            <a:lvl9pPr marL="17277071" indent="0">
              <a:buNone/>
              <a:defRPr sz="9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25360673"/>
            <a:ext cx="25923240" cy="3802972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י"ב/כסלו/תשע"ו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  <a:prstGeom prst="rect">
            <a:avLst/>
          </a:prstGeom>
        </p:spPr>
        <p:txBody>
          <a:bodyPr vert="horz" lIns="431926" tIns="215963" rIns="431926" bIns="215963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7560951"/>
            <a:ext cx="38884860" cy="21385175"/>
          </a:xfrm>
          <a:prstGeom prst="rect">
            <a:avLst/>
          </a:prstGeom>
        </p:spPr>
        <p:txBody>
          <a:bodyPr vert="horz" lIns="431926" tIns="215963" rIns="431926" bIns="215963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7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EEEF-6AFF-4F2F-80C9-19C8578E8C6D}" type="datetimeFigureOut">
              <a:rPr lang="he-IL" smtClean="0"/>
              <a:pPr/>
              <a:t>י"ב/כסלו/תשע"ו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9" y="30033758"/>
            <a:ext cx="13681710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3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267" rtl="1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725" indent="-1619725" algn="r" defTabSz="4319267" rtl="1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405" indent="-1349772" algn="r" defTabSz="4319267" rtl="1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0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8719" indent="-1079817" algn="r" defTabSz="4319267" rtl="1" eaLnBrk="1" latinLnBrk="0" hangingPunct="1">
        <a:spcBef>
          <a:spcPct val="20000"/>
        </a:spcBef>
        <a:buFont typeface="Arial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718353" indent="-1079817" algn="r" defTabSz="4319267" rtl="1" eaLnBrk="1" latinLnBrk="0" hangingPunct="1">
        <a:spcBef>
          <a:spcPct val="20000"/>
        </a:spcBef>
        <a:buFont typeface="Arial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79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7619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7253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6887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63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26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890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8536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8168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780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743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7071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7.gif"/><Relationship Id="rId18" Type="http://schemas.openxmlformats.org/officeDocument/2006/relationships/image" Target="../media/image12.png"/><Relationship Id="rId26" Type="http://schemas.openxmlformats.org/officeDocument/2006/relationships/image" Target="../media/image180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emf"/><Relationship Id="rId20" Type="http://schemas.openxmlformats.org/officeDocument/2006/relationships/image" Target="../media/image14.png"/><Relationship Id="rId29" Type="http://schemas.openxmlformats.org/officeDocument/2006/relationships/image" Target="../media/image2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4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0.wmf"/><Relationship Id="rId10" Type="http://schemas.openxmlformats.org/officeDocument/2006/relationships/hyperlink" Target="http://chechiklab.biu.ac.il/yuvval" TargetMode="External"/><Relationship Id="rId19" Type="http://schemas.openxmlformats.org/officeDocument/2006/relationships/image" Target="../media/image13.png"/><Relationship Id="rId31" Type="http://schemas.openxmlformats.org/officeDocument/2006/relationships/image" Target="../media/image23.png"/><Relationship Id="rId4" Type="http://schemas.openxmlformats.org/officeDocument/2006/relationships/image" Target="../media/image2.png"/><Relationship Id="rId9" Type="http://schemas.openxmlformats.org/officeDocument/2006/relationships/hyperlink" Target="mailto:yuval.atzmon@biu.ac.il" TargetMode="External"/><Relationship Id="rId14" Type="http://schemas.openxmlformats.org/officeDocument/2006/relationships/image" Target="../media/image8.jpeg"/><Relationship Id="rId22" Type="http://schemas.openxmlformats.org/officeDocument/2006/relationships/image" Target="../media/image16.emf"/><Relationship Id="rId27" Type="http://schemas.openxmlformats.org/officeDocument/2006/relationships/image" Target="../media/image190.png"/><Relationship Id="rId30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Rounded Rectangle 128"/>
              <p:cNvSpPr/>
              <p:nvPr/>
            </p:nvSpPr>
            <p:spPr>
              <a:xfrm>
                <a:off x="1080420" y="23762865"/>
                <a:ext cx="9721080" cy="819317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marL="607499" lvl="0" indent="-607499"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Similarity Through Ranking</a:t>
                </a:r>
              </a:p>
              <a:p>
                <a:pPr algn="l" rtl="0"/>
                <a:r>
                  <a:rPr lang="en-US" sz="3600" dirty="0">
                    <a:solidFill>
                      <a:schemeClr val="tx1"/>
                    </a:solidFill>
                  </a:rPr>
                  <a:t>We </a:t>
                </a:r>
                <a:r>
                  <a:rPr lang="en-US" sz="3600" dirty="0" smtClean="0">
                    <a:solidFill>
                      <a:schemeClr val="tx1"/>
                    </a:solidFill>
                  </a:rPr>
                  <a:t>assume a ranking based weak supervision signal.</a:t>
                </a:r>
              </a:p>
              <a:p>
                <a:pPr algn="l" rtl="0"/>
                <a:endParaRPr lang="en-US" sz="36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6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6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6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6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600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600" dirty="0" smtClean="0">
                    <a:solidFill>
                      <a:schemeClr val="tx1"/>
                    </a:solidFill>
                  </a:rPr>
                  <a:t>We aim to learn a bilinear similarity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𝑊𝑝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, such that per a given triplet  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9" name="Rounded 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23762865"/>
                <a:ext cx="9721080" cy="8193178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7" name="Rounded Rectangle 916"/>
          <p:cNvSpPr/>
          <p:nvPr/>
        </p:nvSpPr>
        <p:spPr>
          <a:xfrm>
            <a:off x="21602700" y="4968777"/>
            <a:ext cx="9361040" cy="1929814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algn="ctr" rtl="0"/>
            <a:r>
              <a:rPr lang="en-US" sz="4400" b="1" smtClean="0">
                <a:solidFill>
                  <a:schemeClr val="tx1"/>
                </a:solidFill>
              </a:rPr>
              <a:t>Sparse COMET</a:t>
            </a:r>
            <a:endParaRPr lang="en-US" sz="4400" b="1" dirty="0" smtClean="0">
              <a:solidFill>
                <a:schemeClr val="tx1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54618" y="3024261"/>
            <a:ext cx="26096173" cy="144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>
            <a:spAutoFit/>
          </a:bodyPr>
          <a:lstStyle/>
          <a:p>
            <a:pPr algn="ctr"/>
            <a:r>
              <a:rPr lang="en-US" sz="5100" dirty="0" smtClean="0">
                <a:latin typeface="Arial" pitchFamily="34" charset="0"/>
                <a:cs typeface="+mj-cs"/>
              </a:rPr>
              <a:t>Yuval </a:t>
            </a:r>
            <a:r>
              <a:rPr lang="en-US" sz="5100" dirty="0" err="1" smtClean="0">
                <a:latin typeface="Arial" pitchFamily="34" charset="0"/>
                <a:cs typeface="+mj-cs"/>
              </a:rPr>
              <a:t>Atzmon</a:t>
            </a:r>
            <a:r>
              <a:rPr lang="en-US" sz="5400" baseline="30000" dirty="0"/>
              <a:t> 1</a:t>
            </a:r>
            <a:r>
              <a:rPr lang="en-US" sz="5100" dirty="0" smtClean="0">
                <a:latin typeface="Arial" pitchFamily="34" charset="0"/>
                <a:cs typeface="+mj-cs"/>
              </a:rPr>
              <a:t>, Uri </a:t>
            </a:r>
            <a:r>
              <a:rPr lang="en-US" sz="5100" dirty="0" err="1" smtClean="0">
                <a:latin typeface="Arial" pitchFamily="34" charset="0"/>
                <a:cs typeface="+mj-cs"/>
              </a:rPr>
              <a:t>Shalit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2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, Gal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Chechik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1,3</a:t>
            </a:r>
            <a:endParaRPr lang="en-US" sz="5100" baseline="30000" dirty="0">
              <a:latin typeface="Arial" pitchFamily="34" charset="0"/>
              <a:cs typeface="Arial" pitchFamily="34" charset="0"/>
            </a:endParaRPr>
          </a:p>
          <a:p>
            <a:pPr algn="ctr" rtl="0"/>
            <a:r>
              <a:rPr lang="en-US" sz="4000" baseline="30000" dirty="0"/>
              <a:t>1 </a:t>
            </a:r>
            <a:r>
              <a:rPr lang="en-US" sz="3800" b="1" dirty="0" err="1" smtClean="0"/>
              <a:t>Gonda</a:t>
            </a:r>
            <a:r>
              <a:rPr lang="en-US" sz="3800" b="1" dirty="0" smtClean="0"/>
              <a:t> </a:t>
            </a:r>
            <a:r>
              <a:rPr lang="en-US" sz="3800" b="1" dirty="0"/>
              <a:t>Multidisciplinary Brain Research Center, Bar-</a:t>
            </a:r>
            <a:r>
              <a:rPr lang="en-US" sz="3800" b="1" dirty="0" err="1"/>
              <a:t>Ilan</a:t>
            </a:r>
            <a:r>
              <a:rPr lang="en-US" sz="3800" b="1" dirty="0"/>
              <a:t> University, </a:t>
            </a:r>
            <a:r>
              <a:rPr lang="en-US" sz="4000" baseline="30000" dirty="0" smtClean="0"/>
              <a:t>2 </a:t>
            </a:r>
            <a:r>
              <a:rPr lang="en-US" sz="3800" b="1" dirty="0" smtClean="0"/>
              <a:t>NYU, </a:t>
            </a:r>
            <a:r>
              <a:rPr lang="en-US" sz="4000" baseline="30000" dirty="0" smtClean="0"/>
              <a:t>3 </a:t>
            </a:r>
            <a:r>
              <a:rPr lang="en-US" sz="3800" b="1" dirty="0" smtClean="0"/>
              <a:t>Google CA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1602700" y="24764108"/>
            <a:ext cx="9361040" cy="7191935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Computational Complexity and Runtimes</a:t>
            </a:r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r>
              <a:rPr lang="en-US" sz="3200" dirty="0" smtClean="0">
                <a:solidFill>
                  <a:schemeClr val="tx1"/>
                </a:solidFill>
              </a:rPr>
              <a:t>We compared COMET with approaches that avoid repeated projections to the PD cone and 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to the Euclidean metric baseline.</a:t>
            </a: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dirty="0" smtClean="0">
              <a:solidFill>
                <a:schemeClr val="tx1"/>
              </a:solidFill>
            </a:endParaRPr>
          </a:p>
          <a:p>
            <a:pPr algn="l" rtl="0"/>
            <a:endParaRPr lang="he-IL" sz="3200" b="1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1080420" y="4968777"/>
                <a:ext cx="9721080" cy="8280920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Introduction</a:t>
                </a:r>
              </a:p>
              <a:p>
                <a:pPr algn="l" rtl="0"/>
                <a:endParaRPr lang="en-US" sz="1050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>
                    <a:solidFill>
                      <a:schemeClr val="tx1"/>
                    </a:solidFill>
                  </a:rPr>
                  <a:t>Metric learning, is a method for learning a measure of pairwise distance among data samples. It can be used for extracting features in a data-driven way, project it into a new feature space and can also be used for ranking samples similar to a query sample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>
                    <a:solidFill>
                      <a:schemeClr val="tx1"/>
                    </a:solidFill>
                  </a:rPr>
                  <a:t>Learning a metric is often cast as solving a convex optimization problem over the cone of positive definite (PD) matrices by optimizing a similarity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measure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</m:t>
                    </m:r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𝑊𝑦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| 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.</a:t>
                </a:r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is PD, it can be factored as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can be used to map any data sample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to a new feature space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𝐿𝑥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. </a:t>
                </a:r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4968777"/>
                <a:ext cx="9721080" cy="828092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11449571" y="4968776"/>
                <a:ext cx="9433050" cy="16201801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/>
              <a:lstStyle/>
              <a:p>
                <a:pPr marL="607499" lvl="0" indent="-607499" algn="ctr" rtl="0"/>
                <a:r>
                  <a:rPr lang="en-US" sz="4400" b="1" dirty="0">
                    <a:solidFill>
                      <a:prstClr val="black"/>
                    </a:solidFill>
                  </a:rPr>
                  <a:t>The Learning Setup</a:t>
                </a:r>
              </a:p>
              <a:p>
                <a:pPr lvl="0" algn="l" rtl="0"/>
                <a:r>
                  <a:rPr lang="en-US" sz="3600" dirty="0">
                    <a:solidFill>
                      <a:prstClr val="black"/>
                    </a:solidFill>
                  </a:rPr>
                  <a:t>We </a:t>
                </a:r>
                <a:r>
                  <a:rPr lang="en-US" sz="3600" dirty="0">
                    <a:solidFill>
                      <a:prstClr val="black"/>
                    </a:solidFill>
                  </a:rPr>
                  <a:t>aim to optimize the following </a:t>
                </a:r>
                <a:r>
                  <a:rPr lang="en-US" sz="3600" dirty="0">
                    <a:solidFill>
                      <a:prstClr val="black"/>
                    </a:solidFill>
                  </a:rPr>
                  <a:t>objective</a:t>
                </a:r>
                <a:r>
                  <a:rPr lang="en-US" sz="3600" dirty="0">
                    <a:solidFill>
                      <a:prstClr val="black"/>
                    </a:solidFill>
                  </a:rPr>
                  <a:t>:</a:t>
                </a:r>
              </a:p>
              <a:p>
                <a:pPr lvl="0"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3200" i="1" dirty="0">
                  <a:solidFill>
                    <a:prstClr val="black"/>
                  </a:solidFill>
                </a:endParaRPr>
              </a:p>
              <a:p>
                <a:pPr lvl="0" algn="l" rtl="0"/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func>
                      </m:e>
                    </m:func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300" dirty="0">
                    <a:solidFill>
                      <a:prstClr val="black"/>
                    </a:solidFill>
                  </a:rPr>
                  <a:t>, with gradient steps inside the PD </a:t>
                </a:r>
                <a:r>
                  <a:rPr lang="en-US" sz="3300" dirty="0" smtClean="0">
                    <a:solidFill>
                      <a:prstClr val="black"/>
                    </a:solidFill>
                  </a:rPr>
                  <a:t>cone.</a:t>
                </a:r>
                <a:br>
                  <a:rPr lang="en-US" sz="3300" dirty="0" smtClean="0">
                    <a:solidFill>
                      <a:prstClr val="black"/>
                    </a:solidFill>
                  </a:rPr>
                </a:br>
                <a:endParaRPr lang="en-US" sz="3300" dirty="0" smtClean="0">
                  <a:solidFill>
                    <a:prstClr val="black"/>
                  </a:solidFill>
                </a:endParaRPr>
              </a:p>
              <a:p>
                <a:pPr lvl="0"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A row-column coordinate step</a:t>
                </a:r>
                <a:endParaRPr lang="en-US" sz="43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9571" y="4968776"/>
                <a:ext cx="9433050" cy="16201801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1080420" y="13969777"/>
                <a:ext cx="9715301" cy="9001000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Abstract</a:t>
                </a:r>
              </a:p>
              <a:p>
                <a:pPr algn="ctr" rtl="0"/>
                <a:endParaRPr lang="en-US" sz="1600" b="1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>
                    <a:solidFill>
                      <a:schemeClr val="tx1"/>
                    </a:solidFill>
                  </a:rPr>
                  <a:t>Here we describe </a:t>
                </a:r>
                <a:r>
                  <a:rPr lang="en-US" sz="3200" i="1" dirty="0">
                    <a:solidFill>
                      <a:schemeClr val="tx1"/>
                    </a:solidFill>
                  </a:rPr>
                  <a:t>COMET</a:t>
                </a:r>
                <a:r>
                  <a:rPr lang="en-US" sz="3200" dirty="0">
                    <a:solidFill>
                      <a:schemeClr val="tx1"/>
                    </a:solidFill>
                  </a:rPr>
                  <a:t>, a block-coordinate descent procedure for metric learning, which efficiently keeps the search within the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PD matrices </a:t>
                </a:r>
                <a:r>
                  <a:rPr lang="en-US" sz="3200" dirty="0">
                    <a:solidFill>
                      <a:schemeClr val="tx1"/>
                    </a:solidFill>
                  </a:rPr>
                  <a:t>cone, avoiding both costly projections and unnecessary computation of full gradients. </a:t>
                </a:r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COMET </a:t>
                </a:r>
                <a:r>
                  <a:rPr lang="en-US" sz="3200" dirty="0">
                    <a:solidFill>
                      <a:schemeClr val="tx1"/>
                    </a:solidFill>
                  </a:rPr>
                  <a:t>also continuously maintains the </a:t>
                </a:r>
                <a:r>
                  <a:rPr lang="en-US" sz="3200" dirty="0" err="1">
                    <a:solidFill>
                      <a:schemeClr val="tx1"/>
                    </a:solidFill>
                  </a:rPr>
                  <a:t>Cholesky</a:t>
                </a:r>
                <a:r>
                  <a:rPr lang="en-US" sz="3200" dirty="0">
                    <a:solidFill>
                      <a:schemeClr val="tx1"/>
                    </a:solidFill>
                  </a:rPr>
                  <a:t> root 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</a:rPr>
                  <a:t>of the matrix, providing feature extraction and embedding of samples in a metric space. </a:t>
                </a:r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We </a:t>
                </a:r>
                <a:r>
                  <a:rPr lang="en-US" sz="3200" dirty="0">
                    <a:solidFill>
                      <a:schemeClr val="tx1"/>
                    </a:solidFill>
                  </a:rPr>
                  <a:t>further develop a structurally sparse variant of COMET, where only a small number of features interacts with other features. Sparse-COMET significantly accelerates both training and inference while improving interpretability.</a:t>
                </a:r>
              </a:p>
              <a:p>
                <a:pPr algn="ctr"/>
                <a:endParaRPr lang="he-IL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13969777"/>
                <a:ext cx="9715301" cy="9001000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Rounded Rectangle 190"/>
          <p:cNvSpPr/>
          <p:nvPr/>
        </p:nvSpPr>
        <p:spPr>
          <a:xfrm>
            <a:off x="31611812" y="4968776"/>
            <a:ext cx="10441159" cy="8371311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marL="539940" indent="-539940" algn="ctr" rtl="0"/>
            <a:r>
              <a:rPr lang="en-US" sz="4400" b="1" dirty="0" smtClean="0">
                <a:solidFill>
                  <a:schemeClr val="tx1"/>
                </a:solidFill>
              </a:rPr>
              <a:t>	d/</a:t>
            </a:r>
            <a:r>
              <a:rPr lang="en-US" sz="4400" b="1" dirty="0" err="1" smtClean="0">
                <a:solidFill>
                  <a:schemeClr val="tx1"/>
                </a:solidFill>
              </a:rPr>
              <a:t>spCOMET</a:t>
            </a:r>
            <a:r>
              <a:rPr lang="en-US" sz="4400" b="1" dirty="0" smtClean="0">
                <a:solidFill>
                  <a:schemeClr val="tx1"/>
                </a:solidFill>
              </a:rPr>
              <a:t> achieves better precision in every dataset tested.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085292" y="910858"/>
            <a:ext cx="3307496" cy="3121815"/>
            <a:chOff x="850900" y="638181"/>
            <a:chExt cx="2975505" cy="280846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174" b="100000" l="2000" r="99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095" y="638181"/>
              <a:ext cx="2265743" cy="1823950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850900" y="2424221"/>
              <a:ext cx="2975505" cy="102242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107988" tIns="53994" rIns="107988" bIns="53994" rtlCol="0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chemeClr val="bg1">
                      <a:lumMod val="50000"/>
                    </a:schemeClr>
                  </a:solidFill>
                </a:rPr>
                <a:t>The Leslie and Susan </a:t>
              </a:r>
              <a:r>
                <a:rPr lang="en-US" sz="2400" b="1" dirty="0" err="1" smtClean="0">
                  <a:solidFill>
                    <a:schemeClr val="bg1">
                      <a:lumMod val="50000"/>
                    </a:schemeClr>
                  </a:solidFill>
                </a:rPr>
                <a:t>Gonda</a:t>
              </a:r>
              <a:r>
                <a:rPr lang="en-US" sz="2400" b="1" dirty="0" smtClean="0">
                  <a:solidFill>
                    <a:schemeClr val="bg1">
                      <a:lumMod val="50000"/>
                    </a:schemeClr>
                  </a:solidFill>
                </a:rPr>
                <a:t> Multidisciplinary Brain Research Center</a:t>
              </a:r>
              <a:endParaRPr 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31" name="Rectangle 930"/>
          <p:cNvSpPr/>
          <p:nvPr/>
        </p:nvSpPr>
        <p:spPr>
          <a:xfrm>
            <a:off x="12067889" y="10413625"/>
            <a:ext cx="4710275" cy="3556152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just" rtl="0"/>
            <a:r>
              <a:rPr lang="en-US" sz="3200" dirty="0"/>
              <a:t>COMET operates by updating the learned matrix one column and row at a time, thus updating the terms relating to one feature at each iteration. </a:t>
            </a:r>
            <a:endParaRPr lang="en-US" sz="32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31683821" y="22682745"/>
            <a:ext cx="10441160" cy="564696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Extracted Features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0963739" y="28299369"/>
            <a:ext cx="11449272" cy="15542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900" dirty="0" smtClean="0"/>
          </a:p>
          <a:p>
            <a:pPr marL="539940" indent="-539940" algn="l" rtl="0">
              <a:buFont typeface="+mj-lt"/>
              <a:buAutoNum type="arabicPeriod"/>
            </a:pPr>
            <a:endParaRPr lang="en-US" sz="1400" dirty="0" smtClean="0"/>
          </a:p>
          <a:p>
            <a:pPr marL="539940" indent="-539940" algn="l" rtl="0"/>
            <a:r>
              <a:rPr lang="en-US" sz="3600" b="1" dirty="0" smtClean="0"/>
              <a:t>	Contact and code</a:t>
            </a:r>
            <a:r>
              <a:rPr lang="en-US" sz="3600" dirty="0" smtClean="0"/>
              <a:t>: </a:t>
            </a:r>
            <a:r>
              <a:rPr lang="en-US" sz="3600" dirty="0" smtClean="0">
                <a:hlinkClick r:id="rId9"/>
              </a:rPr>
              <a:t>yuval.atzmon@biu.ac.il</a:t>
            </a:r>
            <a:r>
              <a:rPr lang="en-US" sz="3600" dirty="0" smtClean="0"/>
              <a:t>, </a:t>
            </a:r>
            <a:r>
              <a:rPr lang="en-US" sz="3600" dirty="0" smtClean="0">
                <a:hlinkClick r:id="rId10"/>
              </a:rPr>
              <a:t>http://chechiklab.biu.ac.il/yuvval</a:t>
            </a:r>
            <a:r>
              <a:rPr lang="en-US" sz="3600" dirty="0" smtClean="0"/>
              <a:t> </a:t>
            </a:r>
            <a:endParaRPr lang="he-IL" sz="3600" dirty="0"/>
          </a:p>
        </p:txBody>
      </p:sp>
      <p:sp>
        <p:nvSpPr>
          <p:cNvPr id="66" name="Rounded Rectangle 65"/>
          <p:cNvSpPr/>
          <p:nvPr/>
        </p:nvSpPr>
        <p:spPr>
          <a:xfrm>
            <a:off x="31683820" y="14336754"/>
            <a:ext cx="10441160" cy="734932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The effect of sparsity on precision and runtime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algn="l" rtl="0"/>
            <a:endParaRPr lang="en-US" sz="1800" b="1" dirty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</p:txBody>
      </p:sp>
      <p:pic>
        <p:nvPicPr>
          <p:cNvPr id="1030" name="Picture 6" descr="Preview of your QR Cod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7310" y="1113156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/>
              <p:cNvSpPr/>
              <p:nvPr/>
            </p:nvSpPr>
            <p:spPr>
              <a:xfrm>
                <a:off x="12070732" y="14143790"/>
                <a:ext cx="8334741" cy="6666747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 smtClean="0"/>
                  <a:t>We employ the PD condition of the </a:t>
                </a:r>
                <a:r>
                  <a:rPr lang="en-US" sz="3200" dirty="0" err="1" smtClean="0"/>
                  <a:t>Schur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complement </a:t>
                </a:r>
                <a:r>
                  <a:rPr lang="en-US" sz="3200" dirty="0" smtClean="0"/>
                  <a:t>to </a:t>
                </a:r>
                <a:r>
                  <a:rPr lang="en-US" sz="3200" dirty="0"/>
                  <a:t>efficiently calculate an exact bound over the step size that guarantees </a:t>
                </a:r>
                <a:r>
                  <a:rPr lang="en-US" sz="3200" dirty="0" smtClean="0"/>
                  <a:t>that </a:t>
                </a:r>
                <a:r>
                  <a:rPr lang="en-US" sz="3200" dirty="0"/>
                  <a:t>the model </a:t>
                </a:r>
                <a:r>
                  <a:rPr lang="en-US" sz="3200" dirty="0" smtClean="0"/>
                  <a:t>takes steps inside the </a:t>
                </a:r>
                <a:r>
                  <a:rPr lang="en-US" sz="3200" dirty="0"/>
                  <a:t>PD </a:t>
                </a:r>
                <a:r>
                  <a:rPr lang="en-US" sz="3200" dirty="0" smtClean="0"/>
                  <a:t>cone</a:t>
                </a:r>
                <a:r>
                  <a:rPr lang="en-US" sz="3200" dirty="0" smtClean="0"/>
                  <a:t>:</a:t>
                </a:r>
                <a:endParaRPr lang="en-US" sz="3200" dirty="0" smtClean="0"/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⟺ 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200" dirty="0" smtClean="0"/>
              </a:p>
              <a:p>
                <a:pPr algn="l" rtl="0"/>
                <a:r>
                  <a:rPr lang="en-US" sz="3200" dirty="0" smtClean="0"/>
                  <a:t>where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(</a:t>
                </a:r>
                <a:r>
                  <a:rPr lang="en-US" sz="3200" dirty="0"/>
                  <a:t>a scalar),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. </a:t>
                </a:r>
                <a:r>
                  <a:rPr lang="en-US" sz="3200" dirty="0" smtClean="0"/>
                  <a:t> Resulting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an </a:t>
                </a:r>
                <a:r>
                  <a:rPr lang="en-US" sz="3200" dirty="0"/>
                  <a:t>upper limit to the allowable step </a:t>
                </a:r>
                <a:r>
                  <a:rPr lang="en-US" sz="3200" dirty="0" smtClean="0"/>
                  <a:t>size.</a:t>
                </a:r>
              </a:p>
              <a:p>
                <a:pPr algn="l" rtl="0"/>
                <a:endParaRPr lang="en-US" sz="3200" dirty="0"/>
              </a:p>
              <a:p>
                <a:pPr algn="l" rtl="0"/>
                <a:r>
                  <a:rPr lang="en-US" sz="3200" dirty="0" smtClean="0"/>
                  <a:t>We use a </a:t>
                </a:r>
                <a:r>
                  <a:rPr lang="en-US" sz="3200" dirty="0" err="1" smtClean="0"/>
                  <a:t>Cholesky</a:t>
                </a:r>
                <a:r>
                  <a:rPr lang="en-US" sz="3200" dirty="0" smtClean="0"/>
                  <a:t> solver, and following a row-column step we update the </a:t>
                </a:r>
                <a:r>
                  <a:rPr lang="en-US" sz="3200" dirty="0" err="1" smtClean="0"/>
                  <a:t>Cholesky</a:t>
                </a:r>
                <a:r>
                  <a:rPr lang="en-US" sz="3200" dirty="0" smtClean="0"/>
                  <a:t> root of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 smtClean="0"/>
                  <a:t>. Hence we also have a continues embedding of the features into the metric space.</a:t>
                </a:r>
                <a:endParaRPr lang="en-US" sz="3200" dirty="0"/>
              </a:p>
            </p:txBody>
          </p:sp>
        </mc:Choice>
        <mc:Fallback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0732" y="14143790"/>
                <a:ext cx="8334741" cy="6666747"/>
              </a:xfrm>
              <a:prstGeom prst="rect">
                <a:avLst/>
              </a:prstGeom>
              <a:blipFill rotWithShape="0">
                <a:blip r:embed="rId12"/>
                <a:stretch>
                  <a:fillRect l="-1683" t="-1005" b="-2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 descr="http://www.afbiu.org/image/about-biu/circle-logo-330x330.gif"/>
          <p:cNvPicPr/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1147" y="604675"/>
            <a:ext cx="31432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2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043" y="1190943"/>
            <a:ext cx="4619625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ounded Rectangle 64"/>
              <p:cNvSpPr/>
              <p:nvPr/>
            </p:nvSpPr>
            <p:spPr>
              <a:xfrm>
                <a:off x="11482686" y="21386335"/>
                <a:ext cx="9433049" cy="1056970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/>
              <a:lstStyle/>
              <a:p>
                <a:pPr lvl="0" algn="ctr" rtl="0"/>
                <a:r>
                  <a:rPr lang="en-US" sz="4000" b="1" dirty="0">
                    <a:solidFill>
                      <a:prstClr val="black"/>
                    </a:solidFill>
                  </a:rPr>
                  <a:t>Dense COMET</a:t>
                </a:r>
              </a:p>
              <a:p>
                <a:pPr lvl="0" algn="l" rtl="0"/>
                <a:r>
                  <a:rPr lang="en-US" sz="3200" dirty="0">
                    <a:solidFill>
                      <a:prstClr val="black"/>
                    </a:solidFill>
                  </a:rPr>
                  <a:t>We randomly draw a coordinate for each step, and take a row-column gradient step accordingly. We repeat it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i="1" dirty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</a:rPr>
                  <a:t>times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.</a:t>
                </a:r>
              </a:p>
              <a:p>
                <a:pPr lvl="0" algn="l" rtl="0"/>
                <a:endParaRPr lang="en-US" sz="4000" b="1" dirty="0" smtClean="0">
                  <a:solidFill>
                    <a:schemeClr val="tx1"/>
                  </a:solidFill>
                </a:endParaRPr>
              </a:p>
              <a:p>
                <a:pPr algn="ctr" rtl="0"/>
                <a:r>
                  <a:rPr lang="en-US" sz="4000" b="1" dirty="0" smtClean="0">
                    <a:solidFill>
                      <a:schemeClr val="tx1"/>
                    </a:solidFill>
                  </a:rPr>
                  <a:t>Sparse </a:t>
                </a:r>
                <a:r>
                  <a:rPr lang="en-US" sz="4000" b="1" dirty="0" smtClean="0">
                    <a:solidFill>
                      <a:schemeClr val="tx1"/>
                    </a:solidFill>
                  </a:rPr>
                  <a:t>COMET</a:t>
                </a: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We propose a new </a:t>
                </a:r>
                <a:r>
                  <a:rPr lang="en-US" sz="3200" dirty="0">
                    <a:solidFill>
                      <a:schemeClr val="tx1"/>
                    </a:solidFill>
                  </a:rPr>
                  <a:t>type of structured sparsity,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that allows </a:t>
                </a:r>
                <a:r>
                  <a:rPr lang="en-US" sz="3200" dirty="0">
                    <a:solidFill>
                      <a:schemeClr val="tx1"/>
                    </a:solidFill>
                  </a:rPr>
                  <a:t>only a small set of features to interact with </a:t>
                </a:r>
                <a:r>
                  <a:rPr lang="en-US" sz="3200" i="1" dirty="0" smtClean="0">
                    <a:solidFill>
                      <a:schemeClr val="tx1"/>
                    </a:solidFill>
                  </a:rPr>
                  <a:t>any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</a:rPr>
                  <a:t>of the other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features. We </a:t>
                </a:r>
                <a:r>
                  <a:rPr lang="en-US" sz="3200" dirty="0">
                    <a:solidFill>
                      <a:schemeClr val="tx1"/>
                    </a:solidFill>
                  </a:rPr>
                  <a:t>also maintain weights for the individual features, corresponding to the diagonal of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the </a:t>
                </a:r>
                <a:br>
                  <a:rPr lang="en-US" sz="3200" dirty="0" smtClean="0">
                    <a:solidFill>
                      <a:schemeClr val="tx1"/>
                    </a:solidFill>
                  </a:rPr>
                </a:br>
                <a:r>
                  <a:rPr lang="en-US" sz="3200" dirty="0" smtClean="0">
                    <a:solidFill>
                      <a:schemeClr val="tx1"/>
                    </a:solidFill>
                  </a:rPr>
                  <a:t>learned </a:t>
                </a:r>
                <a:r>
                  <a:rPr lang="en-US" sz="3200" dirty="0">
                    <a:solidFill>
                      <a:schemeClr val="tx1"/>
                    </a:solidFill>
                  </a:rPr>
                  <a:t>similarity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sz="3200" dirty="0" smtClean="0">
                    <a:solidFill>
                      <a:schemeClr val="tx1"/>
                    </a:solidFill>
                  </a:rPr>
                </a:br>
                <a:r>
                  <a:rPr lang="en-US" sz="3200" dirty="0" smtClean="0">
                    <a:solidFill>
                      <a:schemeClr val="tx1"/>
                    </a:solidFill>
                  </a:rPr>
                  <a:t>matrix.</a:t>
                </a:r>
                <a:endParaRPr lang="he-IL" sz="2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Rounded 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2686" y="21386335"/>
                <a:ext cx="9433049" cy="10569708"/>
              </a:xfrm>
              <a:prstGeom prst="round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697471" y="27231447"/>
            <a:ext cx="4609085" cy="4414609"/>
          </a:xfrm>
          <a:prstGeom prst="rect">
            <a:avLst/>
          </a:prstGeom>
        </p:spPr>
      </p:pic>
      <p:pic>
        <p:nvPicPr>
          <p:cNvPr id="68" name="Picture 4" descr="http://chechiklab.biu.ac.il/~yuvval/figs/comet/rowcol_vis.png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t="15746" r="8998" b="2607"/>
          <a:stretch/>
        </p:blipFill>
        <p:spPr bwMode="auto">
          <a:xfrm>
            <a:off x="27263908" y="6256069"/>
            <a:ext cx="3336199" cy="325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898688" y="10640219"/>
            <a:ext cx="3333750" cy="3257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22034748" y="6119548"/>
                <a:ext cx="5193111" cy="6093001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just" rtl="0"/>
                <a:r>
                  <a:rPr lang="en-US" sz="3200" dirty="0"/>
                  <a:t>We use an overlapping decomposition of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3200" dirty="0"/>
                  <a:t> group components: The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is a diagonal matrix, and each matrix 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3200" dirty="0"/>
                  <a:t> is a symmetric matrix of non-zero values only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3200" dirty="0"/>
                  <a:t> row and column, with an all-zeros diagonal. </a:t>
                </a:r>
                <a:endParaRPr lang="en-US" sz="3200" dirty="0" smtClean="0"/>
              </a:p>
              <a:p>
                <a:pPr algn="just" rtl="0"/>
                <a:endParaRPr lang="en-US" sz="3200" dirty="0"/>
              </a:p>
              <a:p>
                <a:pPr algn="just" rtl="0"/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is the sum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4748" y="6119548"/>
                <a:ext cx="5193111" cy="6093001"/>
              </a:xfrm>
              <a:prstGeom prst="rect">
                <a:avLst/>
              </a:prstGeom>
              <a:blipFill rotWithShape="0">
                <a:blip r:embed="rId19"/>
                <a:stretch>
                  <a:fillRect l="-2700" t="-1201" r="-2582" b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22034748" y="12269646"/>
                <a:ext cx="8334741" cy="12182937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 smtClean="0"/>
                  <a:t>We add a group-sparse norm penalty to the loss to encourage solutions with fewer features and obtain the following objective and optimization :</a:t>
                </a:r>
              </a:p>
              <a:p>
                <a:pPr algn="l" rtl="0"/>
                <a:endParaRPr lang="en-US" sz="3200" dirty="0"/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lim>
                              </m:limLow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  <a:p>
                <a:pPr algn="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func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r>
                  <a:rPr lang="en-US" sz="3200" dirty="0"/>
                  <a:t>For encouraging exact all-zeros updates, we solve </a:t>
                </a:r>
                <a:r>
                  <a:rPr lang="en-US" sz="3200" dirty="0" smtClean="0"/>
                  <a:t>on each </a:t>
                </a:r>
                <a:r>
                  <a:rPr lang="en-US" sz="3200" dirty="0"/>
                  <a:t>coordinate step the following proximal problem, which admits a closed form solution.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𝒱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l" rtl="0"/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r>
                  <a:rPr lang="en-US" sz="3200" dirty="0" smtClean="0"/>
                  <a:t>and </a:t>
                </a: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dirty="0"/>
                  <a:t> corresponds to the step size of the proximal update.</a:t>
                </a:r>
              </a:p>
              <a:p>
                <a:pPr algn="l" rtl="0"/>
                <a:endParaRPr lang="en-US" sz="3200" dirty="0" smtClean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4748" y="12269646"/>
                <a:ext cx="8334741" cy="12182937"/>
              </a:xfrm>
              <a:prstGeom prst="rect">
                <a:avLst/>
              </a:prstGeom>
              <a:blipFill rotWithShape="0">
                <a:blip r:embed="rId20"/>
                <a:stretch>
                  <a:fillRect l="-1683" t="-601" r="-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78821" y="28029906"/>
            <a:ext cx="8696885" cy="13269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2"/>
          <a:srcRect r="4094"/>
          <a:stretch/>
        </p:blipFill>
        <p:spPr>
          <a:xfrm>
            <a:off x="21890732" y="29410614"/>
            <a:ext cx="8784974" cy="1913091"/>
          </a:xfrm>
          <a:prstGeom prst="rect">
            <a:avLst/>
          </a:prstGeom>
        </p:spPr>
      </p:pic>
      <p:pic>
        <p:nvPicPr>
          <p:cNvPr id="1034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7" t="18639" r="10321" b="14404"/>
          <a:stretch/>
        </p:blipFill>
        <p:spPr bwMode="auto">
          <a:xfrm>
            <a:off x="31814610" y="6975407"/>
            <a:ext cx="10029787" cy="490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Box 115"/>
          <p:cNvSpPr txBox="1">
            <a:spLocks noChangeArrowheads="1"/>
          </p:cNvSpPr>
          <p:nvPr/>
        </p:nvSpPr>
        <p:spPr bwMode="auto">
          <a:xfrm>
            <a:off x="32014575" y="11963699"/>
            <a:ext cx="9829821" cy="10793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1600" dirty="0" smtClean="0"/>
              <a:t>80%/20% </a:t>
            </a:r>
            <a:r>
              <a:rPr lang="en-US" altLang="en-US" sz="1600" dirty="0"/>
              <a:t>train/test split, 5-fold cross-validation for hyper parameters. </a:t>
            </a:r>
          </a:p>
          <a:p>
            <a:pPr algn="l" rtl="0"/>
            <a:r>
              <a:rPr lang="en-US" altLang="en-US" sz="1600" dirty="0"/>
              <a:t>Compared methods: </a:t>
            </a:r>
            <a:r>
              <a:rPr lang="en-AU" altLang="en-US" sz="1600" dirty="0"/>
              <a:t>Euclidean metric (baseline)</a:t>
            </a:r>
            <a:r>
              <a:rPr lang="ar-SA" altLang="en-US" sz="1600" dirty="0"/>
              <a:t>‏</a:t>
            </a:r>
            <a:r>
              <a:rPr lang="en-US" altLang="en-US" sz="1600" dirty="0"/>
              <a:t>.</a:t>
            </a:r>
            <a:r>
              <a:rPr lang="en-AU" altLang="en-US" sz="1600" dirty="0"/>
              <a:t> </a:t>
            </a:r>
            <a:r>
              <a:rPr lang="en-AU" altLang="en-US" sz="1600" dirty="0" smtClean="0"/>
              <a:t>HDSL: Similarity Learning for High Dimensional Sparse Data  [Liu et al, 2015], LEGO </a:t>
            </a:r>
            <a:r>
              <a:rPr lang="en-AU" altLang="en-US" sz="1600" dirty="0"/>
              <a:t>(ITML): Log-</a:t>
            </a:r>
            <a:r>
              <a:rPr lang="en-AU" altLang="en-US" sz="1600" dirty="0" err="1"/>
              <a:t>Det</a:t>
            </a:r>
            <a:r>
              <a:rPr lang="en-AU" altLang="en-US" sz="1600" dirty="0"/>
              <a:t> Exact Gradient Online [</a:t>
            </a:r>
            <a:r>
              <a:rPr lang="en-AU" altLang="en-US" sz="1600" dirty="0" smtClean="0"/>
              <a:t>Jain et al. 2008], </a:t>
            </a:r>
            <a:r>
              <a:rPr lang="en-AU" altLang="en-US" sz="1600" dirty="0" err="1" smtClean="0"/>
              <a:t>BoostMetric</a:t>
            </a:r>
            <a:r>
              <a:rPr lang="en-AU" altLang="en-US" sz="1600" dirty="0" smtClean="0"/>
              <a:t> positive-semidefinite metric learning with boosting [Shen et al. 2009]</a:t>
            </a:r>
            <a:endParaRPr lang="en-AU" alt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2014575" y="16151676"/>
            <a:ext cx="9829821" cy="3909040"/>
          </a:xfrm>
          <a:prstGeom prst="rect">
            <a:avLst/>
          </a:prstGeom>
        </p:spPr>
      </p:pic>
      <p:sp>
        <p:nvSpPr>
          <p:cNvPr id="36" name="Text Box 115"/>
          <p:cNvSpPr txBox="1">
            <a:spLocks noChangeArrowheads="1"/>
          </p:cNvSpPr>
          <p:nvPr/>
        </p:nvSpPr>
        <p:spPr bwMode="auto">
          <a:xfrm>
            <a:off x="32037828" y="20060716"/>
            <a:ext cx="9829821" cy="13256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1600" dirty="0"/>
              <a:t>RCV1 dataset with 5K features</a:t>
            </a:r>
            <a:r>
              <a:rPr lang="en-US" altLang="en-US" sz="1600" dirty="0" smtClean="0"/>
              <a:t>.</a:t>
            </a:r>
            <a:r>
              <a:rPr lang="en-US" altLang="en-US" sz="1600" b="1" dirty="0" smtClean="0"/>
              <a:t>(a)</a:t>
            </a:r>
            <a:r>
              <a:rPr lang="en-US" altLang="en-US" sz="1600" dirty="0" smtClean="0"/>
              <a:t> Precision </a:t>
            </a:r>
            <a:r>
              <a:rPr lang="en-US" altLang="en-US" sz="1600" dirty="0"/>
              <a:t>at 1, 3 and 5 nearest neighbor evaluated on the test set </a:t>
            </a:r>
            <a:r>
              <a:rPr lang="en-US" altLang="en-US" sz="1600" i="1" dirty="0" smtClean="0"/>
              <a:t>vs. </a:t>
            </a:r>
            <a:r>
              <a:rPr lang="en-US" altLang="en-US" sz="1600" dirty="0" smtClean="0"/>
              <a:t>the </a:t>
            </a:r>
            <a:r>
              <a:rPr lang="en-US" altLang="en-US" sz="1600" dirty="0"/>
              <a:t>mean training run time of COMET. Percentiles denote the density of the learned matrix. Error bars denote the standard error of the mean across 5 random train/test partitions (80\%/20\%). Dashed line denotes the </a:t>
            </a:r>
            <a:r>
              <a:rPr lang="en-US" altLang="en-US" sz="1600" i="1" dirty="0" smtClean="0"/>
              <a:t>precision-at-1</a:t>
            </a:r>
            <a:r>
              <a:rPr lang="en-US" altLang="en-US" sz="1600" dirty="0" smtClean="0"/>
              <a:t> </a:t>
            </a:r>
            <a:r>
              <a:rPr lang="en-US" altLang="en-US" sz="1600" dirty="0"/>
              <a:t>of the Euclidean baseline. </a:t>
            </a:r>
            <a:r>
              <a:rPr lang="en-US" altLang="en-US" sz="1600" b="1" dirty="0" smtClean="0"/>
              <a:t>(</a:t>
            </a:r>
            <a:r>
              <a:rPr lang="en-US" altLang="en-US" sz="1600" b="1" dirty="0"/>
              <a:t>b</a:t>
            </a:r>
            <a:r>
              <a:rPr lang="en-US" altLang="en-US" sz="1600" b="1" dirty="0" smtClean="0"/>
              <a:t>)</a:t>
            </a:r>
            <a:r>
              <a:rPr lang="en-US" altLang="en-US" sz="1600" dirty="0" smtClean="0"/>
              <a:t> </a:t>
            </a:r>
            <a:r>
              <a:rPr lang="en-US" altLang="en-US" sz="1600" dirty="0"/>
              <a:t>Mean training time as a function of the learned matrix density. Percentiles denote the </a:t>
            </a:r>
            <a:r>
              <a:rPr lang="en-US" altLang="en-US" sz="1600" i="1" dirty="0" smtClean="0"/>
              <a:t>Precision-at-1</a:t>
            </a:r>
            <a:endParaRPr lang="en-AU" altLang="en-US" sz="1600" i="1" dirty="0"/>
          </a:p>
        </p:txBody>
      </p:sp>
      <p:pic>
        <p:nvPicPr>
          <p:cNvPr id="1026" name="Picture 2" descr="http://chechiklab.biu.ac.il/~yuvval/figs/comet/V_features_vs_infogain.png"/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0203" r="15050" b="1598"/>
          <a:stretch/>
        </p:blipFill>
        <p:spPr bwMode="auto">
          <a:xfrm>
            <a:off x="32278072" y="23788480"/>
            <a:ext cx="4752528" cy="422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252237" y="-245193"/>
            <a:ext cx="34700925" cy="3078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 anchor="ctr">
            <a:spAutoFit/>
          </a:bodyPr>
          <a:lstStyle/>
          <a:p>
            <a:pPr algn="ctr" rtl="0"/>
            <a:r>
              <a:rPr lang="en-US" b="1" dirty="0" smtClean="0"/>
              <a:t>Learning</a:t>
            </a:r>
            <a:r>
              <a:rPr lang="en-US" sz="11000" b="1" dirty="0" smtClean="0"/>
              <a:t> Sparse Metrics</a:t>
            </a:r>
          </a:p>
          <a:p>
            <a:pPr algn="ctr" rtl="0"/>
            <a:r>
              <a:rPr lang="en-US" b="1" dirty="0" smtClean="0"/>
              <a:t>One Feature at a Time - COMET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115"/>
              <p:cNvSpPr txBox="1">
                <a:spLocks noChangeArrowheads="1"/>
              </p:cNvSpPr>
              <p:nvPr/>
            </p:nvSpPr>
            <p:spPr bwMode="auto">
              <a:xfrm>
                <a:off x="37498100" y="23912883"/>
                <a:ext cx="4369549" cy="10793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1600" dirty="0" err="1" smtClean="0"/>
                  <a:t>Frobenius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norm of the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 against the information gain of feature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. Sparse COMET assigns zero weights to less-informative features.</a:t>
                </a:r>
                <a:endParaRPr lang="en-AU" altLang="en-US" sz="1600" dirty="0"/>
              </a:p>
            </p:txBody>
          </p:sp>
        </mc:Choice>
        <mc:Fallback xmlns="">
          <p:sp>
            <p:nvSpPr>
              <p:cNvPr id="39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498100" y="23912883"/>
                <a:ext cx="4369549" cy="1079399"/>
              </a:xfrm>
              <a:prstGeom prst="rect">
                <a:avLst/>
              </a:prstGeom>
              <a:blipFill rotWithShape="0">
                <a:blip r:embed="rId26"/>
                <a:stretch>
                  <a:fillRect l="-697" t="-1695" b="-6215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15"/>
              <p:cNvSpPr txBox="1">
                <a:spLocks noChangeArrowheads="1"/>
              </p:cNvSpPr>
              <p:nvPr/>
            </p:nvSpPr>
            <p:spPr bwMode="auto">
              <a:xfrm>
                <a:off x="11900380" y="28899051"/>
                <a:ext cx="3797091" cy="15718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1600" b="1" dirty="0"/>
                  <a:t>Structured sparsity:</a:t>
                </a:r>
                <a:r>
                  <a:rPr lang="en-US" sz="1600" dirty="0"/>
                  <a:t> A heat map of the absolute values of the elements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1600" dirty="0"/>
                  <a:t> trained on RCV1, illustrating the structured sparseness of the learned metric. Features are ordered by their information gain.</a:t>
                </a:r>
                <a:endParaRPr lang="en-AU" altLang="en-US" sz="1600" dirty="0"/>
              </a:p>
            </p:txBody>
          </p:sp>
        </mc:Choice>
        <mc:Fallback xmlns="">
          <p:sp>
            <p:nvSpPr>
              <p:cNvPr id="40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00380" y="28899051"/>
                <a:ext cx="3797091" cy="1571842"/>
              </a:xfrm>
              <a:prstGeom prst="rect">
                <a:avLst/>
              </a:prstGeom>
              <a:blipFill rotWithShape="0">
                <a:blip r:embed="rId27"/>
                <a:stretch>
                  <a:fillRect l="-963" t="-1163" r="-1284" b="-3876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98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272" y="26114448"/>
            <a:ext cx="2835275" cy="241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99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260" y="25777898"/>
            <a:ext cx="2951162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" name="Picture 100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460" y="26111273"/>
            <a:ext cx="1944687" cy="256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 Box 101"/>
              <p:cNvSpPr txBox="1">
                <a:spLocks noChangeArrowheads="1"/>
              </p:cNvSpPr>
              <p:nvPr/>
            </p:nvSpPr>
            <p:spPr bwMode="auto">
              <a:xfrm>
                <a:off x="4453535" y="25501673"/>
                <a:ext cx="2561897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Query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2" name="Text 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3535" y="25501673"/>
                <a:ext cx="2561897" cy="463846"/>
              </a:xfrm>
              <a:prstGeom prst="rect">
                <a:avLst/>
              </a:prstGeom>
              <a:blipFill rotWithShape="0">
                <a:blip r:embed="rId31"/>
                <a:stretch>
                  <a:fillRect l="-3810" t="-7895" r="-1190" b="-3157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 Box 102"/>
              <p:cNvSpPr txBox="1">
                <a:spLocks noChangeArrowheads="1"/>
              </p:cNvSpPr>
              <p:nvPr/>
            </p:nvSpPr>
            <p:spPr bwMode="auto">
              <a:xfrm>
                <a:off x="1368452" y="28594123"/>
                <a:ext cx="2075097" cy="371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</a:pPr>
                <a:r>
                  <a:rPr kumimoji="0" lang="en-US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more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3" name="Text 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8452" y="28594123"/>
                <a:ext cx="2075097" cy="371513"/>
              </a:xfrm>
              <a:prstGeom prst="rect">
                <a:avLst/>
              </a:prstGeom>
              <a:blipFill rotWithShape="0">
                <a:blip r:embed="rId32"/>
                <a:stretch>
                  <a:fillRect l="-2346" t="-9836" r="-293" b="-245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 Box 103"/>
              <p:cNvSpPr txBox="1">
                <a:spLocks noChangeArrowheads="1"/>
              </p:cNvSpPr>
              <p:nvPr/>
            </p:nvSpPr>
            <p:spPr bwMode="auto">
              <a:xfrm>
                <a:off x="7977724" y="28515393"/>
                <a:ext cx="1959680" cy="371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</a:pPr>
                <a:r>
                  <a:rPr kumimoji="0" lang="en-US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less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4" name="Text 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7724" y="28515393"/>
                <a:ext cx="1959680" cy="371513"/>
              </a:xfrm>
              <a:prstGeom prst="rect">
                <a:avLst/>
              </a:prstGeom>
              <a:blipFill rotWithShape="0">
                <a:blip r:embed="rId33"/>
                <a:stretch>
                  <a:fillRect l="-2804" t="-9836" r="-312" b="-245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14523</TotalTime>
  <Words>652</Words>
  <Application>Microsoft Office PowerPoint</Application>
  <PresentationFormat>Custom</PresentationFormat>
  <Paragraphs>102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Noa</dc:creator>
  <cp:lastModifiedBy>Yuval A</cp:lastModifiedBy>
  <cp:revision>992</cp:revision>
  <dcterms:created xsi:type="dcterms:W3CDTF">2012-06-10T07:14:49Z</dcterms:created>
  <dcterms:modified xsi:type="dcterms:W3CDTF">2015-11-24T01:17:14Z</dcterms:modified>
</cp:coreProperties>
</file>