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10" d="100"/>
          <a:sy n="10" d="100"/>
        </p:scale>
        <p:origin x="1536" y="828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hechiklab.biu.ac.il/yuvva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hyperlink" Target="mailto:yuval.atzmon@biu.ac.i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eg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6.jpe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1.jpe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5.jpe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16" y="22277641"/>
            <a:ext cx="5251214" cy="4760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554" y="15383311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9534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590428"/>
            <a:ext cx="9721080" cy="153978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</a:t>
            </a:r>
            <a:r>
              <a:rPr lang="en-US" sz="3800" b="1" dirty="0" smtClean="0"/>
              <a:t>Research</a:t>
            </a:r>
            <a:endParaRPr lang="en-US" sz="3800" b="1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20162144"/>
            <a:ext cx="9714935" cy="69606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7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8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20038124"/>
            <a:ext cx="3191456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</a:t>
            </a:r>
            <a:r>
              <a:rPr lang="en-US" altLang="en-US" sz="3200" dirty="0" smtClean="0">
                <a:latin typeface="+mj-lt"/>
              </a:rPr>
              <a:t>categories. </a:t>
            </a:r>
            <a:endParaRPr lang="en-US" altLang="en-US" sz="32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 </a:t>
            </a:r>
            <a:b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</a:b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5-fold cross-validation.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2106681"/>
                <a:ext cx="3202595" cy="25567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at sparse COMET.</a:t>
                </a:r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2106681"/>
                <a:ext cx="3202595" cy="2556727"/>
              </a:xfrm>
              <a:prstGeom prst="rect">
                <a:avLst/>
              </a:prstGeom>
              <a:blipFill rotWithShape="0">
                <a:blip r:embed="rId9"/>
                <a:stretch>
                  <a:fillRect l="-4952" t="-2857" b="-69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dirty="0" smtClean="0">
                <a:latin typeface="+mj-lt"/>
              </a:rPr>
              <a:t>We propose a new form of structured sparsity.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feature. We also maintain the diagonal of W corresponding to weights of individual features. </a:t>
            </a:r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</a:t>
                </a:r>
                <a:r>
                  <a:rPr lang="en-US" sz="32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that was trained </a:t>
                </a:r>
                <a:r>
                  <a:rPr lang="en-US" sz="3200" dirty="0">
                    <a:latin typeface="+mj-lt"/>
                  </a:rPr>
                  <a:t>on </a:t>
                </a:r>
                <a:r>
                  <a:rPr lang="en-US" sz="3200" dirty="0" smtClean="0">
                    <a:latin typeface="+mj-lt"/>
                  </a:rPr>
                  <a:t>RCV1. The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blipFill rotWithShape="0">
                <a:blip r:embed="rId17"/>
                <a:stretch>
                  <a:fillRect l="-4952" t="-2600" b="-56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13541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</a:t>
            </a:r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runtime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7017453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244815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r>
              <a:rPr lang="en-US" sz="3200" dirty="0">
                <a:latin typeface="+mj-lt"/>
              </a:rPr>
              <a:t>Achieving almost identical precision as dense-COMET, ×4.5 faster, with 0.5% </a:t>
            </a:r>
            <a:r>
              <a:rPr lang="en-US" sz="3200" dirty="0" smtClean="0">
                <a:latin typeface="+mj-lt"/>
              </a:rPr>
              <a:t>density</a:t>
            </a:r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570592"/>
            <a:ext cx="8849661" cy="138119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err="1" smtClean="0">
                <a:latin typeface="+mj-lt"/>
              </a:rPr>
              <a:t>sCOMET</a:t>
            </a:r>
            <a:r>
              <a:rPr lang="en-US" sz="4400" b="1" dirty="0" smtClean="0">
                <a:latin typeface="+mj-lt"/>
              </a:rPr>
              <a:t> </a:t>
            </a:r>
            <a:r>
              <a:rPr lang="en-US" sz="4400" b="1" dirty="0" smtClean="0">
                <a:latin typeface="+mj-lt"/>
              </a:rPr>
              <a:t>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</a:t>
            </a:r>
            <a:r>
              <a:rPr lang="en-US" sz="4400" b="1" dirty="0" smtClean="0">
                <a:latin typeface="+mj-lt"/>
              </a:rPr>
              <a:t>features</a:t>
            </a:r>
          </a:p>
          <a:p>
            <a:pPr lvl="0" algn="l" rtl="0">
              <a:spcBef>
                <a:spcPts val="75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It assigns </a:t>
            </a:r>
            <a:r>
              <a:rPr lang="en-US" sz="3200" dirty="0">
                <a:solidFill>
                  <a:prstClr val="black"/>
                </a:solidFill>
              </a:rPr>
              <a:t>zero weights to </a:t>
            </a:r>
            <a:r>
              <a:rPr lang="en-US" sz="3200" dirty="0" smtClean="0">
                <a:solidFill>
                  <a:prstClr val="black"/>
                </a:solidFill>
              </a:rPr>
              <a:t>less-informative features.</a:t>
            </a:r>
            <a:endParaRPr lang="en-AU" altLang="en-US" sz="3200" dirty="0">
              <a:solidFill>
                <a:prstClr val="black"/>
              </a:solidFill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We use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</a:t>
                </a:r>
                <a:r>
                  <a:rPr lang="en-US" sz="3200" dirty="0" smtClean="0">
                    <a:latin typeface="+mj-lt"/>
                  </a:rPr>
                  <a:t>matrix.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</a:t>
                </a:r>
                <a:r>
                  <a:rPr lang="en-US" sz="3200" dirty="0" smtClean="0">
                    <a:latin typeface="+mj-lt"/>
                  </a:rPr>
                  <a:t>diagonal.</a:t>
                </a:r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At each coordinate step we </a:t>
                </a:r>
                <a:r>
                  <a:rPr lang="en-US" sz="3200" dirty="0" smtClean="0">
                    <a:latin typeface="+mj-lt"/>
                  </a:rPr>
                  <a:t>solve </a:t>
                </a:r>
                <a:r>
                  <a:rPr lang="en-US" sz="3200" dirty="0" smtClean="0">
                    <a:latin typeface="+mj-lt"/>
                  </a:rPr>
                  <a:t>a </a:t>
                </a:r>
                <a:r>
                  <a:rPr lang="en-US" sz="3200" dirty="0">
                    <a:latin typeface="+mj-lt"/>
                  </a:rPr>
                  <a:t>proximal problem </a:t>
                </a:r>
                <a:r>
                  <a:rPr lang="en-US" sz="3200" dirty="0" smtClean="0">
                    <a:latin typeface="+mj-lt"/>
                  </a:rPr>
                  <a:t>to </a:t>
                </a:r>
                <a:r>
                  <a:rPr lang="en-US" sz="3200" dirty="0">
                    <a:latin typeface="+mj-lt"/>
                  </a:rPr>
                  <a:t>encourage exact all-zeros </a:t>
                </a:r>
                <a:r>
                  <a:rPr lang="en-US" sz="3200" dirty="0" smtClean="0"/>
                  <a:t>updates</a:t>
                </a:r>
                <a:r>
                  <a:rPr lang="en-US" sz="3200" baseline="30000" dirty="0" smtClean="0"/>
                  <a:t>4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This has a closed-form solution. We then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</a:t>
                </a:r>
                <a:r>
                  <a:rPr lang="en-US" sz="3200" dirty="0">
                    <a:latin typeface="+mj-lt"/>
                  </a:rPr>
                  <a:t>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</a:t>
                </a:r>
                <a:r>
                  <a:rPr lang="en-AU" sz="3200" dirty="0" smtClean="0">
                    <a:latin typeface="+mj-lt"/>
                  </a:rPr>
                  <a:t>update </a:t>
                </a:r>
                <a:r>
                  <a:rPr lang="en-AU" sz="3200" dirty="0" smtClean="0">
                    <a:latin typeface="+mj-lt"/>
                  </a:rPr>
                  <a:t>sets many </a:t>
                </a:r>
                <a:r>
                  <a:rPr lang="en-AU" sz="3200" dirty="0">
                    <a:latin typeface="+mj-lt"/>
                  </a:rPr>
                  <a:t>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</a:t>
                </a:r>
                <a:r>
                  <a:rPr lang="en-AU" sz="3200" dirty="0" smtClean="0">
                    <a:latin typeface="+mj-lt"/>
                  </a:rPr>
                  <a:t> to be identically </a:t>
                </a:r>
                <a:r>
                  <a:rPr lang="en-AU" sz="3200" dirty="0">
                    <a:latin typeface="+mj-lt"/>
                  </a:rPr>
                  <a:t>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the density level.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  <a:blipFill rotWithShape="0">
                <a:blip r:embed="rId20"/>
                <a:stretch>
                  <a:fillRect l="-1629" t="-391" r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Runtime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,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blipFill rotWithShape="0">
                <a:blip r:embed="rId21"/>
                <a:stretch>
                  <a:fillRect l="-1768" t="-4651" r="-1556" b="-1162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20040914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3"/>
          <a:srcRect t="5723" r="50227"/>
          <a:stretch/>
        </p:blipFill>
        <p:spPr>
          <a:xfrm>
            <a:off x="32768554" y="7849097"/>
            <a:ext cx="8714132" cy="656396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851097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4199892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</a:t>
            </a:r>
            <a:r>
              <a:rPr lang="en-US" altLang="en-US" sz="3200" b="1" dirty="0" smtClean="0">
                <a:latin typeface="+mj-lt"/>
              </a:rPr>
              <a:t>time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</a:t>
            </a:r>
            <a:r>
              <a:rPr lang="en-US" altLang="en-US" sz="3200" dirty="0" smtClean="0">
                <a:latin typeface="+mj-lt"/>
              </a:rPr>
              <a:t>COMET;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5k 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383311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; </a:t>
            </a:r>
            <a:r>
              <a:rPr lang="en-US" altLang="en-US" sz="3200" dirty="0">
                <a:latin typeface="+mj-lt"/>
              </a:rPr>
              <a:t>RCV1 dataset with </a:t>
            </a:r>
            <a:r>
              <a:rPr lang="en-US" altLang="en-US" sz="3200" dirty="0" smtClean="0">
                <a:latin typeface="+mj-lt"/>
              </a:rPr>
              <a:t>5k 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278037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sz="3200" dirty="0" smtClean="0"/>
                  <a:t>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continuously during 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  <a:blipFill rotWithShape="0">
                <a:blip r:embed="rId29"/>
                <a:stretch>
                  <a:fillRect l="-1672" t="-150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indices).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1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3" name="Oval 2"/>
          <p:cNvSpPr/>
          <p:nvPr/>
        </p:nvSpPr>
        <p:spPr>
          <a:xfrm>
            <a:off x="16543090" y="20810537"/>
            <a:ext cx="2232248" cy="165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391136" y="9449005"/>
            <a:ext cx="8598648" cy="4520772"/>
          </a:xfrm>
          <a:prstGeom prst="rect">
            <a:avLst/>
          </a:prstGeom>
        </p:spPr>
      </p:pic>
      <p:sp>
        <p:nvSpPr>
          <p:cNvPr id="56" name="Text Box 115"/>
          <p:cNvSpPr txBox="1">
            <a:spLocks noChangeArrowheads="1"/>
          </p:cNvSpPr>
          <p:nvPr/>
        </p:nvSpPr>
        <p:spPr bwMode="auto">
          <a:xfrm>
            <a:off x="28049341" y="25846308"/>
            <a:ext cx="3191456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</a:t>
            </a:r>
            <a:r>
              <a:rPr lang="en-US" altLang="en-US" sz="3200" dirty="0" smtClean="0">
                <a:latin typeface="+mj-lt"/>
              </a:rPr>
              <a:t>Reuters CV1.</a:t>
            </a:r>
            <a:endParaRPr lang="en-AU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17734</TotalTime>
  <Words>438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1234</cp:revision>
  <dcterms:created xsi:type="dcterms:W3CDTF">2012-06-10T07:14:49Z</dcterms:created>
  <dcterms:modified xsi:type="dcterms:W3CDTF">2015-12-03T23:50:38Z</dcterms:modified>
</cp:coreProperties>
</file>