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80"/>
    <p:restoredTop sz="96552" autoAdjust="0"/>
  </p:normalViewPr>
  <p:slideViewPr>
    <p:cSldViewPr>
      <p:cViewPr>
        <p:scale>
          <a:sx n="25" d="100"/>
          <a:sy n="25" d="100"/>
        </p:scale>
        <p:origin x="-92" y="-1764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8.jpeg"/><Relationship Id="rId26" Type="http://schemas.openxmlformats.org/officeDocument/2006/relationships/image" Target="../media/image18.png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7" Type="http://schemas.openxmlformats.org/officeDocument/2006/relationships/image" Target="../media/image2.jpeg"/><Relationship Id="rId12" Type="http://schemas.openxmlformats.org/officeDocument/2006/relationships/image" Target="../media/image7.png"/><Relationship Id="rId17" Type="http://schemas.openxmlformats.org/officeDocument/2006/relationships/image" Target="../media/image7.jpe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jpeg"/><Relationship Id="rId20" Type="http://schemas.openxmlformats.org/officeDocument/2006/relationships/image" Target="../media/image12.emf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hechiklab.biu.ac.il/yuvval" TargetMode="External"/><Relationship Id="rId24" Type="http://schemas.openxmlformats.org/officeDocument/2006/relationships/image" Target="../media/image16.jpeg"/><Relationship Id="rId5" Type="http://schemas.openxmlformats.org/officeDocument/2006/relationships/hyperlink" Target="mailto:yuval.atzmon@biu.ac.il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10" Type="http://schemas.openxmlformats.org/officeDocument/2006/relationships/image" Target="../media/image5.png"/><Relationship Id="rId19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4.png"/><Relationship Id="rId27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32281619" y="4968774"/>
            <a:ext cx="9714936" cy="184885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2034747" y="13756312"/>
            <a:ext cx="9721080" cy="1805827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2880545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085292" y="1224360"/>
            <a:ext cx="3307496" cy="4124258"/>
            <a:chOff x="850900" y="1424739"/>
            <a:chExt cx="2975505" cy="209435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1424739"/>
              <a:ext cx="2265743" cy="1037391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948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/>
                <a:t>The Leslie and Susan </a:t>
              </a:r>
              <a:r>
                <a:rPr lang="en-US" sz="2400" b="1" dirty="0" err="1" smtClean="0"/>
                <a:t>Gonda</a:t>
              </a:r>
              <a:r>
                <a:rPr lang="en-US" sz="2400" b="1" dirty="0" smtClean="0"/>
                <a:t> Multidisciplinary Brain Research Center</a:t>
              </a:r>
              <a:endParaRPr lang="en-US" sz="2400" b="1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281620" y="24098239"/>
            <a:ext cx="9714935" cy="650538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03900" y="30401771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5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6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pic>
        <p:nvPicPr>
          <p:cNvPr id="64" name="Picture 1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43" y="1190943"/>
            <a:ext cx="4619625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22605960" y="29307481"/>
            <a:ext cx="8657890" cy="23105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 smtClean="0"/>
              <a:t>80%/20% </a:t>
            </a:r>
            <a:r>
              <a:rPr lang="en-US" altLang="en-US" sz="2400" dirty="0"/>
              <a:t>train/test split, 5-fold </a:t>
            </a:r>
            <a:r>
              <a:rPr lang="en-US" altLang="en-US" sz="2400" dirty="0" smtClean="0"/>
              <a:t>cross-validation, comparing: </a:t>
            </a:r>
            <a:r>
              <a:rPr lang="en-AU" altLang="en-US" sz="2400" dirty="0" smtClean="0"/>
              <a:t>Euclidean </a:t>
            </a:r>
            <a:r>
              <a:rPr lang="en-AU" altLang="en-US" sz="2400" dirty="0"/>
              <a:t>metric (baseline)</a:t>
            </a:r>
            <a:r>
              <a:rPr lang="ar-SA" altLang="en-US" sz="2400" dirty="0" smtClean="0"/>
              <a:t>‏</a:t>
            </a:r>
            <a:r>
              <a:rPr lang="en-US" altLang="en-US" sz="2400" dirty="0"/>
              <a:t>,</a:t>
            </a:r>
            <a:r>
              <a:rPr lang="en-AU" altLang="en-US" sz="2400" dirty="0" smtClean="0"/>
              <a:t> </a:t>
            </a:r>
            <a:r>
              <a:rPr lang="en-AU" altLang="en-US" sz="2400" dirty="0" smtClean="0"/>
              <a:t>HDSL: Similarity Learning for High </a:t>
            </a:r>
            <a:r>
              <a:rPr lang="en-AU" altLang="en-US" sz="2400" dirty="0" smtClean="0"/>
              <a:t>Dimensional </a:t>
            </a:r>
            <a:r>
              <a:rPr lang="en-AU" altLang="en-US" sz="2400" dirty="0" smtClean="0"/>
              <a:t>Sparse Data  [Liu et al, 2015], LEGO </a:t>
            </a:r>
            <a:r>
              <a:rPr lang="en-AU" altLang="en-US" sz="2400" dirty="0"/>
              <a:t>(ITML): Log-</a:t>
            </a:r>
            <a:r>
              <a:rPr lang="en-AU" altLang="en-US" sz="2400" dirty="0" err="1"/>
              <a:t>Det</a:t>
            </a:r>
            <a:r>
              <a:rPr lang="en-AU" altLang="en-US" sz="2400" dirty="0"/>
              <a:t> Exact Gradient Online [</a:t>
            </a:r>
            <a:r>
              <a:rPr lang="en-AU" altLang="en-US" sz="2400" dirty="0" smtClean="0"/>
              <a:t>Jain et al. 2008], </a:t>
            </a:r>
            <a:r>
              <a:rPr lang="en-AU" altLang="en-US" sz="2400" dirty="0" err="1" smtClean="0"/>
              <a:t>BoostMetric</a:t>
            </a:r>
            <a:r>
              <a:rPr lang="en-AU" altLang="en-US" sz="2400" dirty="0" smtClean="0"/>
              <a:t> positive-semidefinite metric learning with boosting [Shen et al. 2009]</a:t>
            </a:r>
            <a:endParaRPr lang="en-AU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/>
          <a:srcRect l="50064" r="-1"/>
          <a:stretch/>
        </p:blipFill>
        <p:spPr>
          <a:xfrm>
            <a:off x="32925073" y="13758304"/>
            <a:ext cx="8514069" cy="6780197"/>
          </a:xfrm>
          <a:prstGeom prst="rect">
            <a:avLst/>
          </a:prstGeom>
        </p:spPr>
      </p:pic>
      <p:sp>
        <p:nvSpPr>
          <p:cNvPr id="36" name="Text Box 115"/>
          <p:cNvSpPr txBox="1">
            <a:spLocks noChangeArrowheads="1"/>
          </p:cNvSpPr>
          <p:nvPr/>
        </p:nvSpPr>
        <p:spPr bwMode="auto">
          <a:xfrm>
            <a:off x="32839031" y="20713696"/>
            <a:ext cx="8600112" cy="194117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/>
              <a:t>RCV1 dataset with 5K features</a:t>
            </a:r>
            <a:r>
              <a:rPr lang="en-US" altLang="en-US" sz="2400" dirty="0" smtClean="0"/>
              <a:t>.</a:t>
            </a:r>
            <a:r>
              <a:rPr lang="en-US" altLang="en-US" sz="2400" b="1" dirty="0" smtClean="0"/>
              <a:t>(a)</a:t>
            </a:r>
            <a:r>
              <a:rPr lang="en-US" altLang="en-US" sz="2400" dirty="0" smtClean="0"/>
              <a:t> Precision </a:t>
            </a:r>
            <a:r>
              <a:rPr lang="en-US" altLang="en-US" sz="2400" dirty="0"/>
              <a:t>at 1, 3 and 5 nearest neighbor evaluated on the test set </a:t>
            </a:r>
            <a:r>
              <a:rPr lang="en-US" altLang="en-US" sz="2400" i="1" dirty="0" smtClean="0"/>
              <a:t>vs. </a:t>
            </a:r>
            <a:r>
              <a:rPr lang="en-US" altLang="en-US" sz="2400" dirty="0" smtClean="0"/>
              <a:t>the </a:t>
            </a:r>
            <a:r>
              <a:rPr lang="en-US" altLang="en-US" sz="2400" dirty="0"/>
              <a:t>mean training run time of COMET. </a:t>
            </a:r>
            <a:r>
              <a:rPr lang="en-US" altLang="en-US" sz="2400" dirty="0" smtClean="0"/>
              <a:t>Dashed </a:t>
            </a:r>
            <a:r>
              <a:rPr lang="en-US" altLang="en-US" sz="2400" dirty="0"/>
              <a:t>line denotes the </a:t>
            </a:r>
            <a:r>
              <a:rPr lang="en-US" altLang="en-US" sz="2400" i="1" dirty="0" smtClean="0"/>
              <a:t>precision-at-1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of the Euclidean baseline. </a:t>
            </a:r>
            <a:r>
              <a:rPr lang="en-US" altLang="en-US" sz="2400" b="1" dirty="0" smtClean="0"/>
              <a:t>(</a:t>
            </a:r>
            <a:r>
              <a:rPr lang="en-US" altLang="en-US" sz="2400" b="1" dirty="0"/>
              <a:t>b</a:t>
            </a:r>
            <a:r>
              <a:rPr lang="en-US" altLang="en-US" sz="2400" b="1" dirty="0" smtClean="0"/>
              <a:t>)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Mean training time as a function of the learned matrix density. </a:t>
            </a:r>
            <a:endParaRPr lang="en-AU" altLang="en-US" sz="2400" i="1" dirty="0"/>
          </a:p>
        </p:txBody>
      </p:sp>
      <p:pic>
        <p:nvPicPr>
          <p:cNvPr id="1026" name="Picture 2" descr="http://chechiklab.biu.ac.il/~yuvval/figs/comet/V_features_vs_infogain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0203" r="15050" b="1598"/>
          <a:stretch/>
        </p:blipFill>
        <p:spPr bwMode="auto">
          <a:xfrm>
            <a:off x="32855072" y="25671008"/>
            <a:ext cx="5381475" cy="478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1224361"/>
            <a:ext cx="34700925" cy="13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 </a:t>
            </a:r>
            <a:r>
              <a:rPr lang="en-US" b="1" dirty="0"/>
              <a:t>Sparse Metrics, One Feature at a </a:t>
            </a:r>
            <a:r>
              <a:rPr lang="en-US" b="1" dirty="0" smtClean="0"/>
              <a:t>Time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8236547" y="25547524"/>
                <a:ext cx="3202595" cy="267983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2400" dirty="0" err="1" smtClean="0"/>
                  <a:t>Frobenius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against the information gain of feature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. Sparse </a:t>
                </a:r>
                <a:r>
                  <a:rPr lang="en-US" sz="2400" dirty="0"/>
                  <a:t>COMET assigns zero weights to less-informative features.</a:t>
                </a:r>
                <a:endParaRPr lang="en-AU" altLang="en-US" sz="2400" dirty="0"/>
              </a:p>
            </p:txBody>
          </p:sp>
        </mc:Choice>
        <mc:Fallback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36547" y="25547524"/>
                <a:ext cx="3202595" cy="2679837"/>
              </a:xfrm>
              <a:prstGeom prst="rect">
                <a:avLst/>
              </a:prstGeom>
              <a:blipFill rotWithShape="0">
                <a:blip r:embed="rId10"/>
                <a:stretch>
                  <a:fillRect l="-2852" t="-1595" r="-4373" b="-455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ounded Rectangle 128"/>
              <p:cNvSpPr/>
              <p:nvPr/>
            </p:nvSpPr>
            <p:spPr>
              <a:xfrm>
                <a:off x="1080420" y="4968776"/>
                <a:ext cx="9721080" cy="1297287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The Learning Setup</a:t>
                </a:r>
              </a:p>
              <a:p>
                <a:pPr algn="l"/>
                <a:r>
                  <a:rPr lang="en-US" sz="3200" dirty="0">
                    <a:solidFill>
                      <a:schemeClr val="tx1"/>
                    </a:solidFill>
                  </a:rPr>
                  <a:t>Learning a measure of pairwise similarity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over </a:t>
                </a:r>
                <a:r>
                  <a:rPr lang="en-US" sz="3200" dirty="0">
                    <a:solidFill>
                      <a:schemeClr val="tx1"/>
                    </a:solidFill>
                  </a:rPr>
                  <a:t>the cone of positive definite (PD) matrices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𝑊𝑦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|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𝑃𝐷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Assuming a ranking based weak supervision signal,</a:t>
                </a: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such that per a given triplet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ctr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lvl="0" algn="l" rtl="0"/>
                <a:r>
                  <a:rPr lang="en-US" sz="3200" dirty="0" smtClean="0">
                    <a:solidFill>
                      <a:prstClr val="black"/>
                    </a:solidFill>
                  </a:rPr>
                  <a:t>The </a:t>
                </a:r>
                <a:r>
                  <a:rPr lang="en-US" sz="3200" dirty="0">
                    <a:solidFill>
                      <a:prstClr val="black"/>
                    </a:solidFill>
                  </a:rPr>
                  <a:t>objective:</a:t>
                </a:r>
                <a:endParaRPr lang="en-US" sz="3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</a:endParaRPr>
              </a:p>
              <a:p>
                <a:pPr lvl="0" algn="ctr" rtl="0"/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e>
                    </m:func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, </a:t>
                </a: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with gradient steps inside the PD cone.</a:t>
                </a:r>
              </a:p>
              <a:p>
                <a:pPr algn="ctr" rtl="0"/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6"/>
                <a:ext cx="9721080" cy="12972877"/>
              </a:xfrm>
              <a:prstGeom prst="round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8962868"/>
                <a:ext cx="2561897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8962868"/>
                <a:ext cx="2561897" cy="463846"/>
              </a:xfrm>
              <a:prstGeom prst="rect">
                <a:avLst/>
              </a:prstGeom>
              <a:blipFill rotWithShape="0">
                <a:blip r:embed="rId13"/>
                <a:stretch>
                  <a:fillRect l="-3810" t="-9211" r="-1190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608386" y="12055318"/>
                <a:ext cx="2280346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386" y="12055318"/>
                <a:ext cx="2280346" cy="402291"/>
              </a:xfrm>
              <a:prstGeom prst="rect">
                <a:avLst/>
              </a:prstGeom>
              <a:blipFill rotWithShape="0">
                <a:blip r:embed="rId14"/>
                <a:stretch>
                  <a:fillRect l="-2941" t="-7576" r="-802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11976588"/>
                <a:ext cx="2152105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11976588"/>
                <a:ext cx="2152105" cy="402291"/>
              </a:xfrm>
              <a:prstGeom prst="rect">
                <a:avLst/>
              </a:prstGeom>
              <a:blipFill rotWithShape="0">
                <a:blip r:embed="rId15"/>
                <a:stretch>
                  <a:fillRect l="-3116" t="-7576" r="-567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2" descr="Bird, Blue, Cristata, Cyanocitta, Jay, Birds, Animals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/>
          <a:stretch/>
        </p:blipFill>
        <p:spPr bwMode="auto">
          <a:xfrm>
            <a:off x="4426569" y="9590701"/>
            <a:ext cx="2342128" cy="28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d, Water, Ocean, Nature, Sea, Pelican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/>
          <a:stretch/>
        </p:blipFill>
        <p:spPr bwMode="auto">
          <a:xfrm>
            <a:off x="1642704" y="9705146"/>
            <a:ext cx="1526591" cy="21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een, Rat, Mouse, Animal, Cute, Nature, Domestic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24915" r="57660" b="3685"/>
          <a:stretch/>
        </p:blipFill>
        <p:spPr bwMode="auto">
          <a:xfrm>
            <a:off x="8025971" y="9621067"/>
            <a:ext cx="1659289" cy="21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1080420" y="18290257"/>
            <a:ext cx="9715300" cy="1366578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COMET row-column coordinate step</a:t>
            </a:r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08386" y="19591159"/>
            <a:ext cx="4851213" cy="306371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 smtClean="0"/>
              <a:t>Updating </a:t>
            </a:r>
            <a:r>
              <a:rPr lang="en-US" sz="3200" dirty="0"/>
              <a:t>the learned matrix one column and row at a </a:t>
            </a:r>
            <a:r>
              <a:rPr lang="en-US" sz="3200" dirty="0" smtClean="0"/>
              <a:t>time. The </a:t>
            </a:r>
            <a:r>
              <a:rPr lang="en-US" sz="3200" dirty="0"/>
              <a:t>PD condition of the </a:t>
            </a:r>
            <a:r>
              <a:rPr lang="en-US" sz="3200" dirty="0" err="1"/>
              <a:t>Schur</a:t>
            </a:r>
            <a:r>
              <a:rPr lang="en-US" sz="3200" dirty="0"/>
              <a:t> </a:t>
            </a:r>
            <a:r>
              <a:rPr lang="en-US" sz="3200" dirty="0" smtClean="0"/>
              <a:t>complement </a:t>
            </a:r>
            <a:r>
              <a:rPr lang="en-US" sz="3200" dirty="0"/>
              <a:t> guarantees that the steps reside  inside the PD </a:t>
            </a:r>
            <a:r>
              <a:rPr lang="en-US" sz="3200" dirty="0" smtClean="0"/>
              <a:t>cone: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/>
              <p:cNvSpPr/>
              <p:nvPr/>
            </p:nvSpPr>
            <p:spPr>
              <a:xfrm>
                <a:off x="1642704" y="23416344"/>
                <a:ext cx="8570252" cy="8144075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⟺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</a:t>
                </a:r>
                <a:r>
                  <a:rPr lang="en-US" sz="3200" dirty="0"/>
                  <a:t>a scalar),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smtClean="0"/>
                  <a:t> Resulting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an </a:t>
                </a:r>
                <a:r>
                  <a:rPr lang="en-US" sz="3200" dirty="0"/>
                  <a:t>upper limit to the allowable step </a:t>
                </a:r>
                <a:r>
                  <a:rPr lang="en-US" sz="3200" dirty="0" smtClean="0"/>
                  <a:t>size.</a:t>
                </a:r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r>
                  <a:rPr lang="en-US" sz="3200" dirty="0" smtClean="0"/>
                  <a:t>Keeping </a:t>
                </a:r>
                <a:r>
                  <a:rPr lang="en-US" sz="3200" dirty="0"/>
                  <a:t>an </a:t>
                </a:r>
                <a:r>
                  <a:rPr lang="en-US" sz="3200" dirty="0" smtClean="0"/>
                  <a:t>updated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root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to solve the condition, also result with a continues embedding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of the features into the metric space.</a:t>
                </a:r>
                <a:endParaRPr lang="en-US" sz="3200" dirty="0"/>
              </a:p>
            </p:txBody>
          </p:sp>
        </mc:Choice>
        <mc:Fallback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04" y="23416344"/>
                <a:ext cx="8570252" cy="8144075"/>
              </a:xfrm>
              <a:prstGeom prst="rect">
                <a:avLst/>
              </a:prstGeom>
              <a:blipFill rotWithShape="0">
                <a:blip r:embed="rId19"/>
                <a:stretch>
                  <a:fillRect l="-1565" b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ounded Rectangle 78"/>
          <p:cNvSpPr/>
          <p:nvPr/>
        </p:nvSpPr>
        <p:spPr>
          <a:xfrm>
            <a:off x="11521580" y="4968775"/>
            <a:ext cx="9715300" cy="269872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2120340" y="5348618"/>
            <a:ext cx="8599025" cy="3263764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Sparse COMET</a:t>
            </a:r>
            <a:endParaRPr lang="en-US" sz="3600" dirty="0" smtClean="0">
              <a:solidFill>
                <a:prstClr val="black"/>
              </a:solidFill>
            </a:endParaRPr>
          </a:p>
          <a:p>
            <a:pPr lvl="0" algn="l" rtl="0"/>
            <a:r>
              <a:rPr lang="en-US" sz="3200" dirty="0" smtClean="0">
                <a:solidFill>
                  <a:prstClr val="black"/>
                </a:solidFill>
              </a:rPr>
              <a:t>COMET’s structured sparsity allows </a:t>
            </a:r>
            <a:r>
              <a:rPr lang="en-US" sz="3200" dirty="0">
                <a:solidFill>
                  <a:prstClr val="black"/>
                </a:solidFill>
              </a:rPr>
              <a:t>only a small set of features to interact with </a:t>
            </a:r>
            <a:r>
              <a:rPr lang="en-US" sz="3200" i="1" dirty="0">
                <a:solidFill>
                  <a:prstClr val="black"/>
                </a:solidFill>
              </a:rPr>
              <a:t>any</a:t>
            </a:r>
            <a:r>
              <a:rPr lang="en-US" sz="3200" dirty="0">
                <a:solidFill>
                  <a:prstClr val="black"/>
                </a:solidFill>
              </a:rPr>
              <a:t> of the other features. </a:t>
            </a:r>
            <a:r>
              <a:rPr lang="en-US" sz="3200" dirty="0" smtClean="0">
                <a:solidFill>
                  <a:prstClr val="black"/>
                </a:solidFill>
              </a:rPr>
              <a:t>Other individual features correspond to </a:t>
            </a:r>
            <a:r>
              <a:rPr lang="en-US" sz="3200" dirty="0">
                <a:solidFill>
                  <a:prstClr val="black"/>
                </a:solidFill>
              </a:rPr>
              <a:t>the diagonal of </a:t>
            </a:r>
            <a:r>
              <a:rPr lang="en-US" sz="3200" dirty="0" smtClean="0">
                <a:solidFill>
                  <a:prstClr val="black"/>
                </a:solidFill>
              </a:rPr>
              <a:t>the learned </a:t>
            </a:r>
            <a:r>
              <a:rPr lang="en-US" sz="3200" dirty="0">
                <a:solidFill>
                  <a:prstClr val="black"/>
                </a:solidFill>
              </a:rPr>
              <a:t>similarity </a:t>
            </a:r>
            <a:r>
              <a:rPr lang="en-US" sz="3200" dirty="0" smtClean="0">
                <a:solidFill>
                  <a:prstClr val="black"/>
                </a:solidFill>
              </a:rPr>
              <a:t>matrix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  <a:endParaRPr lang="he-IL" sz="3200" i="1" dirty="0">
              <a:solidFill>
                <a:prstClr val="black"/>
              </a:solidFill>
            </a:endParaRPr>
          </a:p>
          <a:p>
            <a:pPr lvl="0" algn="l" rtl="0"/>
            <a:endParaRPr lang="en-US" sz="33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196235" y="8353153"/>
            <a:ext cx="8326345" cy="79750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2120340" y="16583691"/>
                <a:ext cx="8559128" cy="12025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2400" b="1" dirty="0"/>
                  <a:t>Structured sparsity: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Absolute </a:t>
                </a:r>
                <a:r>
                  <a:rPr lang="en-US" sz="2400" dirty="0"/>
                  <a:t>values of the elements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trained on </a:t>
                </a:r>
                <a:r>
                  <a:rPr lang="en-US" sz="2400" dirty="0" smtClean="0"/>
                  <a:t>RCV1, features </a:t>
                </a:r>
                <a:r>
                  <a:rPr lang="en-US" sz="2400" dirty="0"/>
                  <a:t>are ordered by their information gain.</a:t>
                </a:r>
                <a:endParaRPr lang="en-AU" altLang="en-US" sz="2400" dirty="0"/>
              </a:p>
            </p:txBody>
          </p:sp>
        </mc:Choice>
        <mc:Fallback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20340" y="16583691"/>
                <a:ext cx="8559128" cy="1202510"/>
              </a:xfrm>
              <a:prstGeom prst="rect">
                <a:avLst/>
              </a:prstGeom>
              <a:blipFill rotWithShape="0">
                <a:blip r:embed="rId21"/>
                <a:stretch>
                  <a:fillRect l="-1068" t="-3030" b="-1111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6664120" y="19749700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ounded Rectangle 49"/>
          <p:cNvSpPr/>
          <p:nvPr/>
        </p:nvSpPr>
        <p:spPr>
          <a:xfrm>
            <a:off x="21963105" y="4968774"/>
            <a:ext cx="9714936" cy="84969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522614" y="5375614"/>
            <a:ext cx="8612485" cy="2263491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Complexity and Runtimes</a:t>
            </a:r>
            <a:endParaRPr lang="en-US" sz="3600" dirty="0" smtClean="0">
              <a:solidFill>
                <a:prstClr val="black"/>
              </a:solidFill>
            </a:endParaRPr>
          </a:p>
          <a:p>
            <a:pPr algn="l" rtl="0"/>
            <a:r>
              <a:rPr lang="en-US" sz="3200" dirty="0" smtClean="0"/>
              <a:t>We </a:t>
            </a:r>
            <a:r>
              <a:rPr lang="en-US" sz="3200" dirty="0"/>
              <a:t>compared COMET with approaches that avoid repeated projections to the PD cone and  to the Euclidean metric baseline.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522615" y="7777089"/>
            <a:ext cx="8612484" cy="132693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2414188" y="14173068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COMET </a:t>
            </a:r>
            <a:r>
              <a:rPr lang="en-US" sz="4400" b="1" dirty="0"/>
              <a:t>achieves better </a:t>
            </a:r>
            <a:r>
              <a:rPr lang="en-US" sz="4400" b="1" dirty="0" smtClean="0"/>
              <a:t>precision.</a:t>
            </a:r>
            <a:endParaRPr lang="en-US" sz="4400" b="1" dirty="0"/>
          </a:p>
        </p:txBody>
      </p:sp>
      <p:sp>
        <p:nvSpPr>
          <p:cNvPr id="72" name="Rectangle 71"/>
          <p:cNvSpPr/>
          <p:nvPr/>
        </p:nvSpPr>
        <p:spPr>
          <a:xfrm>
            <a:off x="32702110" y="5397206"/>
            <a:ext cx="8849661" cy="174027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/>
              <a:t>The effect of sparsity on precision and </a:t>
            </a:r>
            <a:r>
              <a:rPr lang="en-US" sz="4400" b="1" dirty="0" smtClean="0"/>
              <a:t>runtime</a:t>
            </a:r>
          </a:p>
          <a:p>
            <a:pPr algn="l" rtl="0"/>
            <a:endParaRPr lang="en-US" sz="1800" b="1" dirty="0"/>
          </a:p>
        </p:txBody>
      </p:sp>
      <p:sp>
        <p:nvSpPr>
          <p:cNvPr id="73" name="Rectangle 72"/>
          <p:cNvSpPr/>
          <p:nvPr/>
        </p:nvSpPr>
        <p:spPr>
          <a:xfrm>
            <a:off x="32757276" y="24548002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Informative features are non-zeros</a:t>
            </a:r>
            <a:endParaRPr lang="en-US" sz="1800" b="1" dirty="0"/>
          </a:p>
        </p:txBody>
      </p:sp>
      <p:pic>
        <p:nvPicPr>
          <p:cNvPr id="2" name="Picture 2" descr="http://www.natcom.org/uploadedImages/More_Scholarly_Resources/Doctoral_Program_Resource_Guide/NYU%20Logo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676" y="910858"/>
            <a:ext cx="3018839" cy="301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86235" y="26139129"/>
            <a:ext cx="6610690" cy="26099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12069455" y="18248930"/>
                <a:ext cx="8610014" cy="13734901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/>
                  <a:t>Using an overlapping </a:t>
                </a:r>
                <a:r>
                  <a:rPr lang="en-US" sz="3200" dirty="0"/>
                  <a:t>decomposition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/>
                  <a:t> group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a diagonal matrix, </a:t>
                </a:r>
                <a:r>
                  <a:rPr lang="en-US" sz="3200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/>
                  <a:t> row and column, with an all-zeros diagonal</a:t>
                </a:r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A </a:t>
                </a:r>
                <a:r>
                  <a:rPr lang="en-US" sz="3200" dirty="0" smtClean="0"/>
                  <a:t>group-sparse norm penalty encourages solutions with fewer features:</a:t>
                </a:r>
              </a:p>
              <a:p>
                <a:pPr algn="l" rtl="0"/>
                <a:endParaRPr lang="en-US" sz="32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  <a:p>
                <a:pPr algn="l" rtl="0"/>
                <a:endParaRPr lang="en-US" sz="3200" dirty="0" smtClean="0"/>
              </a:p>
              <a:p>
                <a:pPr algn="l"/>
                <a:r>
                  <a:rPr lang="en-US" sz="3200" dirty="0"/>
                  <a:t>Solving a proximal problem on each step to encourage exact all-zeros updates, which admits a closed form </a:t>
                </a:r>
                <a:r>
                  <a:rPr lang="en-US" sz="3200" dirty="0" smtClean="0"/>
                  <a:t>solution.</a:t>
                </a:r>
                <a:endParaRPr lang="en-US" sz="3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/>
              </a:p>
              <a:p>
                <a:pPr algn="l"/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is the step size of the proximal update.</a:t>
                </a:r>
              </a:p>
              <a:p>
                <a:pPr algn="l" rtl="0"/>
                <a:endParaRPr lang="en-US" sz="3200" dirty="0" smtClean="0"/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455" y="18248930"/>
                <a:ext cx="8610014" cy="13734901"/>
              </a:xfrm>
              <a:prstGeom prst="rect">
                <a:avLst/>
              </a:prstGeom>
              <a:blipFill rotWithShape="0">
                <a:blip r:embed="rId26"/>
                <a:stretch>
                  <a:fillRect l="-1629" t="-488" r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 Box 102"/>
          <p:cNvSpPr txBox="1">
            <a:spLocks noChangeArrowheads="1"/>
          </p:cNvSpPr>
          <p:nvPr/>
        </p:nvSpPr>
        <p:spPr bwMode="auto">
          <a:xfrm>
            <a:off x="1512468" y="25995113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</a:p>
        </p:txBody>
      </p:sp>
      <p:sp>
        <p:nvSpPr>
          <p:cNvPr id="81" name="Text Box 102"/>
          <p:cNvSpPr txBox="1">
            <a:spLocks noChangeArrowheads="1"/>
          </p:cNvSpPr>
          <p:nvPr/>
        </p:nvSpPr>
        <p:spPr bwMode="auto">
          <a:xfrm>
            <a:off x="5616924" y="25995113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</a:p>
        </p:txBody>
      </p:sp>
      <p:sp>
        <p:nvSpPr>
          <p:cNvPr id="82" name="Text Box 115"/>
          <p:cNvSpPr txBox="1">
            <a:spLocks noChangeArrowheads="1"/>
          </p:cNvSpPr>
          <p:nvPr/>
        </p:nvSpPr>
        <p:spPr bwMode="auto">
          <a:xfrm>
            <a:off x="8323849" y="26276896"/>
            <a:ext cx="1920240" cy="23105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sz="2400" dirty="0" smtClean="0"/>
              <a:t>COMET gradient steps versus projected gradient steps</a:t>
            </a:r>
            <a:endParaRPr lang="en-AU" alt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7"/>
          <a:srcRect r="4094"/>
          <a:stretch/>
        </p:blipFill>
        <p:spPr>
          <a:xfrm>
            <a:off x="22522614" y="9621067"/>
            <a:ext cx="8612485" cy="18755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 Box 115"/>
              <p:cNvSpPr txBox="1">
                <a:spLocks noChangeArrowheads="1"/>
              </p:cNvSpPr>
              <p:nvPr/>
            </p:nvSpPr>
            <p:spPr bwMode="auto">
              <a:xfrm>
                <a:off x="22520517" y="11813666"/>
                <a:ext cx="8614582" cy="120251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altLang="en-US" sz="2400" dirty="0" smtClean="0"/>
                  <a:t>Runtimes, minutes.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en-US" sz="2400" dirty="0"/>
                  <a:t> denotes the standard deviation. For </a:t>
                </a:r>
                <a:r>
                  <a:rPr lang="en-US" altLang="en-US" sz="2400" dirty="0" smtClean="0"/>
                  <a:t>sparse COMET</a:t>
                </a:r>
                <a:r>
                  <a:rPr lang="en-US" altLang="en-US" sz="2400" dirty="0"/>
                  <a:t>, we  selected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values to illustrate the performance gain. </a:t>
                </a:r>
                <a:r>
                  <a:rPr lang="en-US" altLang="en-US" sz="2400" b="1" dirty="0" smtClean="0">
                    <a:solidFill>
                      <a:srgbClr val="FF0000"/>
                    </a:solidFill>
                  </a:rPr>
                  <a:t> TODO set best results in bold</a:t>
                </a:r>
                <a:endParaRPr lang="en-AU" altLang="en-US" sz="2400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3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0517" y="11813666"/>
                <a:ext cx="8614582" cy="1202510"/>
              </a:xfrm>
              <a:prstGeom prst="rect">
                <a:avLst/>
              </a:prstGeom>
              <a:blipFill rotWithShape="0">
                <a:blip r:embed="rId28"/>
                <a:stretch>
                  <a:fillRect l="-1062" t="-3553" b="-1116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4" t="18639" r="10321" b="14404"/>
          <a:stretch/>
        </p:blipFill>
        <p:spPr bwMode="auto">
          <a:xfrm>
            <a:off x="23421236" y="15265921"/>
            <a:ext cx="7027803" cy="688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8"/>
          <a:srcRect r="50227"/>
          <a:stretch/>
        </p:blipFill>
        <p:spPr>
          <a:xfrm>
            <a:off x="32814740" y="6699700"/>
            <a:ext cx="8624403" cy="6890731"/>
          </a:xfrm>
          <a:prstGeom prst="rect">
            <a:avLst/>
          </a:prstGeom>
        </p:spPr>
      </p:pic>
      <p:pic>
        <p:nvPicPr>
          <p:cNvPr id="49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t="18639" r="54515" b="14404"/>
          <a:stretch/>
        </p:blipFill>
        <p:spPr bwMode="auto">
          <a:xfrm>
            <a:off x="23396926" y="21962665"/>
            <a:ext cx="7050277" cy="731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85293" y="19779561"/>
            <a:ext cx="557412" cy="274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244088" y="23246397"/>
            <a:ext cx="557412" cy="274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16200000">
            <a:off x="5563726" y="17080240"/>
            <a:ext cx="406840" cy="274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16782</TotalTime>
  <Words>376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1070</cp:revision>
  <dcterms:created xsi:type="dcterms:W3CDTF">2012-06-10T07:14:49Z</dcterms:created>
  <dcterms:modified xsi:type="dcterms:W3CDTF">2015-11-30T00:06:18Z</dcterms:modified>
</cp:coreProperties>
</file>