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>
        <p:scale>
          <a:sx n="32" d="100"/>
          <a:sy n="32" d="100"/>
        </p:scale>
        <p:origin x="-2996" y="-2416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hechiklab.biu.ac.il/yuvval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hyperlink" Target="mailto:yuval.atzmon@biu.ac.il" TargetMode="External"/><Relationship Id="rId12" Type="http://schemas.openxmlformats.org/officeDocument/2006/relationships/image" Target="../media/image7.png"/><Relationship Id="rId25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0.jpe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6.jpe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5.jpeg"/><Relationship Id="rId22" Type="http://schemas.openxmlformats.org/officeDocument/2006/relationships/image" Target="../media/image12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616" y="21666662"/>
            <a:ext cx="5251214" cy="4760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554" y="15121905"/>
            <a:ext cx="6077946" cy="4491122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2325163" y="4968774"/>
            <a:ext cx="9714936" cy="147616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933909" y="16157845"/>
            <a:ext cx="9721080" cy="1583047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2501985" cy="2421116"/>
            <a:chOff x="850900" y="1424739"/>
            <a:chExt cx="2975505" cy="1633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634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1800" b="1" dirty="0" smtClean="0"/>
                <a:t>The Leslie and Susan </a:t>
              </a:r>
              <a:r>
                <a:rPr lang="en-US" sz="1800" b="1" dirty="0" err="1" smtClean="0"/>
                <a:t>Gonda</a:t>
              </a:r>
              <a:r>
                <a:rPr lang="en-US" sz="1800" b="1" dirty="0" smtClean="0"/>
                <a:t> Multidisciplinary Brain Research Center</a:t>
              </a:r>
              <a:endParaRPr lang="en-US" sz="18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325164" y="19970853"/>
            <a:ext cx="9714935" cy="6600324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7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8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49341" y="19462060"/>
            <a:ext cx="3191456" cy="6701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Caltech256 with 50  cat. and </a:t>
            </a:r>
            <a:r>
              <a:rPr lang="en-US" altLang="en-US" sz="3200" dirty="0" smtClean="0">
                <a:latin typeface="+mj-lt"/>
              </a:rPr>
              <a:t>for Reuters CV1. 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Comparing </a:t>
            </a:r>
            <a:r>
              <a:rPr lang="en-US" altLang="en-US" sz="3200" dirty="0" smtClean="0">
                <a:latin typeface="+mj-lt"/>
              </a:rPr>
              <a:t>with: </a:t>
            </a: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HDSL</a:t>
            </a:r>
            <a:r>
              <a:rPr lang="en-AU" sz="3200" baseline="30000" dirty="0" smtClean="0">
                <a:latin typeface="+mj-lt"/>
              </a:rPr>
              <a:t>5</a:t>
            </a:r>
            <a:r>
              <a:rPr lang="en-AU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LEGO</a:t>
            </a:r>
            <a:r>
              <a:rPr lang="en-AU" sz="3200" baseline="30000" dirty="0" smtClean="0">
                <a:latin typeface="+mj-lt"/>
              </a:rPr>
              <a:t>6</a:t>
            </a:r>
            <a:r>
              <a:rPr lang="en-AU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BoostMetric</a:t>
            </a:r>
            <a:r>
              <a:rPr lang="en-AU" sz="3200" baseline="30000" dirty="0" smtClean="0">
                <a:latin typeface="+mj-lt"/>
              </a:rPr>
              <a:t>7</a:t>
            </a:r>
            <a:r>
              <a:rPr lang="en-AU" altLang="en-US" sz="3200" dirty="0" smtClean="0">
                <a:latin typeface="+mj-lt"/>
              </a:rPr>
              <a:t>,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80%/20% train/test split, 5-fold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cross-validation</a:t>
            </a:r>
            <a:endParaRPr lang="en-AU" altLang="en-US" sz="3200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80091" y="21495702"/>
                <a:ext cx="3202595" cy="46290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err="1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. </a:t>
                </a:r>
              </a:p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Sparse </a:t>
                </a:r>
                <a:r>
                  <a:rPr lang="en-US" sz="3200" dirty="0">
                    <a:latin typeface="+mj-lt"/>
                  </a:rPr>
                  <a:t>COMET assigns zero weights to less-informative features.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0091" y="21495702"/>
                <a:ext cx="3202595" cy="4629089"/>
              </a:xfrm>
              <a:prstGeom prst="rect">
                <a:avLst/>
              </a:prstGeom>
              <a:blipFill rotWithShape="0">
                <a:blip r:embed="rId9"/>
                <a:stretch>
                  <a:fillRect l="-4952" t="-1711" b="-328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Given a ranking-based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 we aim to minimize the regularized loss:</a:t>
                </a:r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blipFill rotWithShape="0">
                <a:blip r:embed="rId11"/>
                <a:stretch>
                  <a:fillRect l="-4211" t="-9091" r="-131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+mj-lt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blipFill rotWithShape="0">
                <a:blip r:embed="rId12"/>
                <a:stretch>
                  <a:fillRect l="-3216" t="-9091" r="-877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+mj-lt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3503" t="-7576" r="-955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Sparse COMET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We propose a new form of structured sparsity.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A small set of features interacts with </a:t>
            </a:r>
            <a:r>
              <a:rPr lang="en-US" sz="3200" i="1" dirty="0" smtClean="0">
                <a:solidFill>
                  <a:prstClr val="black"/>
                </a:solidFill>
                <a:latin typeface="+mj-lt"/>
              </a:rPr>
              <a:t>any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other features. Other individual features correspond to the diagonal of the learned similarity matrix.</a:t>
            </a:r>
            <a:endParaRPr lang="he-IL" sz="3200" i="1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endParaRPr lang="en-US" sz="33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35416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of the elements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trained on </a:t>
                </a:r>
                <a:r>
                  <a:rPr lang="en-US" sz="3200" dirty="0" smtClean="0">
                    <a:latin typeface="+mj-lt"/>
                  </a:rPr>
                  <a:t>RCV1.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3541612"/>
              </a:xfrm>
              <a:prstGeom prst="rect">
                <a:avLst/>
              </a:prstGeom>
              <a:blipFill rotWithShape="0">
                <a:blip r:embed="rId18"/>
                <a:stretch>
                  <a:fillRect l="-4952" t="-2238" r="-1905" b="-464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40053" y="4968775"/>
            <a:ext cx="9714936" cy="109452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77299" y="5341966"/>
            <a:ext cx="8612485" cy="177104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Complexity and runtimes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algn="l" rtl="0"/>
            <a:r>
              <a:rPr lang="en-US" sz="3200" dirty="0" smtClean="0">
                <a:latin typeface="+mj-lt"/>
              </a:rPr>
              <a:t>We compared COMET with approaches that avoid repeated projections to the PD cone.</a:t>
            </a: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391136" y="702622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391136" y="16441389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Experimental evaluation</a:t>
            </a:r>
          </a:p>
          <a:p>
            <a:pPr algn="l" rtl="0"/>
            <a:r>
              <a:rPr lang="en-US" sz="3200" dirty="0" smtClean="0">
                <a:latin typeface="+mj-lt"/>
              </a:rPr>
              <a:t>We evaluated </a:t>
            </a:r>
            <a:r>
              <a:rPr lang="en-US" sz="3200" dirty="0">
                <a:latin typeface="+mj-lt"/>
              </a:rPr>
              <a:t>COMET with three datasets: Object recognition (Caltech256</a:t>
            </a:r>
            <a:r>
              <a:rPr lang="en-US" sz="3200" dirty="0" smtClean="0">
                <a:latin typeface="+mj-lt"/>
              </a:rPr>
              <a:t>, d=1k, 135k </a:t>
            </a:r>
            <a:r>
              <a:rPr lang="en-US" sz="3200" dirty="0">
                <a:latin typeface="+mj-lt"/>
              </a:rPr>
              <a:t>triplets), text classification (RCV1, 4 </a:t>
            </a:r>
            <a:r>
              <a:rPr lang="en-US" sz="3200" dirty="0" smtClean="0">
                <a:latin typeface="+mj-lt"/>
              </a:rPr>
              <a:t>classes, d=5k, 100k </a:t>
            </a:r>
            <a:r>
              <a:rPr lang="en-US" sz="3200" dirty="0">
                <a:latin typeface="+mj-lt"/>
              </a:rPr>
              <a:t>triplets), bio-informatics (</a:t>
            </a:r>
            <a:r>
              <a:rPr lang="en-US" sz="3200" dirty="0" smtClean="0">
                <a:latin typeface="+mj-lt"/>
              </a:rPr>
              <a:t>Protein, d=357, 20k </a:t>
            </a:r>
            <a:r>
              <a:rPr lang="en-US" sz="3200" dirty="0">
                <a:latin typeface="+mj-lt"/>
              </a:rPr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45654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>
                <a:latin typeface="+mj-lt"/>
              </a:rPr>
              <a:t>The effect of sparsity on precision and </a:t>
            </a:r>
            <a:r>
              <a:rPr lang="en-US" sz="4400" b="1" dirty="0" smtClean="0">
                <a:latin typeface="+mj-lt"/>
              </a:rPr>
              <a:t>runtime</a:t>
            </a:r>
          </a:p>
          <a:p>
            <a:pPr algn="l" rtl="0"/>
            <a:endParaRPr lang="en-US" sz="1800" b="1" dirty="0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57800" y="2039787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COMET selects </a:t>
            </a:r>
            <a:r>
              <a:rPr lang="en-US" sz="4400" b="1" dirty="0">
                <a:latin typeface="+mj-lt"/>
              </a:rPr>
              <a:t>i</a:t>
            </a:r>
            <a:r>
              <a:rPr lang="en-US" sz="4400" b="1" dirty="0" smtClean="0">
                <a:latin typeface="+mj-lt"/>
              </a:rPr>
              <a:t>nformative features</a:t>
            </a:r>
            <a:endParaRPr lang="en-US" sz="1800" b="1" dirty="0">
              <a:latin typeface="+mj-lt"/>
            </a:endParaRPr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9" y="1252192"/>
            <a:ext cx="2256945" cy="2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668955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We use </a:t>
                </a:r>
                <a:r>
                  <a:rPr lang="en-US" sz="3200" dirty="0" smtClean="0">
                    <a:latin typeface="+mj-lt"/>
                  </a:rPr>
                  <a:t>an overlapping </a:t>
                </a:r>
                <a:r>
                  <a:rPr lang="en-US" sz="3200" dirty="0" smtClean="0"/>
                  <a:t>decomposition</a:t>
                </a:r>
                <a:r>
                  <a:rPr lang="en-US" sz="3200" baseline="30000" dirty="0" smtClean="0"/>
                  <a:t>2,3</a:t>
                </a:r>
                <a:r>
                  <a:rPr lang="en-US" sz="3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>
                    <a:latin typeface="+mj-lt"/>
                  </a:rPr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>
                    <a:latin typeface="+mj-lt"/>
                  </a:rPr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latin typeface="+mj-lt"/>
                  </a:rPr>
                  <a:t>A group-sparse norm penalty encourages solutions with fewer features:</a:t>
                </a:r>
              </a:p>
              <a:p>
                <a:pPr algn="l" rtl="0"/>
                <a:endParaRPr lang="en-US" sz="3200" dirty="0">
                  <a:latin typeface="+mj-lt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+mj-lt"/>
                </a:endParaRPr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>
                    <a:latin typeface="+mj-lt"/>
                  </a:rPr>
                  <a:t>Solving a proximal problem on each step to encourage exact all-zeros </a:t>
                </a:r>
                <a:r>
                  <a:rPr lang="en-US" sz="3200" dirty="0"/>
                  <a:t>updates</a:t>
                </a:r>
                <a:r>
                  <a:rPr lang="en-US" sz="3200" baseline="30000" dirty="0"/>
                  <a:t>4</a:t>
                </a:r>
                <a:r>
                  <a:rPr lang="en-US" sz="3200" dirty="0" smtClean="0">
                    <a:latin typeface="+mj-lt"/>
                  </a:rPr>
                  <a:t>, </a:t>
                </a:r>
                <a:r>
                  <a:rPr lang="en-US" sz="3200" dirty="0">
                    <a:latin typeface="+mj-lt"/>
                  </a:rPr>
                  <a:t>which admits a closed form </a:t>
                </a:r>
                <a:r>
                  <a:rPr lang="en-US" sz="3200" dirty="0" smtClean="0">
                    <a:latin typeface="+mj-lt"/>
                  </a:rPr>
                  <a:t>solution.</a:t>
                </a: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latin typeface="+mj-lt"/>
                  </a:rPr>
                  <a:t> is the step size of the proximal update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algn="l"/>
                <a:endParaRPr lang="en-AU" sz="3200" dirty="0" smtClean="0">
                  <a:latin typeface="+mj-lt"/>
                </a:endParaRPr>
              </a:p>
              <a:p>
                <a:pPr algn="l"/>
                <a:r>
                  <a:rPr lang="en-AU" sz="3200" dirty="0">
                    <a:latin typeface="+mj-lt"/>
                  </a:rPr>
                  <a:t>The proximal </a:t>
                </a:r>
                <a:r>
                  <a:rPr lang="en-AU" sz="3200" dirty="0" smtClean="0">
                    <a:latin typeface="+mj-lt"/>
                  </a:rPr>
                  <a:t>update maintains </a:t>
                </a:r>
                <a:r>
                  <a:rPr lang="en-AU" sz="3200" dirty="0">
                    <a:latin typeface="+mj-lt"/>
                  </a:rPr>
                  <a:t>many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3200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+mj-lt"/>
                  </a:rPr>
                  <a:t> as </a:t>
                </a:r>
                <a:r>
                  <a:rPr lang="en-AU" sz="3200" dirty="0">
                    <a:latin typeface="+mj-lt"/>
                  </a:rPr>
                  <a:t>identically zero</a:t>
                </a:r>
                <a:r>
                  <a:rPr lang="en-AU" sz="3200" dirty="0" smtClean="0">
                    <a:latin typeface="+mj-lt"/>
                  </a:rPr>
                  <a:t>. This </a:t>
                </a:r>
                <a:r>
                  <a:rPr lang="en-AU" sz="3200" dirty="0">
                    <a:latin typeface="+mj-lt"/>
                  </a:rPr>
                  <a:t>leads to a sparse update schedule, saving </a:t>
                </a:r>
                <a:r>
                  <a:rPr lang="en-AU" sz="3200" dirty="0" smtClean="0">
                    <a:latin typeface="+mj-lt"/>
                  </a:rPr>
                  <a:t>computation </a:t>
                </a:r>
                <a:r>
                  <a:rPr lang="en-AU" sz="3200" dirty="0">
                    <a:latin typeface="+mj-lt"/>
                  </a:rPr>
                  <a:t>and </a:t>
                </a:r>
                <a:r>
                  <a:rPr lang="en-AU" sz="3200" dirty="0" smtClean="0">
                    <a:latin typeface="+mj-lt"/>
                  </a:rPr>
                  <a:t>reducing </a:t>
                </a:r>
                <a:r>
                  <a:rPr lang="en-AU" sz="3200" dirty="0">
                    <a:latin typeface="+mj-lt"/>
                  </a:rPr>
                  <a:t>the mean cost per step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+mj-lt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+mj-lt"/>
                          </a:rPr>
                        </m:ctrlPr>
                      </m:dPr>
                      <m:e>
                        <m:r>
                          <a:rPr lang="en-US" sz="3200" i="1">
                            <a:latin typeface="+mj-lt"/>
                          </a:rPr>
                          <m:t>𝜌</m:t>
                        </m:r>
                        <m:sSup>
                          <m:sSupPr>
                            <m:ctrlPr>
                              <a:rPr lang="en-US" sz="3200" i="1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+mj-lt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+mj-lt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6689556"/>
              </a:xfrm>
              <a:prstGeom prst="rect">
                <a:avLst/>
              </a:prstGeom>
              <a:blipFill rotWithShape="0">
                <a:blip r:embed="rId21"/>
                <a:stretch>
                  <a:fillRect l="-1629" t="-402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75202" y="1396977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>
                    <a:solidFill>
                      <a:schemeClr val="tx1"/>
                    </a:solidFill>
                    <a:latin typeface="+mj-lt"/>
                    <a:cs typeface="+mn-cs"/>
                  </a:rPr>
                  <a:t>Runtimes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, 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denotes the standard deviation. For sparse COMET,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we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values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that illustrate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j-lt"/>
                  <a:cs typeface="+mn-cs"/>
                </a:endParaRPr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5202" y="13969777"/>
                <a:ext cx="8614582" cy="1571842"/>
              </a:xfrm>
              <a:prstGeom prst="rect">
                <a:avLst/>
              </a:prstGeom>
              <a:blipFill rotWithShape="0">
                <a:blip r:embed="rId22"/>
                <a:stretch>
                  <a:fillRect l="-1768" t="-4669" r="-1556" b="-120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497465" y="19464850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4"/>
          <a:srcRect t="5723" r="50227"/>
          <a:stretch/>
        </p:blipFill>
        <p:spPr>
          <a:xfrm>
            <a:off x="32768554" y="7201024"/>
            <a:ext cx="8714132" cy="656396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497465" y="25275033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5616924" y="1815153"/>
            <a:ext cx="2937694" cy="10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2898616" y="13551819"/>
            <a:ext cx="8584070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run time</a:t>
            </a:r>
            <a:r>
              <a:rPr lang="en-US" altLang="en-US" sz="3200" dirty="0">
                <a:latin typeface="+mj-lt"/>
              </a:rPr>
              <a:t> of </a:t>
            </a:r>
            <a:r>
              <a:rPr lang="en-US" altLang="en-US" sz="3200" dirty="0" smtClean="0">
                <a:latin typeface="+mj-lt"/>
              </a:rPr>
              <a:t>COMET,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RCV1 </a:t>
            </a: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dataset with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5k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856156" y="15121905"/>
            <a:ext cx="2760363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US" altLang="en-US" sz="3200" dirty="0">
                <a:latin typeface="+mj-lt"/>
              </a:rPr>
              <a:t>RCV1 dataset with </a:t>
            </a:r>
            <a:r>
              <a:rPr lang="en-US" altLang="en-US" sz="3200" dirty="0" smtClean="0">
                <a:latin typeface="+mj-lt"/>
              </a:rPr>
              <a:t>5k </a:t>
            </a:r>
            <a:r>
              <a:rPr lang="en-US" altLang="en-US" sz="3200" dirty="0" smtClean="0">
                <a:latin typeface="+mj-lt"/>
              </a:rPr>
              <a:t>features.</a:t>
            </a:r>
            <a:endParaRPr lang="en-AU" altLang="en-US" sz="3200" b="1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= dimension,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= # of triplets,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= data density,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row density,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= # of SGD projections.</a:t>
                </a: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  <a:blipFill rotWithShape="0">
                <a:blip r:embed="rId26"/>
                <a:stretch>
                  <a:fillRect t="-6145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32303428" y="26811613"/>
            <a:ext cx="9714935" cy="39116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32900129" y="27003225"/>
            <a:ext cx="8584070" cy="354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300" baseline="30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Boyd et al. </a:t>
            </a:r>
            <a:r>
              <a:rPr lang="en-US" sz="2300" i="1" dirty="0">
                <a:latin typeface="+mj-lt"/>
              </a:rPr>
              <a:t>Convex optimization</a:t>
            </a:r>
            <a:r>
              <a:rPr lang="en-US" sz="2300">
                <a:latin typeface="+mj-lt"/>
              </a:rPr>
              <a:t>, </a:t>
            </a:r>
            <a:r>
              <a:rPr lang="en-US" sz="2300" smtClean="0">
                <a:latin typeface="+mj-lt"/>
              </a:rPr>
              <a:t>2004</a:t>
            </a:r>
            <a:endParaRPr lang="en-US" sz="2300" dirty="0" smtClean="0">
              <a:latin typeface="+mj-lt"/>
            </a:endParaRP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2</a:t>
            </a:r>
            <a:r>
              <a:rPr lang="en-US" sz="2300" dirty="0" smtClean="0">
                <a:latin typeface="+mj-lt"/>
              </a:rPr>
              <a:t>Jacob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Group lasso with overlap and graph lasso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3</a:t>
            </a:r>
            <a:r>
              <a:rPr lang="en-US" sz="2300" dirty="0" smtClean="0">
                <a:latin typeface="+mj-lt"/>
              </a:rPr>
              <a:t>Obozinski </a:t>
            </a:r>
            <a:r>
              <a:rPr lang="en-US" sz="2300" dirty="0">
                <a:latin typeface="+mj-lt"/>
              </a:rPr>
              <a:t>et al.</a:t>
            </a:r>
            <a:r>
              <a:rPr lang="en-US" sz="2300" i="1" dirty="0">
                <a:latin typeface="+mj-lt"/>
              </a:rPr>
              <a:t> Group lasso with overlaps: the latent group lasso approach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2011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4</a:t>
            </a:r>
            <a:r>
              <a:rPr lang="en-US" sz="2300" dirty="0" smtClean="0">
                <a:latin typeface="+mj-lt"/>
              </a:rPr>
              <a:t>Bach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Optimization with sparsity-inducing penalties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2012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5</a:t>
            </a:r>
            <a:r>
              <a:rPr lang="en-US" sz="2300" dirty="0" smtClean="0">
                <a:latin typeface="+mj-lt"/>
              </a:rPr>
              <a:t>Liu </a:t>
            </a:r>
            <a:r>
              <a:rPr lang="en-US" sz="2300" dirty="0">
                <a:latin typeface="+mj-lt"/>
              </a:rPr>
              <a:t>et al, </a:t>
            </a:r>
            <a:r>
              <a:rPr lang="en-US" sz="2300" i="1" dirty="0">
                <a:latin typeface="+mj-lt"/>
              </a:rPr>
              <a:t>Similarity learning for high-dimensional sparse data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2015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6</a:t>
            </a:r>
            <a:r>
              <a:rPr lang="en-US" sz="2300" dirty="0" smtClean="0">
                <a:latin typeface="+mj-lt"/>
              </a:rPr>
              <a:t>Jain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Online metric learning and fast similarity search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 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7</a:t>
            </a:r>
            <a:r>
              <a:rPr lang="en-US" sz="2300" dirty="0" smtClean="0">
                <a:latin typeface="+mj-lt"/>
              </a:rPr>
              <a:t>Shen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Positive semidefinite metric learning with boosting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  <a:endParaRPr lang="en-AU" altLang="en-US" sz="2300" i="1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391136" y="9577289"/>
            <a:ext cx="8608304" cy="44098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964149" y="8552608"/>
            <a:ext cx="5383471" cy="5112568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080419" y="17326364"/>
            <a:ext cx="9714935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continuously during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  <a:blipFill rotWithShape="0">
                <a:blip r:embed="rId29"/>
                <a:stretch>
                  <a:fillRect l="-1672" t="-1654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3755" y="1947115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 smtClean="0"/>
                  <a:t>(showing row indices</a:t>
                </a:r>
                <a:r>
                  <a:rPr lang="en-AU" sz="3200" dirty="0" smtClean="0"/>
                  <a:t>).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  <a:blipFill rotWithShape="0">
                <a:blip r:embed="rId31"/>
                <a:stretch>
                  <a:fillRect l="-2857" t="-1975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58604" y="23696828"/>
            <a:ext cx="6610690" cy="2609984"/>
          </a:xfrm>
          <a:prstGeom prst="rect">
            <a:avLst/>
          </a:prstGeom>
        </p:spPr>
      </p:pic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46273" y="2347483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556533" y="2347483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17629</TotalTime>
  <Words>455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1202</cp:revision>
  <dcterms:created xsi:type="dcterms:W3CDTF">2012-06-10T07:14:49Z</dcterms:created>
  <dcterms:modified xsi:type="dcterms:W3CDTF">2015-12-02T02:45:07Z</dcterms:modified>
</cp:coreProperties>
</file>