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 varScale="1">
        <p:scale>
          <a:sx n="16" d="100"/>
          <a:sy n="16" d="100"/>
        </p:scale>
        <p:origin x="1092" y="10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30.png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17" Type="http://schemas.openxmlformats.org/officeDocument/2006/relationships/image" Target="../media/image12.jpe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7.jpe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10.jpeg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openxmlformats.org/officeDocument/2006/relationships/image" Target="../media/image5.png"/><Relationship Id="rId19" Type="http://schemas.openxmlformats.org/officeDocument/2006/relationships/image" Target="../media/image14.emf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5.png"/><Relationship Id="rId27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281619" y="4968774"/>
            <a:ext cx="9714936" cy="18488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034747" y="13756312"/>
            <a:ext cx="9721080" cy="1822751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281620" y="23734643"/>
            <a:ext cx="9714935" cy="68689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2605960" y="29307481"/>
            <a:ext cx="8657890" cy="23105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</a:t>
            </a:r>
            <a:r>
              <a:rPr lang="en-US" altLang="en-US" sz="2400" dirty="0" smtClean="0"/>
              <a:t>cross-validation, comparing: </a:t>
            </a:r>
            <a:r>
              <a:rPr lang="en-AU" altLang="en-US" sz="2400" dirty="0" smtClean="0"/>
              <a:t>Euclidean </a:t>
            </a:r>
            <a:r>
              <a:rPr lang="en-AU" altLang="en-US" sz="2400" dirty="0"/>
              <a:t>metric (baseline)</a:t>
            </a:r>
            <a:r>
              <a:rPr lang="ar-SA" altLang="en-US" sz="2400" dirty="0" smtClean="0"/>
              <a:t>‏</a:t>
            </a:r>
            <a:r>
              <a:rPr lang="en-US" altLang="en-US" sz="2400" dirty="0"/>
              <a:t>,</a:t>
            </a:r>
            <a:r>
              <a:rPr lang="en-AU" altLang="en-US" sz="2400" dirty="0" smtClean="0"/>
              <a:t> HDSL: Similarity Learning for High Dimensional Sparse Data  [Liu et al, 2015], 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50064" r="-1"/>
          <a:stretch/>
        </p:blipFill>
        <p:spPr>
          <a:xfrm>
            <a:off x="32925073" y="13758304"/>
            <a:ext cx="8514069" cy="6780197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39031" y="20713696"/>
            <a:ext cx="8600112" cy="19411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features</a:t>
            </a:r>
            <a:r>
              <a:rPr lang="en-US" altLang="en-US" sz="2400" dirty="0" smtClean="0"/>
              <a:t>.</a:t>
            </a:r>
            <a:r>
              <a:rPr lang="en-US" altLang="en-US" sz="2400" b="1" dirty="0" smtClean="0"/>
              <a:t>(a)</a:t>
            </a:r>
            <a:r>
              <a:rPr lang="en-US" altLang="en-US" sz="2400" dirty="0" smtClean="0"/>
              <a:t> Precision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</a:t>
            </a:r>
            <a:r>
              <a:rPr lang="en-US" altLang="en-US" sz="2400" dirty="0" smtClean="0"/>
              <a:t>Dashed </a:t>
            </a:r>
            <a:r>
              <a:rPr lang="en-US" altLang="en-US" sz="2400" dirty="0"/>
              <a:t>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baseline. </a:t>
            </a:r>
            <a:r>
              <a:rPr lang="en-US" altLang="en-US" sz="2400" b="1" dirty="0" smtClean="0"/>
              <a:t>(</a:t>
            </a:r>
            <a:r>
              <a:rPr lang="en-US" altLang="en-US" sz="2400" b="1" dirty="0"/>
              <a:t>b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Mean training time as a function of the learned matrix density. </a:t>
            </a:r>
            <a:endParaRPr lang="en-AU" altLang="en-US" sz="24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855072" y="25671008"/>
            <a:ext cx="5381475" cy="47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. 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blipFill rotWithShape="0">
                <a:blip r:embed="rId10"/>
                <a:stretch>
                  <a:fillRect l="-2852" t="-1595" r="-4373" b="-455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over </a:t>
                </a:r>
                <a:r>
                  <a:rPr lang="en-US" sz="3200" dirty="0">
                    <a:solidFill>
                      <a:schemeClr val="tx1"/>
                    </a:solidFill>
                  </a:rPr>
                  <a:t>the cone of positive definite (PD) matrices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|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a ranking 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that per a given triplet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 algn="l" rtl="0"/>
                <a:r>
                  <a:rPr lang="en-US" sz="3200" smtClean="0">
                    <a:solidFill>
                      <a:prstClr val="black"/>
                    </a:solidFill>
                  </a:rPr>
                  <a:t>The </a:t>
                </a:r>
                <a:r>
                  <a:rPr lang="en-US" sz="3200" dirty="0">
                    <a:solidFill>
                      <a:prstClr val="black"/>
                    </a:solidFill>
                  </a:rPr>
                  <a:t>objective: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with gradient steps inside the PD cone.</a:t>
                </a: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blipFill rotWithShape="0">
                <a:blip r:embed="rId12"/>
                <a:stretch>
                  <a:fillRect l="-3810" t="-7792" r="-1190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3116" t="-6061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08386" y="19591159"/>
            <a:ext cx="4529941" cy="355615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 The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</a:t>
            </a:r>
            <a:r>
              <a:rPr lang="en-US" sz="3200" dirty="0"/>
              <a:t> guarantees that the steps reside  inside the PD </a:t>
            </a:r>
            <a:r>
              <a:rPr lang="en-US" sz="3200" dirty="0" smtClean="0"/>
              <a:t>cone: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642704" y="23395654"/>
                <a:ext cx="8570252" cy="814407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also result with a 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space.</a:t>
                </a:r>
                <a:endParaRPr lang="en-US" sz="32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04" y="23395654"/>
                <a:ext cx="8570252" cy="8144075"/>
              </a:xfrm>
              <a:prstGeom prst="rect">
                <a:avLst/>
              </a:prstGeom>
              <a:blipFill rotWithShape="0">
                <a:blip r:embed="rId18"/>
                <a:stretch>
                  <a:fillRect l="-1565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120340" y="5348618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COMET’s structured sparsity allows </a:t>
            </a:r>
            <a:r>
              <a:rPr lang="en-US" sz="3200" dirty="0">
                <a:solidFill>
                  <a:prstClr val="black"/>
                </a:solidFill>
              </a:rPr>
              <a:t>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</a:t>
            </a:r>
            <a:r>
              <a:rPr lang="en-US" sz="3200" dirty="0" smtClean="0">
                <a:solidFill>
                  <a:prstClr val="black"/>
                </a:solidFill>
              </a:rPr>
              <a:t>Other individual features correspond to </a:t>
            </a:r>
            <a:r>
              <a:rPr lang="en-US" sz="3200" dirty="0">
                <a:solidFill>
                  <a:prstClr val="black"/>
                </a:solidFill>
              </a:rPr>
              <a:t>the diagonal of </a:t>
            </a:r>
            <a:r>
              <a:rPr lang="en-US" sz="3200" dirty="0" smtClean="0">
                <a:solidFill>
                  <a:prstClr val="black"/>
                </a:solidFill>
              </a:rPr>
              <a:t>the learned </a:t>
            </a:r>
            <a:r>
              <a:rPr lang="en-US" sz="3200" dirty="0">
                <a:solidFill>
                  <a:prstClr val="black"/>
                </a:solidFill>
              </a:rPr>
              <a:t>similarity </a:t>
            </a:r>
            <a:r>
              <a:rPr lang="en-US" sz="3200" dirty="0" smtClean="0">
                <a:solidFill>
                  <a:prstClr val="black"/>
                </a:solidFill>
              </a:rPr>
              <a:t>matrix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196235" y="8353153"/>
            <a:ext cx="8326345" cy="7975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120340" y="16583691"/>
                <a:ext cx="8559128" cy="12025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b="1" dirty="0"/>
                  <a:t>Structured sparsity: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Absolute </a:t>
                </a:r>
                <a:r>
                  <a:rPr lang="en-US" sz="2400" dirty="0"/>
                  <a:t>values of the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trained on </a:t>
                </a:r>
                <a:r>
                  <a:rPr lang="en-US" sz="2400" dirty="0" smtClean="0"/>
                  <a:t>RCV1, features </a:t>
                </a:r>
                <a:r>
                  <a:rPr lang="en-US" sz="2400" dirty="0"/>
                  <a:t>are ordered by their information gain.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20340" y="16583691"/>
                <a:ext cx="8559128" cy="1202510"/>
              </a:xfrm>
              <a:prstGeom prst="rect">
                <a:avLst/>
              </a:prstGeom>
              <a:blipFill rotWithShape="0">
                <a:blip r:embed="rId21"/>
                <a:stretch>
                  <a:fillRect l="-1068" t="-3030" b="-111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21963105" y="4968774"/>
            <a:ext cx="9714936" cy="84969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22614" y="5375614"/>
            <a:ext cx="8612485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522615" y="7777089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414188" y="141730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COMET </a:t>
            </a:r>
            <a:r>
              <a:rPr lang="en-US" sz="4400" b="1" dirty="0"/>
              <a:t>achieves better </a:t>
            </a:r>
            <a:r>
              <a:rPr lang="en-US" sz="4400" b="1" dirty="0" smtClean="0"/>
              <a:t>precision.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702110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2757276" y="24548002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676" y="910858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86235" y="26625489"/>
            <a:ext cx="6610690" cy="2609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2069455" y="17930217"/>
                <a:ext cx="8610014" cy="1422734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/>
                  <a:t>Using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A group-sparse norm penalty encourages solutions with fewer 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updates, which admits a closed form </a:t>
                </a:r>
                <a:r>
                  <a:rPr lang="en-US" sz="3200" dirty="0" smtClean="0"/>
                  <a:t>solution</a:t>
                </a:r>
                <a:r>
                  <a:rPr lang="en-US" sz="3200" dirty="0" smtClean="0"/>
                  <a:t>.</a:t>
                </a:r>
              </a:p>
              <a:p>
                <a:pPr algn="l"/>
                <a:endParaRPr lang="en-US" sz="32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r>
                            <a:rPr lang="en-US" sz="3200" i="1"/>
                            <m:t>𝑉</m:t>
                          </m:r>
                        </m:e>
                        <m:sub>
                          <m:r>
                            <a:rPr lang="en-US" sz="3200" i="1"/>
                            <m:t>𝑘</m:t>
                          </m:r>
                        </m:sub>
                        <m:sup>
                          <m:r>
                            <a:rPr lang="en-US" sz="3200" i="1"/>
                            <m:t>𝑛𝑒𝑤</m:t>
                          </m:r>
                        </m:sup>
                      </m:sSubSup>
                      <m:r>
                        <a:rPr lang="en-US" sz="3200" i="1"/>
                        <m:t>=</m:t>
                      </m:r>
                      <m:func>
                        <m:funcPr>
                          <m:ctrlPr>
                            <a:rPr lang="en-US" sz="32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/>
                                <m:t>argmin</m:t>
                              </m:r>
                            </m:e>
                            <m:lim>
                              <m:r>
                                <a:rPr lang="en-US" sz="3200" i="1"/>
                                <m:t>𝑉</m:t>
                              </m:r>
                              <m:r>
                                <a:rPr lang="en-US" sz="3200" i="1"/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/>
                                  </m:ctrlPr>
                                </m:fPr>
                                <m:num>
                                  <m:r>
                                    <a:rPr lang="en-US" sz="3200" i="1"/>
                                    <m:t>𝜕</m:t>
                                  </m:r>
                                  <m:r>
                                    <a:rPr lang="en-US" sz="3200" i="1"/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/>
                                      </m:ctrlPr>
                                    </m:sSubPr>
                                    <m:e>
                                      <m:r>
                                        <a:rPr lang="en-US" sz="3200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/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/>
                                <m:t>,</m:t>
                              </m:r>
                              <m:r>
                                <a:rPr lang="en-US" sz="3200" i="1"/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/>
                        <m:t>+</m:t>
                      </m:r>
                      <m:f>
                        <m:fPr>
                          <m:ctrlPr>
                            <a:rPr lang="en-US" sz="3200" i="1"/>
                          </m:ctrlPr>
                        </m:fPr>
                        <m:num>
                          <m:r>
                            <a:rPr lang="en-US" sz="3200" i="1"/>
                            <m:t>1</m:t>
                          </m:r>
                        </m:num>
                        <m:den>
                          <m:r>
                            <a:rPr lang="en-US" sz="3200" i="1"/>
                            <m:t>2</m:t>
                          </m:r>
                          <m:r>
                            <a:rPr lang="en-US" sz="3200" i="1"/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𝑉</m:t>
                                  </m:r>
                                  <m:r>
                                    <a:rPr lang="en-US" sz="3200" i="1"/>
                                    <m:t>−</m:t>
                                  </m:r>
                                  <m:r>
                                    <a:rPr lang="en-US" sz="3200" i="1"/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/>
                            <m:t>𝐹</m:t>
                          </m:r>
                        </m:sub>
                        <m:sup>
                          <m:r>
                            <a:rPr lang="en-US" sz="3200" i="1"/>
                            <m:t>2</m:t>
                          </m:r>
                        </m:sup>
                      </m:sSubSup>
                      <m:r>
                        <a:rPr lang="en-US" sz="3200" i="1"/>
                        <m:t> +</m:t>
                      </m:r>
                      <m:r>
                        <a:rPr lang="en-US" sz="3200" i="1"/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𝑉</m:t>
                          </m:r>
                        </m:e>
                      </m:d>
                      <m:r>
                        <a:rPr lang="en-US" sz="3200" i="1"/>
                        <m:t>,</m:t>
                      </m:r>
                    </m:oMath>
                  </m:oMathPara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 smtClean="0"/>
              </a:p>
              <a:p>
                <a:pPr algn="l"/>
                <a:endParaRPr lang="en-US" sz="3200" dirty="0" smtClean="0"/>
              </a:p>
              <a:p>
                <a:pPr algn="l"/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455" y="17930217"/>
                <a:ext cx="8610014" cy="14227343"/>
              </a:xfrm>
              <a:prstGeom prst="rect">
                <a:avLst/>
              </a:prstGeom>
              <a:blipFill rotWithShape="0">
                <a:blip r:embed="rId26"/>
                <a:stretch>
                  <a:fillRect l="-1629" t="-428" r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1512468" y="2648147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1" name="Text Box 102"/>
          <p:cNvSpPr txBox="1">
            <a:spLocks noChangeArrowheads="1"/>
          </p:cNvSpPr>
          <p:nvPr/>
        </p:nvSpPr>
        <p:spPr bwMode="auto">
          <a:xfrm>
            <a:off x="5616924" y="2648147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8323849" y="26763256"/>
            <a:ext cx="1920240" cy="2310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400" dirty="0" smtClean="0"/>
              <a:t>COMET gradient steps versus projected gradient steps</a:t>
            </a:r>
            <a:endParaRPr lang="en-AU" alt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7"/>
          <a:srcRect r="4094"/>
          <a:stretch/>
        </p:blipFill>
        <p:spPr>
          <a:xfrm>
            <a:off x="22522614" y="9621067"/>
            <a:ext cx="8612485" cy="187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 TODO set best results in bold</a:t>
                </a:r>
                <a:endParaRPr lang="en-AU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blipFill rotWithShape="0">
                <a:blip r:embed="rId28"/>
                <a:stretch>
                  <a:fillRect l="-1062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18639" r="10321" b="14404"/>
          <a:stretch/>
        </p:blipFill>
        <p:spPr bwMode="auto">
          <a:xfrm>
            <a:off x="23421236" y="15265921"/>
            <a:ext cx="7027803" cy="68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8"/>
          <a:srcRect r="50227"/>
          <a:stretch/>
        </p:blipFill>
        <p:spPr>
          <a:xfrm>
            <a:off x="32814740" y="6699700"/>
            <a:ext cx="8624403" cy="6890731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18639" r="54515" b="14404"/>
          <a:stretch/>
        </p:blipFill>
        <p:spPr bwMode="auto">
          <a:xfrm>
            <a:off x="23396926" y="21962665"/>
            <a:ext cx="7050277" cy="731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16793</TotalTime>
  <Words>376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1076</cp:revision>
  <dcterms:created xsi:type="dcterms:W3CDTF">2012-06-10T07:14:49Z</dcterms:created>
  <dcterms:modified xsi:type="dcterms:W3CDTF">2015-11-30T00:25:34Z</dcterms:modified>
</cp:coreProperties>
</file>