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9BA81-2E2C-3841-8EC8-692B25155F7B}" v="1450" dt="2025-02-08T22:46:10.726"/>
    <p1510:client id="{89C4D32D-39F3-4E6F-951F-FE819D890E8A}" v="1367" dt="2025-02-09T05:24:20.670"/>
    <p1510:client id="{E1983F2D-A216-D5D7-36E7-7323C9EF2642}" v="4" dt="2025-02-08T21:13:17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BF6F9-485D-4349-B9BE-FF9B78895B9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32EA-09E2-264A-AAA8-89761C3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32EA-09E2-264A-AAA8-89761C32D5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7185D-6A31-FD03-E4DD-1D99350CA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40E13-1C3C-0D8A-4297-0CAD6AF57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44AB2-A1F7-2C76-F437-9FA987EB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F4A27-CBE5-0D46-4AB2-0372061FC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32EA-09E2-264A-AAA8-89761C32D5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2D81D-2F69-98F2-0942-74583DD8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6CE8F3-7196-2B7D-58C9-B9DE14660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159E6-A99C-4787-9C68-33A20656C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8A85-9380-8C03-1511-AFCC7E64C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32EA-09E2-264A-AAA8-89761C32D5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19B09-FDB5-F3F2-019C-E5DAF623B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D07150-990A-4187-786D-18EE1C4C6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20253-12CC-3085-9914-FBAADE1F1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D07A7-95F9-0606-7DB0-1580757EC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32EA-09E2-264A-AAA8-89761C32D5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BF3-23E4-FF0D-A079-5C4EC8E2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1C3F-0800-8D35-1B5E-E65EC70F8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5FDF-DC4A-3897-02BE-716339A3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2991-D3D5-03CD-6749-8996E0F2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EAE7-2133-2AFC-ABFE-6498851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02DD-65BC-F2C2-55C0-E6741AD2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A1AD0-3FA2-075F-E7EC-BF85BB94B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56E7-522E-1DD7-5EC3-8BFE66F3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27BA-2420-5AB9-8AD4-58C5619D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3461-9C67-A12F-4C97-4BB127BE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73055-6582-6C03-0523-1D11643E6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446D-25AE-932E-D9DD-8B3294AA4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73C4-2DAE-918F-B657-C64451A7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157FD-E922-7AA0-5876-8138A7FA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3ED9-3712-DE91-0FE0-5C87849C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0DB3-E548-BD13-BA2A-4E61177C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3A92-AFF5-861A-9C25-0C4E2A51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734B-FE81-20D6-E7A4-7753AB13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687A-051F-5091-AFC6-52DE6C72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AA3C-3361-E06F-86E9-EC0F7DC6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30FB-341F-0106-93C2-DED7A9D4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68450-1252-14C2-63A1-FBFE66D3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0226-510A-3996-8617-CA9CD724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6985-749A-6B86-4F85-CDFF812F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CE477-DC9D-EBD7-6D6C-BC9B0129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A331-658C-B03A-FFFC-099C93CA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8A8B-7DEB-8368-3274-2F74B6E50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3283-C09A-7972-C294-52ACA0D0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7EF2-D86B-A804-1487-DBED47DD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2E98-045C-6CF4-519F-29CC286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F111-2086-3756-A39F-2EF741EB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5AA4-3AA0-B7CC-F4D7-A2F376A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50F7-C37B-F860-DCDB-0A6C2EFE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9803C-F7DA-4259-8CB3-6931BBDE5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D0C51-CF32-3BF2-0EE8-30A6FF56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3A655-57A7-A304-5D52-5067EA0D2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B4005-2317-6DEF-5EB4-EAA4961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2A7F7-F90C-645D-0F80-BEA211F9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6454E-D2E0-F716-846D-45CC603B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67AD-9077-765B-CE0D-4802C08E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879D9-6C2A-2489-F8CA-016A717C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4919A-8041-397C-3B91-E934632F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120B3-BC2F-642B-9CA9-C7EDE4B5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10D9E-F3CD-076B-F427-96BEA751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B6E59-7B41-3A21-C439-5E27E5A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ACDB2-EE0F-0010-2622-B1B3A61D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C342-1B6F-0615-C117-65667E70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A810-7739-DC32-D9CF-ECFDFBBA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2C5E-E870-C0E3-E942-B51261EA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CF2D5-D9D5-6AC0-633D-79611CF3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97AED-F193-7459-E4C2-94ABD111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4709-51FD-0675-7DF7-6665AB4D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9A87-5C5B-288B-4244-1D29249F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66FB0-9A9A-541E-37FE-1157213CD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BF8E-76B3-4965-61B5-AE25D5EB5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4671-E99C-C1B4-9392-BE938DF9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0F13A-E656-7789-24A8-D7F9D087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A9041-D87C-4FAE-60F2-8062668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8284D-7D45-45F8-CCB1-B15409B0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BEB8-D69F-A313-ABB0-FFE15ED9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76B7-D904-B473-F148-900B5D8E5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EF5CE-3DAA-BB4B-8D91-3AFDB66F72D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3CA7-EE7B-7D1A-D473-E7FD19C17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B1B3-BECE-33F8-989F-EB794148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A9207-87C0-7F42-85C8-742AF00D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283AF-DE9A-81F4-08CF-AF2136A8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12864"/>
            <a:ext cx="7772400" cy="24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8597-4BAB-3622-10CA-E76ED449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D526-E213-0A16-79BF-37A5C12D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396F4A-B753-2C16-7046-6B80B906DB73}"/>
                  </a:ext>
                </a:extLst>
              </p:cNvPr>
              <p:cNvSpPr txBox="1"/>
              <p:nvPr/>
            </p:nvSpPr>
            <p:spPr>
              <a:xfrm>
                <a:off x="7607299" y="1466146"/>
                <a:ext cx="4199467" cy="2604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4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4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IN" sz="4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represents how close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4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4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396F4A-B753-2C16-7046-6B80B906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99" y="1466146"/>
                <a:ext cx="4199467" cy="2604111"/>
              </a:xfrm>
              <a:prstGeom prst="rect">
                <a:avLst/>
              </a:prstGeom>
              <a:blipFill>
                <a:blip r:embed="rId2"/>
                <a:stretch>
                  <a:fillRect l="-2903" r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A5EEAD-542B-289F-D22B-BCD17D3F3195}"/>
              </a:ext>
            </a:extLst>
          </p:cNvPr>
          <p:cNvCxnSpPr>
            <a:cxnSpLocks/>
          </p:cNvCxnSpPr>
          <p:nvPr/>
        </p:nvCxnSpPr>
        <p:spPr>
          <a:xfrm flipV="1">
            <a:off x="208703" y="1862138"/>
            <a:ext cx="2510790" cy="34756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17A853-FC42-CD46-A8F0-C724BDE69F74}"/>
              </a:ext>
            </a:extLst>
          </p:cNvPr>
          <p:cNvCxnSpPr>
            <a:cxnSpLocks/>
          </p:cNvCxnSpPr>
          <p:nvPr/>
        </p:nvCxnSpPr>
        <p:spPr>
          <a:xfrm flipV="1">
            <a:off x="208703" y="3429000"/>
            <a:ext cx="6568440" cy="1908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8FF1420-5861-C59A-B7D0-5B5016357C03}"/>
              </a:ext>
            </a:extLst>
          </p:cNvPr>
          <p:cNvSpPr/>
          <p:nvPr/>
        </p:nvSpPr>
        <p:spPr>
          <a:xfrm>
            <a:off x="521123" y="3680460"/>
            <a:ext cx="1885950" cy="2023110"/>
          </a:xfrm>
          <a:prstGeom prst="arc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4ACE49-4E03-409E-52A3-CFCA05AC5444}"/>
                  </a:ext>
                </a:extLst>
              </p:cNvPr>
              <p:cNvSpPr txBox="1"/>
              <p:nvPr/>
            </p:nvSpPr>
            <p:spPr>
              <a:xfrm>
                <a:off x="2681393" y="1334572"/>
                <a:ext cx="948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4ACE49-4E03-409E-52A3-CFCA05AC5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93" y="1334572"/>
                <a:ext cx="948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B1CE4C-3B44-0E3E-2248-7384F0C73BE6}"/>
                  </a:ext>
                </a:extLst>
              </p:cNvPr>
              <p:cNvSpPr txBox="1"/>
              <p:nvPr/>
            </p:nvSpPr>
            <p:spPr>
              <a:xfrm>
                <a:off x="6777143" y="3042064"/>
                <a:ext cx="948690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B1CE4C-3B44-0E3E-2248-7384F0C7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43" y="3042064"/>
                <a:ext cx="94869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72157A-D580-5C40-4CF7-ECAF3C955652}"/>
                  </a:ext>
                </a:extLst>
              </p:cNvPr>
              <p:cNvSpPr txBox="1"/>
              <p:nvPr/>
            </p:nvSpPr>
            <p:spPr>
              <a:xfrm>
                <a:off x="1927013" y="3511881"/>
                <a:ext cx="948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72157A-D580-5C40-4CF7-ECAF3C955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013" y="3511881"/>
                <a:ext cx="948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67E65-7B7F-C051-E56B-C06A7D64F3A3}"/>
                  </a:ext>
                </a:extLst>
              </p:cNvPr>
              <p:cNvSpPr txBox="1"/>
              <p:nvPr/>
            </p:nvSpPr>
            <p:spPr>
              <a:xfrm>
                <a:off x="8322733" y="4800600"/>
                <a:ext cx="2810934" cy="86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67E65-7B7F-C051-E56B-C06A7D64F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33" y="4800600"/>
                <a:ext cx="2810934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892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6CA-CAF7-7F8F-2A9E-06DC8D6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Cosine Similarity Matrix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E52072A7-05E9-02DD-2047-FCE9FA42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5" y="1430566"/>
            <a:ext cx="5770274" cy="51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5C00-D15D-99FC-9740-8CEF0C84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401C-C0DE-70DC-C2C3-F95CAFDA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Cosine Similarity Matrix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102CC148-BBF0-4DFB-3CC7-8E428884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9136"/>
            <a:ext cx="5770274" cy="51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070C3E-5876-F987-0AB7-BA43874B7999}"/>
                  </a:ext>
                </a:extLst>
              </p:cNvPr>
              <p:cNvSpPr txBox="1"/>
              <p:nvPr/>
            </p:nvSpPr>
            <p:spPr>
              <a:xfrm>
                <a:off x="6966584" y="3094851"/>
                <a:ext cx="4852036" cy="1553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d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070C3E-5876-F987-0AB7-BA43874B7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84" y="3094851"/>
                <a:ext cx="4852036" cy="15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79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6AB8-9A7C-FBAB-2B2A-E87AEBAD7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0FEEB161-8519-A7DC-41BD-81F7BDAE4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2" y="188294"/>
            <a:ext cx="6985590" cy="62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F0ECA3C-583E-AA6A-E675-8B5FAE6BAB92}"/>
              </a:ext>
            </a:extLst>
          </p:cNvPr>
          <p:cNvSpPr/>
          <p:nvPr/>
        </p:nvSpPr>
        <p:spPr>
          <a:xfrm>
            <a:off x="964932" y="656924"/>
            <a:ext cx="552157" cy="553329"/>
          </a:xfrm>
          <a:prstGeom prst="frame">
            <a:avLst>
              <a:gd name="adj1" fmla="val 203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4205CFE9-7994-242B-7C6B-9A3AE907EAD0}"/>
              </a:ext>
            </a:extLst>
          </p:cNvPr>
          <p:cNvSpPr/>
          <p:nvPr/>
        </p:nvSpPr>
        <p:spPr>
          <a:xfrm>
            <a:off x="1517088" y="1210253"/>
            <a:ext cx="552157" cy="553329"/>
          </a:xfrm>
          <a:prstGeom prst="frame">
            <a:avLst>
              <a:gd name="adj1" fmla="val 20343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A1E3245-332B-DEE3-8A55-BB56933E129F}"/>
              </a:ext>
            </a:extLst>
          </p:cNvPr>
          <p:cNvSpPr/>
          <p:nvPr/>
        </p:nvSpPr>
        <p:spPr>
          <a:xfrm>
            <a:off x="1522948" y="656923"/>
            <a:ext cx="552157" cy="553329"/>
          </a:xfrm>
          <a:prstGeom prst="frame">
            <a:avLst>
              <a:gd name="adj1" fmla="val 203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E018421-47D9-5E45-1CC8-233E87EDFC7E}"/>
              </a:ext>
            </a:extLst>
          </p:cNvPr>
          <p:cNvSpPr/>
          <p:nvPr/>
        </p:nvSpPr>
        <p:spPr>
          <a:xfrm>
            <a:off x="8269886" y="769977"/>
            <a:ext cx="1132210" cy="1130782"/>
          </a:xfrm>
          <a:prstGeom prst="frame">
            <a:avLst>
              <a:gd name="adj1" fmla="val 203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E3267365-ED2C-D0EE-C437-DA5250062B02}"/>
              </a:ext>
            </a:extLst>
          </p:cNvPr>
          <p:cNvSpPr/>
          <p:nvPr/>
        </p:nvSpPr>
        <p:spPr>
          <a:xfrm>
            <a:off x="8269886" y="4718849"/>
            <a:ext cx="1132210" cy="1130782"/>
          </a:xfrm>
          <a:prstGeom prst="frame">
            <a:avLst>
              <a:gd name="adj1" fmla="val 203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59FE9B-0EB3-332E-1A0F-A9D0FA776A6F}"/>
              </a:ext>
            </a:extLst>
          </p:cNvPr>
          <p:cNvSpPr/>
          <p:nvPr/>
        </p:nvSpPr>
        <p:spPr>
          <a:xfrm>
            <a:off x="8269886" y="2702311"/>
            <a:ext cx="1132210" cy="1130782"/>
          </a:xfrm>
          <a:prstGeom prst="frame">
            <a:avLst>
              <a:gd name="adj1" fmla="val 20343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938EF-7DF3-29B4-7B52-04069A9A8F33}"/>
              </a:ext>
            </a:extLst>
          </p:cNvPr>
          <p:cNvSpPr txBox="1"/>
          <p:nvPr/>
        </p:nvSpPr>
        <p:spPr>
          <a:xfrm>
            <a:off x="9933272" y="840252"/>
            <a:ext cx="11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Previous Window Similarity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54863-43DA-A95E-E5C1-8C9FB60904A5}"/>
              </a:ext>
            </a:extLst>
          </p:cNvPr>
          <p:cNvSpPr txBox="1"/>
          <p:nvPr/>
        </p:nvSpPr>
        <p:spPr>
          <a:xfrm>
            <a:off x="9933272" y="2852561"/>
            <a:ext cx="11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Next Window Similarity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DC23E-2D44-DDA0-381E-ED3A7BA0E279}"/>
              </a:ext>
            </a:extLst>
          </p:cNvPr>
          <p:cNvSpPr txBox="1"/>
          <p:nvPr/>
        </p:nvSpPr>
        <p:spPr>
          <a:xfrm>
            <a:off x="9933272" y="4864870"/>
            <a:ext cx="11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Cross Window Similarity</a:t>
            </a:r>
          </a:p>
        </p:txBody>
      </p:sp>
    </p:spTree>
    <p:extLst>
      <p:ext uri="{BB962C8B-B14F-4D97-AF65-F5344CB8AC3E}">
        <p14:creationId xmlns:p14="http://schemas.microsoft.com/office/powerpoint/2010/main" val="61360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F95ED-CA77-B43C-123A-82DD90FA8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5FBB7EEA-3336-6A2E-9442-D4392C97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00050"/>
            <a:ext cx="6985590" cy="62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DBCF7938-A7C1-81B7-6145-1FBC21DCDA25}"/>
              </a:ext>
            </a:extLst>
          </p:cNvPr>
          <p:cNvSpPr/>
          <p:nvPr/>
        </p:nvSpPr>
        <p:spPr>
          <a:xfrm>
            <a:off x="3246120" y="868680"/>
            <a:ext cx="552157" cy="553329"/>
          </a:xfrm>
          <a:prstGeom prst="frame">
            <a:avLst>
              <a:gd name="adj1" fmla="val 203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4335906-20E9-36FA-A158-E7DE81E630DE}"/>
              </a:ext>
            </a:extLst>
          </p:cNvPr>
          <p:cNvSpPr/>
          <p:nvPr/>
        </p:nvSpPr>
        <p:spPr>
          <a:xfrm>
            <a:off x="3798276" y="1422009"/>
            <a:ext cx="552157" cy="553329"/>
          </a:xfrm>
          <a:prstGeom prst="frame">
            <a:avLst>
              <a:gd name="adj1" fmla="val 20343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278E650-5DED-2D45-A4CC-B72EA03C510D}"/>
              </a:ext>
            </a:extLst>
          </p:cNvPr>
          <p:cNvSpPr/>
          <p:nvPr/>
        </p:nvSpPr>
        <p:spPr>
          <a:xfrm>
            <a:off x="3804136" y="868679"/>
            <a:ext cx="552157" cy="553329"/>
          </a:xfrm>
          <a:prstGeom prst="frame">
            <a:avLst>
              <a:gd name="adj1" fmla="val 203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E1C94-5A46-02FD-FC34-8892AD37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76D9277A-B97D-8584-EB6D-F279DF75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00050"/>
            <a:ext cx="6985590" cy="62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5DC2C0D2-8B98-8201-71F5-D2FDC41100E5}"/>
              </a:ext>
            </a:extLst>
          </p:cNvPr>
          <p:cNvSpPr/>
          <p:nvPr/>
        </p:nvSpPr>
        <p:spPr>
          <a:xfrm>
            <a:off x="3515628" y="1157438"/>
            <a:ext cx="552157" cy="553329"/>
          </a:xfrm>
          <a:prstGeom prst="frame">
            <a:avLst>
              <a:gd name="adj1" fmla="val 203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E0FF37B-3F66-85B6-DAEF-8034755263DB}"/>
              </a:ext>
            </a:extLst>
          </p:cNvPr>
          <p:cNvSpPr/>
          <p:nvPr/>
        </p:nvSpPr>
        <p:spPr>
          <a:xfrm>
            <a:off x="4067784" y="1710767"/>
            <a:ext cx="552157" cy="553329"/>
          </a:xfrm>
          <a:prstGeom prst="frame">
            <a:avLst>
              <a:gd name="adj1" fmla="val 20343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B8A2AC1-A7CF-6EE3-5F50-DD64F6DAC1D4}"/>
              </a:ext>
            </a:extLst>
          </p:cNvPr>
          <p:cNvSpPr/>
          <p:nvPr/>
        </p:nvSpPr>
        <p:spPr>
          <a:xfrm>
            <a:off x="4073644" y="1157437"/>
            <a:ext cx="552157" cy="553329"/>
          </a:xfrm>
          <a:prstGeom prst="frame">
            <a:avLst>
              <a:gd name="adj1" fmla="val 203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4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41027-8167-9417-844B-3BC520BE8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650CA1B9-6BA0-87C8-FE42-347C20EC8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00050"/>
            <a:ext cx="6985590" cy="62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DE0142E-18CA-74B0-FF0C-557E2F537ACA}"/>
              </a:ext>
            </a:extLst>
          </p:cNvPr>
          <p:cNvSpPr/>
          <p:nvPr/>
        </p:nvSpPr>
        <p:spPr>
          <a:xfrm>
            <a:off x="3794760" y="1417320"/>
            <a:ext cx="552157" cy="553329"/>
          </a:xfrm>
          <a:prstGeom prst="frame">
            <a:avLst>
              <a:gd name="adj1" fmla="val 203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D58C287-356B-0087-527B-5D43E589CC71}"/>
              </a:ext>
            </a:extLst>
          </p:cNvPr>
          <p:cNvSpPr/>
          <p:nvPr/>
        </p:nvSpPr>
        <p:spPr>
          <a:xfrm>
            <a:off x="4346916" y="1970649"/>
            <a:ext cx="552157" cy="553329"/>
          </a:xfrm>
          <a:prstGeom prst="frame">
            <a:avLst>
              <a:gd name="adj1" fmla="val 20343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19BC0CE-6B8C-ABF2-C6CD-FFC74D650A80}"/>
              </a:ext>
            </a:extLst>
          </p:cNvPr>
          <p:cNvSpPr/>
          <p:nvPr/>
        </p:nvSpPr>
        <p:spPr>
          <a:xfrm>
            <a:off x="4352776" y="1417319"/>
            <a:ext cx="552157" cy="553329"/>
          </a:xfrm>
          <a:prstGeom prst="frame">
            <a:avLst>
              <a:gd name="adj1" fmla="val 203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1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67A8-B262-9719-6CBD-58DBAB1B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667E2C8A-94CD-E356-890E-624CAA0B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00050"/>
            <a:ext cx="6985590" cy="62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1BC0B7F-7F6C-E302-0089-BCECBDC65F11}"/>
              </a:ext>
            </a:extLst>
          </p:cNvPr>
          <p:cNvSpPr/>
          <p:nvPr/>
        </p:nvSpPr>
        <p:spPr>
          <a:xfrm>
            <a:off x="7625615" y="5267425"/>
            <a:ext cx="552157" cy="553329"/>
          </a:xfrm>
          <a:prstGeom prst="frame">
            <a:avLst>
              <a:gd name="adj1" fmla="val 203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7BBC1CF-3C7E-D4D9-7EC5-D101FB97A180}"/>
              </a:ext>
            </a:extLst>
          </p:cNvPr>
          <p:cNvSpPr/>
          <p:nvPr/>
        </p:nvSpPr>
        <p:spPr>
          <a:xfrm>
            <a:off x="8177771" y="5820754"/>
            <a:ext cx="552157" cy="553329"/>
          </a:xfrm>
          <a:prstGeom prst="frame">
            <a:avLst>
              <a:gd name="adj1" fmla="val 20343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E220DC4-70BA-284F-06DD-8EB767E4BF57}"/>
              </a:ext>
            </a:extLst>
          </p:cNvPr>
          <p:cNvSpPr/>
          <p:nvPr/>
        </p:nvSpPr>
        <p:spPr>
          <a:xfrm>
            <a:off x="8183631" y="5267424"/>
            <a:ext cx="552157" cy="553329"/>
          </a:xfrm>
          <a:prstGeom prst="frame">
            <a:avLst>
              <a:gd name="adj1" fmla="val 203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5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2844F-71B3-2B93-E0CB-F84D1A01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D02B1EAA-4FFF-32CE-A681-A4ED6CF9286D}"/>
              </a:ext>
            </a:extLst>
          </p:cNvPr>
          <p:cNvSpPr/>
          <p:nvPr/>
        </p:nvSpPr>
        <p:spPr>
          <a:xfrm>
            <a:off x="4090109" y="1797360"/>
            <a:ext cx="1132210" cy="1130782"/>
          </a:xfrm>
          <a:prstGeom prst="frame">
            <a:avLst>
              <a:gd name="adj1" fmla="val 203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FE0D0004-79D3-3046-0014-5E26A23CF559}"/>
              </a:ext>
            </a:extLst>
          </p:cNvPr>
          <p:cNvSpPr/>
          <p:nvPr/>
        </p:nvSpPr>
        <p:spPr>
          <a:xfrm>
            <a:off x="1300567" y="1800927"/>
            <a:ext cx="1132210" cy="1130782"/>
          </a:xfrm>
          <a:prstGeom prst="frame">
            <a:avLst>
              <a:gd name="adj1" fmla="val 203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B5B47EB-0519-279B-2D25-D1F2A03A7937}"/>
              </a:ext>
            </a:extLst>
          </p:cNvPr>
          <p:cNvSpPr/>
          <p:nvPr/>
        </p:nvSpPr>
        <p:spPr>
          <a:xfrm>
            <a:off x="4159270" y="4605720"/>
            <a:ext cx="1132210" cy="1130782"/>
          </a:xfrm>
          <a:prstGeom prst="frame">
            <a:avLst>
              <a:gd name="adj1" fmla="val 20343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F89B3-B8CB-E7BF-1771-DD5C98300561}"/>
              </a:ext>
            </a:extLst>
          </p:cNvPr>
          <p:cNvSpPr txBox="1"/>
          <p:nvPr/>
        </p:nvSpPr>
        <p:spPr>
          <a:xfrm>
            <a:off x="4090109" y="755176"/>
            <a:ext cx="11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Previous Window Similarity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4C204-A2D2-5EF1-1BDD-EF008505B750}"/>
              </a:ext>
            </a:extLst>
          </p:cNvPr>
          <p:cNvSpPr txBox="1"/>
          <p:nvPr/>
        </p:nvSpPr>
        <p:spPr>
          <a:xfrm>
            <a:off x="4090109" y="3515563"/>
            <a:ext cx="11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Next Window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DB5C3-DF6C-FB2A-C06A-E587A2609D02}"/>
              </a:ext>
            </a:extLst>
          </p:cNvPr>
          <p:cNvSpPr txBox="1"/>
          <p:nvPr/>
        </p:nvSpPr>
        <p:spPr>
          <a:xfrm>
            <a:off x="1300567" y="834489"/>
            <a:ext cx="11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Cross Window Similarity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8DD502E-967D-F651-4B33-D7BCEB4B2798}"/>
              </a:ext>
            </a:extLst>
          </p:cNvPr>
          <p:cNvSpPr/>
          <p:nvPr/>
        </p:nvSpPr>
        <p:spPr>
          <a:xfrm>
            <a:off x="1300567" y="4602154"/>
            <a:ext cx="1132210" cy="1130782"/>
          </a:xfrm>
          <a:prstGeom prst="frame">
            <a:avLst>
              <a:gd name="adj1" fmla="val 203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546B1-1B66-AE22-D588-86BECCAB18FF}"/>
              </a:ext>
            </a:extLst>
          </p:cNvPr>
          <p:cNvSpPr txBox="1"/>
          <p:nvPr/>
        </p:nvSpPr>
        <p:spPr>
          <a:xfrm>
            <a:off x="1231406" y="3507768"/>
            <a:ext cx="11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Cross Window Similarity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48FC3-4804-0D3F-6FC7-08D289BA64BF}"/>
              </a:ext>
            </a:extLst>
          </p:cNvPr>
          <p:cNvSpPr txBox="1"/>
          <p:nvPr/>
        </p:nvSpPr>
        <p:spPr>
          <a:xfrm>
            <a:off x="2983963" y="1901086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&lt;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BD398-BE61-876D-BFA9-0AEB20C623B8}"/>
              </a:ext>
            </a:extLst>
          </p:cNvPr>
          <p:cNvSpPr txBox="1"/>
          <p:nvPr/>
        </p:nvSpPr>
        <p:spPr>
          <a:xfrm>
            <a:off x="3018543" y="4709447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&lt;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B6669D-E4F6-CBD4-EC42-3D73931F49FB}"/>
                  </a:ext>
                </a:extLst>
              </p:cNvPr>
              <p:cNvSpPr txBox="1"/>
              <p:nvPr/>
            </p:nvSpPr>
            <p:spPr>
              <a:xfrm>
                <a:off x="5291480" y="2039585"/>
                <a:ext cx="745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/>
                  <a:t>*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B6669D-E4F6-CBD4-EC42-3D73931F4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80" y="2039585"/>
                <a:ext cx="745269" cy="646331"/>
              </a:xfrm>
              <a:prstGeom prst="rect">
                <a:avLst/>
              </a:prstGeom>
              <a:blipFill>
                <a:blip r:embed="rId2"/>
                <a:stretch>
                  <a:fillRect l="-24590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E5EAA6-C83F-39CB-2E9E-3E1C84E8CEC0}"/>
                  </a:ext>
                </a:extLst>
              </p:cNvPr>
              <p:cNvSpPr txBox="1"/>
              <p:nvPr/>
            </p:nvSpPr>
            <p:spPr>
              <a:xfrm>
                <a:off x="5381316" y="4844379"/>
                <a:ext cx="745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/>
                  <a:t>*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E5EAA6-C83F-39CB-2E9E-3E1C84E8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316" y="4844379"/>
                <a:ext cx="745269" cy="646331"/>
              </a:xfrm>
              <a:prstGeom prst="rect">
                <a:avLst/>
              </a:prstGeom>
              <a:blipFill>
                <a:blip r:embed="rId3"/>
                <a:stretch>
                  <a:fillRect l="-25410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B7BC94-4DCE-4998-3C4F-8674D1598D45}"/>
                  </a:ext>
                </a:extLst>
              </p:cNvPr>
              <p:cNvSpPr txBox="1"/>
              <p:nvPr/>
            </p:nvSpPr>
            <p:spPr>
              <a:xfrm>
                <a:off x="7595982" y="2630605"/>
                <a:ext cx="348955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/>
                  <a:t> We 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600"/>
                  <a:t> through trial and error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B7BC94-4DCE-4998-3C4F-8674D159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82" y="2630605"/>
                <a:ext cx="3489551" cy="1754326"/>
              </a:xfrm>
              <a:prstGeom prst="rect">
                <a:avLst/>
              </a:prstGeom>
              <a:blipFill>
                <a:blip r:embed="rId4"/>
                <a:stretch>
                  <a:fillRect l="-5245" t="-5575" r="-3322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63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62AB-DCA6-412C-0FDB-7970B778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Group vector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E261E-5C90-8264-CA82-082A765E246A}"/>
                  </a:ext>
                </a:extLst>
              </p:cNvPr>
              <p:cNvSpPr txBox="1"/>
              <p:nvPr/>
            </p:nvSpPr>
            <p:spPr>
              <a:xfrm>
                <a:off x="1828800" y="1800225"/>
                <a:ext cx="3268980" cy="325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9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99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E261E-5C90-8264-CA82-082A765E2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800225"/>
                <a:ext cx="3268980" cy="325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6DC46C-129F-9296-2347-54B29A7F0124}"/>
                  </a:ext>
                </a:extLst>
              </p:cNvPr>
              <p:cNvSpPr txBox="1"/>
              <p:nvPr/>
            </p:nvSpPr>
            <p:spPr>
              <a:xfrm>
                <a:off x="4461510" y="1800225"/>
                <a:ext cx="3268980" cy="325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9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99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6DC46C-129F-9296-2347-54B29A7F0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510" y="1800225"/>
                <a:ext cx="3268980" cy="325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817AF9-AFA7-2D03-D856-1A706EA9964E}"/>
                  </a:ext>
                </a:extLst>
              </p:cNvPr>
              <p:cNvSpPr txBox="1"/>
              <p:nvPr/>
            </p:nvSpPr>
            <p:spPr>
              <a:xfrm>
                <a:off x="6957060" y="1800225"/>
                <a:ext cx="3268980" cy="325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9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99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817AF9-AFA7-2D03-D856-1A706EA9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60" y="1800225"/>
                <a:ext cx="3268980" cy="3257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52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2C56-3F81-3B36-CDD5-35A590CA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79-7F4F-3A13-CA9D-77D71040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Videos lack clarity</a:t>
            </a:r>
          </a:p>
          <a:p>
            <a:r>
              <a:rPr lang="en-US"/>
              <a:t>Key details may be hidden</a:t>
            </a:r>
          </a:p>
          <a:p>
            <a:r>
              <a:rPr lang="en-US"/>
              <a:t>It is difficult to navigate long videos</a:t>
            </a:r>
          </a:p>
        </p:txBody>
      </p:sp>
    </p:spTree>
    <p:extLst>
      <p:ext uri="{BB962C8B-B14F-4D97-AF65-F5344CB8AC3E}">
        <p14:creationId xmlns:p14="http://schemas.microsoft.com/office/powerpoint/2010/main" val="186869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BE8D4-FE1D-501E-0047-8B5A084D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E0BE-C6C7-8F98-2E67-5222EA01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Group vector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9D774D-4D45-28D7-DF26-C271D6FC9DF3}"/>
                  </a:ext>
                </a:extLst>
              </p:cNvPr>
              <p:cNvSpPr txBox="1"/>
              <p:nvPr/>
            </p:nvSpPr>
            <p:spPr>
              <a:xfrm>
                <a:off x="3188971" y="2228671"/>
                <a:ext cx="1245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7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9D774D-4D45-28D7-DF26-C271D6FC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1" y="2228671"/>
                <a:ext cx="124587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3E8AB-94D5-66AD-0F62-89B4A62A3376}"/>
                  </a:ext>
                </a:extLst>
              </p:cNvPr>
              <p:cNvSpPr txBox="1"/>
              <p:nvPr/>
            </p:nvSpPr>
            <p:spPr>
              <a:xfrm>
                <a:off x="5193031" y="2228671"/>
                <a:ext cx="1245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7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3E8AB-94D5-66AD-0F62-89B4A62A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031" y="2228671"/>
                <a:ext cx="124587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88E809-8400-CC24-0C2D-CB9624EA54A0}"/>
                  </a:ext>
                </a:extLst>
              </p:cNvPr>
              <p:cNvSpPr txBox="1"/>
              <p:nvPr/>
            </p:nvSpPr>
            <p:spPr>
              <a:xfrm>
                <a:off x="7117081" y="2228671"/>
                <a:ext cx="1245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72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88E809-8400-CC24-0C2D-CB9624EA5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1" y="2228671"/>
                <a:ext cx="124587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EF4032-6600-85AD-28AC-508E7058CE4A}"/>
              </a:ext>
            </a:extLst>
          </p:cNvPr>
          <p:cNvCxnSpPr>
            <a:stCxn id="5" idx="2"/>
          </p:cNvCxnSpPr>
          <p:nvPr/>
        </p:nvCxnSpPr>
        <p:spPr>
          <a:xfrm>
            <a:off x="3811906" y="3429000"/>
            <a:ext cx="1000124" cy="10972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4451E-65CC-EA09-2E5C-75D11CD1DAB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812030" y="3429000"/>
            <a:ext cx="1003936" cy="10972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149819-87B0-9AAB-0641-DBC02C89797C}"/>
              </a:ext>
            </a:extLst>
          </p:cNvPr>
          <p:cNvCxnSpPr>
            <a:cxnSpLocks/>
          </p:cNvCxnSpPr>
          <p:nvPr/>
        </p:nvCxnSpPr>
        <p:spPr>
          <a:xfrm>
            <a:off x="4812030" y="4526280"/>
            <a:ext cx="0" cy="70866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83C405-24DA-19D6-9A5F-D5750463679B}"/>
                  </a:ext>
                </a:extLst>
              </p:cNvPr>
              <p:cNvSpPr txBox="1"/>
              <p:nvPr/>
            </p:nvSpPr>
            <p:spPr>
              <a:xfrm>
                <a:off x="4189095" y="5064263"/>
                <a:ext cx="1245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72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83C405-24DA-19D6-9A5F-D57504636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95" y="5064263"/>
                <a:ext cx="1245870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17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4AC2-5F4C-1418-D8FC-C4307426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66F3-D062-1EE1-DA60-BB961ACE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Group vector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364801-8FA0-4A2F-23D2-2D58EB780CF0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245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7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364801-8FA0-4A2F-23D2-2D58EB780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24587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A4A4E-0A41-DBF0-FEE8-A25CF3C865B3}"/>
                  </a:ext>
                </a:extLst>
              </p:cNvPr>
              <p:cNvSpPr txBox="1"/>
              <p:nvPr/>
            </p:nvSpPr>
            <p:spPr>
              <a:xfrm>
                <a:off x="2842260" y="1690688"/>
                <a:ext cx="1245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7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A4A4E-0A41-DBF0-FEE8-A25CF3C8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60" y="1690688"/>
                <a:ext cx="124587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1C3F05-3443-1662-B1E0-E769BCA3AB41}"/>
                  </a:ext>
                </a:extLst>
              </p:cNvPr>
              <p:cNvSpPr txBox="1"/>
              <p:nvPr/>
            </p:nvSpPr>
            <p:spPr>
              <a:xfrm>
                <a:off x="4766310" y="1690688"/>
                <a:ext cx="1245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72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1C3F05-3443-1662-B1E0-E769BCA3A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10" y="1690688"/>
                <a:ext cx="124587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D4C7D1-C4BA-54E0-FBA2-295FEE6CEB14}"/>
              </a:ext>
            </a:extLst>
          </p:cNvPr>
          <p:cNvCxnSpPr>
            <a:stCxn id="5" idx="2"/>
          </p:cNvCxnSpPr>
          <p:nvPr/>
        </p:nvCxnSpPr>
        <p:spPr>
          <a:xfrm>
            <a:off x="1461135" y="2891017"/>
            <a:ext cx="1000124" cy="10972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BB8AF-FC7F-26E7-ECAD-A51E32BB2FC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461259" y="2891017"/>
            <a:ext cx="1003936" cy="10972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D4DA94-9D87-61FB-7E5B-8F30C078C24E}"/>
              </a:ext>
            </a:extLst>
          </p:cNvPr>
          <p:cNvCxnSpPr>
            <a:cxnSpLocks/>
          </p:cNvCxnSpPr>
          <p:nvPr/>
        </p:nvCxnSpPr>
        <p:spPr>
          <a:xfrm>
            <a:off x="2461259" y="3988297"/>
            <a:ext cx="0" cy="70866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7F03D9-4ED7-804D-666F-2C4B390956AE}"/>
                  </a:ext>
                </a:extLst>
              </p:cNvPr>
              <p:cNvSpPr txBox="1"/>
              <p:nvPr/>
            </p:nvSpPr>
            <p:spPr>
              <a:xfrm>
                <a:off x="1838324" y="4526280"/>
                <a:ext cx="1245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72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7F03D9-4ED7-804D-666F-2C4B3909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4" y="4526280"/>
                <a:ext cx="1245870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422F87-8C01-3991-EADF-E663F9BEBCAD}"/>
              </a:ext>
            </a:extLst>
          </p:cNvPr>
          <p:cNvSpPr txBox="1"/>
          <p:nvPr/>
        </p:nvSpPr>
        <p:spPr>
          <a:xfrm>
            <a:off x="8037194" y="2795647"/>
            <a:ext cx="31546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Extract key words from segments to name the topics </a:t>
            </a:r>
          </a:p>
        </p:txBody>
      </p:sp>
    </p:spTree>
    <p:extLst>
      <p:ext uri="{BB962C8B-B14F-4D97-AF65-F5344CB8AC3E}">
        <p14:creationId xmlns:p14="http://schemas.microsoft.com/office/powerpoint/2010/main" val="385369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4DD25-BA7B-41B5-908F-0373F9CE7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0BFD-64FF-D8AC-7613-B2B0669F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Applications of the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9C48D-BA55-A69A-7B56-FCABB36CE3EE}"/>
              </a:ext>
            </a:extLst>
          </p:cNvPr>
          <p:cNvSpPr txBox="1"/>
          <p:nvPr/>
        </p:nvSpPr>
        <p:spPr>
          <a:xfrm>
            <a:off x="1600200" y="2343150"/>
            <a:ext cx="585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Detecting Functional Domains in DNA, RNA, and Proteins</a:t>
            </a:r>
          </a:p>
          <a:p>
            <a:r>
              <a:rPr lang="en-IN"/>
              <a:t>Detecting Market Regimes (Bullish, Bearish, Sideways)</a:t>
            </a:r>
          </a:p>
          <a:p>
            <a:r>
              <a:rPr lang="en-IN"/>
              <a:t>Detecting Cyberattacks from Network Logs</a:t>
            </a:r>
          </a:p>
          <a:p>
            <a:r>
              <a:rPr lang="en-IN"/>
              <a:t>Detecting Cognitive States from Brain Activity</a:t>
            </a:r>
          </a:p>
        </p:txBody>
      </p:sp>
    </p:spTree>
    <p:extLst>
      <p:ext uri="{BB962C8B-B14F-4D97-AF65-F5344CB8AC3E}">
        <p14:creationId xmlns:p14="http://schemas.microsoft.com/office/powerpoint/2010/main" val="102465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441E-ACDF-2E2E-9790-87F045C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D51A-52D4-1653-3B73-26908DC9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1797685"/>
          </a:xfrm>
        </p:spPr>
        <p:txBody>
          <a:bodyPr/>
          <a:lstStyle/>
          <a:p>
            <a:r>
              <a:rPr lang="en-IN" b="1"/>
              <a:t>Identify Key Topics</a:t>
            </a:r>
            <a:r>
              <a:rPr lang="en-IN"/>
              <a:t> in long-format videos</a:t>
            </a:r>
          </a:p>
          <a:p>
            <a:r>
              <a:rPr lang="en-IN" b="1"/>
              <a:t>Generate Mind Maps</a:t>
            </a:r>
            <a:r>
              <a:rPr lang="en-IN"/>
              <a:t> for concept visualization</a:t>
            </a:r>
          </a:p>
          <a:p>
            <a:r>
              <a:rPr lang="en-IN" b="1"/>
              <a:t>Enhance Understanding</a:t>
            </a:r>
            <a:r>
              <a:rPr lang="en-IN"/>
              <a:t> with structured insights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F37E-9276-2BEE-2104-8FA2483B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Transcription &amp; Segmentation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2500-E521-2BA9-7FB3-7FB2420E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OpenAI Whisper Model</a:t>
            </a:r>
            <a:r>
              <a:rPr lang="en-IN"/>
              <a:t> – Runs client side on the browser!!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Split the transcript into segments (~30 seconds)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74B8-1766-0B11-1589-444188EF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Vectorization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9833-7ED3-60F5-5635-AD860F12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“There are a lot of ways the people around us can help improve our lives. We don't bump into every neighbour, so a lot of wisdom never gets passed on, though we do share the same public spaces. So over the past few years, I've tried ways to share more with my </a:t>
            </a:r>
            <a:r>
              <a:rPr lang="en-IN" err="1"/>
              <a:t>neighbors</a:t>
            </a:r>
            <a:r>
              <a:rPr lang="en-IN"/>
              <a:t> in public space.”</a:t>
            </a:r>
          </a:p>
        </p:txBody>
      </p:sp>
    </p:spTree>
    <p:extLst>
      <p:ext uri="{BB962C8B-B14F-4D97-AF65-F5344CB8AC3E}">
        <p14:creationId xmlns:p14="http://schemas.microsoft.com/office/powerpoint/2010/main" val="67746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2A8E4-0694-9F20-5A5E-E659125D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FA0D-3137-97E8-9DCC-A3521125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Vectorization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71A79-BD3F-1911-43EB-AF9685D03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" y="1508522"/>
                <a:ext cx="4046220" cy="14827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r>
                  <a:rPr lang="en-IN" sz="2200"/>
                  <a:t>“There are a lot of ways the people around us can help improve our lives.”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71A79-BD3F-1911-43EB-AF9685D03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" y="1508522"/>
                <a:ext cx="4046220" cy="1482723"/>
              </a:xfrm>
              <a:blipFill>
                <a:blip r:embed="rId2"/>
                <a:stretch>
                  <a:fillRect l="-1807" b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20A222A-EC9C-FFDE-94EA-B23461221F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3380" y="1508522"/>
                <a:ext cx="4297680" cy="2346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200"/>
                  <a:t>“We don't bump into every neighbour, so a lot of wisdom never gets passed on, though we do share the same public spaces”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20A222A-EC9C-FFDE-94EA-B2346122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80" y="1508522"/>
                <a:ext cx="4297680" cy="2346642"/>
              </a:xfrm>
              <a:prstGeom prst="rect">
                <a:avLst/>
              </a:prstGeom>
              <a:blipFill>
                <a:blip r:embed="rId3"/>
                <a:stretch>
                  <a:fillRect l="-1844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DB9F838-0EC2-73FC-72E1-691A13900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7280" y="1508522"/>
                <a:ext cx="3474720" cy="19823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200"/>
                  <a:t>“So over the past few years, I've tried ways to share more with my </a:t>
                </a:r>
                <a:r>
                  <a:rPr lang="en-IN" sz="2200" err="1"/>
                  <a:t>neighbors</a:t>
                </a:r>
                <a:r>
                  <a:rPr lang="en-IN" sz="2200"/>
                  <a:t> in public space.”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DB9F838-0EC2-73FC-72E1-691A1390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280" y="1508522"/>
                <a:ext cx="3474720" cy="1982311"/>
              </a:xfrm>
              <a:prstGeom prst="rect">
                <a:avLst/>
              </a:prstGeom>
              <a:blipFill>
                <a:blip r:embed="rId4"/>
                <a:stretch>
                  <a:fillRect l="-2281" r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36CDFD-DD9F-0233-876F-F4ED0867D427}"/>
                  </a:ext>
                </a:extLst>
              </p:cNvPr>
              <p:cNvSpPr txBox="1"/>
              <p:nvPr/>
            </p:nvSpPr>
            <p:spPr>
              <a:xfrm>
                <a:off x="269967" y="3173411"/>
                <a:ext cx="3091542" cy="2586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1.00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0.70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4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36CDFD-DD9F-0233-876F-F4ED0867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7" y="3173411"/>
                <a:ext cx="3091542" cy="25868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D80A5-1648-750B-08AE-2426B1D035AE}"/>
                  </a:ext>
                </a:extLst>
              </p:cNvPr>
              <p:cNvSpPr txBox="1"/>
              <p:nvPr/>
            </p:nvSpPr>
            <p:spPr>
              <a:xfrm>
                <a:off x="4183381" y="3165344"/>
                <a:ext cx="3000374" cy="2586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1.00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0.70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4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D80A5-1648-750B-08AE-2426B1D0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81" y="3165344"/>
                <a:ext cx="3000374" cy="25868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4D4A5-CE66-18A6-96DF-D1935776A1B2}"/>
                  </a:ext>
                </a:extLst>
              </p:cNvPr>
              <p:cNvSpPr txBox="1"/>
              <p:nvPr/>
            </p:nvSpPr>
            <p:spPr>
              <a:xfrm>
                <a:off x="8386354" y="3165344"/>
                <a:ext cx="3176995" cy="2586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1.00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0.70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4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4D4A5-CE66-18A6-96DF-D1935776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54" y="3165344"/>
                <a:ext cx="3176995" cy="2586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1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3AD-52E7-2FFD-A67B-BA8D2A9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Similarity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59C74E-F716-43AE-12F9-2A04C606CEAB}"/>
              </a:ext>
            </a:extLst>
          </p:cNvPr>
          <p:cNvCxnSpPr>
            <a:cxnSpLocks/>
          </p:cNvCxnSpPr>
          <p:nvPr/>
        </p:nvCxnSpPr>
        <p:spPr>
          <a:xfrm flipV="1">
            <a:off x="986790" y="2331720"/>
            <a:ext cx="1847850" cy="270891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8D6112-8FD1-211C-162D-4DC114F09BDB}"/>
              </a:ext>
            </a:extLst>
          </p:cNvPr>
          <p:cNvCxnSpPr>
            <a:cxnSpLocks/>
          </p:cNvCxnSpPr>
          <p:nvPr/>
        </p:nvCxnSpPr>
        <p:spPr>
          <a:xfrm flipV="1">
            <a:off x="986790" y="3691890"/>
            <a:ext cx="4339590" cy="1348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84CD3DB-6C98-DB2D-886E-72ED0BC520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640" y="1417320"/>
                <a:ext cx="2766060" cy="1348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1800"/>
                  <a:t>“There are a lot of ways the people around us can help improve our lives.”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84CD3DB-6C98-DB2D-886E-72ED0BC52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0" y="1417320"/>
                <a:ext cx="2766060" cy="1348740"/>
              </a:xfrm>
              <a:prstGeom prst="rect">
                <a:avLst/>
              </a:prstGeom>
              <a:blipFill>
                <a:blip r:embed="rId2"/>
                <a:stretch>
                  <a:fillRect l="-1762" r="-3304" b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48D9B6E-866E-413C-9653-323E459BA5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4975" y="2613897"/>
                <a:ext cx="3234690" cy="1884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1800"/>
                  <a:t>“We don't bump into every neighbour, so a lot of wisdom never gets passed on, though we do share the same public spaces”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48D9B6E-866E-413C-9653-323E459B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75" y="2613897"/>
                <a:ext cx="3234690" cy="1884522"/>
              </a:xfrm>
              <a:prstGeom prst="rect">
                <a:avLst/>
              </a:prstGeom>
              <a:blipFill>
                <a:blip r:embed="rId3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7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A498-3E93-E53B-B8B2-85BB317E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248A-36B4-5E75-F2F6-046E3801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Similarity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4AC7A5-8AF7-31C6-28CD-89BB2BAA3694}"/>
              </a:ext>
            </a:extLst>
          </p:cNvPr>
          <p:cNvCxnSpPr>
            <a:cxnSpLocks/>
          </p:cNvCxnSpPr>
          <p:nvPr/>
        </p:nvCxnSpPr>
        <p:spPr>
          <a:xfrm flipV="1">
            <a:off x="2598420" y="2216468"/>
            <a:ext cx="2510790" cy="34756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F7C773-18C0-982F-FEBB-0FF7EC8B1D51}"/>
              </a:ext>
            </a:extLst>
          </p:cNvPr>
          <p:cNvCxnSpPr>
            <a:cxnSpLocks/>
          </p:cNvCxnSpPr>
          <p:nvPr/>
        </p:nvCxnSpPr>
        <p:spPr>
          <a:xfrm flipV="1">
            <a:off x="2598420" y="3783330"/>
            <a:ext cx="6568440" cy="1908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277293E1-827A-87EB-4E17-0C9C3A974D4E}"/>
              </a:ext>
            </a:extLst>
          </p:cNvPr>
          <p:cNvSpPr/>
          <p:nvPr/>
        </p:nvSpPr>
        <p:spPr>
          <a:xfrm>
            <a:off x="2910840" y="4034790"/>
            <a:ext cx="1885950" cy="2023110"/>
          </a:xfrm>
          <a:prstGeom prst="arc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82C4C-3EE6-317D-49C8-EBDAD4A4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3C57-20E1-789A-4433-7C94406E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Algorithm: Similarity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242BB1-1F9C-F6E1-28EE-214A8788AA3F}"/>
              </a:ext>
            </a:extLst>
          </p:cNvPr>
          <p:cNvCxnSpPr>
            <a:cxnSpLocks/>
          </p:cNvCxnSpPr>
          <p:nvPr/>
        </p:nvCxnSpPr>
        <p:spPr>
          <a:xfrm flipV="1">
            <a:off x="2598420" y="2216468"/>
            <a:ext cx="2510790" cy="34756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D2E24-A8C5-29ED-AD80-99075C3E6AD3}"/>
              </a:ext>
            </a:extLst>
          </p:cNvPr>
          <p:cNvCxnSpPr>
            <a:cxnSpLocks/>
          </p:cNvCxnSpPr>
          <p:nvPr/>
        </p:nvCxnSpPr>
        <p:spPr>
          <a:xfrm flipV="1">
            <a:off x="2598420" y="3783330"/>
            <a:ext cx="6568440" cy="1908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B4927E70-CB27-51BF-7607-591D58D7D8BB}"/>
              </a:ext>
            </a:extLst>
          </p:cNvPr>
          <p:cNvSpPr/>
          <p:nvPr/>
        </p:nvSpPr>
        <p:spPr>
          <a:xfrm>
            <a:off x="2910840" y="4034790"/>
            <a:ext cx="1885950" cy="2023110"/>
          </a:xfrm>
          <a:prstGeom prst="arc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6ABD3C-D32C-0019-97BD-D3681BC48561}"/>
                  </a:ext>
                </a:extLst>
              </p:cNvPr>
              <p:cNvSpPr txBox="1"/>
              <p:nvPr/>
            </p:nvSpPr>
            <p:spPr>
              <a:xfrm>
                <a:off x="5071110" y="1688902"/>
                <a:ext cx="948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6ABD3C-D32C-0019-97BD-D3681BC4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10" y="1688902"/>
                <a:ext cx="94869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095136-99DA-B13E-942B-76549F9FF0AD}"/>
                  </a:ext>
                </a:extLst>
              </p:cNvPr>
              <p:cNvSpPr txBox="1"/>
              <p:nvPr/>
            </p:nvSpPr>
            <p:spPr>
              <a:xfrm>
                <a:off x="9166860" y="3396394"/>
                <a:ext cx="948690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095136-99DA-B13E-942B-76549F9FF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860" y="3396394"/>
                <a:ext cx="948690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AAA76-4C90-DDE8-E04F-B98B272AE2C6}"/>
                  </a:ext>
                </a:extLst>
              </p:cNvPr>
              <p:cNvSpPr txBox="1"/>
              <p:nvPr/>
            </p:nvSpPr>
            <p:spPr>
              <a:xfrm>
                <a:off x="4316730" y="3866211"/>
                <a:ext cx="948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AAA76-4C90-DDE8-E04F-B98B272A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30" y="3866211"/>
                <a:ext cx="9486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70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Widescreen</PresentationFormat>
  <Paragraphs>80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Office Theme</vt:lpstr>
      <vt:lpstr>PowerPoint Presentation</vt:lpstr>
      <vt:lpstr>The Problem </vt:lpstr>
      <vt:lpstr>The Idea </vt:lpstr>
      <vt:lpstr>The Algorithm: Transcription &amp; Segmentation</vt:lpstr>
      <vt:lpstr>The Algorithm: Vectorization</vt:lpstr>
      <vt:lpstr>The Algorithm: Vectorization</vt:lpstr>
      <vt:lpstr>The Algorithm: Similarity</vt:lpstr>
      <vt:lpstr>The Algorithm: Similarity</vt:lpstr>
      <vt:lpstr>The Algorithm: Similarity</vt:lpstr>
      <vt:lpstr>The Algorithm: Similarity</vt:lpstr>
      <vt:lpstr>The Algorithm: Cosine Similarity Matrix</vt:lpstr>
      <vt:lpstr>The Algorithm: Cosine Similarity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Algorithm: Group vector embeddings</vt:lpstr>
      <vt:lpstr>The Algorithm: Group vector embeddings</vt:lpstr>
      <vt:lpstr>The Algorithm: Group vector embeddings</vt:lpstr>
      <vt:lpstr>Other Applications of the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Daga</dc:creator>
  <cp:lastModifiedBy>Samatva N Kasat</cp:lastModifiedBy>
  <cp:revision>1</cp:revision>
  <dcterms:created xsi:type="dcterms:W3CDTF">2025-02-08T20:59:54Z</dcterms:created>
  <dcterms:modified xsi:type="dcterms:W3CDTF">2025-02-09T05:24:21Z</dcterms:modified>
</cp:coreProperties>
</file>