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layfair Display"/>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Madison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a996537f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a996537f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84d93d5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84d93d5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a996537f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a996537f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a996537f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a996537f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a84d93d5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a84d93d5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Dtree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a84d93d5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a84d93d5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Dtree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a84d93d5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a84d93d5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Dtree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a84d93d5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a84d93d5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Dtree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a84d93d5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a84d93d5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Dtree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a9e7fabd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a9e7fab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Dtree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a84d93d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a84d93d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Madison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a9e7fab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a9e7fab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Dtree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a9e7fabd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a9e7fab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Dtree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a84d93d5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a84d93d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Bhanu</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a9b00c0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a9b00c0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Bhanu</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a9b00c02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a9b00c0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Bhanu</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a9b00c02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a9b00c02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a84d93d5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a84d93d5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Madison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a84d93d5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a84d93d5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Madison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a84d93d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a84d93d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Madison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a84d93d5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a84d93d5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Priyanka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a9b00c02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a9b00c02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Priyanka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a84d93d5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a84d93d5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Priyanka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a84d93d5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84d93d5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6775" y="0"/>
            <a:ext cx="9828315" cy="5143501"/>
          </a:xfrm>
          <a:prstGeom prst="rect">
            <a:avLst/>
          </a:prstGeom>
          <a:noFill/>
          <a:ln>
            <a:noFill/>
          </a:ln>
        </p:spPr>
      </p:pic>
      <p:sp>
        <p:nvSpPr>
          <p:cNvPr id="55" name="Google Shape;55;p13"/>
          <p:cNvSpPr txBox="1"/>
          <p:nvPr>
            <p:ph idx="1" type="subTitle"/>
          </p:nvPr>
        </p:nvSpPr>
        <p:spPr>
          <a:xfrm>
            <a:off x="3036200" y="4778850"/>
            <a:ext cx="6947100" cy="408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400">
                <a:solidFill>
                  <a:schemeClr val="lt1"/>
                </a:solidFill>
                <a:latin typeface="Times New Roman"/>
                <a:ea typeface="Times New Roman"/>
                <a:cs typeface="Times New Roman"/>
                <a:sym typeface="Times New Roman"/>
              </a:rPr>
              <a:t>Ethan Goldbeck, Priyanka Khanal, Madison Moye, Bhanuprasad Tudy and Yuxiang Wang</a:t>
            </a:r>
            <a:endParaRPr sz="1400">
              <a:solidFill>
                <a:schemeClr val="lt1"/>
              </a:solidFill>
            </a:endParaRPr>
          </a:p>
        </p:txBody>
      </p:sp>
      <p:sp>
        <p:nvSpPr>
          <p:cNvPr id="56" name="Google Shape;56;p13"/>
          <p:cNvSpPr/>
          <p:nvPr/>
        </p:nvSpPr>
        <p:spPr>
          <a:xfrm>
            <a:off x="64800" y="1561950"/>
            <a:ext cx="9828300" cy="819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ctrTitle"/>
          </p:nvPr>
        </p:nvSpPr>
        <p:spPr>
          <a:xfrm>
            <a:off x="305700" y="1561950"/>
            <a:ext cx="9200700" cy="917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4000">
                <a:solidFill>
                  <a:srgbClr val="FFFFFF"/>
                </a:solidFill>
                <a:latin typeface="Playfair Display"/>
                <a:ea typeface="Playfair Display"/>
                <a:cs typeface="Playfair Display"/>
                <a:sym typeface="Playfair Display"/>
              </a:rPr>
              <a:t>GDP CHANGE IN SWING STATES</a:t>
            </a:r>
            <a:r>
              <a:rPr lang="en" sz="4800">
                <a:solidFill>
                  <a:srgbClr val="FFFFFF"/>
                </a:solidFill>
                <a:latin typeface="Playfair Display"/>
                <a:ea typeface="Playfair Display"/>
                <a:cs typeface="Playfair Display"/>
                <a:sym typeface="Playfair Display"/>
              </a:rPr>
              <a:t> </a:t>
            </a:r>
            <a:endParaRPr sz="4800">
              <a:solidFill>
                <a:srgbClr val="FFFFFF"/>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142" name="Shape 142"/>
        <p:cNvGrpSpPr/>
        <p:nvPr/>
      </p:nvGrpSpPr>
      <p:grpSpPr>
        <a:xfrm>
          <a:off x="0" y="0"/>
          <a:ext cx="0" cy="0"/>
          <a:chOff x="0" y="0"/>
          <a:chExt cx="0" cy="0"/>
        </a:xfrm>
      </p:grpSpPr>
      <p:sp>
        <p:nvSpPr>
          <p:cNvPr id="143" name="Google Shape;143;p22"/>
          <p:cNvSpPr txBox="1"/>
          <p:nvPr>
            <p:ph idx="1" type="body"/>
          </p:nvPr>
        </p:nvSpPr>
        <p:spPr>
          <a:xfrm>
            <a:off x="10350" y="863550"/>
            <a:ext cx="4369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a:solidFill>
                <a:srgbClr val="990000"/>
              </a:solidFill>
              <a:latin typeface="Playfair Display"/>
              <a:ea typeface="Playfair Display"/>
              <a:cs typeface="Playfair Display"/>
              <a:sym typeface="Playfair Display"/>
            </a:endParaRPr>
          </a:p>
        </p:txBody>
      </p:sp>
      <p:sp>
        <p:nvSpPr>
          <p:cNvPr id="144" name="Google Shape;14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2"/>
          <p:cNvPicPr preferRelativeResize="0"/>
          <p:nvPr/>
        </p:nvPicPr>
        <p:blipFill>
          <a:blip r:embed="rId3">
            <a:alphaModFix/>
          </a:blip>
          <a:stretch>
            <a:fillRect/>
          </a:stretch>
        </p:blipFill>
        <p:spPr>
          <a:xfrm>
            <a:off x="1506751" y="785223"/>
            <a:ext cx="6410126" cy="4271600"/>
          </a:xfrm>
          <a:prstGeom prst="rect">
            <a:avLst/>
          </a:prstGeom>
          <a:noFill/>
          <a:ln>
            <a:noFill/>
          </a:ln>
        </p:spPr>
      </p:pic>
      <p:sp>
        <p:nvSpPr>
          <p:cNvPr id="146" name="Google Shape;146;p22"/>
          <p:cNvSpPr txBox="1"/>
          <p:nvPr>
            <p:ph type="title"/>
          </p:nvPr>
        </p:nvSpPr>
        <p:spPr>
          <a:xfrm>
            <a:off x="0" y="121175"/>
            <a:ext cx="902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Playfair Display"/>
                <a:ea typeface="Playfair Display"/>
                <a:cs typeface="Playfair Display"/>
                <a:sym typeface="Playfair Display"/>
              </a:rPr>
              <a:t>Regression Plots</a:t>
            </a:r>
            <a:endParaRPr>
              <a:solidFill>
                <a:srgbClr val="990000"/>
              </a:solidFill>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150" name="Shape 150"/>
        <p:cNvGrpSpPr/>
        <p:nvPr/>
      </p:nvGrpSpPr>
      <p:grpSpPr>
        <a:xfrm>
          <a:off x="0" y="0"/>
          <a:ext cx="0" cy="0"/>
          <a:chOff x="0" y="0"/>
          <a:chExt cx="0" cy="0"/>
        </a:xfrm>
      </p:grpSpPr>
      <p:sp>
        <p:nvSpPr>
          <p:cNvPr id="151" name="Google Shape;151;p23"/>
          <p:cNvSpPr txBox="1"/>
          <p:nvPr>
            <p:ph type="title"/>
          </p:nvPr>
        </p:nvSpPr>
        <p:spPr>
          <a:xfrm>
            <a:off x="0" y="121175"/>
            <a:ext cx="847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Regression Ideas to Maximize GDP Significance </a:t>
            </a:r>
            <a:endParaRPr>
              <a:solidFill>
                <a:srgbClr val="990000"/>
              </a:solidFill>
              <a:latin typeface="Playfair Display"/>
              <a:ea typeface="Playfair Display"/>
              <a:cs typeface="Playfair Display"/>
              <a:sym typeface="Playfair Display"/>
            </a:endParaRPr>
          </a:p>
        </p:txBody>
      </p:sp>
      <p:sp>
        <p:nvSpPr>
          <p:cNvPr id="152" name="Google Shape;152;p23"/>
          <p:cNvSpPr txBox="1"/>
          <p:nvPr>
            <p:ph idx="1" type="body"/>
          </p:nvPr>
        </p:nvSpPr>
        <p:spPr>
          <a:xfrm>
            <a:off x="10350" y="863550"/>
            <a:ext cx="4115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990000"/>
                </a:solidFill>
                <a:latin typeface="Playfair Display"/>
                <a:ea typeface="Playfair Display"/>
                <a:cs typeface="Playfair Display"/>
                <a:sym typeface="Playfair Display"/>
              </a:rPr>
              <a:t>Change in Total/</a:t>
            </a:r>
            <a:r>
              <a:rPr lang="en" sz="1400">
                <a:solidFill>
                  <a:srgbClr val="990000"/>
                </a:solidFill>
                <a:latin typeface="Playfair Display"/>
                <a:ea typeface="Playfair Display"/>
                <a:cs typeface="Playfair Display"/>
                <a:sym typeface="Playfair Display"/>
              </a:rPr>
              <a:t>Democratic</a:t>
            </a:r>
            <a:r>
              <a:rPr lang="en" sz="1400">
                <a:solidFill>
                  <a:srgbClr val="990000"/>
                </a:solidFill>
                <a:latin typeface="Playfair Display"/>
                <a:ea typeface="Playfair Display"/>
                <a:cs typeface="Playfair Display"/>
                <a:sym typeface="Playfair Display"/>
              </a:rPr>
              <a:t> Votes</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rPr lang="en" sz="1400">
                <a:solidFill>
                  <a:srgbClr val="990000"/>
                </a:solidFill>
                <a:latin typeface="Playfair Display"/>
                <a:ea typeface="Playfair Display"/>
                <a:cs typeface="Playfair Display"/>
                <a:sym typeface="Playfair Display"/>
              </a:rPr>
              <a:t>(Higher P - value)</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rPr lang="en" sz="1400">
                <a:solidFill>
                  <a:srgbClr val="990000"/>
                </a:solidFill>
                <a:latin typeface="Playfair Display"/>
                <a:ea typeface="Playfair Display"/>
                <a:cs typeface="Playfair Display"/>
                <a:sym typeface="Playfair Display"/>
              </a:rPr>
              <a:t>State fixed effects - </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rPr lang="en" sz="1400">
                <a:solidFill>
                  <a:srgbClr val="990000"/>
                </a:solidFill>
                <a:latin typeface="Playfair Display"/>
                <a:ea typeface="Playfair Display"/>
                <a:cs typeface="Playfair Display"/>
                <a:sym typeface="Playfair Display"/>
              </a:rPr>
              <a:t>GDP P - value (.49)</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rPr lang="en" sz="1400">
                <a:solidFill>
                  <a:srgbClr val="990000"/>
                </a:solidFill>
                <a:latin typeface="Playfair Display"/>
                <a:ea typeface="Playfair Display"/>
                <a:cs typeface="Playfair Display"/>
                <a:sym typeface="Playfair Display"/>
              </a:rPr>
              <a:t>GDP as a Categorical Variable - </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rPr lang="en" sz="1400">
                <a:solidFill>
                  <a:srgbClr val="990000"/>
                </a:solidFill>
                <a:latin typeface="Playfair Display"/>
                <a:ea typeface="Playfair Display"/>
                <a:cs typeface="Playfair Display"/>
                <a:sym typeface="Playfair Display"/>
              </a:rPr>
              <a:t>GDP P - Value (&gt;.5)</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rPr lang="en" sz="1400">
                <a:solidFill>
                  <a:srgbClr val="990000"/>
                </a:solidFill>
                <a:latin typeface="Playfair Display"/>
                <a:ea typeface="Playfair Display"/>
                <a:cs typeface="Playfair Display"/>
                <a:sym typeface="Playfair Display"/>
              </a:rPr>
              <a:t>Population as a </a:t>
            </a:r>
            <a:r>
              <a:rPr lang="en" sz="1400">
                <a:solidFill>
                  <a:srgbClr val="990000"/>
                </a:solidFill>
                <a:latin typeface="Playfair Display"/>
                <a:ea typeface="Playfair Display"/>
                <a:cs typeface="Playfair Display"/>
                <a:sym typeface="Playfair Display"/>
              </a:rPr>
              <a:t>Categorical</a:t>
            </a:r>
            <a:r>
              <a:rPr lang="en" sz="1400">
                <a:solidFill>
                  <a:srgbClr val="990000"/>
                </a:solidFill>
                <a:latin typeface="Playfair Display"/>
                <a:ea typeface="Playfair Display"/>
                <a:cs typeface="Playfair Display"/>
                <a:sym typeface="Playfair Display"/>
              </a:rPr>
              <a:t> Variable</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rPr lang="en" sz="1400">
                <a:solidFill>
                  <a:srgbClr val="990000"/>
                </a:solidFill>
                <a:latin typeface="Playfair Display"/>
                <a:ea typeface="Playfair Display"/>
                <a:cs typeface="Playfair Display"/>
                <a:sym typeface="Playfair Display"/>
              </a:rPr>
              <a:t>( regression output to the right )</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rPr lang="en" sz="1400">
                <a:solidFill>
                  <a:srgbClr val="990000"/>
                </a:solidFill>
                <a:latin typeface="Playfair Display"/>
                <a:ea typeface="Playfair Display"/>
                <a:cs typeface="Playfair Display"/>
                <a:sym typeface="Playfair Display"/>
              </a:rPr>
              <a:t>Initial</a:t>
            </a:r>
            <a:r>
              <a:rPr lang="en" sz="1400">
                <a:solidFill>
                  <a:srgbClr val="990000"/>
                </a:solidFill>
                <a:latin typeface="Playfair Display"/>
                <a:ea typeface="Playfair Display"/>
                <a:cs typeface="Playfair Display"/>
                <a:sym typeface="Playfair Display"/>
              </a:rPr>
              <a:t> GDP P - Value (.37)</a:t>
            </a:r>
            <a:endParaRPr sz="1400">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chemeClr val="dk1"/>
              </a:buClr>
              <a:buSzPts val="1100"/>
              <a:buFont typeface="Arial"/>
              <a:buNone/>
            </a:pPr>
            <a:r>
              <a:t/>
            </a:r>
            <a:endParaRPr>
              <a:solidFill>
                <a:srgbClr val="990000"/>
              </a:solidFill>
              <a:latin typeface="Playfair Display"/>
              <a:ea typeface="Playfair Display"/>
              <a:cs typeface="Playfair Display"/>
              <a:sym typeface="Playfair Display"/>
            </a:endParaRPr>
          </a:p>
        </p:txBody>
      </p:sp>
      <p:sp>
        <p:nvSpPr>
          <p:cNvPr id="153" name="Google Shape;15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3"/>
          <p:cNvPicPr preferRelativeResize="0"/>
          <p:nvPr/>
        </p:nvPicPr>
        <p:blipFill>
          <a:blip r:embed="rId3">
            <a:alphaModFix/>
          </a:blip>
          <a:stretch>
            <a:fillRect/>
          </a:stretch>
        </p:blipFill>
        <p:spPr>
          <a:xfrm>
            <a:off x="4125350" y="693875"/>
            <a:ext cx="3534488" cy="4144825"/>
          </a:xfrm>
          <a:prstGeom prst="rect">
            <a:avLst/>
          </a:prstGeom>
          <a:noFill/>
          <a:ln>
            <a:noFill/>
          </a:ln>
        </p:spPr>
      </p:pic>
      <p:sp>
        <p:nvSpPr>
          <p:cNvPr id="155" name="Google Shape;155;p23"/>
          <p:cNvSpPr/>
          <p:nvPr/>
        </p:nvSpPr>
        <p:spPr>
          <a:xfrm>
            <a:off x="3738550" y="1017700"/>
            <a:ext cx="313200" cy="24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3696675" y="4449625"/>
            <a:ext cx="313200" cy="24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160" name="Shape 160"/>
        <p:cNvGrpSpPr/>
        <p:nvPr/>
      </p:nvGrpSpPr>
      <p:grpSpPr>
        <a:xfrm>
          <a:off x="0" y="0"/>
          <a:ext cx="0" cy="0"/>
          <a:chOff x="0" y="0"/>
          <a:chExt cx="0" cy="0"/>
        </a:xfrm>
      </p:grpSpPr>
      <p:sp>
        <p:nvSpPr>
          <p:cNvPr id="161" name="Google Shape;161;p24"/>
          <p:cNvSpPr txBox="1"/>
          <p:nvPr>
            <p:ph idx="1" type="body"/>
          </p:nvPr>
        </p:nvSpPr>
        <p:spPr>
          <a:xfrm>
            <a:off x="10350" y="863550"/>
            <a:ext cx="4369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99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a:solidFill>
                <a:srgbClr val="990000"/>
              </a:solidFill>
              <a:latin typeface="Playfair Display"/>
              <a:ea typeface="Playfair Display"/>
              <a:cs typeface="Playfair Display"/>
              <a:sym typeface="Playfair Display"/>
            </a:endParaRPr>
          </a:p>
        </p:txBody>
      </p:sp>
      <p:sp>
        <p:nvSpPr>
          <p:cNvPr id="162" name="Google Shape;16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4"/>
          <p:cNvPicPr preferRelativeResize="0"/>
          <p:nvPr/>
        </p:nvPicPr>
        <p:blipFill>
          <a:blip r:embed="rId3">
            <a:alphaModFix/>
          </a:blip>
          <a:stretch>
            <a:fillRect/>
          </a:stretch>
        </p:blipFill>
        <p:spPr>
          <a:xfrm>
            <a:off x="54500" y="901725"/>
            <a:ext cx="4517500" cy="2881240"/>
          </a:xfrm>
          <a:prstGeom prst="rect">
            <a:avLst/>
          </a:prstGeom>
          <a:noFill/>
          <a:ln>
            <a:noFill/>
          </a:ln>
        </p:spPr>
      </p:pic>
      <p:sp>
        <p:nvSpPr>
          <p:cNvPr id="164" name="Google Shape;164;p24"/>
          <p:cNvSpPr txBox="1"/>
          <p:nvPr>
            <p:ph type="title"/>
          </p:nvPr>
        </p:nvSpPr>
        <p:spPr>
          <a:xfrm>
            <a:off x="0" y="121175"/>
            <a:ext cx="8472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Playfair Display"/>
                <a:ea typeface="Playfair Display"/>
                <a:cs typeface="Playfair Display"/>
                <a:sym typeface="Playfair Display"/>
              </a:rPr>
              <a:t>Our “Best” Model</a:t>
            </a:r>
            <a:endParaRPr>
              <a:solidFill>
                <a:srgbClr val="990000"/>
              </a:solidFill>
              <a:latin typeface="Playfair Display"/>
              <a:ea typeface="Playfair Display"/>
              <a:cs typeface="Playfair Display"/>
              <a:sym typeface="Playfair Display"/>
            </a:endParaRPr>
          </a:p>
        </p:txBody>
      </p:sp>
      <p:sp>
        <p:nvSpPr>
          <p:cNvPr id="165" name="Google Shape;165;p24"/>
          <p:cNvSpPr/>
          <p:nvPr/>
        </p:nvSpPr>
        <p:spPr>
          <a:xfrm>
            <a:off x="4680950" y="1359900"/>
            <a:ext cx="548700" cy="203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txBox="1"/>
          <p:nvPr/>
        </p:nvSpPr>
        <p:spPr>
          <a:xfrm>
            <a:off x="5531050" y="1045350"/>
            <a:ext cx="3191700" cy="19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Population as a categorical value</a:t>
            </a:r>
            <a:endParaRPr>
              <a:solidFill>
                <a:srgbClr val="99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990000"/>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Population change </a:t>
            </a:r>
            <a:r>
              <a:rPr lang="en">
                <a:solidFill>
                  <a:srgbClr val="990000"/>
                </a:solidFill>
                <a:latin typeface="Playfair Display"/>
                <a:ea typeface="Playfair Display"/>
                <a:cs typeface="Playfair Display"/>
                <a:sym typeface="Playfair Display"/>
              </a:rPr>
              <a:t>measured</a:t>
            </a:r>
            <a:r>
              <a:rPr lang="en">
                <a:solidFill>
                  <a:srgbClr val="990000"/>
                </a:solidFill>
                <a:latin typeface="Playfair Display"/>
                <a:ea typeface="Playfair Display"/>
                <a:cs typeface="Playfair Display"/>
                <a:sym typeface="Playfair Display"/>
              </a:rPr>
              <a:t> in % </a:t>
            </a:r>
            <a:endParaRPr>
              <a:solidFill>
                <a:srgbClr val="99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990000"/>
              </a:solidFill>
              <a:latin typeface="Playfair Display"/>
              <a:ea typeface="Playfair Display"/>
              <a:cs typeface="Playfair Display"/>
              <a:sym typeface="Playfair Display"/>
            </a:endParaRPr>
          </a:p>
          <a:p>
            <a:pPr indent="0" lvl="0" marL="0" rtl="0" algn="l">
              <a:spcBef>
                <a:spcPts val="0"/>
              </a:spcBef>
              <a:spcAft>
                <a:spcPts val="0"/>
              </a:spcAft>
              <a:buClr>
                <a:schemeClr val="dk1"/>
              </a:buClr>
              <a:buSzPts val="1100"/>
              <a:buFont typeface="Arial"/>
              <a:buNone/>
            </a:pPr>
            <a:r>
              <a:rPr lang="en">
                <a:solidFill>
                  <a:srgbClr val="990000"/>
                </a:solidFill>
                <a:latin typeface="Playfair Display"/>
                <a:ea typeface="Playfair Display"/>
                <a:cs typeface="Playfair Display"/>
                <a:sym typeface="Playfair Display"/>
              </a:rPr>
              <a:t>Although GDP </a:t>
            </a:r>
            <a:r>
              <a:rPr lang="en">
                <a:solidFill>
                  <a:srgbClr val="990000"/>
                </a:solidFill>
                <a:latin typeface="Playfair Display"/>
                <a:ea typeface="Playfair Display"/>
                <a:cs typeface="Playfair Display"/>
                <a:sym typeface="Playfair Display"/>
              </a:rPr>
              <a:t>became</a:t>
            </a:r>
            <a:r>
              <a:rPr lang="en">
                <a:solidFill>
                  <a:srgbClr val="990000"/>
                </a:solidFill>
                <a:latin typeface="Playfair Display"/>
                <a:ea typeface="Playfair Display"/>
                <a:cs typeface="Playfair Display"/>
                <a:sym typeface="Playfair Display"/>
              </a:rPr>
              <a:t> less predictive - our other models were too big and less </a:t>
            </a:r>
            <a:r>
              <a:rPr lang="en">
                <a:solidFill>
                  <a:srgbClr val="990000"/>
                </a:solidFill>
                <a:latin typeface="Playfair Display"/>
                <a:ea typeface="Playfair Display"/>
                <a:cs typeface="Playfair Display"/>
                <a:sym typeface="Playfair Display"/>
              </a:rPr>
              <a:t>predictive</a:t>
            </a:r>
            <a:r>
              <a:rPr lang="en">
                <a:solidFill>
                  <a:srgbClr val="990000"/>
                </a:solidFill>
                <a:latin typeface="Playfair Display"/>
                <a:ea typeface="Playfair Display"/>
                <a:cs typeface="Playfair Display"/>
                <a:sym typeface="Playfair Display"/>
              </a:rPr>
              <a:t> as a whole</a:t>
            </a:r>
            <a:endParaRPr>
              <a:solidFill>
                <a:srgbClr val="990000"/>
              </a:solidFill>
              <a:latin typeface="Playfair Display"/>
              <a:ea typeface="Playfair Display"/>
              <a:cs typeface="Playfair Display"/>
              <a:sym typeface="Playfair Display"/>
            </a:endParaRPr>
          </a:p>
        </p:txBody>
      </p:sp>
      <p:sp>
        <p:nvSpPr>
          <p:cNvPr id="167" name="Google Shape;167;p24"/>
          <p:cNvSpPr/>
          <p:nvPr/>
        </p:nvSpPr>
        <p:spPr>
          <a:xfrm>
            <a:off x="4680950" y="3371725"/>
            <a:ext cx="548700" cy="203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mage result for donkey vs elephant" id="168" name="Google Shape;168;p24"/>
          <p:cNvPicPr preferRelativeResize="0"/>
          <p:nvPr/>
        </p:nvPicPr>
        <p:blipFill rotWithShape="1">
          <a:blip r:embed="rId4">
            <a:alphaModFix/>
          </a:blip>
          <a:srcRect b="11230" l="0" r="0" t="30822"/>
          <a:stretch/>
        </p:blipFill>
        <p:spPr>
          <a:xfrm>
            <a:off x="5558550" y="3106600"/>
            <a:ext cx="3191700" cy="1387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172" name="Shape 172"/>
        <p:cNvGrpSpPr/>
        <p:nvPr/>
      </p:nvGrpSpPr>
      <p:grpSpPr>
        <a:xfrm>
          <a:off x="0" y="0"/>
          <a:ext cx="0" cy="0"/>
          <a:chOff x="0" y="0"/>
          <a:chExt cx="0" cy="0"/>
        </a:xfrm>
      </p:grpSpPr>
      <p:sp>
        <p:nvSpPr>
          <p:cNvPr id="173" name="Google Shape;17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5"/>
          <p:cNvSpPr txBox="1"/>
          <p:nvPr>
            <p:ph type="title"/>
          </p:nvPr>
        </p:nvSpPr>
        <p:spPr>
          <a:xfrm>
            <a:off x="0" y="121175"/>
            <a:ext cx="8472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Playfair Display"/>
                <a:ea typeface="Playfair Display"/>
                <a:cs typeface="Playfair Display"/>
                <a:sym typeface="Playfair Display"/>
              </a:rPr>
              <a:t>State Effects</a:t>
            </a:r>
            <a:endParaRPr>
              <a:solidFill>
                <a:srgbClr val="990000"/>
              </a:solidFill>
              <a:latin typeface="Playfair Display"/>
              <a:ea typeface="Playfair Display"/>
              <a:cs typeface="Playfair Display"/>
              <a:sym typeface="Playfair Display"/>
            </a:endParaRPr>
          </a:p>
        </p:txBody>
      </p:sp>
      <p:pic>
        <p:nvPicPr>
          <p:cNvPr id="175" name="Google Shape;175;p25"/>
          <p:cNvPicPr preferRelativeResize="0"/>
          <p:nvPr/>
        </p:nvPicPr>
        <p:blipFill>
          <a:blip r:embed="rId3">
            <a:alphaModFix/>
          </a:blip>
          <a:stretch>
            <a:fillRect/>
          </a:stretch>
        </p:blipFill>
        <p:spPr>
          <a:xfrm>
            <a:off x="3265575" y="846275"/>
            <a:ext cx="5933324" cy="4144825"/>
          </a:xfrm>
          <a:prstGeom prst="rect">
            <a:avLst/>
          </a:prstGeom>
          <a:noFill/>
          <a:ln>
            <a:noFill/>
          </a:ln>
        </p:spPr>
      </p:pic>
      <p:pic>
        <p:nvPicPr>
          <p:cNvPr id="176" name="Google Shape;176;p25"/>
          <p:cNvPicPr preferRelativeResize="0"/>
          <p:nvPr/>
        </p:nvPicPr>
        <p:blipFill>
          <a:blip r:embed="rId4">
            <a:alphaModFix/>
          </a:blip>
          <a:stretch>
            <a:fillRect/>
          </a:stretch>
        </p:blipFill>
        <p:spPr>
          <a:xfrm>
            <a:off x="44075" y="814300"/>
            <a:ext cx="3145300" cy="1407203"/>
          </a:xfrm>
          <a:prstGeom prst="rect">
            <a:avLst/>
          </a:prstGeom>
          <a:noFill/>
          <a:ln>
            <a:noFill/>
          </a:ln>
        </p:spPr>
      </p:pic>
      <p:sp>
        <p:nvSpPr>
          <p:cNvPr id="177" name="Google Shape;177;p25"/>
          <p:cNvSpPr txBox="1"/>
          <p:nvPr/>
        </p:nvSpPr>
        <p:spPr>
          <a:xfrm>
            <a:off x="69625" y="2386725"/>
            <a:ext cx="3311700" cy="19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990000"/>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Where you live </a:t>
            </a:r>
            <a:r>
              <a:rPr lang="en">
                <a:solidFill>
                  <a:srgbClr val="990000"/>
                </a:solidFill>
                <a:latin typeface="Playfair Display"/>
                <a:ea typeface="Playfair Display"/>
                <a:cs typeface="Playfair Display"/>
                <a:sym typeface="Playfair Display"/>
              </a:rPr>
              <a:t>affects</a:t>
            </a:r>
            <a:r>
              <a:rPr lang="en">
                <a:solidFill>
                  <a:srgbClr val="990000"/>
                </a:solidFill>
                <a:latin typeface="Playfair Display"/>
                <a:ea typeface="Playfair Display"/>
                <a:cs typeface="Playfair Display"/>
                <a:sym typeface="Playfair Display"/>
              </a:rPr>
              <a:t> how you vote </a:t>
            </a:r>
            <a:endParaRPr>
              <a:solidFill>
                <a:srgbClr val="99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990000"/>
              </a:solidFill>
              <a:latin typeface="Playfair Display"/>
              <a:ea typeface="Playfair Display"/>
              <a:cs typeface="Playfair Display"/>
              <a:sym typeface="Playfair Display"/>
            </a:endParaRPr>
          </a:p>
          <a:p>
            <a:pPr indent="0" lvl="0" marL="0" rtl="0" algn="l">
              <a:spcBef>
                <a:spcPts val="0"/>
              </a:spcBef>
              <a:spcAft>
                <a:spcPts val="0"/>
              </a:spcAft>
              <a:buClr>
                <a:schemeClr val="dk1"/>
              </a:buClr>
              <a:buSzPts val="1100"/>
              <a:buFont typeface="Arial"/>
              <a:buNone/>
            </a:pPr>
            <a:r>
              <a:rPr lang="en">
                <a:solidFill>
                  <a:srgbClr val="990000"/>
                </a:solidFill>
                <a:latin typeface="Playfair Display"/>
                <a:ea typeface="Playfair Display"/>
                <a:cs typeface="Playfair Display"/>
                <a:sym typeface="Playfair Display"/>
              </a:rPr>
              <a:t>This negatively </a:t>
            </a:r>
            <a:r>
              <a:rPr lang="en">
                <a:solidFill>
                  <a:srgbClr val="990000"/>
                </a:solidFill>
                <a:latin typeface="Playfair Display"/>
                <a:ea typeface="Playfair Display"/>
                <a:cs typeface="Playfair Display"/>
                <a:sym typeface="Playfair Display"/>
              </a:rPr>
              <a:t>affected </a:t>
            </a:r>
            <a:r>
              <a:rPr lang="en">
                <a:solidFill>
                  <a:srgbClr val="990000"/>
                </a:solidFill>
                <a:latin typeface="Playfair Display"/>
                <a:ea typeface="Playfair Display"/>
                <a:cs typeface="Playfair Display"/>
                <a:sym typeface="Playfair Display"/>
              </a:rPr>
              <a:t>our regression in terms of GDP significance, but what if we took a look at individual states?</a:t>
            </a:r>
            <a:endParaRPr>
              <a:solidFill>
                <a:srgbClr val="990000"/>
              </a:solidFill>
              <a:latin typeface="Playfair Display"/>
              <a:ea typeface="Playfair Display"/>
              <a:cs typeface="Playfair Display"/>
              <a:sym typeface="Playfair Display"/>
            </a:endParaRPr>
          </a:p>
        </p:txBody>
      </p:sp>
      <p:sp>
        <p:nvSpPr>
          <p:cNvPr id="178" name="Google Shape;178;p25"/>
          <p:cNvSpPr txBox="1"/>
          <p:nvPr/>
        </p:nvSpPr>
        <p:spPr>
          <a:xfrm>
            <a:off x="5236000" y="4339150"/>
            <a:ext cx="8418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MN</a:t>
            </a:r>
            <a:endParaRPr sz="1000"/>
          </a:p>
        </p:txBody>
      </p:sp>
      <p:sp>
        <p:nvSpPr>
          <p:cNvPr id="179" name="Google Shape;179;p25"/>
          <p:cNvSpPr txBox="1"/>
          <p:nvPr/>
        </p:nvSpPr>
        <p:spPr>
          <a:xfrm>
            <a:off x="6150400" y="4339150"/>
            <a:ext cx="8418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NH</a:t>
            </a:r>
            <a:endParaRPr sz="1000"/>
          </a:p>
        </p:txBody>
      </p:sp>
      <p:sp>
        <p:nvSpPr>
          <p:cNvPr id="180" name="Google Shape;180;p25"/>
          <p:cNvSpPr txBox="1"/>
          <p:nvPr/>
        </p:nvSpPr>
        <p:spPr>
          <a:xfrm>
            <a:off x="7064800" y="4339150"/>
            <a:ext cx="3750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OH</a:t>
            </a:r>
            <a:endParaRPr sz="1000"/>
          </a:p>
        </p:txBody>
      </p:sp>
      <p:sp>
        <p:nvSpPr>
          <p:cNvPr id="181" name="Google Shape;181;p25"/>
          <p:cNvSpPr txBox="1"/>
          <p:nvPr/>
        </p:nvSpPr>
        <p:spPr>
          <a:xfrm>
            <a:off x="7903000" y="4339150"/>
            <a:ext cx="8418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VA</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185" name="Shape 185"/>
        <p:cNvGrpSpPr/>
        <p:nvPr/>
      </p:nvGrpSpPr>
      <p:grpSpPr>
        <a:xfrm>
          <a:off x="0" y="0"/>
          <a:ext cx="0" cy="0"/>
          <a:chOff x="0" y="0"/>
          <a:chExt cx="0" cy="0"/>
        </a:xfrm>
      </p:grpSpPr>
      <p:sp>
        <p:nvSpPr>
          <p:cNvPr id="186" name="Google Shape;186;p26"/>
          <p:cNvSpPr txBox="1"/>
          <p:nvPr>
            <p:ph type="title"/>
          </p:nvPr>
        </p:nvSpPr>
        <p:spPr>
          <a:xfrm>
            <a:off x="0" y="0"/>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2015</a:t>
            </a:r>
            <a:endParaRPr>
              <a:solidFill>
                <a:srgbClr val="990000"/>
              </a:solidFill>
              <a:latin typeface="Playfair Display"/>
              <a:ea typeface="Playfair Display"/>
              <a:cs typeface="Playfair Display"/>
              <a:sym typeface="Playfair Display"/>
            </a:endParaRPr>
          </a:p>
        </p:txBody>
      </p:sp>
      <p:sp>
        <p:nvSpPr>
          <p:cNvPr id="187" name="Google Shape;18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6"/>
          <p:cNvPicPr preferRelativeResize="0"/>
          <p:nvPr/>
        </p:nvPicPr>
        <p:blipFill>
          <a:blip r:embed="rId3">
            <a:alphaModFix/>
          </a:blip>
          <a:stretch>
            <a:fillRect/>
          </a:stretch>
        </p:blipFill>
        <p:spPr>
          <a:xfrm>
            <a:off x="252850" y="858475"/>
            <a:ext cx="4217175" cy="3396950"/>
          </a:xfrm>
          <a:prstGeom prst="rect">
            <a:avLst/>
          </a:prstGeom>
          <a:noFill/>
          <a:ln>
            <a:noFill/>
          </a:ln>
        </p:spPr>
      </p:pic>
      <p:pic>
        <p:nvPicPr>
          <p:cNvPr id="189" name="Google Shape;189;p26"/>
          <p:cNvPicPr preferRelativeResize="0"/>
          <p:nvPr/>
        </p:nvPicPr>
        <p:blipFill>
          <a:blip r:embed="rId4">
            <a:alphaModFix/>
          </a:blip>
          <a:stretch>
            <a:fillRect/>
          </a:stretch>
        </p:blipFill>
        <p:spPr>
          <a:xfrm>
            <a:off x="4712625" y="858475"/>
            <a:ext cx="4140900" cy="339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193" name="Shape 193"/>
        <p:cNvGrpSpPr/>
        <p:nvPr/>
      </p:nvGrpSpPr>
      <p:grpSpPr>
        <a:xfrm>
          <a:off x="0" y="0"/>
          <a:ext cx="0" cy="0"/>
          <a:chOff x="0" y="0"/>
          <a:chExt cx="0" cy="0"/>
        </a:xfrm>
      </p:grpSpPr>
      <p:sp>
        <p:nvSpPr>
          <p:cNvPr id="194" name="Google Shape;194;p27"/>
          <p:cNvSpPr txBox="1"/>
          <p:nvPr>
            <p:ph type="title"/>
          </p:nvPr>
        </p:nvSpPr>
        <p:spPr>
          <a:xfrm>
            <a:off x="0" y="0"/>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2017</a:t>
            </a:r>
            <a:endParaRPr>
              <a:solidFill>
                <a:srgbClr val="990000"/>
              </a:solidFill>
              <a:latin typeface="Playfair Display"/>
              <a:ea typeface="Playfair Display"/>
              <a:cs typeface="Playfair Display"/>
              <a:sym typeface="Playfair Display"/>
            </a:endParaRPr>
          </a:p>
        </p:txBody>
      </p:sp>
      <p:sp>
        <p:nvSpPr>
          <p:cNvPr id="195" name="Google Shape;19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7"/>
          <p:cNvPicPr preferRelativeResize="0"/>
          <p:nvPr/>
        </p:nvPicPr>
        <p:blipFill>
          <a:blip r:embed="rId3">
            <a:alphaModFix/>
          </a:blip>
          <a:stretch>
            <a:fillRect/>
          </a:stretch>
        </p:blipFill>
        <p:spPr>
          <a:xfrm>
            <a:off x="177625" y="939900"/>
            <a:ext cx="4394375" cy="3493125"/>
          </a:xfrm>
          <a:prstGeom prst="rect">
            <a:avLst/>
          </a:prstGeom>
          <a:noFill/>
          <a:ln>
            <a:noFill/>
          </a:ln>
        </p:spPr>
      </p:pic>
      <p:pic>
        <p:nvPicPr>
          <p:cNvPr id="197" name="Google Shape;197;p27"/>
          <p:cNvPicPr preferRelativeResize="0"/>
          <p:nvPr/>
        </p:nvPicPr>
        <p:blipFill>
          <a:blip r:embed="rId4">
            <a:alphaModFix/>
          </a:blip>
          <a:stretch>
            <a:fillRect/>
          </a:stretch>
        </p:blipFill>
        <p:spPr>
          <a:xfrm>
            <a:off x="4804675" y="945725"/>
            <a:ext cx="4113200" cy="349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201" name="Shape 201"/>
        <p:cNvGrpSpPr/>
        <p:nvPr/>
      </p:nvGrpSpPr>
      <p:grpSpPr>
        <a:xfrm>
          <a:off x="0" y="0"/>
          <a:ext cx="0" cy="0"/>
          <a:chOff x="0" y="0"/>
          <a:chExt cx="0" cy="0"/>
        </a:xfrm>
      </p:grpSpPr>
      <p:sp>
        <p:nvSpPr>
          <p:cNvPr id="202" name="Google Shape;202;p28"/>
          <p:cNvSpPr txBox="1"/>
          <p:nvPr>
            <p:ph type="title"/>
          </p:nvPr>
        </p:nvSpPr>
        <p:spPr>
          <a:xfrm>
            <a:off x="0" y="-59200"/>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Colorado</a:t>
            </a:r>
            <a:endParaRPr>
              <a:solidFill>
                <a:srgbClr val="990000"/>
              </a:solidFill>
              <a:latin typeface="Playfair Display"/>
              <a:ea typeface="Playfair Display"/>
              <a:cs typeface="Playfair Display"/>
              <a:sym typeface="Playfair Display"/>
            </a:endParaRPr>
          </a:p>
          <a:p>
            <a:pPr indent="0" lvl="0" marL="0" rtl="0" algn="l">
              <a:spcBef>
                <a:spcPts val="0"/>
              </a:spcBef>
              <a:spcAft>
                <a:spcPts val="0"/>
              </a:spcAft>
              <a:buNone/>
            </a:pPr>
            <a:r>
              <a:rPr lang="en" sz="1200">
                <a:solidFill>
                  <a:srgbClr val="990000"/>
                </a:solidFill>
                <a:latin typeface="Playfair Display"/>
                <a:ea typeface="Playfair Display"/>
                <a:cs typeface="Playfair Display"/>
                <a:sym typeface="Playfair Display"/>
              </a:rPr>
              <a:t>Votes changes VS GDP changes</a:t>
            </a:r>
            <a:endParaRPr sz="1200">
              <a:solidFill>
                <a:srgbClr val="990000"/>
              </a:solidFill>
              <a:latin typeface="Playfair Display"/>
              <a:ea typeface="Playfair Display"/>
              <a:cs typeface="Playfair Display"/>
              <a:sym typeface="Playfair Display"/>
            </a:endParaRPr>
          </a:p>
        </p:txBody>
      </p:sp>
      <p:sp>
        <p:nvSpPr>
          <p:cNvPr id="203" name="Google Shape;20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28"/>
          <p:cNvPicPr preferRelativeResize="0"/>
          <p:nvPr/>
        </p:nvPicPr>
        <p:blipFill>
          <a:blip r:embed="rId3">
            <a:alphaModFix/>
          </a:blip>
          <a:stretch>
            <a:fillRect/>
          </a:stretch>
        </p:blipFill>
        <p:spPr>
          <a:xfrm>
            <a:off x="83350" y="762275"/>
            <a:ext cx="4394075" cy="3293325"/>
          </a:xfrm>
          <a:prstGeom prst="rect">
            <a:avLst/>
          </a:prstGeom>
          <a:noFill/>
          <a:ln>
            <a:noFill/>
          </a:ln>
        </p:spPr>
      </p:pic>
      <p:pic>
        <p:nvPicPr>
          <p:cNvPr id="205" name="Google Shape;205;p28"/>
          <p:cNvPicPr preferRelativeResize="0"/>
          <p:nvPr/>
        </p:nvPicPr>
        <p:blipFill>
          <a:blip r:embed="rId4">
            <a:alphaModFix/>
          </a:blip>
          <a:stretch>
            <a:fillRect/>
          </a:stretch>
        </p:blipFill>
        <p:spPr>
          <a:xfrm>
            <a:off x="4627075" y="762275"/>
            <a:ext cx="4394075" cy="3293325"/>
          </a:xfrm>
          <a:prstGeom prst="rect">
            <a:avLst/>
          </a:prstGeom>
          <a:noFill/>
          <a:ln>
            <a:noFill/>
          </a:ln>
        </p:spPr>
      </p:pic>
      <p:sp>
        <p:nvSpPr>
          <p:cNvPr id="206" name="Google Shape;206;p28"/>
          <p:cNvSpPr txBox="1"/>
          <p:nvPr/>
        </p:nvSpPr>
        <p:spPr>
          <a:xfrm>
            <a:off x="185000" y="4201525"/>
            <a:ext cx="8007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From the below graphics, we can found the correlation is no liner between the vote changes and gdp changes, from the map, the color from light to dark means the percentage from high to low.We found Costilla has the highest percentage of vote changes but the percentage of gdp changes is really small.  Dolores has the highest percentage of gdp changes meanwhile the percentage of vote changes is also high. As for Routt, both of votes changes and gdp changes are pretty low, so </a:t>
            </a:r>
            <a:r>
              <a:rPr lang="en" sz="1000">
                <a:solidFill>
                  <a:schemeClr val="dk1"/>
                </a:solidFill>
                <a:latin typeface="Times New Roman"/>
                <a:ea typeface="Times New Roman"/>
                <a:cs typeface="Times New Roman"/>
                <a:sym typeface="Times New Roman"/>
              </a:rPr>
              <a:t>it's</a:t>
            </a:r>
            <a:r>
              <a:rPr lang="en" sz="1000">
                <a:solidFill>
                  <a:schemeClr val="dk1"/>
                </a:solidFill>
                <a:latin typeface="Times New Roman"/>
                <a:ea typeface="Times New Roman"/>
                <a:cs typeface="Times New Roman"/>
                <a:sym typeface="Times New Roman"/>
              </a:rPr>
              <a:t> pretty hard to find the </a:t>
            </a:r>
            <a:r>
              <a:rPr lang="en" sz="1000">
                <a:solidFill>
                  <a:schemeClr val="dk1"/>
                </a:solidFill>
                <a:latin typeface="Times New Roman"/>
                <a:ea typeface="Times New Roman"/>
                <a:cs typeface="Times New Roman"/>
                <a:sym typeface="Times New Roman"/>
              </a:rPr>
              <a:t>linear</a:t>
            </a:r>
            <a:r>
              <a:rPr lang="en" sz="1000">
                <a:solidFill>
                  <a:schemeClr val="dk1"/>
                </a:solidFill>
                <a:latin typeface="Times New Roman"/>
                <a:ea typeface="Times New Roman"/>
                <a:cs typeface="Times New Roman"/>
                <a:sym typeface="Times New Roman"/>
              </a:rPr>
              <a:t> correlation.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210" name="Shape 210"/>
        <p:cNvGrpSpPr/>
        <p:nvPr/>
      </p:nvGrpSpPr>
      <p:grpSpPr>
        <a:xfrm>
          <a:off x="0" y="0"/>
          <a:ext cx="0" cy="0"/>
          <a:chOff x="0" y="0"/>
          <a:chExt cx="0" cy="0"/>
        </a:xfrm>
      </p:grpSpPr>
      <p:sp>
        <p:nvSpPr>
          <p:cNvPr id="211" name="Google Shape;211;p29"/>
          <p:cNvSpPr txBox="1"/>
          <p:nvPr>
            <p:ph type="title"/>
          </p:nvPr>
        </p:nvSpPr>
        <p:spPr>
          <a:xfrm>
            <a:off x="0" y="0"/>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Correlation</a:t>
            </a:r>
            <a:endParaRPr>
              <a:solidFill>
                <a:srgbClr val="990000"/>
              </a:solidFill>
              <a:latin typeface="Playfair Display"/>
              <a:ea typeface="Playfair Display"/>
              <a:cs typeface="Playfair Display"/>
              <a:sym typeface="Playfair Display"/>
            </a:endParaRPr>
          </a:p>
          <a:p>
            <a:pPr indent="0" lvl="0" marL="0" rtl="0" algn="l">
              <a:spcBef>
                <a:spcPts val="0"/>
              </a:spcBef>
              <a:spcAft>
                <a:spcPts val="0"/>
              </a:spcAft>
              <a:buClr>
                <a:schemeClr val="dk1"/>
              </a:buClr>
              <a:buSzPts val="1100"/>
              <a:buFont typeface="Arial"/>
              <a:buNone/>
            </a:pPr>
            <a:r>
              <a:rPr lang="en" sz="1200">
                <a:solidFill>
                  <a:srgbClr val="990000"/>
                </a:solidFill>
                <a:latin typeface="Playfair Display"/>
                <a:ea typeface="Playfair Display"/>
                <a:cs typeface="Playfair Display"/>
                <a:sym typeface="Playfair Display"/>
              </a:rPr>
              <a:t>Votes changes VS GDP changes</a:t>
            </a:r>
            <a:endParaRPr>
              <a:solidFill>
                <a:srgbClr val="990000"/>
              </a:solidFill>
              <a:latin typeface="Playfair Display"/>
              <a:ea typeface="Playfair Display"/>
              <a:cs typeface="Playfair Display"/>
              <a:sym typeface="Playfair Display"/>
            </a:endParaRPr>
          </a:p>
        </p:txBody>
      </p:sp>
      <p:sp>
        <p:nvSpPr>
          <p:cNvPr id="212" name="Google Shape;21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29"/>
          <p:cNvPicPr preferRelativeResize="0"/>
          <p:nvPr/>
        </p:nvPicPr>
        <p:blipFill>
          <a:blip r:embed="rId3">
            <a:alphaModFix/>
          </a:blip>
          <a:stretch>
            <a:fillRect/>
          </a:stretch>
        </p:blipFill>
        <p:spPr>
          <a:xfrm>
            <a:off x="152400" y="725100"/>
            <a:ext cx="4487851" cy="4266000"/>
          </a:xfrm>
          <a:prstGeom prst="rect">
            <a:avLst/>
          </a:prstGeom>
          <a:noFill/>
          <a:ln>
            <a:noFill/>
          </a:ln>
        </p:spPr>
      </p:pic>
      <p:sp>
        <p:nvSpPr>
          <p:cNvPr id="214" name="Google Shape;214;p29"/>
          <p:cNvSpPr txBox="1"/>
          <p:nvPr/>
        </p:nvSpPr>
        <p:spPr>
          <a:xfrm>
            <a:off x="4942375" y="1984800"/>
            <a:ext cx="3968100" cy="315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SzPts val="1400"/>
              <a:buAutoNum type="arabicPeriod"/>
            </a:pPr>
            <a:r>
              <a:rPr lang="en"/>
              <a:t>Points are quite diverse</a:t>
            </a:r>
            <a:endParaRPr/>
          </a:p>
          <a:p>
            <a:pPr indent="-317500" lvl="0" marL="457200" rtl="0" algn="l">
              <a:spcBef>
                <a:spcPts val="0"/>
              </a:spcBef>
              <a:spcAft>
                <a:spcPts val="0"/>
              </a:spcAft>
              <a:buSzPts val="1400"/>
              <a:buAutoNum type="arabicPeriod"/>
            </a:pPr>
            <a:r>
              <a:rPr lang="en"/>
              <a:t>No linear relation</a:t>
            </a:r>
            <a:endParaRPr/>
          </a:p>
          <a:p>
            <a:pPr indent="-317500" lvl="0" marL="457200" rtl="0" algn="l">
              <a:spcBef>
                <a:spcPts val="0"/>
              </a:spcBef>
              <a:spcAft>
                <a:spcPts val="0"/>
              </a:spcAft>
              <a:buSzPts val="1400"/>
              <a:buAutoNum type="arabicPeriod"/>
            </a:pPr>
            <a:r>
              <a:rPr lang="en"/>
              <a:t>P-value is 0.1916 &gt; 0.05</a:t>
            </a:r>
            <a:endParaRPr/>
          </a:p>
          <a:p>
            <a:pPr indent="-317500" lvl="0" marL="457200" rtl="0" algn="l">
              <a:spcBef>
                <a:spcPts val="0"/>
              </a:spcBef>
              <a:spcAft>
                <a:spcPts val="0"/>
              </a:spcAft>
              <a:buSzPts val="1400"/>
              <a:buAutoNum type="arabicPeriod"/>
            </a:pPr>
            <a:r>
              <a:rPr lang="en"/>
              <a:t>Value of cor is -0.1653784 which means overall is negative correlation</a:t>
            </a:r>
            <a:endParaRPr/>
          </a:p>
          <a:p>
            <a:pPr indent="-317500" lvl="0" marL="457200" rtl="0" algn="l">
              <a:spcBef>
                <a:spcPts val="0"/>
              </a:spcBef>
              <a:spcAft>
                <a:spcPts val="0"/>
              </a:spcAft>
              <a:buSzPts val="1400"/>
              <a:buAutoNum type="arabicPeriod"/>
            </a:pPr>
            <a:r>
              <a:rPr lang="en"/>
              <a:t>Increasing when &lt;0</a:t>
            </a:r>
            <a:endParaRPr/>
          </a:p>
          <a:p>
            <a:pPr indent="0" lvl="0" marL="457200" rtl="0" algn="l">
              <a:spcBef>
                <a:spcPts val="0"/>
              </a:spcBef>
              <a:spcAft>
                <a:spcPts val="0"/>
              </a:spcAft>
              <a:buNone/>
            </a:pPr>
            <a:r>
              <a:rPr lang="en"/>
              <a:t>Decreasing when 0-0.5</a:t>
            </a:r>
            <a:endParaRPr/>
          </a:p>
          <a:p>
            <a:pPr indent="0" lvl="0" marL="457200" rtl="0" algn="l">
              <a:spcBef>
                <a:spcPts val="0"/>
              </a:spcBef>
              <a:spcAft>
                <a:spcPts val="0"/>
              </a:spcAft>
              <a:buNone/>
            </a:pPr>
            <a:r>
              <a:rPr lang="en"/>
              <a:t>Increasing when &gt; 0.5, 2 outliers </a:t>
            </a:r>
            <a:endParaRPr/>
          </a:p>
        </p:txBody>
      </p:sp>
      <p:pic>
        <p:nvPicPr>
          <p:cNvPr id="215" name="Google Shape;215;p29"/>
          <p:cNvPicPr preferRelativeResize="0"/>
          <p:nvPr/>
        </p:nvPicPr>
        <p:blipFill>
          <a:blip r:embed="rId4">
            <a:alphaModFix/>
          </a:blip>
          <a:stretch>
            <a:fillRect/>
          </a:stretch>
        </p:blipFill>
        <p:spPr>
          <a:xfrm>
            <a:off x="4854873" y="470325"/>
            <a:ext cx="3917350" cy="1514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219" name="Shape 219"/>
        <p:cNvGrpSpPr/>
        <p:nvPr/>
      </p:nvGrpSpPr>
      <p:grpSpPr>
        <a:xfrm>
          <a:off x="0" y="0"/>
          <a:ext cx="0" cy="0"/>
          <a:chOff x="0" y="0"/>
          <a:chExt cx="0" cy="0"/>
        </a:xfrm>
      </p:grpSpPr>
      <p:sp>
        <p:nvSpPr>
          <p:cNvPr id="220" name="Google Shape;220;p30"/>
          <p:cNvSpPr txBox="1"/>
          <p:nvPr>
            <p:ph type="title"/>
          </p:nvPr>
        </p:nvSpPr>
        <p:spPr>
          <a:xfrm>
            <a:off x="66625" y="143375"/>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Regression Plots</a:t>
            </a:r>
            <a:endParaRPr>
              <a:solidFill>
                <a:srgbClr val="990000"/>
              </a:solidFill>
              <a:latin typeface="Playfair Display"/>
              <a:ea typeface="Playfair Display"/>
              <a:cs typeface="Playfair Display"/>
              <a:sym typeface="Playfair Display"/>
            </a:endParaRPr>
          </a:p>
        </p:txBody>
      </p:sp>
      <p:sp>
        <p:nvSpPr>
          <p:cNvPr id="221" name="Google Shape;22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2" name="Google Shape;222;p30"/>
          <p:cNvPicPr preferRelativeResize="0"/>
          <p:nvPr/>
        </p:nvPicPr>
        <p:blipFill>
          <a:blip r:embed="rId3">
            <a:alphaModFix/>
          </a:blip>
          <a:stretch>
            <a:fillRect/>
          </a:stretch>
        </p:blipFill>
        <p:spPr>
          <a:xfrm>
            <a:off x="103600" y="991700"/>
            <a:ext cx="5010299" cy="3999400"/>
          </a:xfrm>
          <a:prstGeom prst="rect">
            <a:avLst/>
          </a:prstGeom>
          <a:noFill/>
          <a:ln>
            <a:noFill/>
          </a:ln>
        </p:spPr>
      </p:pic>
      <p:pic>
        <p:nvPicPr>
          <p:cNvPr id="223" name="Google Shape;223;p30"/>
          <p:cNvPicPr preferRelativeResize="0"/>
          <p:nvPr/>
        </p:nvPicPr>
        <p:blipFill>
          <a:blip r:embed="rId4">
            <a:alphaModFix/>
          </a:blip>
          <a:stretch>
            <a:fillRect/>
          </a:stretch>
        </p:blipFill>
        <p:spPr>
          <a:xfrm>
            <a:off x="5361174" y="333100"/>
            <a:ext cx="3475300" cy="4620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227" name="Shape 227"/>
        <p:cNvGrpSpPr/>
        <p:nvPr/>
      </p:nvGrpSpPr>
      <p:grpSpPr>
        <a:xfrm>
          <a:off x="0" y="0"/>
          <a:ext cx="0" cy="0"/>
          <a:chOff x="0" y="0"/>
          <a:chExt cx="0" cy="0"/>
        </a:xfrm>
      </p:grpSpPr>
      <p:sp>
        <p:nvSpPr>
          <p:cNvPr id="228" name="Google Shape;228;p31"/>
          <p:cNvSpPr txBox="1"/>
          <p:nvPr>
            <p:ph type="title"/>
          </p:nvPr>
        </p:nvSpPr>
        <p:spPr>
          <a:xfrm>
            <a:off x="0" y="54550"/>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Florida</a:t>
            </a:r>
            <a:endParaRPr>
              <a:solidFill>
                <a:srgbClr val="990000"/>
              </a:solidFill>
              <a:latin typeface="Playfair Display"/>
              <a:ea typeface="Playfair Display"/>
              <a:cs typeface="Playfair Display"/>
              <a:sym typeface="Playfair Display"/>
            </a:endParaRPr>
          </a:p>
          <a:p>
            <a:pPr indent="0" lvl="0" marL="0" rtl="0" algn="l">
              <a:spcBef>
                <a:spcPts val="0"/>
              </a:spcBef>
              <a:spcAft>
                <a:spcPts val="0"/>
              </a:spcAft>
              <a:buClr>
                <a:schemeClr val="dk1"/>
              </a:buClr>
              <a:buSzPts val="1100"/>
              <a:buFont typeface="Arial"/>
              <a:buNone/>
            </a:pPr>
            <a:r>
              <a:rPr lang="en" sz="1200">
                <a:solidFill>
                  <a:srgbClr val="990000"/>
                </a:solidFill>
                <a:latin typeface="Playfair Display"/>
                <a:ea typeface="Playfair Display"/>
                <a:cs typeface="Playfair Display"/>
                <a:sym typeface="Playfair Display"/>
              </a:rPr>
              <a:t>Votes changes VS GDP changes</a:t>
            </a:r>
            <a:endParaRPr>
              <a:solidFill>
                <a:srgbClr val="99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990000"/>
              </a:solidFill>
              <a:latin typeface="Playfair Display"/>
              <a:ea typeface="Playfair Display"/>
              <a:cs typeface="Playfair Display"/>
              <a:sym typeface="Playfair Display"/>
            </a:endParaRPr>
          </a:p>
        </p:txBody>
      </p:sp>
      <p:sp>
        <p:nvSpPr>
          <p:cNvPr id="229" name="Google Shape;22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31"/>
          <p:cNvPicPr preferRelativeResize="0"/>
          <p:nvPr/>
        </p:nvPicPr>
        <p:blipFill>
          <a:blip r:embed="rId3">
            <a:alphaModFix/>
          </a:blip>
          <a:stretch>
            <a:fillRect/>
          </a:stretch>
        </p:blipFill>
        <p:spPr>
          <a:xfrm>
            <a:off x="70975" y="932500"/>
            <a:ext cx="4369449" cy="3086100"/>
          </a:xfrm>
          <a:prstGeom prst="rect">
            <a:avLst/>
          </a:prstGeom>
          <a:noFill/>
          <a:ln>
            <a:noFill/>
          </a:ln>
        </p:spPr>
      </p:pic>
      <p:pic>
        <p:nvPicPr>
          <p:cNvPr id="231" name="Google Shape;231;p31"/>
          <p:cNvPicPr preferRelativeResize="0"/>
          <p:nvPr/>
        </p:nvPicPr>
        <p:blipFill>
          <a:blip r:embed="rId4">
            <a:alphaModFix/>
          </a:blip>
          <a:stretch>
            <a:fillRect/>
          </a:stretch>
        </p:blipFill>
        <p:spPr>
          <a:xfrm>
            <a:off x="4706850" y="932500"/>
            <a:ext cx="4314300" cy="3041675"/>
          </a:xfrm>
          <a:prstGeom prst="rect">
            <a:avLst/>
          </a:prstGeom>
          <a:noFill/>
          <a:ln>
            <a:noFill/>
          </a:ln>
        </p:spPr>
      </p:pic>
      <p:sp>
        <p:nvSpPr>
          <p:cNvPr id="232" name="Google Shape;232;p31"/>
          <p:cNvSpPr txBox="1"/>
          <p:nvPr/>
        </p:nvSpPr>
        <p:spPr>
          <a:xfrm>
            <a:off x="310825" y="4492225"/>
            <a:ext cx="70455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txBox="1"/>
          <p:nvPr/>
        </p:nvSpPr>
        <p:spPr>
          <a:xfrm>
            <a:off x="266425" y="4255425"/>
            <a:ext cx="6697500" cy="7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Glades: most vote changes, small gdp changes</a:t>
            </a:r>
            <a:endParaRPr/>
          </a:p>
          <a:p>
            <a:pPr indent="0" lvl="0" marL="0" rtl="0" algn="l">
              <a:spcBef>
                <a:spcPts val="0"/>
              </a:spcBef>
              <a:spcAft>
                <a:spcPts val="0"/>
              </a:spcAft>
              <a:buNone/>
            </a:pPr>
            <a:r>
              <a:rPr lang="en"/>
              <a:t>Walton: most gdp changes, not bad vote changes</a:t>
            </a:r>
            <a:endParaRPr/>
          </a:p>
          <a:p>
            <a:pPr indent="0" lvl="0" marL="0" rtl="0" algn="l">
              <a:spcBef>
                <a:spcPts val="0"/>
              </a:spcBef>
              <a:spcAft>
                <a:spcPts val="0"/>
              </a:spcAft>
              <a:buNone/>
            </a:pPr>
            <a:r>
              <a:rPr lang="en"/>
              <a:t>Orange: both are pretty 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alpha val="69660"/>
          </a:srgbClr>
        </a:solidFill>
      </p:bgPr>
    </p:bg>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6262976" cy="5143500"/>
          </a:xfrm>
          <a:prstGeom prst="rect">
            <a:avLst/>
          </a:prstGeom>
          <a:noFill/>
          <a:ln>
            <a:noFill/>
          </a:ln>
        </p:spPr>
      </p:pic>
      <p:sp>
        <p:nvSpPr>
          <p:cNvPr id="63" name="Google Shape;63;p14"/>
          <p:cNvSpPr txBox="1"/>
          <p:nvPr/>
        </p:nvSpPr>
        <p:spPr>
          <a:xfrm>
            <a:off x="6222475" y="1296700"/>
            <a:ext cx="2880900" cy="32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solidFill>
                  <a:srgbClr val="FFFFFF"/>
                </a:solidFill>
                <a:latin typeface="Playfair Display"/>
                <a:ea typeface="Playfair Display"/>
                <a:cs typeface="Playfair Display"/>
                <a:sym typeface="Playfair Display"/>
              </a:rPr>
              <a:t>The 2016 Presidential Election</a:t>
            </a:r>
            <a:endParaRPr b="1" sz="3600">
              <a:solidFill>
                <a:srgbClr val="FFFFFF"/>
              </a:solidFill>
              <a:latin typeface="Playfair Display"/>
              <a:ea typeface="Playfair Display"/>
              <a:cs typeface="Playfair Display"/>
              <a:sym typeface="Playfair Display"/>
            </a:endParaRPr>
          </a:p>
        </p:txBody>
      </p:sp>
      <p:sp>
        <p:nvSpPr>
          <p:cNvPr id="64" name="Google Shape;64;p14"/>
          <p:cNvSpPr txBox="1"/>
          <p:nvPr>
            <p:ph idx="12" type="sldNum"/>
          </p:nvPr>
        </p:nvSpPr>
        <p:spPr>
          <a:xfrm>
            <a:off x="8472806" y="4663225"/>
            <a:ext cx="548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237" name="Shape 237"/>
        <p:cNvGrpSpPr/>
        <p:nvPr/>
      </p:nvGrpSpPr>
      <p:grpSpPr>
        <a:xfrm>
          <a:off x="0" y="0"/>
          <a:ext cx="0" cy="0"/>
          <a:chOff x="0" y="0"/>
          <a:chExt cx="0" cy="0"/>
        </a:xfrm>
      </p:grpSpPr>
      <p:sp>
        <p:nvSpPr>
          <p:cNvPr id="238" name="Google Shape;238;p32"/>
          <p:cNvSpPr txBox="1"/>
          <p:nvPr>
            <p:ph type="title"/>
          </p:nvPr>
        </p:nvSpPr>
        <p:spPr>
          <a:xfrm>
            <a:off x="81425" y="76750"/>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990000"/>
                </a:solidFill>
                <a:latin typeface="Playfair Display"/>
                <a:ea typeface="Playfair Display"/>
                <a:cs typeface="Playfair Display"/>
                <a:sym typeface="Playfair Display"/>
              </a:rPr>
              <a:t>Correlation</a:t>
            </a:r>
            <a:endParaRPr>
              <a:solidFill>
                <a:srgbClr val="990000"/>
              </a:solidFill>
              <a:latin typeface="Playfair Display"/>
              <a:ea typeface="Playfair Display"/>
              <a:cs typeface="Playfair Display"/>
              <a:sym typeface="Playfair Display"/>
            </a:endParaRPr>
          </a:p>
          <a:p>
            <a:pPr indent="0" lvl="0" marL="0" rtl="0" algn="l">
              <a:spcBef>
                <a:spcPts val="0"/>
              </a:spcBef>
              <a:spcAft>
                <a:spcPts val="0"/>
              </a:spcAft>
              <a:buClr>
                <a:schemeClr val="dk1"/>
              </a:buClr>
              <a:buSzPts val="1100"/>
              <a:buFont typeface="Arial"/>
              <a:buNone/>
            </a:pPr>
            <a:r>
              <a:rPr lang="en" sz="1200">
                <a:solidFill>
                  <a:srgbClr val="990000"/>
                </a:solidFill>
                <a:latin typeface="Playfair Display"/>
                <a:ea typeface="Playfair Display"/>
                <a:cs typeface="Playfair Display"/>
                <a:sym typeface="Playfair Display"/>
              </a:rPr>
              <a:t>Votes changes VS GDP changes</a:t>
            </a:r>
            <a:endParaRPr>
              <a:solidFill>
                <a:srgbClr val="990000"/>
              </a:solidFill>
              <a:latin typeface="Playfair Display"/>
              <a:ea typeface="Playfair Display"/>
              <a:cs typeface="Playfair Display"/>
              <a:sym typeface="Playfair Display"/>
            </a:endParaRPr>
          </a:p>
        </p:txBody>
      </p:sp>
      <p:sp>
        <p:nvSpPr>
          <p:cNvPr id="239" name="Google Shape;23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0" name="Google Shape;240;p32"/>
          <p:cNvPicPr preferRelativeResize="0"/>
          <p:nvPr/>
        </p:nvPicPr>
        <p:blipFill>
          <a:blip r:embed="rId3">
            <a:alphaModFix/>
          </a:blip>
          <a:stretch>
            <a:fillRect/>
          </a:stretch>
        </p:blipFill>
        <p:spPr>
          <a:xfrm>
            <a:off x="152400" y="801850"/>
            <a:ext cx="4584050" cy="4189250"/>
          </a:xfrm>
          <a:prstGeom prst="rect">
            <a:avLst/>
          </a:prstGeom>
          <a:noFill/>
          <a:ln>
            <a:noFill/>
          </a:ln>
        </p:spPr>
      </p:pic>
      <p:sp>
        <p:nvSpPr>
          <p:cNvPr id="241" name="Google Shape;241;p32"/>
          <p:cNvSpPr txBox="1"/>
          <p:nvPr/>
        </p:nvSpPr>
        <p:spPr>
          <a:xfrm>
            <a:off x="5951350" y="1085300"/>
            <a:ext cx="2304900" cy="28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
          <p:cNvSpPr txBox="1"/>
          <p:nvPr/>
        </p:nvSpPr>
        <p:spPr>
          <a:xfrm>
            <a:off x="5239725" y="2038900"/>
            <a:ext cx="3232800" cy="285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en">
                <a:solidFill>
                  <a:schemeClr val="dk1"/>
                </a:solidFill>
              </a:rPr>
              <a:t>Points are quite diverse</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More points because more county</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No overall  linear relation</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P-value is also not good &gt;0.05</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Cor is -0.1 means overall negative correlation.</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Decreasing when &lt;0</a:t>
            </a:r>
            <a:endParaRPr>
              <a:solidFill>
                <a:schemeClr val="dk1"/>
              </a:solidFill>
            </a:endParaRPr>
          </a:p>
          <a:p>
            <a:pPr indent="0" lvl="0" marL="457200" rtl="0" algn="l">
              <a:spcBef>
                <a:spcPts val="0"/>
              </a:spcBef>
              <a:spcAft>
                <a:spcPts val="0"/>
              </a:spcAft>
              <a:buNone/>
            </a:pPr>
            <a:r>
              <a:rPr lang="en">
                <a:solidFill>
                  <a:schemeClr val="dk1"/>
                </a:solidFill>
              </a:rPr>
              <a:t>Increasing first then Decreasing when 0-0.4</a:t>
            </a:r>
            <a:endParaRPr>
              <a:solidFill>
                <a:schemeClr val="dk1"/>
              </a:solidFill>
            </a:endParaRPr>
          </a:p>
          <a:p>
            <a:pPr indent="0" lvl="0" marL="0" rtl="0" algn="l">
              <a:spcBef>
                <a:spcPts val="0"/>
              </a:spcBef>
              <a:spcAft>
                <a:spcPts val="0"/>
              </a:spcAft>
              <a:buNone/>
            </a:pPr>
            <a:r>
              <a:rPr lang="en">
                <a:solidFill>
                  <a:schemeClr val="dk1"/>
                </a:solidFill>
              </a:rPr>
              <a:t>	Increasing when&gt;0.4</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pic>
        <p:nvPicPr>
          <p:cNvPr id="243" name="Google Shape;243;p32"/>
          <p:cNvPicPr preferRelativeResize="0"/>
          <p:nvPr/>
        </p:nvPicPr>
        <p:blipFill>
          <a:blip r:embed="rId4">
            <a:alphaModFix/>
          </a:blip>
          <a:stretch>
            <a:fillRect/>
          </a:stretch>
        </p:blipFill>
        <p:spPr>
          <a:xfrm>
            <a:off x="5091700" y="291875"/>
            <a:ext cx="3729949" cy="1506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247" name="Shape 247"/>
        <p:cNvGrpSpPr/>
        <p:nvPr/>
      </p:nvGrpSpPr>
      <p:grpSpPr>
        <a:xfrm>
          <a:off x="0" y="0"/>
          <a:ext cx="0" cy="0"/>
          <a:chOff x="0" y="0"/>
          <a:chExt cx="0" cy="0"/>
        </a:xfrm>
      </p:grpSpPr>
      <p:sp>
        <p:nvSpPr>
          <p:cNvPr id="248" name="Google Shape;248;p33"/>
          <p:cNvSpPr txBox="1"/>
          <p:nvPr>
            <p:ph type="title"/>
          </p:nvPr>
        </p:nvSpPr>
        <p:spPr>
          <a:xfrm>
            <a:off x="40775" y="157975"/>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Regression Plots</a:t>
            </a:r>
            <a:endParaRPr>
              <a:solidFill>
                <a:srgbClr val="990000"/>
              </a:solidFill>
              <a:latin typeface="Playfair Display"/>
              <a:ea typeface="Playfair Display"/>
              <a:cs typeface="Playfair Display"/>
              <a:sym typeface="Playfair Display"/>
            </a:endParaRPr>
          </a:p>
        </p:txBody>
      </p:sp>
      <p:sp>
        <p:nvSpPr>
          <p:cNvPr id="249" name="Google Shape;249;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0" name="Google Shape;250;p33"/>
          <p:cNvPicPr preferRelativeResize="0"/>
          <p:nvPr/>
        </p:nvPicPr>
        <p:blipFill>
          <a:blip r:embed="rId3">
            <a:alphaModFix/>
          </a:blip>
          <a:stretch>
            <a:fillRect/>
          </a:stretch>
        </p:blipFill>
        <p:spPr>
          <a:xfrm>
            <a:off x="254375" y="831275"/>
            <a:ext cx="4659699" cy="4108025"/>
          </a:xfrm>
          <a:prstGeom prst="rect">
            <a:avLst/>
          </a:prstGeom>
          <a:noFill/>
          <a:ln>
            <a:noFill/>
          </a:ln>
        </p:spPr>
      </p:pic>
      <p:pic>
        <p:nvPicPr>
          <p:cNvPr id="251" name="Google Shape;251;p33"/>
          <p:cNvPicPr preferRelativeResize="0"/>
          <p:nvPr/>
        </p:nvPicPr>
        <p:blipFill>
          <a:blip r:embed="rId4">
            <a:alphaModFix/>
          </a:blip>
          <a:stretch>
            <a:fillRect/>
          </a:stretch>
        </p:blipFill>
        <p:spPr>
          <a:xfrm>
            <a:off x="5094450" y="646250"/>
            <a:ext cx="3631000" cy="429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255" name="Shape 255"/>
        <p:cNvGrpSpPr/>
        <p:nvPr/>
      </p:nvGrpSpPr>
      <p:grpSpPr>
        <a:xfrm>
          <a:off x="0" y="0"/>
          <a:ext cx="0" cy="0"/>
          <a:chOff x="0" y="0"/>
          <a:chExt cx="0" cy="0"/>
        </a:xfrm>
      </p:grpSpPr>
      <p:sp>
        <p:nvSpPr>
          <p:cNvPr id="256" name="Google Shape;256;p34"/>
          <p:cNvSpPr txBox="1"/>
          <p:nvPr>
            <p:ph type="title"/>
          </p:nvPr>
        </p:nvSpPr>
        <p:spPr>
          <a:xfrm>
            <a:off x="2834875" y="81050"/>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Summary </a:t>
            </a:r>
            <a:endParaRPr>
              <a:solidFill>
                <a:srgbClr val="990000"/>
              </a:solidFill>
              <a:latin typeface="Playfair Display"/>
              <a:ea typeface="Playfair Display"/>
              <a:cs typeface="Playfair Display"/>
              <a:sym typeface="Playfair Display"/>
            </a:endParaRPr>
          </a:p>
        </p:txBody>
      </p:sp>
      <p:sp>
        <p:nvSpPr>
          <p:cNvPr id="257" name="Google Shape;257;p34"/>
          <p:cNvSpPr txBox="1"/>
          <p:nvPr>
            <p:ph idx="1" type="body"/>
          </p:nvPr>
        </p:nvSpPr>
        <p:spPr>
          <a:xfrm>
            <a:off x="2834875" y="653750"/>
            <a:ext cx="6109200" cy="400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Analysing different factors that have a significant effect on the election results. </a:t>
            </a:r>
            <a:endParaRPr/>
          </a:p>
          <a:p>
            <a:pPr indent="-342900" lvl="0" marL="457200" rtl="0" algn="l">
              <a:spcBef>
                <a:spcPts val="0"/>
              </a:spcBef>
              <a:spcAft>
                <a:spcPts val="0"/>
              </a:spcAft>
              <a:buSzPts val="1800"/>
              <a:buChar char="●"/>
            </a:pPr>
            <a:r>
              <a:rPr lang="en"/>
              <a:t>GDP in most of the swing states is not as affected by the change in voting percent.</a:t>
            </a:r>
            <a:endParaRPr/>
          </a:p>
          <a:p>
            <a:pPr indent="-342900" lvl="0" marL="457200" rtl="0" algn="l">
              <a:spcBef>
                <a:spcPts val="0"/>
              </a:spcBef>
              <a:spcAft>
                <a:spcPts val="0"/>
              </a:spcAft>
              <a:buSzPts val="1800"/>
              <a:buChar char="●"/>
            </a:pPr>
            <a:r>
              <a:rPr lang="en"/>
              <a:t>Demographic predictors proved to have an effect.</a:t>
            </a:r>
            <a:endParaRPr/>
          </a:p>
          <a:p>
            <a:pPr indent="-342900" lvl="0" marL="457200" rtl="0" algn="l">
              <a:spcBef>
                <a:spcPts val="0"/>
              </a:spcBef>
              <a:spcAft>
                <a:spcPts val="0"/>
              </a:spcAft>
              <a:buSzPts val="1800"/>
              <a:buChar char="●"/>
            </a:pPr>
            <a:r>
              <a:rPr lang="en"/>
              <a:t>Specific factors like size of population, population of black people and the population of the Voting age citizens have significant effect on the change in voting percentage.</a:t>
            </a:r>
            <a:endParaRPr/>
          </a:p>
          <a:p>
            <a:pPr indent="-342900" lvl="0" marL="457200" rtl="0" algn="l">
              <a:spcBef>
                <a:spcPts val="0"/>
              </a:spcBef>
              <a:spcAft>
                <a:spcPts val="0"/>
              </a:spcAft>
              <a:buSzPts val="1800"/>
              <a:buChar char="●"/>
            </a:pPr>
            <a:r>
              <a:rPr lang="en"/>
              <a:t>The perfect model couldn’t be prepared due to several limitations.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58" name="Google Shape;258;p34"/>
          <p:cNvPicPr preferRelativeResize="0"/>
          <p:nvPr/>
        </p:nvPicPr>
        <p:blipFill>
          <a:blip r:embed="rId3">
            <a:alphaModFix/>
          </a:blip>
          <a:stretch>
            <a:fillRect/>
          </a:stretch>
        </p:blipFill>
        <p:spPr>
          <a:xfrm>
            <a:off x="-12" y="3267063"/>
            <a:ext cx="2428875" cy="1876425"/>
          </a:xfrm>
          <a:prstGeom prst="rect">
            <a:avLst/>
          </a:prstGeom>
          <a:noFill/>
          <a:ln>
            <a:noFill/>
          </a:ln>
        </p:spPr>
      </p:pic>
      <p:pic>
        <p:nvPicPr>
          <p:cNvPr id="259" name="Google Shape;259;p34"/>
          <p:cNvPicPr preferRelativeResize="0"/>
          <p:nvPr/>
        </p:nvPicPr>
        <p:blipFill>
          <a:blip r:embed="rId3">
            <a:alphaModFix/>
          </a:blip>
          <a:stretch>
            <a:fillRect/>
          </a:stretch>
        </p:blipFill>
        <p:spPr>
          <a:xfrm>
            <a:off x="-12" y="1669563"/>
            <a:ext cx="2428875" cy="1876425"/>
          </a:xfrm>
          <a:prstGeom prst="rect">
            <a:avLst/>
          </a:prstGeom>
          <a:noFill/>
          <a:ln>
            <a:noFill/>
          </a:ln>
        </p:spPr>
      </p:pic>
      <p:pic>
        <p:nvPicPr>
          <p:cNvPr id="260" name="Google Shape;260;p34"/>
          <p:cNvPicPr preferRelativeResize="0"/>
          <p:nvPr/>
        </p:nvPicPr>
        <p:blipFill>
          <a:blip r:embed="rId3">
            <a:alphaModFix/>
          </a:blip>
          <a:stretch>
            <a:fillRect/>
          </a:stretch>
        </p:blipFill>
        <p:spPr>
          <a:xfrm>
            <a:off x="-12" y="-12"/>
            <a:ext cx="2428875" cy="1876425"/>
          </a:xfrm>
          <a:prstGeom prst="rect">
            <a:avLst/>
          </a:prstGeom>
          <a:noFill/>
          <a:ln>
            <a:noFill/>
          </a:ln>
        </p:spPr>
      </p:pic>
      <p:sp>
        <p:nvSpPr>
          <p:cNvPr id="261" name="Google Shape;261;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265" name="Shape 265"/>
        <p:cNvGrpSpPr/>
        <p:nvPr/>
      </p:nvGrpSpPr>
      <p:grpSpPr>
        <a:xfrm>
          <a:off x="0" y="0"/>
          <a:ext cx="0" cy="0"/>
          <a:chOff x="0" y="0"/>
          <a:chExt cx="0" cy="0"/>
        </a:xfrm>
      </p:grpSpPr>
      <p:sp>
        <p:nvSpPr>
          <p:cNvPr id="266" name="Google Shape;266;p35"/>
          <p:cNvSpPr txBox="1"/>
          <p:nvPr>
            <p:ph type="title"/>
          </p:nvPr>
        </p:nvSpPr>
        <p:spPr>
          <a:xfrm>
            <a:off x="2938825" y="121175"/>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990000"/>
                </a:solidFill>
                <a:latin typeface="Playfair Display"/>
                <a:ea typeface="Playfair Display"/>
                <a:cs typeface="Playfair Display"/>
                <a:sym typeface="Playfair Display"/>
              </a:rPr>
              <a:t>Limitations </a:t>
            </a:r>
            <a:endParaRPr sz="1800">
              <a:solidFill>
                <a:schemeClr val="dk2"/>
              </a:solidFill>
            </a:endParaRPr>
          </a:p>
          <a:p>
            <a:pPr indent="0" lvl="0" marL="0" rtl="0" algn="l">
              <a:spcBef>
                <a:spcPts val="0"/>
              </a:spcBef>
              <a:spcAft>
                <a:spcPts val="0"/>
              </a:spcAft>
              <a:buNone/>
            </a:pPr>
            <a:r>
              <a:t/>
            </a:r>
            <a:endParaRPr>
              <a:solidFill>
                <a:srgbClr val="990000"/>
              </a:solidFill>
              <a:latin typeface="Playfair Display"/>
              <a:ea typeface="Playfair Display"/>
              <a:cs typeface="Playfair Display"/>
              <a:sym typeface="Playfair Display"/>
            </a:endParaRPr>
          </a:p>
        </p:txBody>
      </p:sp>
      <p:sp>
        <p:nvSpPr>
          <p:cNvPr id="267" name="Google Shape;267;p35"/>
          <p:cNvSpPr txBox="1"/>
          <p:nvPr>
            <p:ph idx="1" type="body"/>
          </p:nvPr>
        </p:nvSpPr>
        <p:spPr>
          <a:xfrm>
            <a:off x="3011125" y="1396500"/>
            <a:ext cx="5826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 is of only 2016 elections.</a:t>
            </a:r>
            <a:endParaRPr/>
          </a:p>
          <a:p>
            <a:pPr indent="-342900" lvl="0" marL="457200" rtl="0" algn="l">
              <a:spcBef>
                <a:spcPts val="0"/>
              </a:spcBef>
              <a:spcAft>
                <a:spcPts val="0"/>
              </a:spcAft>
              <a:buSzPts val="1800"/>
              <a:buChar char="●"/>
            </a:pPr>
            <a:r>
              <a:rPr lang="en"/>
              <a:t>Not many factors are present in the data set which could have been trivial to predict the results.</a:t>
            </a:r>
            <a:endParaRPr/>
          </a:p>
          <a:p>
            <a:pPr indent="-342900" lvl="0" marL="457200" rtl="0" algn="l">
              <a:spcBef>
                <a:spcPts val="0"/>
              </a:spcBef>
              <a:spcAft>
                <a:spcPts val="0"/>
              </a:spcAft>
              <a:buSzPts val="1800"/>
              <a:buChar char="●"/>
            </a:pPr>
            <a:r>
              <a:rPr lang="en"/>
              <a:t>Some factors like Money spent in campaigns, effect of international activities and other local activities can’t be quantifiable.</a:t>
            </a:r>
            <a:endParaRPr/>
          </a:p>
          <a:p>
            <a:pPr indent="0" lvl="0" marL="457200" rtl="0" algn="l">
              <a:spcBef>
                <a:spcPts val="1600"/>
              </a:spcBef>
              <a:spcAft>
                <a:spcPts val="1600"/>
              </a:spcAft>
              <a:buNone/>
            </a:pPr>
            <a:r>
              <a:rPr lang="en"/>
              <a:t> </a:t>
            </a:r>
            <a:endParaRPr/>
          </a:p>
        </p:txBody>
      </p:sp>
      <p:pic>
        <p:nvPicPr>
          <p:cNvPr id="268" name="Google Shape;268;p35"/>
          <p:cNvPicPr preferRelativeResize="0"/>
          <p:nvPr/>
        </p:nvPicPr>
        <p:blipFill>
          <a:blip r:embed="rId3">
            <a:alphaModFix/>
          </a:blip>
          <a:stretch>
            <a:fillRect/>
          </a:stretch>
        </p:blipFill>
        <p:spPr>
          <a:xfrm>
            <a:off x="-12" y="3267063"/>
            <a:ext cx="2428875" cy="1876425"/>
          </a:xfrm>
          <a:prstGeom prst="rect">
            <a:avLst/>
          </a:prstGeom>
          <a:noFill/>
          <a:ln>
            <a:noFill/>
          </a:ln>
        </p:spPr>
      </p:pic>
      <p:pic>
        <p:nvPicPr>
          <p:cNvPr id="269" name="Google Shape;269;p35"/>
          <p:cNvPicPr preferRelativeResize="0"/>
          <p:nvPr/>
        </p:nvPicPr>
        <p:blipFill>
          <a:blip r:embed="rId3">
            <a:alphaModFix/>
          </a:blip>
          <a:stretch>
            <a:fillRect/>
          </a:stretch>
        </p:blipFill>
        <p:spPr>
          <a:xfrm>
            <a:off x="-12" y="1669563"/>
            <a:ext cx="2428875" cy="1876425"/>
          </a:xfrm>
          <a:prstGeom prst="rect">
            <a:avLst/>
          </a:prstGeom>
          <a:noFill/>
          <a:ln>
            <a:noFill/>
          </a:ln>
        </p:spPr>
      </p:pic>
      <p:pic>
        <p:nvPicPr>
          <p:cNvPr id="270" name="Google Shape;270;p35"/>
          <p:cNvPicPr preferRelativeResize="0"/>
          <p:nvPr/>
        </p:nvPicPr>
        <p:blipFill>
          <a:blip r:embed="rId3">
            <a:alphaModFix/>
          </a:blip>
          <a:stretch>
            <a:fillRect/>
          </a:stretch>
        </p:blipFill>
        <p:spPr>
          <a:xfrm>
            <a:off x="-12" y="-12"/>
            <a:ext cx="2428875" cy="1876425"/>
          </a:xfrm>
          <a:prstGeom prst="rect">
            <a:avLst/>
          </a:prstGeom>
          <a:noFill/>
          <a:ln>
            <a:noFill/>
          </a:ln>
        </p:spPr>
      </p:pic>
      <p:sp>
        <p:nvSpPr>
          <p:cNvPr id="271" name="Google Shape;27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275" name="Shape 275"/>
        <p:cNvGrpSpPr/>
        <p:nvPr/>
      </p:nvGrpSpPr>
      <p:grpSpPr>
        <a:xfrm>
          <a:off x="0" y="0"/>
          <a:ext cx="0" cy="0"/>
          <a:chOff x="0" y="0"/>
          <a:chExt cx="0" cy="0"/>
        </a:xfrm>
      </p:grpSpPr>
      <p:sp>
        <p:nvSpPr>
          <p:cNvPr id="276" name="Google Shape;276;p36"/>
          <p:cNvSpPr txBox="1"/>
          <p:nvPr>
            <p:ph type="title"/>
          </p:nvPr>
        </p:nvSpPr>
        <p:spPr>
          <a:xfrm>
            <a:off x="2938825" y="121175"/>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CONCLUSION</a:t>
            </a:r>
            <a:endParaRPr>
              <a:solidFill>
                <a:srgbClr val="990000"/>
              </a:solidFill>
              <a:latin typeface="Playfair Display"/>
              <a:ea typeface="Playfair Display"/>
              <a:cs typeface="Playfair Display"/>
              <a:sym typeface="Playfair Display"/>
            </a:endParaRPr>
          </a:p>
        </p:txBody>
      </p:sp>
      <p:sp>
        <p:nvSpPr>
          <p:cNvPr id="277" name="Google Shape;277;p36"/>
          <p:cNvSpPr txBox="1"/>
          <p:nvPr>
            <p:ph idx="1" type="body"/>
          </p:nvPr>
        </p:nvSpPr>
        <p:spPr>
          <a:xfrm>
            <a:off x="2986350" y="863550"/>
            <a:ext cx="5826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Great scope can be seen for this project as it can be used to predict the results of elections.</a:t>
            </a:r>
            <a:endParaRPr/>
          </a:p>
          <a:p>
            <a:pPr indent="-342900" lvl="0" marL="457200" rtl="0" algn="l">
              <a:spcBef>
                <a:spcPts val="0"/>
              </a:spcBef>
              <a:spcAft>
                <a:spcPts val="0"/>
              </a:spcAft>
              <a:buSzPts val="1800"/>
              <a:buChar char="●"/>
            </a:pPr>
            <a:r>
              <a:rPr lang="en"/>
              <a:t>Due to data limitations, the full extent of analysis wasn’t performed.</a:t>
            </a:r>
            <a:endParaRPr/>
          </a:p>
          <a:p>
            <a:pPr indent="-342900" lvl="0" marL="457200" rtl="0" algn="l">
              <a:spcBef>
                <a:spcPts val="0"/>
              </a:spcBef>
              <a:spcAft>
                <a:spcPts val="0"/>
              </a:spcAft>
              <a:buSzPts val="1800"/>
              <a:buChar char="●"/>
            </a:pPr>
            <a:r>
              <a:rPr lang="en"/>
              <a:t>Some not quantifiable data effect still needs a proper way to be cleaned and put into use.</a:t>
            </a:r>
            <a:endParaRPr/>
          </a:p>
          <a:p>
            <a:pPr indent="-342900" lvl="0" marL="457200" rtl="0" algn="l">
              <a:spcBef>
                <a:spcPts val="0"/>
              </a:spcBef>
              <a:spcAft>
                <a:spcPts val="0"/>
              </a:spcAft>
              <a:buSzPts val="1800"/>
              <a:buChar char="●"/>
            </a:pPr>
            <a:r>
              <a:rPr lang="en"/>
              <a:t>These factors make the poll results one of the things that can’t accurately be predicted till date but we have generated an overview of the existing quantifiable factors on the poll results.</a:t>
            </a:r>
            <a:endParaRPr/>
          </a:p>
        </p:txBody>
      </p:sp>
      <p:pic>
        <p:nvPicPr>
          <p:cNvPr id="278" name="Google Shape;278;p36"/>
          <p:cNvPicPr preferRelativeResize="0"/>
          <p:nvPr/>
        </p:nvPicPr>
        <p:blipFill>
          <a:blip r:embed="rId3">
            <a:alphaModFix/>
          </a:blip>
          <a:stretch>
            <a:fillRect/>
          </a:stretch>
        </p:blipFill>
        <p:spPr>
          <a:xfrm>
            <a:off x="-12" y="3267063"/>
            <a:ext cx="2428875" cy="1876425"/>
          </a:xfrm>
          <a:prstGeom prst="rect">
            <a:avLst/>
          </a:prstGeom>
          <a:noFill/>
          <a:ln>
            <a:noFill/>
          </a:ln>
        </p:spPr>
      </p:pic>
      <p:pic>
        <p:nvPicPr>
          <p:cNvPr id="279" name="Google Shape;279;p36"/>
          <p:cNvPicPr preferRelativeResize="0"/>
          <p:nvPr/>
        </p:nvPicPr>
        <p:blipFill>
          <a:blip r:embed="rId3">
            <a:alphaModFix/>
          </a:blip>
          <a:stretch>
            <a:fillRect/>
          </a:stretch>
        </p:blipFill>
        <p:spPr>
          <a:xfrm>
            <a:off x="-12" y="1669563"/>
            <a:ext cx="2428875" cy="1876425"/>
          </a:xfrm>
          <a:prstGeom prst="rect">
            <a:avLst/>
          </a:prstGeom>
          <a:noFill/>
          <a:ln>
            <a:noFill/>
          </a:ln>
        </p:spPr>
      </p:pic>
      <p:pic>
        <p:nvPicPr>
          <p:cNvPr id="280" name="Google Shape;280;p36"/>
          <p:cNvPicPr preferRelativeResize="0"/>
          <p:nvPr/>
        </p:nvPicPr>
        <p:blipFill>
          <a:blip r:embed="rId3">
            <a:alphaModFix/>
          </a:blip>
          <a:stretch>
            <a:fillRect/>
          </a:stretch>
        </p:blipFill>
        <p:spPr>
          <a:xfrm>
            <a:off x="-12" y="-12"/>
            <a:ext cx="2428875" cy="1876425"/>
          </a:xfrm>
          <a:prstGeom prst="rect">
            <a:avLst/>
          </a:prstGeom>
          <a:noFill/>
          <a:ln>
            <a:noFill/>
          </a:ln>
        </p:spPr>
      </p:pic>
      <p:sp>
        <p:nvSpPr>
          <p:cNvPr id="281" name="Google Shape;28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285" name="Shape 285"/>
        <p:cNvGrpSpPr/>
        <p:nvPr/>
      </p:nvGrpSpPr>
      <p:grpSpPr>
        <a:xfrm>
          <a:off x="0" y="0"/>
          <a:ext cx="0" cy="0"/>
          <a:chOff x="0" y="0"/>
          <a:chExt cx="0" cy="0"/>
        </a:xfrm>
      </p:grpSpPr>
      <p:sp>
        <p:nvSpPr>
          <p:cNvPr id="286" name="Google Shape;286;p37"/>
          <p:cNvSpPr txBox="1"/>
          <p:nvPr>
            <p:ph type="title"/>
          </p:nvPr>
        </p:nvSpPr>
        <p:spPr>
          <a:xfrm>
            <a:off x="2441575" y="1926000"/>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990000"/>
                </a:solidFill>
                <a:latin typeface="Playfair Display"/>
                <a:ea typeface="Playfair Display"/>
                <a:cs typeface="Playfair Display"/>
                <a:sym typeface="Playfair Display"/>
              </a:rPr>
              <a:t>Thank You</a:t>
            </a:r>
            <a:endParaRPr sz="6000">
              <a:solidFill>
                <a:srgbClr val="990000"/>
              </a:solidFill>
              <a:latin typeface="Playfair Display"/>
              <a:ea typeface="Playfair Display"/>
              <a:cs typeface="Playfair Display"/>
              <a:sym typeface="Playfair Display"/>
            </a:endParaRPr>
          </a:p>
        </p:txBody>
      </p:sp>
      <p:sp>
        <p:nvSpPr>
          <p:cNvPr id="287" name="Google Shape;28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0" y="216425"/>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990000"/>
                </a:solidFill>
                <a:latin typeface="Playfair Display"/>
                <a:ea typeface="Playfair Display"/>
                <a:cs typeface="Playfair Display"/>
                <a:sym typeface="Playfair Display"/>
              </a:rPr>
              <a:t>SWING STATES</a:t>
            </a:r>
            <a:endParaRPr b="1" sz="3000">
              <a:solidFill>
                <a:srgbClr val="99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990000"/>
              </a:solidFill>
              <a:latin typeface="Playfair Display"/>
              <a:ea typeface="Playfair Display"/>
              <a:cs typeface="Playfair Display"/>
              <a:sym typeface="Playfair Display"/>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 name="Google Shape;71;p15"/>
          <p:cNvSpPr/>
          <p:nvPr/>
        </p:nvSpPr>
        <p:spPr>
          <a:xfrm>
            <a:off x="0" y="1158825"/>
            <a:ext cx="4810200" cy="1542900"/>
          </a:xfrm>
          <a:prstGeom prst="rect">
            <a:avLst/>
          </a:prstGeom>
          <a:solidFill>
            <a:srgbClr val="073763">
              <a:alpha val="5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 type="body"/>
          </p:nvPr>
        </p:nvSpPr>
        <p:spPr>
          <a:xfrm>
            <a:off x="23850" y="1158825"/>
            <a:ext cx="4762500" cy="14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FFFF"/>
                </a:solidFill>
                <a:latin typeface="Droid Serif"/>
                <a:ea typeface="Droid Serif"/>
                <a:cs typeface="Droid Serif"/>
                <a:sym typeface="Droid Serif"/>
              </a:rPr>
              <a:t>Democratic Party</a:t>
            </a:r>
            <a:endParaRPr i="1">
              <a:solidFill>
                <a:srgbClr val="FFFFFF"/>
              </a:solidFill>
              <a:latin typeface="Droid Serif"/>
              <a:ea typeface="Droid Serif"/>
              <a:cs typeface="Droid Serif"/>
              <a:sym typeface="Droid Serif"/>
            </a:endParaRPr>
          </a:p>
          <a:p>
            <a:pPr indent="0" lvl="0" marL="0" rtl="0" algn="l">
              <a:spcBef>
                <a:spcPts val="1600"/>
              </a:spcBef>
              <a:spcAft>
                <a:spcPts val="1600"/>
              </a:spcAft>
              <a:buNone/>
            </a:pPr>
            <a:r>
              <a:rPr lang="en">
                <a:solidFill>
                  <a:srgbClr val="FFFFFF"/>
                </a:solidFill>
                <a:latin typeface="Droid Serif"/>
                <a:ea typeface="Droid Serif"/>
                <a:cs typeface="Droid Serif"/>
                <a:sym typeface="Droid Serif"/>
              </a:rPr>
              <a:t>Colorado, Virginia, Nevada, New Hampshire, Minnesota, and North Carolina</a:t>
            </a:r>
            <a:endParaRPr>
              <a:solidFill>
                <a:srgbClr val="FFFFFF"/>
              </a:solidFill>
              <a:latin typeface="Droid Serif"/>
              <a:ea typeface="Droid Serif"/>
              <a:cs typeface="Droid Serif"/>
              <a:sym typeface="Droid Serif"/>
            </a:endParaRPr>
          </a:p>
        </p:txBody>
      </p:sp>
      <p:sp>
        <p:nvSpPr>
          <p:cNvPr id="73" name="Google Shape;73;p15"/>
          <p:cNvSpPr/>
          <p:nvPr/>
        </p:nvSpPr>
        <p:spPr>
          <a:xfrm>
            <a:off x="0" y="2840150"/>
            <a:ext cx="4810200" cy="1542900"/>
          </a:xfrm>
          <a:prstGeom prst="rect">
            <a:avLst/>
          </a:prstGeom>
          <a:solidFill>
            <a:srgbClr val="990000">
              <a:alpha val="61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ph idx="1" type="body"/>
          </p:nvPr>
        </p:nvSpPr>
        <p:spPr>
          <a:xfrm>
            <a:off x="0" y="2864300"/>
            <a:ext cx="4810200" cy="14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FFFF"/>
                </a:solidFill>
                <a:latin typeface="Droid Serif"/>
                <a:ea typeface="Droid Serif"/>
                <a:cs typeface="Droid Serif"/>
                <a:sym typeface="Droid Serif"/>
              </a:rPr>
              <a:t>Republican Party </a:t>
            </a:r>
            <a:endParaRPr i="1">
              <a:solidFill>
                <a:srgbClr val="FFFFFF"/>
              </a:solidFill>
              <a:latin typeface="Droid Serif"/>
              <a:ea typeface="Droid Serif"/>
              <a:cs typeface="Droid Serif"/>
              <a:sym typeface="Droid Serif"/>
            </a:endParaRPr>
          </a:p>
          <a:p>
            <a:pPr indent="0" lvl="0" marL="0" rtl="0" algn="l">
              <a:spcBef>
                <a:spcPts val="1600"/>
              </a:spcBef>
              <a:spcAft>
                <a:spcPts val="1600"/>
              </a:spcAft>
              <a:buNone/>
            </a:pPr>
            <a:r>
              <a:rPr lang="en">
                <a:solidFill>
                  <a:srgbClr val="FFFFFF"/>
                </a:solidFill>
                <a:latin typeface="Droid Serif"/>
                <a:ea typeface="Droid Serif"/>
                <a:cs typeface="Droid Serif"/>
                <a:sym typeface="Droid Serif"/>
              </a:rPr>
              <a:t>Florida, Iowa, Michigan, Wisconsin, Ohio and Pennsylvania</a:t>
            </a:r>
            <a:endParaRPr>
              <a:solidFill>
                <a:srgbClr val="FFFFFF"/>
              </a:solidFill>
              <a:latin typeface="Droid Serif"/>
              <a:ea typeface="Droid Serif"/>
              <a:cs typeface="Droid Serif"/>
              <a:sym typeface="Droid Serif"/>
            </a:endParaRPr>
          </a:p>
        </p:txBody>
      </p:sp>
      <p:pic>
        <p:nvPicPr>
          <p:cNvPr id="75" name="Google Shape;75;p15"/>
          <p:cNvPicPr preferRelativeResize="0"/>
          <p:nvPr/>
        </p:nvPicPr>
        <p:blipFill>
          <a:blip r:embed="rId3">
            <a:alphaModFix/>
          </a:blip>
          <a:stretch>
            <a:fillRect/>
          </a:stretch>
        </p:blipFill>
        <p:spPr>
          <a:xfrm>
            <a:off x="4786350" y="1363914"/>
            <a:ext cx="4465424" cy="2838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0" y="121175"/>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GDP</a:t>
            </a:r>
            <a:endParaRPr>
              <a:solidFill>
                <a:srgbClr val="990000"/>
              </a:solidFill>
              <a:latin typeface="Playfair Display"/>
              <a:ea typeface="Playfair Display"/>
              <a:cs typeface="Playfair Display"/>
              <a:sym typeface="Playfair Display"/>
            </a:endParaRPr>
          </a:p>
        </p:txBody>
      </p:sp>
      <p:sp>
        <p:nvSpPr>
          <p:cNvPr id="81" name="Google Shape;81;p16"/>
          <p:cNvSpPr txBox="1"/>
          <p:nvPr>
            <p:ph idx="1" type="body"/>
          </p:nvPr>
        </p:nvSpPr>
        <p:spPr>
          <a:xfrm>
            <a:off x="0" y="801875"/>
            <a:ext cx="4000500" cy="408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Droid Serif"/>
              <a:buChar char="➔"/>
            </a:pPr>
            <a:r>
              <a:rPr lang="en">
                <a:solidFill>
                  <a:srgbClr val="FFFFFF"/>
                </a:solidFill>
                <a:latin typeface="Droid Serif"/>
                <a:ea typeface="Droid Serif"/>
                <a:cs typeface="Droid Serif"/>
                <a:sym typeface="Droid Serif"/>
              </a:rPr>
              <a:t>An economic snapshot of a country, used to estimate the size of an economy and growth rate</a:t>
            </a:r>
            <a:endParaRPr>
              <a:solidFill>
                <a:srgbClr val="FFFFFF"/>
              </a:solidFill>
              <a:latin typeface="Droid Serif"/>
              <a:ea typeface="Droid Serif"/>
              <a:cs typeface="Droid Serif"/>
              <a:sym typeface="Droid Serif"/>
            </a:endParaRPr>
          </a:p>
          <a:p>
            <a:pPr indent="0" lvl="0" marL="457200" rtl="0" algn="l">
              <a:spcBef>
                <a:spcPts val="1600"/>
              </a:spcBef>
              <a:spcAft>
                <a:spcPts val="0"/>
              </a:spcAft>
              <a:buNone/>
            </a:pPr>
            <a:r>
              <a:t/>
            </a:r>
            <a:endParaRPr>
              <a:solidFill>
                <a:srgbClr val="FFFFFF"/>
              </a:solidFill>
              <a:latin typeface="Droid Serif"/>
              <a:ea typeface="Droid Serif"/>
              <a:cs typeface="Droid Serif"/>
              <a:sym typeface="Droid Serif"/>
            </a:endParaRPr>
          </a:p>
          <a:p>
            <a:pPr indent="-342900" lvl="0" marL="457200" rtl="0" algn="l">
              <a:spcBef>
                <a:spcPts val="1600"/>
              </a:spcBef>
              <a:spcAft>
                <a:spcPts val="0"/>
              </a:spcAft>
              <a:buClr>
                <a:srgbClr val="FFFFFF"/>
              </a:buClr>
              <a:buSzPts val="1800"/>
              <a:buFont typeface="Droid Serif"/>
              <a:buChar char="➔"/>
            </a:pPr>
            <a:r>
              <a:rPr lang="en">
                <a:solidFill>
                  <a:srgbClr val="FFFFFF"/>
                </a:solidFill>
                <a:latin typeface="Droid Serif"/>
                <a:ea typeface="Droid Serif"/>
                <a:cs typeface="Droid Serif"/>
                <a:sym typeface="Droid Serif"/>
              </a:rPr>
              <a:t>Affect on a swing state’s economy </a:t>
            </a:r>
            <a:endParaRPr>
              <a:solidFill>
                <a:srgbClr val="FFFFFF"/>
              </a:solidFill>
              <a:latin typeface="Droid Serif"/>
              <a:ea typeface="Droid Serif"/>
              <a:cs typeface="Droid Serif"/>
              <a:sym typeface="Droid Serif"/>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 name="Google Shape;83;p16"/>
          <p:cNvPicPr preferRelativeResize="0"/>
          <p:nvPr/>
        </p:nvPicPr>
        <p:blipFill>
          <a:blip r:embed="rId3">
            <a:alphaModFix/>
          </a:blip>
          <a:stretch>
            <a:fillRect/>
          </a:stretch>
        </p:blipFill>
        <p:spPr>
          <a:xfrm>
            <a:off x="4000500" y="0"/>
            <a:ext cx="51435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52810"/>
          </a:srgbClr>
        </a:solidFill>
      </p:bgPr>
    </p:bg>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95250" y="-1794337"/>
            <a:ext cx="8953500" cy="8732175"/>
          </a:xfrm>
          <a:prstGeom prst="rect">
            <a:avLst/>
          </a:prstGeom>
          <a:noFill/>
          <a:ln>
            <a:noFill/>
          </a:ln>
        </p:spPr>
      </p:pic>
      <p:sp>
        <p:nvSpPr>
          <p:cNvPr id="89" name="Google Shape;89;p17"/>
          <p:cNvSpPr/>
          <p:nvPr/>
        </p:nvSpPr>
        <p:spPr>
          <a:xfrm>
            <a:off x="0" y="5250"/>
            <a:ext cx="9144000" cy="5133000"/>
          </a:xfrm>
          <a:prstGeom prst="rect">
            <a:avLst/>
          </a:prstGeom>
          <a:solidFill>
            <a:srgbClr val="3B4263">
              <a:alpha val="45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7"/>
          <p:cNvSpPr txBox="1"/>
          <p:nvPr/>
        </p:nvSpPr>
        <p:spPr>
          <a:xfrm>
            <a:off x="500100" y="716000"/>
            <a:ext cx="8143800" cy="25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Droid Serif"/>
                <a:ea typeface="Droid Serif"/>
                <a:cs typeface="Droid Serif"/>
                <a:sym typeface="Droid Serif"/>
              </a:rPr>
              <a:t>Does change in GDP have an effect on election outcomes? </a:t>
            </a:r>
            <a:endParaRPr b="1" sz="3000">
              <a:solidFill>
                <a:srgbClr val="FFFFFF"/>
              </a:solidFill>
              <a:latin typeface="Droid Serif"/>
              <a:ea typeface="Droid Serif"/>
              <a:cs typeface="Droid Serif"/>
              <a:sym typeface="Droid Serif"/>
            </a:endParaRPr>
          </a:p>
          <a:p>
            <a:pPr indent="0" lvl="0" marL="0" rtl="0" algn="l">
              <a:spcBef>
                <a:spcPts val="0"/>
              </a:spcBef>
              <a:spcAft>
                <a:spcPts val="0"/>
              </a:spcAft>
              <a:buNone/>
            </a:pPr>
            <a:r>
              <a:t/>
            </a:r>
            <a:endParaRPr b="1" sz="3000">
              <a:solidFill>
                <a:srgbClr val="FFFFFF"/>
              </a:solidFill>
              <a:latin typeface="Droid Serif"/>
              <a:ea typeface="Droid Serif"/>
              <a:cs typeface="Droid Serif"/>
              <a:sym typeface="Droid Serif"/>
            </a:endParaRPr>
          </a:p>
          <a:p>
            <a:pPr indent="0" lvl="0" marL="0" rtl="0" algn="l">
              <a:spcBef>
                <a:spcPts val="0"/>
              </a:spcBef>
              <a:spcAft>
                <a:spcPts val="0"/>
              </a:spcAft>
              <a:buClr>
                <a:schemeClr val="dk1"/>
              </a:buClr>
              <a:buSzPts val="1100"/>
              <a:buFont typeface="Arial"/>
              <a:buNone/>
            </a:pPr>
            <a:r>
              <a:rPr b="1" lang="en" sz="3000">
                <a:solidFill>
                  <a:srgbClr val="FFFFFF"/>
                </a:solidFill>
                <a:latin typeface="Droid Serif"/>
                <a:ea typeface="Droid Serif"/>
                <a:cs typeface="Droid Serif"/>
                <a:sym typeface="Droid Serif"/>
              </a:rPr>
              <a:t>More specifically, does the effect of GDP affect the change in percentage of republican votes (2012-2016) for counties in the twelve </a:t>
            </a:r>
            <a:r>
              <a:rPr b="1" i="1" lang="en" sz="3000">
                <a:solidFill>
                  <a:srgbClr val="FFFFFF"/>
                </a:solidFill>
                <a:latin typeface="Droid Serif"/>
                <a:ea typeface="Droid Serif"/>
                <a:cs typeface="Droid Serif"/>
                <a:sym typeface="Droid Serif"/>
              </a:rPr>
              <a:t>swing states</a:t>
            </a:r>
            <a:r>
              <a:rPr lang="en" sz="3000">
                <a:solidFill>
                  <a:srgbClr val="FFFFFF"/>
                </a:solidFill>
                <a:latin typeface="Droid Serif"/>
                <a:ea typeface="Droid Serif"/>
                <a:cs typeface="Droid Serif"/>
                <a:sym typeface="Droid Serif"/>
              </a:rPr>
              <a:t>. </a:t>
            </a:r>
            <a:endParaRPr sz="3000">
              <a:solidFill>
                <a:srgbClr val="FFFFFF"/>
              </a:solidFill>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0" y="121175"/>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00"/>
                </a:solidFill>
                <a:latin typeface="Playfair Display"/>
                <a:ea typeface="Playfair Display"/>
                <a:cs typeface="Playfair Display"/>
                <a:sym typeface="Playfair Display"/>
              </a:rPr>
              <a:t>DATASETS</a:t>
            </a:r>
            <a:endParaRPr>
              <a:solidFill>
                <a:srgbClr val="990000"/>
              </a:solidFill>
              <a:latin typeface="Playfair Display"/>
              <a:ea typeface="Playfair Display"/>
              <a:cs typeface="Playfair Display"/>
              <a:sym typeface="Playfair Display"/>
            </a:endParaRPr>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8"/>
          <p:cNvSpPr/>
          <p:nvPr/>
        </p:nvSpPr>
        <p:spPr>
          <a:xfrm>
            <a:off x="342900" y="1038300"/>
            <a:ext cx="2729400" cy="3339300"/>
          </a:xfrm>
          <a:prstGeom prst="rect">
            <a:avLst/>
          </a:prstGeom>
          <a:solidFill>
            <a:srgbClr val="990000">
              <a:alpha val="61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3207300" y="1038300"/>
            <a:ext cx="2729400" cy="3339300"/>
          </a:xfrm>
          <a:prstGeom prst="rect">
            <a:avLst/>
          </a:prstGeom>
          <a:solidFill>
            <a:srgbClr val="990000">
              <a:alpha val="61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6071700" y="1038300"/>
            <a:ext cx="2729400" cy="3339300"/>
          </a:xfrm>
          <a:prstGeom prst="rect">
            <a:avLst/>
          </a:prstGeom>
          <a:solidFill>
            <a:srgbClr val="990000">
              <a:alpha val="61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342900" y="1038300"/>
            <a:ext cx="2729400" cy="32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02" name="Google Shape;102;p18"/>
          <p:cNvSpPr/>
          <p:nvPr/>
        </p:nvSpPr>
        <p:spPr>
          <a:xfrm>
            <a:off x="3308550" y="836625"/>
            <a:ext cx="2526900" cy="477900"/>
          </a:xfrm>
          <a:prstGeom prst="rect">
            <a:avLst/>
          </a:prstGeom>
          <a:solidFill>
            <a:srgbClr val="073763">
              <a:alpha val="5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444150" y="836625"/>
            <a:ext cx="2526900" cy="477900"/>
          </a:xfrm>
          <a:prstGeom prst="rect">
            <a:avLst/>
          </a:prstGeom>
          <a:solidFill>
            <a:srgbClr val="073763">
              <a:alpha val="5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444150" y="847275"/>
            <a:ext cx="2526900" cy="4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FFFF"/>
                </a:solidFill>
              </a:rPr>
              <a:t>2015 and 2017 U.S. Census </a:t>
            </a:r>
            <a:endParaRPr/>
          </a:p>
        </p:txBody>
      </p:sp>
      <p:sp>
        <p:nvSpPr>
          <p:cNvPr id="105" name="Google Shape;105;p18"/>
          <p:cNvSpPr/>
          <p:nvPr/>
        </p:nvSpPr>
        <p:spPr>
          <a:xfrm>
            <a:off x="6172950" y="836625"/>
            <a:ext cx="2526900" cy="477900"/>
          </a:xfrm>
          <a:prstGeom prst="rect">
            <a:avLst/>
          </a:prstGeom>
          <a:solidFill>
            <a:srgbClr val="073763">
              <a:alpha val="5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6172950" y="847275"/>
            <a:ext cx="2526900" cy="4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GDP/Percent Change</a:t>
            </a:r>
            <a:endParaRPr/>
          </a:p>
        </p:txBody>
      </p:sp>
      <p:sp>
        <p:nvSpPr>
          <p:cNvPr id="107" name="Google Shape;107;p18"/>
          <p:cNvSpPr txBox="1"/>
          <p:nvPr/>
        </p:nvSpPr>
        <p:spPr>
          <a:xfrm>
            <a:off x="3139800" y="847275"/>
            <a:ext cx="2864400" cy="4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Presidential Election - CASE01</a:t>
            </a:r>
            <a:endParaRPr/>
          </a:p>
        </p:txBody>
      </p:sp>
      <p:sp>
        <p:nvSpPr>
          <p:cNvPr id="108" name="Google Shape;108;p18"/>
          <p:cNvSpPr txBox="1"/>
          <p:nvPr/>
        </p:nvSpPr>
        <p:spPr>
          <a:xfrm>
            <a:off x="640800" y="1595850"/>
            <a:ext cx="2133600" cy="2171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C</a:t>
            </a:r>
            <a:r>
              <a:rPr lang="en">
                <a:solidFill>
                  <a:srgbClr val="FFFFFF"/>
                </a:solidFill>
                <a:latin typeface="Droid Serif"/>
                <a:ea typeface="Droid Serif"/>
                <a:cs typeface="Droid Serif"/>
                <a:sym typeface="Droid Serif"/>
              </a:rPr>
              <a:t>ensusID</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State, county</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Total pop</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Gender, race, citizen, income,,</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Employment</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Unemployment</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Transportation </a:t>
            </a:r>
            <a:endParaRPr>
              <a:solidFill>
                <a:srgbClr val="FFFFFF"/>
              </a:solidFill>
              <a:latin typeface="Droid Serif"/>
              <a:ea typeface="Droid Serif"/>
              <a:cs typeface="Droid Serif"/>
              <a:sym typeface="Droid Serif"/>
            </a:endParaRPr>
          </a:p>
        </p:txBody>
      </p:sp>
      <p:sp>
        <p:nvSpPr>
          <p:cNvPr id="109" name="Google Shape;109;p18"/>
          <p:cNvSpPr txBox="1"/>
          <p:nvPr/>
        </p:nvSpPr>
        <p:spPr>
          <a:xfrm>
            <a:off x="3411150" y="1595850"/>
            <a:ext cx="2321700" cy="229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Year, state, county, </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FIPS (numeric code for county)</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Candidate </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Party (Dem/Rep/Ind/etc)</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Candidate votes</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Total votes</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Version (database version)</a:t>
            </a:r>
            <a:endParaRPr>
              <a:solidFill>
                <a:srgbClr val="FFFFFF"/>
              </a:solidFill>
              <a:latin typeface="Droid Serif"/>
              <a:ea typeface="Droid Serif"/>
              <a:cs typeface="Droid Serif"/>
              <a:sym typeface="Droid Serif"/>
            </a:endParaRPr>
          </a:p>
        </p:txBody>
      </p:sp>
      <p:sp>
        <p:nvSpPr>
          <p:cNvPr id="110" name="Google Shape;110;p18"/>
          <p:cNvSpPr txBox="1"/>
          <p:nvPr/>
        </p:nvSpPr>
        <p:spPr>
          <a:xfrm>
            <a:off x="6313350" y="1595850"/>
            <a:ext cx="2246100" cy="254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Real GDP (thousands of chained 2012 dollars) </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Percent change from preceding period all of which are distinguished by state and county in rows.</a:t>
            </a:r>
            <a:endParaRPr>
              <a:solidFill>
                <a:srgbClr val="FFFFFF"/>
              </a:solidFill>
              <a:latin typeface="Droid Serif"/>
              <a:ea typeface="Droid Serif"/>
              <a:cs typeface="Droid Serif"/>
              <a:sym typeface="Droid Serif"/>
            </a:endParaRPr>
          </a:p>
          <a:p>
            <a:pPr indent="-317500" lvl="0" marL="457200" rtl="0" algn="l">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By county 2012-2015</a:t>
            </a:r>
            <a:endParaRPr>
              <a:solidFill>
                <a:srgbClr val="FFFFFF"/>
              </a:solidFill>
              <a:latin typeface="Droid Serif"/>
              <a:ea typeface="Droid Serif"/>
              <a:cs typeface="Droid Serif"/>
              <a:sym typeface="Droid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114" name="Shape 114"/>
        <p:cNvGrpSpPr/>
        <p:nvPr/>
      </p:nvGrpSpPr>
      <p:grpSpPr>
        <a:xfrm>
          <a:off x="0" y="0"/>
          <a:ext cx="0" cy="0"/>
          <a:chOff x="0" y="0"/>
          <a:chExt cx="0" cy="0"/>
        </a:xfrm>
      </p:grpSpPr>
      <p:sp>
        <p:nvSpPr>
          <p:cNvPr id="115" name="Google Shape;115;p19"/>
          <p:cNvSpPr txBox="1"/>
          <p:nvPr>
            <p:ph type="title"/>
          </p:nvPr>
        </p:nvSpPr>
        <p:spPr>
          <a:xfrm>
            <a:off x="0" y="121175"/>
            <a:ext cx="8886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990000"/>
                </a:solidFill>
              </a:rPr>
              <a:t>Swing States and Change in Voting Percent and GPD</a:t>
            </a:r>
            <a:endParaRPr>
              <a:solidFill>
                <a:srgbClr val="990000"/>
              </a:solidFill>
              <a:latin typeface="Playfair Display"/>
              <a:ea typeface="Playfair Display"/>
              <a:cs typeface="Playfair Display"/>
              <a:sym typeface="Playfair Display"/>
            </a:endParaRPr>
          </a:p>
        </p:txBody>
      </p:sp>
      <p:sp>
        <p:nvSpPr>
          <p:cNvPr id="116" name="Google Shape;11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19"/>
          <p:cNvPicPr preferRelativeResize="0"/>
          <p:nvPr/>
        </p:nvPicPr>
        <p:blipFill>
          <a:blip r:embed="rId3">
            <a:alphaModFix/>
          </a:blip>
          <a:stretch>
            <a:fillRect/>
          </a:stretch>
        </p:blipFill>
        <p:spPr>
          <a:xfrm>
            <a:off x="4515300" y="1487825"/>
            <a:ext cx="4451603" cy="2478276"/>
          </a:xfrm>
          <a:prstGeom prst="rect">
            <a:avLst/>
          </a:prstGeom>
          <a:noFill/>
          <a:ln>
            <a:noFill/>
          </a:ln>
        </p:spPr>
      </p:pic>
      <p:pic>
        <p:nvPicPr>
          <p:cNvPr id="118" name="Google Shape;118;p19"/>
          <p:cNvPicPr preferRelativeResize="0"/>
          <p:nvPr/>
        </p:nvPicPr>
        <p:blipFill rotWithShape="1">
          <a:blip r:embed="rId4">
            <a:alphaModFix/>
          </a:blip>
          <a:srcRect b="4196" l="3446" r="0" t="0"/>
          <a:stretch/>
        </p:blipFill>
        <p:spPr>
          <a:xfrm>
            <a:off x="218900" y="1019500"/>
            <a:ext cx="3916824" cy="333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122" name="Shape 122"/>
        <p:cNvGrpSpPr/>
        <p:nvPr/>
      </p:nvGrpSpPr>
      <p:grpSpPr>
        <a:xfrm>
          <a:off x="0" y="0"/>
          <a:ext cx="0" cy="0"/>
          <a:chOff x="0" y="0"/>
          <a:chExt cx="0" cy="0"/>
        </a:xfrm>
      </p:grpSpPr>
      <p:sp>
        <p:nvSpPr>
          <p:cNvPr id="123" name="Google Shape;123;p20"/>
          <p:cNvSpPr txBox="1"/>
          <p:nvPr>
            <p:ph type="title"/>
          </p:nvPr>
        </p:nvSpPr>
        <p:spPr>
          <a:xfrm>
            <a:off x="0" y="168800"/>
            <a:ext cx="582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990000"/>
                </a:solidFill>
                <a:latin typeface="Playfair Display"/>
                <a:ea typeface="Playfair Display"/>
                <a:cs typeface="Playfair Display"/>
                <a:sym typeface="Playfair Display"/>
              </a:rPr>
              <a:t>GDP CHANGE </a:t>
            </a:r>
            <a:r>
              <a:rPr lang="en">
                <a:solidFill>
                  <a:srgbClr val="990000"/>
                </a:solidFill>
                <a:latin typeface="Playfair Display"/>
                <a:ea typeface="Playfair Display"/>
                <a:cs typeface="Playfair Display"/>
                <a:sym typeface="Playfair Display"/>
              </a:rPr>
              <a:t>IN SWING STATES</a:t>
            </a:r>
            <a:endParaRPr>
              <a:solidFill>
                <a:srgbClr val="990000"/>
              </a:solidFill>
              <a:latin typeface="Playfair Display"/>
              <a:ea typeface="Playfair Display"/>
              <a:cs typeface="Playfair Display"/>
              <a:sym typeface="Playfair Display"/>
            </a:endParaRPr>
          </a:p>
        </p:txBody>
      </p:sp>
      <p:pic>
        <p:nvPicPr>
          <p:cNvPr id="124" name="Google Shape;124;p20"/>
          <p:cNvPicPr preferRelativeResize="0"/>
          <p:nvPr/>
        </p:nvPicPr>
        <p:blipFill>
          <a:blip r:embed="rId3">
            <a:alphaModFix/>
          </a:blip>
          <a:stretch>
            <a:fillRect/>
          </a:stretch>
        </p:blipFill>
        <p:spPr>
          <a:xfrm>
            <a:off x="129600" y="1017125"/>
            <a:ext cx="4083557" cy="3745600"/>
          </a:xfrm>
          <a:prstGeom prst="rect">
            <a:avLst/>
          </a:prstGeom>
          <a:noFill/>
          <a:ln>
            <a:noFill/>
          </a:ln>
        </p:spPr>
      </p:pic>
      <p:pic>
        <p:nvPicPr>
          <p:cNvPr id="125" name="Google Shape;125;p20"/>
          <p:cNvPicPr preferRelativeResize="0"/>
          <p:nvPr/>
        </p:nvPicPr>
        <p:blipFill>
          <a:blip r:embed="rId4">
            <a:alphaModFix/>
          </a:blip>
          <a:stretch>
            <a:fillRect/>
          </a:stretch>
        </p:blipFill>
        <p:spPr>
          <a:xfrm>
            <a:off x="4745325" y="1017125"/>
            <a:ext cx="4275825" cy="3745600"/>
          </a:xfrm>
          <a:prstGeom prst="rect">
            <a:avLst/>
          </a:prstGeom>
          <a:noFill/>
          <a:ln>
            <a:noFill/>
          </a:ln>
        </p:spPr>
      </p:pic>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4263">
            <a:alpha val="45510"/>
          </a:srgbClr>
        </a:solidFill>
      </p:bgPr>
    </p:bg>
    <p:spTree>
      <p:nvGrpSpPr>
        <p:cNvPr id="130" name="Shape 130"/>
        <p:cNvGrpSpPr/>
        <p:nvPr/>
      </p:nvGrpSpPr>
      <p:grpSpPr>
        <a:xfrm>
          <a:off x="0" y="0"/>
          <a:ext cx="0" cy="0"/>
          <a:chOff x="0" y="0"/>
          <a:chExt cx="0" cy="0"/>
        </a:xfrm>
      </p:grpSpPr>
      <p:sp>
        <p:nvSpPr>
          <p:cNvPr id="131" name="Google Shape;13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21"/>
          <p:cNvPicPr preferRelativeResize="0"/>
          <p:nvPr/>
        </p:nvPicPr>
        <p:blipFill>
          <a:blip r:embed="rId3">
            <a:alphaModFix/>
          </a:blip>
          <a:stretch>
            <a:fillRect/>
          </a:stretch>
        </p:blipFill>
        <p:spPr>
          <a:xfrm>
            <a:off x="5119450" y="229150"/>
            <a:ext cx="3545845" cy="4838700"/>
          </a:xfrm>
          <a:prstGeom prst="rect">
            <a:avLst/>
          </a:prstGeom>
          <a:noFill/>
          <a:ln>
            <a:noFill/>
          </a:ln>
        </p:spPr>
      </p:pic>
      <p:sp>
        <p:nvSpPr>
          <p:cNvPr id="133" name="Google Shape;133;p21"/>
          <p:cNvSpPr txBox="1"/>
          <p:nvPr/>
        </p:nvSpPr>
        <p:spPr>
          <a:xfrm>
            <a:off x="63650" y="229150"/>
            <a:ext cx="5003400" cy="61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rgbClr val="990000"/>
                </a:solidFill>
                <a:latin typeface="Playfair Display"/>
                <a:ea typeface="Playfair Display"/>
                <a:cs typeface="Playfair Display"/>
                <a:sym typeface="Playfair Display"/>
              </a:rPr>
              <a:t>Initial Regression</a:t>
            </a:r>
            <a:endParaRPr>
              <a:solidFill>
                <a:srgbClr val="FFFFFF"/>
              </a:solidFill>
            </a:endParaRPr>
          </a:p>
        </p:txBody>
      </p:sp>
      <p:sp>
        <p:nvSpPr>
          <p:cNvPr id="134" name="Google Shape;134;p21"/>
          <p:cNvSpPr/>
          <p:nvPr/>
        </p:nvSpPr>
        <p:spPr>
          <a:xfrm>
            <a:off x="4506750" y="542075"/>
            <a:ext cx="548700" cy="28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4506750" y="4605350"/>
            <a:ext cx="548700" cy="28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txBox="1"/>
          <p:nvPr/>
        </p:nvSpPr>
        <p:spPr>
          <a:xfrm>
            <a:off x="241900" y="1349525"/>
            <a:ext cx="3730200" cy="3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585650" y="954850"/>
            <a:ext cx="3986400" cy="30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0000"/>
                </a:solidFill>
                <a:latin typeface="Playfair Display"/>
                <a:ea typeface="Playfair Display"/>
                <a:cs typeface="Playfair Display"/>
                <a:sym typeface="Playfair Display"/>
              </a:rPr>
              <a:t>All swing counties and all </a:t>
            </a:r>
            <a:r>
              <a:rPr lang="en" sz="1800">
                <a:solidFill>
                  <a:srgbClr val="990000"/>
                </a:solidFill>
                <a:latin typeface="Playfair Display"/>
                <a:ea typeface="Playfair Display"/>
                <a:cs typeface="Playfair Display"/>
                <a:sym typeface="Playfair Display"/>
              </a:rPr>
              <a:t>variables</a:t>
            </a:r>
            <a:endParaRPr sz="1800">
              <a:solidFill>
                <a:srgbClr val="990000"/>
              </a:solidFill>
              <a:latin typeface="Playfair Display"/>
              <a:ea typeface="Playfair Display"/>
              <a:cs typeface="Playfair Display"/>
              <a:sym typeface="Playfair Display"/>
            </a:endParaRPr>
          </a:p>
          <a:p>
            <a:pPr indent="0" lvl="0" marL="0" rtl="0" algn="ctr">
              <a:spcBef>
                <a:spcPts val="0"/>
              </a:spcBef>
              <a:spcAft>
                <a:spcPts val="0"/>
              </a:spcAft>
              <a:buNone/>
            </a:pPr>
            <a:r>
              <a:t/>
            </a:r>
            <a:endParaRPr sz="1800">
              <a:solidFill>
                <a:srgbClr val="990000"/>
              </a:solidFill>
              <a:latin typeface="Playfair Display"/>
              <a:ea typeface="Playfair Display"/>
              <a:cs typeface="Playfair Display"/>
              <a:sym typeface="Playfair Display"/>
            </a:endParaRPr>
          </a:p>
          <a:p>
            <a:pPr indent="0" lvl="0" marL="0" rtl="0" algn="ctr">
              <a:spcBef>
                <a:spcPts val="0"/>
              </a:spcBef>
              <a:spcAft>
                <a:spcPts val="0"/>
              </a:spcAft>
              <a:buNone/>
            </a:pPr>
            <a:r>
              <a:rPr lang="en" sz="1800">
                <a:solidFill>
                  <a:srgbClr val="990000"/>
                </a:solidFill>
                <a:latin typeface="Playfair Display"/>
                <a:ea typeface="Playfair Display"/>
                <a:cs typeface="Playfair Display"/>
                <a:sym typeface="Playfair Display"/>
              </a:rPr>
              <a:t>How can we clean this up?</a:t>
            </a:r>
            <a:endParaRPr sz="1800">
              <a:solidFill>
                <a:srgbClr val="990000"/>
              </a:solidFill>
              <a:latin typeface="Playfair Display"/>
              <a:ea typeface="Playfair Display"/>
              <a:cs typeface="Playfair Display"/>
              <a:sym typeface="Playfair Display"/>
            </a:endParaRPr>
          </a:p>
          <a:p>
            <a:pPr indent="0" lvl="0" marL="0" rtl="0" algn="ctr">
              <a:spcBef>
                <a:spcPts val="0"/>
              </a:spcBef>
              <a:spcAft>
                <a:spcPts val="0"/>
              </a:spcAft>
              <a:buNone/>
            </a:pPr>
            <a:r>
              <a:t/>
            </a:r>
            <a:endParaRPr sz="1800"/>
          </a:p>
        </p:txBody>
      </p:sp>
      <p:pic>
        <p:nvPicPr>
          <p:cNvPr id="138" name="Google Shape;138;p21"/>
          <p:cNvPicPr preferRelativeResize="0"/>
          <p:nvPr/>
        </p:nvPicPr>
        <p:blipFill>
          <a:blip r:embed="rId4">
            <a:alphaModFix/>
          </a:blip>
          <a:stretch>
            <a:fillRect/>
          </a:stretch>
        </p:blipFill>
        <p:spPr>
          <a:xfrm>
            <a:off x="301100" y="2285126"/>
            <a:ext cx="3581850" cy="2732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