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1FE673-FB43-4B99-9044-B3B08671F899}" type="datetimeFigureOut">
              <a:rPr lang="en-ID" smtClean="0"/>
              <a:t>03/05/2021</a:t>
            </a:fld>
            <a:endParaRPr lang="en-ID"/>
          </a:p>
        </p:txBody>
      </p:sp>
      <p:sp>
        <p:nvSpPr>
          <p:cNvPr id="5" name="Footer Placeholder 4"/>
          <p:cNvSpPr>
            <a:spLocks noGrp="1"/>
          </p:cNvSpPr>
          <p:nvPr>
            <p:ph type="ftr" sz="quarter" idx="11"/>
          </p:nvPr>
        </p:nvSpPr>
        <p:spPr/>
        <p:txBody>
          <a:bodyPr/>
          <a:lstStyle/>
          <a:p>
            <a:endParaRPr lang="en-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4151094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FE673-FB43-4B99-9044-B3B08671F899}" type="datetimeFigureOut">
              <a:rPr lang="en-ID" smtClean="0"/>
              <a:t>03/05/2021</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645068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FE673-FB43-4B99-9044-B3B08671F899}" type="datetimeFigureOut">
              <a:rPr lang="en-ID" smtClean="0"/>
              <a:t>03/05/2021</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7C184A-5183-467C-BD7B-7F50C6ACDE23}" type="slidenum">
              <a:rPr lang="en-ID" smtClean="0"/>
              <a:t>‹#›</a:t>
            </a:fld>
            <a:endParaRPr lang="en-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767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1FE673-FB43-4B99-9044-B3B08671F899}" type="datetimeFigureOut">
              <a:rPr lang="en-ID" smtClean="0"/>
              <a:t>03/05/2021</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517943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1FE673-FB43-4B99-9044-B3B08671F899}" type="datetimeFigureOut">
              <a:rPr lang="en-ID" smtClean="0"/>
              <a:t>03/05/2021</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7C184A-5183-467C-BD7B-7F50C6ACDE23}" type="slidenum">
              <a:rPr lang="en-ID" smtClean="0"/>
              <a:t>‹#›</a:t>
            </a:fld>
            <a:endParaRPr lang="en-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2315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1FE673-FB43-4B99-9044-B3B08671F899}" type="datetimeFigureOut">
              <a:rPr lang="en-ID" smtClean="0"/>
              <a:t>03/05/2021</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3521350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FE673-FB43-4B99-9044-B3B08671F899}" type="datetimeFigureOut">
              <a:rPr lang="en-ID" smtClean="0"/>
              <a:t>03/05/2021</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2866239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FE673-FB43-4B99-9044-B3B08671F899}" type="datetimeFigureOut">
              <a:rPr lang="en-ID" smtClean="0"/>
              <a:t>03/05/2021</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286670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FE673-FB43-4B99-9044-B3B08671F899}" type="datetimeFigureOut">
              <a:rPr lang="en-ID" smtClean="0"/>
              <a:t>03/05/2021</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1831705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FE673-FB43-4B99-9044-B3B08671F899}" type="datetimeFigureOut">
              <a:rPr lang="en-ID" smtClean="0"/>
              <a:t>03/05/2021</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2124682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FE673-FB43-4B99-9044-B3B08671F899}" type="datetimeFigureOut">
              <a:rPr lang="en-ID" smtClean="0"/>
              <a:t>03/05/2021</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227302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FE673-FB43-4B99-9044-B3B08671F899}" type="datetimeFigureOut">
              <a:rPr lang="en-ID" smtClean="0"/>
              <a:t>03/05/2021</a:t>
            </a:fld>
            <a:endParaRPr lang="en-ID"/>
          </a:p>
        </p:txBody>
      </p:sp>
      <p:sp>
        <p:nvSpPr>
          <p:cNvPr id="8" name="Footer Placeholder 7"/>
          <p:cNvSpPr>
            <a:spLocks noGrp="1"/>
          </p:cNvSpPr>
          <p:nvPr>
            <p:ph type="ftr" sz="quarter" idx="11"/>
          </p:nvPr>
        </p:nvSpPr>
        <p:spPr/>
        <p:txBody>
          <a:bodyPr/>
          <a:lstStyle/>
          <a:p>
            <a:endParaRPr lang="en-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1368696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FE673-FB43-4B99-9044-B3B08671F899}" type="datetimeFigureOut">
              <a:rPr lang="en-ID" smtClean="0"/>
              <a:t>03/05/2021</a:t>
            </a:fld>
            <a:endParaRPr lang="en-ID"/>
          </a:p>
        </p:txBody>
      </p:sp>
      <p:sp>
        <p:nvSpPr>
          <p:cNvPr id="4" name="Footer Placeholder 3"/>
          <p:cNvSpPr>
            <a:spLocks noGrp="1"/>
          </p:cNvSpPr>
          <p:nvPr>
            <p:ph type="ftr" sz="quarter" idx="11"/>
          </p:nvPr>
        </p:nvSpPr>
        <p:spPr/>
        <p:txBody>
          <a:bodyPr/>
          <a:lstStyle/>
          <a:p>
            <a:endParaRPr lang="en-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758500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FE673-FB43-4B99-9044-B3B08671F899}" type="datetimeFigureOut">
              <a:rPr lang="en-ID" smtClean="0"/>
              <a:t>03/05/2021</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244224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FE673-FB43-4B99-9044-B3B08671F899}" type="datetimeFigureOut">
              <a:rPr lang="en-ID" smtClean="0"/>
              <a:t>03/05/2021</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395218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FE673-FB43-4B99-9044-B3B08671F899}" type="datetimeFigureOut">
              <a:rPr lang="en-ID" smtClean="0"/>
              <a:t>03/05/2021</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7C184A-5183-467C-BD7B-7F50C6ACDE23}" type="slidenum">
              <a:rPr lang="en-ID" smtClean="0"/>
              <a:t>‹#›</a:t>
            </a:fld>
            <a:endParaRPr lang="en-ID"/>
          </a:p>
        </p:txBody>
      </p:sp>
    </p:spTree>
    <p:extLst>
      <p:ext uri="{BB962C8B-B14F-4D97-AF65-F5344CB8AC3E}">
        <p14:creationId xmlns:p14="http://schemas.microsoft.com/office/powerpoint/2010/main" val="299756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1FE673-FB43-4B99-9044-B3B08671F899}" type="datetimeFigureOut">
              <a:rPr lang="en-ID" smtClean="0"/>
              <a:t>03/05/2021</a:t>
            </a:fld>
            <a:endParaRPr lang="en-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7C184A-5183-467C-BD7B-7F50C6ACDE23}" type="slidenum">
              <a:rPr lang="en-ID" smtClean="0"/>
              <a:t>‹#›</a:t>
            </a:fld>
            <a:endParaRPr lang="en-ID"/>
          </a:p>
        </p:txBody>
      </p:sp>
    </p:spTree>
    <p:extLst>
      <p:ext uri="{BB962C8B-B14F-4D97-AF65-F5344CB8AC3E}">
        <p14:creationId xmlns:p14="http://schemas.microsoft.com/office/powerpoint/2010/main" val="1110053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BA2CF-2053-48BE-8C96-DC2CF2C2B853}"/>
              </a:ext>
            </a:extLst>
          </p:cNvPr>
          <p:cNvSpPr>
            <a:spLocks noGrp="1"/>
          </p:cNvSpPr>
          <p:nvPr>
            <p:ph type="ctrTitle"/>
          </p:nvPr>
        </p:nvSpPr>
        <p:spPr/>
        <p:txBody>
          <a:bodyPr/>
          <a:lstStyle/>
          <a:p>
            <a:r>
              <a:rPr lang="en-US" dirty="0"/>
              <a:t>CONFUSION MATRIX</a:t>
            </a:r>
            <a:endParaRPr lang="en-ID" dirty="0"/>
          </a:p>
        </p:txBody>
      </p:sp>
      <p:sp>
        <p:nvSpPr>
          <p:cNvPr id="3" name="Subtitle 2">
            <a:extLst>
              <a:ext uri="{FF2B5EF4-FFF2-40B4-BE49-F238E27FC236}">
                <a16:creationId xmlns:a16="http://schemas.microsoft.com/office/drawing/2014/main" id="{2832B704-8115-4122-8D57-EBB3772AFFEB}"/>
              </a:ext>
            </a:extLst>
          </p:cNvPr>
          <p:cNvSpPr>
            <a:spLocks noGrp="1"/>
          </p:cNvSpPr>
          <p:nvPr>
            <p:ph type="subTitle" idx="1"/>
          </p:nvPr>
        </p:nvSpPr>
        <p:spPr/>
        <p:txBody>
          <a:bodyPr/>
          <a:lstStyle/>
          <a:p>
            <a:r>
              <a:rPr lang="en-US" dirty="0"/>
              <a:t>Annisa Darmawahyuni</a:t>
            </a:r>
            <a:endParaRPr lang="en-ID" dirty="0"/>
          </a:p>
        </p:txBody>
      </p:sp>
    </p:spTree>
    <p:extLst>
      <p:ext uri="{BB962C8B-B14F-4D97-AF65-F5344CB8AC3E}">
        <p14:creationId xmlns:p14="http://schemas.microsoft.com/office/powerpoint/2010/main" val="330582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96EF-8282-4E92-8D41-14BEDCAF3E59}"/>
              </a:ext>
            </a:extLst>
          </p:cNvPr>
          <p:cNvSpPr>
            <a:spLocks noGrp="1"/>
          </p:cNvSpPr>
          <p:nvPr>
            <p:ph type="title"/>
          </p:nvPr>
        </p:nvSpPr>
        <p:spPr/>
        <p:txBody>
          <a:bodyPr/>
          <a:lstStyle/>
          <a:p>
            <a:r>
              <a:rPr lang="en-US" dirty="0"/>
              <a:t>Basic Concept</a:t>
            </a:r>
            <a:endParaRPr lang="en-ID" dirty="0"/>
          </a:p>
        </p:txBody>
      </p:sp>
      <p:sp>
        <p:nvSpPr>
          <p:cNvPr id="3" name="Content Placeholder 2">
            <a:extLst>
              <a:ext uri="{FF2B5EF4-FFF2-40B4-BE49-F238E27FC236}">
                <a16:creationId xmlns:a16="http://schemas.microsoft.com/office/drawing/2014/main" id="{2BAB1067-D96A-4C18-B7B5-B1CCD191670A}"/>
              </a:ext>
            </a:extLst>
          </p:cNvPr>
          <p:cNvSpPr>
            <a:spLocks noGrp="1"/>
          </p:cNvSpPr>
          <p:nvPr>
            <p:ph idx="1"/>
          </p:nvPr>
        </p:nvSpPr>
        <p:spPr/>
        <p:txBody>
          <a:bodyPr/>
          <a:lstStyle/>
          <a:p>
            <a:pPr algn="just"/>
            <a:r>
              <a:rPr lang="en-US" b="0" i="0" dirty="0">
                <a:solidFill>
                  <a:srgbClr val="40424E"/>
                </a:solidFill>
                <a:effectLst/>
                <a:latin typeface="urw-din"/>
              </a:rPr>
              <a:t>Classification is a process of categorizing a given set of data into classes.</a:t>
            </a:r>
            <a:br>
              <a:rPr lang="en-US" dirty="0"/>
            </a:br>
            <a:r>
              <a:rPr lang="en-US" b="0" i="0" dirty="0">
                <a:solidFill>
                  <a:srgbClr val="40424E"/>
                </a:solidFill>
                <a:effectLst/>
                <a:latin typeface="urw-din"/>
              </a:rPr>
              <a:t>In Machine Learning (ML), you frame the problem, collect and clean the data, add some necessary feature variables(if any), train the model, measure its performance, improve it by using some cost function, and then it is ready to deploy. </a:t>
            </a:r>
            <a:br>
              <a:rPr lang="en-US" dirty="0"/>
            </a:br>
            <a:r>
              <a:rPr lang="en-US" b="0" i="0" dirty="0">
                <a:solidFill>
                  <a:srgbClr val="40424E"/>
                </a:solidFill>
                <a:effectLst/>
                <a:latin typeface="urw-din"/>
              </a:rPr>
              <a:t>But how do we measure its performance? Is there any particular feature to look at?</a:t>
            </a:r>
          </a:p>
          <a:p>
            <a:pPr algn="just"/>
            <a:r>
              <a:rPr lang="en-US" dirty="0">
                <a:solidFill>
                  <a:srgbClr val="292929"/>
                </a:solidFill>
                <a:latin typeface="charter"/>
              </a:rPr>
              <a:t>i</a:t>
            </a:r>
            <a:r>
              <a:rPr lang="en-US" b="0" i="0" dirty="0">
                <a:solidFill>
                  <a:srgbClr val="292929"/>
                </a:solidFill>
                <a:effectLst/>
                <a:latin typeface="charter"/>
              </a:rPr>
              <a:t>t is a performance measurement for machine learning classification problem where output can be two or more classes. It is a table with 4 different combinations of predicted and actual values.</a:t>
            </a:r>
          </a:p>
          <a:p>
            <a:pPr algn="just"/>
            <a:endParaRPr lang="en-ID" dirty="0"/>
          </a:p>
        </p:txBody>
      </p:sp>
    </p:spTree>
    <p:extLst>
      <p:ext uri="{BB962C8B-B14F-4D97-AF65-F5344CB8AC3E}">
        <p14:creationId xmlns:p14="http://schemas.microsoft.com/office/powerpoint/2010/main" val="264077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BD586-FE53-43E1-99EE-204D1A3379D2}"/>
              </a:ext>
            </a:extLst>
          </p:cNvPr>
          <p:cNvSpPr>
            <a:spLocks noGrp="1"/>
          </p:cNvSpPr>
          <p:nvPr>
            <p:ph idx="1"/>
          </p:nvPr>
        </p:nvSpPr>
        <p:spPr>
          <a:xfrm>
            <a:off x="2575145" y="3355143"/>
            <a:ext cx="8915400" cy="3777622"/>
          </a:xfrm>
        </p:spPr>
        <p:txBody>
          <a:bodyPr>
            <a:normAutofit/>
          </a:bodyPr>
          <a:lstStyle/>
          <a:p>
            <a:r>
              <a:rPr lang="en-US" sz="2000" dirty="0">
                <a:solidFill>
                  <a:schemeClr val="tx1"/>
                </a:solidFill>
                <a:latin typeface="Times New Roman" pitchFamily="18" charset="0"/>
                <a:cs typeface="Times New Roman" pitchFamily="18" charset="0"/>
              </a:rPr>
              <a:t>There are four quadrants in the confusion matrix, which are symbolized as below.</a:t>
            </a:r>
            <a:endParaRPr lang="en-US" sz="800" dirty="0">
              <a:solidFill>
                <a:schemeClr val="tx1"/>
              </a:solidFill>
              <a:latin typeface="Times New Roman" pitchFamily="18" charset="0"/>
              <a:cs typeface="Times New Roman" pitchFamily="18" charset="0"/>
            </a:endParaRPr>
          </a:p>
          <a:p>
            <a:pPr lvl="1"/>
            <a:r>
              <a:rPr lang="en-US" sz="1800" dirty="0">
                <a:solidFill>
                  <a:schemeClr val="tx1"/>
                </a:solidFill>
                <a:latin typeface="Times New Roman" pitchFamily="18" charset="0"/>
                <a:cs typeface="Times New Roman" pitchFamily="18" charset="0"/>
              </a:rPr>
              <a:t>True Positive (TP) : The number of instances that were positive (+) and correctly classified as positive (+)</a:t>
            </a:r>
          </a:p>
          <a:p>
            <a:pPr lvl="8"/>
            <a:endParaRPr lang="en-US" sz="800" dirty="0">
              <a:solidFill>
                <a:schemeClr val="tx1"/>
              </a:solidFill>
              <a:latin typeface="Times New Roman" pitchFamily="18" charset="0"/>
              <a:cs typeface="Times New Roman" pitchFamily="18" charset="0"/>
            </a:endParaRPr>
          </a:p>
          <a:p>
            <a:pPr lvl="1"/>
            <a:r>
              <a:rPr lang="en-US" sz="1800" dirty="0">
                <a:solidFill>
                  <a:schemeClr val="tx1"/>
                </a:solidFill>
                <a:latin typeface="Times New Roman" pitchFamily="18" charset="0"/>
                <a:cs typeface="Times New Roman" pitchFamily="18" charset="0"/>
              </a:rPr>
              <a:t>False Negative (FN): The number of instances that were positive (+) and incorrectly classified as negative (-). </a:t>
            </a:r>
            <a:endParaRPr lang="en-US" sz="800" dirty="0">
              <a:solidFill>
                <a:schemeClr val="tx1"/>
              </a:solidFill>
              <a:latin typeface="Times New Roman" pitchFamily="18" charset="0"/>
              <a:cs typeface="Times New Roman" pitchFamily="18" charset="0"/>
            </a:endParaRPr>
          </a:p>
          <a:p>
            <a:pPr lvl="1"/>
            <a:r>
              <a:rPr lang="en-US" sz="1800" dirty="0">
                <a:solidFill>
                  <a:schemeClr val="tx1"/>
                </a:solidFill>
                <a:latin typeface="Times New Roman" pitchFamily="18" charset="0"/>
                <a:cs typeface="Times New Roman" pitchFamily="18" charset="0"/>
              </a:rPr>
              <a:t>False Positive (FP):  The number of instances that were negative (-) and incorrectly classified as (+). </a:t>
            </a:r>
            <a:endParaRPr lang="en-US" sz="800" dirty="0">
              <a:solidFill>
                <a:schemeClr val="tx1"/>
              </a:solidFill>
              <a:latin typeface="Times New Roman" pitchFamily="18" charset="0"/>
              <a:cs typeface="Times New Roman" pitchFamily="18" charset="0"/>
            </a:endParaRPr>
          </a:p>
          <a:p>
            <a:pPr lvl="1">
              <a:buClr>
                <a:srgbClr val="0F6FC6"/>
              </a:buClr>
            </a:pPr>
            <a:r>
              <a:rPr lang="en-US" sz="1800" dirty="0">
                <a:solidFill>
                  <a:schemeClr val="tx1"/>
                </a:solidFill>
                <a:latin typeface="Times New Roman" pitchFamily="18" charset="0"/>
                <a:cs typeface="Times New Roman" pitchFamily="18" charset="0"/>
              </a:rPr>
              <a:t>True Negative (TN): The number of instances that were negative (-) and correctly classified as (-).</a:t>
            </a:r>
          </a:p>
          <a:p>
            <a:endParaRPr lang="en-ID" dirty="0">
              <a:solidFill>
                <a:schemeClr val="tx1"/>
              </a:solidFill>
            </a:endParaRPr>
          </a:p>
        </p:txBody>
      </p:sp>
      <p:pic>
        <p:nvPicPr>
          <p:cNvPr id="4" name="Picture 3">
            <a:extLst>
              <a:ext uri="{FF2B5EF4-FFF2-40B4-BE49-F238E27FC236}">
                <a16:creationId xmlns:a16="http://schemas.microsoft.com/office/drawing/2014/main" id="{D6D2A8BC-B291-41BB-9824-9BFC5D572EC8}"/>
              </a:ext>
            </a:extLst>
          </p:cNvPr>
          <p:cNvPicPr>
            <a:picLocks noChangeAspect="1"/>
          </p:cNvPicPr>
          <p:nvPr/>
        </p:nvPicPr>
        <p:blipFill>
          <a:blip r:embed="rId2"/>
          <a:stretch>
            <a:fillRect/>
          </a:stretch>
        </p:blipFill>
        <p:spPr>
          <a:xfrm>
            <a:off x="4431909" y="0"/>
            <a:ext cx="4533900" cy="3305175"/>
          </a:xfrm>
          <a:prstGeom prst="rect">
            <a:avLst/>
          </a:prstGeom>
        </p:spPr>
      </p:pic>
    </p:spTree>
    <p:extLst>
      <p:ext uri="{BB962C8B-B14F-4D97-AF65-F5344CB8AC3E}">
        <p14:creationId xmlns:p14="http://schemas.microsoft.com/office/powerpoint/2010/main" val="12816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1B87-ACDC-4F8D-A943-126C5D347589}"/>
              </a:ext>
            </a:extLst>
          </p:cNvPr>
          <p:cNvSpPr>
            <a:spLocks noGrp="1"/>
          </p:cNvSpPr>
          <p:nvPr>
            <p:ph type="title"/>
          </p:nvPr>
        </p:nvSpPr>
        <p:spPr/>
        <p:txBody>
          <a:bodyPr/>
          <a:lstStyle/>
          <a:p>
            <a:r>
              <a:rPr lang="en-US" dirty="0"/>
              <a:t>Example (Binary Classification)</a:t>
            </a:r>
            <a:endParaRPr lang="en-ID" dirty="0"/>
          </a:p>
        </p:txBody>
      </p:sp>
      <p:pic>
        <p:nvPicPr>
          <p:cNvPr id="5" name="Content Placeholder 4">
            <a:extLst>
              <a:ext uri="{FF2B5EF4-FFF2-40B4-BE49-F238E27FC236}">
                <a16:creationId xmlns:a16="http://schemas.microsoft.com/office/drawing/2014/main" id="{46CBE893-C878-4514-9A1B-E7BC3789C21D}"/>
              </a:ext>
            </a:extLst>
          </p:cNvPr>
          <p:cNvPicPr>
            <a:picLocks noGrp="1" noChangeAspect="1"/>
          </p:cNvPicPr>
          <p:nvPr>
            <p:ph idx="1"/>
          </p:nvPr>
        </p:nvPicPr>
        <p:blipFill>
          <a:blip r:embed="rId2"/>
          <a:stretch>
            <a:fillRect/>
          </a:stretch>
        </p:blipFill>
        <p:spPr>
          <a:xfrm>
            <a:off x="2999374" y="1695157"/>
            <a:ext cx="7115296" cy="4402759"/>
          </a:xfrm>
          <a:prstGeom prst="rect">
            <a:avLst/>
          </a:prstGeom>
        </p:spPr>
      </p:pic>
    </p:spTree>
    <p:extLst>
      <p:ext uri="{BB962C8B-B14F-4D97-AF65-F5344CB8AC3E}">
        <p14:creationId xmlns:p14="http://schemas.microsoft.com/office/powerpoint/2010/main" val="130227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C761-7C59-484E-B3A4-F853A257B38A}"/>
              </a:ext>
            </a:extLst>
          </p:cNvPr>
          <p:cNvSpPr>
            <a:spLocks noGrp="1"/>
          </p:cNvSpPr>
          <p:nvPr>
            <p:ph type="title"/>
          </p:nvPr>
        </p:nvSpPr>
        <p:spPr/>
        <p:txBody>
          <a:bodyPr/>
          <a:lstStyle/>
          <a:p>
            <a:r>
              <a:rPr lang="en-US" dirty="0"/>
              <a:t>Accuracy, Sensitivity, Specificity, Precision, F1-Score</a:t>
            </a:r>
            <a:endParaRPr lang="en-ID"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179652-D5EA-4BC9-A12E-6DB9929DE5B2}"/>
                  </a:ext>
                </a:extLst>
              </p:cNvPr>
              <p:cNvSpPr>
                <a:spLocks noGrp="1"/>
              </p:cNvSpPr>
              <p:nvPr>
                <p:ph idx="1"/>
              </p:nvPr>
            </p:nvSpPr>
            <p:spPr/>
            <p:txBody>
              <a:bodyPr>
                <a:noAutofit/>
              </a:bodyPr>
              <a:lstStyle/>
              <a:p>
                <a:pPr marL="0" indent="0">
                  <a:buNone/>
                </a:pPr>
                <a:r>
                  <a:rPr lang="en-US" sz="2800" dirty="0">
                    <a:effectLst/>
                    <a:ea typeface="Calibri" panose="020F0502020204030204" pitchFamily="34" charset="0"/>
                    <a:cs typeface="Times New Roman" panose="02020603050405020304" pitchFamily="18" charset="0"/>
                  </a:rPr>
                  <a:t>Accuracy</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D" sz="2800" i="1">
                            <a:effectLst/>
                            <a:latin typeface="Cambria Math" panose="02040503050406030204" pitchFamily="18" charset="0"/>
                          </a:rPr>
                        </m:ctrlPr>
                      </m:fPr>
                      <m:num>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𝑇𝑁</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num>
                      <m:den>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a:effectLst/>
                                <a:latin typeface="Cambria Math" panose="02040503050406030204" pitchFamily="18" charset="0"/>
                              </a:rPr>
                            </m:ctrlPr>
                          </m:sSubPr>
                          <m:e>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𝑇𝑁</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𝐹𝑁</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oMath>
                </a14:m>
                <a:endParaRPr lang="en-ID" sz="2800" dirty="0"/>
              </a:p>
              <a:p>
                <a:pPr marL="0" indent="0">
                  <a:buNone/>
                </a:pPr>
                <a:r>
                  <a:rPr lang="en-ID" sz="2800" dirty="0"/>
                  <a:t>Sensitivity= </a:t>
                </a:r>
                <a14:m>
                  <m:oMath xmlns:m="http://schemas.openxmlformats.org/officeDocument/2006/math">
                    <m:f>
                      <m:fPr>
                        <m:ctrlPr>
                          <a:rPr lang="en-ID" sz="2800" i="1">
                            <a:effectLst/>
                            <a:latin typeface="Cambria Math" panose="02040503050406030204" pitchFamily="18" charset="0"/>
                          </a:rPr>
                        </m:ctrlPr>
                      </m:fPr>
                      <m:num>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𝐹𝑁</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oMath>
                </a14:m>
                <a:endParaRPr lang="en-ID" sz="2800" dirty="0"/>
              </a:p>
              <a:p>
                <a:pPr marL="0" indent="0">
                  <a:buNone/>
                </a:pPr>
                <a:r>
                  <a:rPr lang="en-ID" sz="2800" dirty="0"/>
                  <a:t>Specificity= </a:t>
                </a:r>
                <a14:m>
                  <m:oMath xmlns:m="http://schemas.openxmlformats.org/officeDocument/2006/math">
                    <m:f>
                      <m:fPr>
                        <m:ctrlPr>
                          <a:rPr lang="en-ID" sz="2800" i="1" smtClean="0">
                            <a:effectLst/>
                            <a:latin typeface="Cambria Math" panose="02040503050406030204" pitchFamily="18" charset="0"/>
                          </a:rPr>
                        </m:ctrlPr>
                      </m:fPr>
                      <m:num>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𝑇𝑁</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𝑇𝑁</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oMath>
                </a14:m>
                <a:endParaRPr lang="en-ID" sz="2800" dirty="0"/>
              </a:p>
              <a:p>
                <a:pPr marL="0" indent="0">
                  <a:buNone/>
                </a:pPr>
                <a:r>
                  <a:rPr lang="en-ID" sz="2800" dirty="0"/>
                  <a:t>Precision= </a:t>
                </a:r>
                <a14:m>
                  <m:oMath xmlns:m="http://schemas.openxmlformats.org/officeDocument/2006/math">
                    <m:f>
                      <m:fPr>
                        <m:ctrlPr>
                          <a:rPr lang="en-ID" sz="2800" i="1" smtClean="0">
                            <a:effectLst/>
                            <a:latin typeface="Cambria Math" panose="02040503050406030204" pitchFamily="18" charset="0"/>
                          </a:rPr>
                        </m:ctrlPr>
                      </m:fPr>
                      <m:num>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𝑇𝑃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𝐹𝑃</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oMath>
                </a14:m>
                <a:endParaRPr lang="en-ID" sz="2800" dirty="0"/>
              </a:p>
              <a:p>
                <a:pPr marL="0" indent="0">
                  <a:buNone/>
                </a:pPr>
                <a:r>
                  <a:rPr lang="en-ID" sz="2800" dirty="0"/>
                  <a:t>F1-Score= </a:t>
                </a:r>
                <a14:m>
                  <m:oMath xmlns:m="http://schemas.openxmlformats.org/officeDocument/2006/math">
                    <m:f>
                      <m:fPr>
                        <m:ctrlPr>
                          <a:rPr lang="en-ID" sz="2800" i="1" smtClean="0">
                            <a:effectLst/>
                            <a:latin typeface="Cambria Math" panose="02040503050406030204" pitchFamily="18" charset="0"/>
                          </a:rPr>
                        </m:ctrlPr>
                      </m:fPr>
                      <m:num>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𝑃𝑟𝑒</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𝑐𝑖𝑠𝑖𝑜𝑛</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smtClean="0">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𝑆𝑒𝑛𝑠𝑖𝑡𝑖</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𝑣𝑖𝑡𝑦</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sSub>
                          <m:sSubPr>
                            <m:ctrlPr>
                              <a:rPr lang="en-ID" sz="2800" i="1">
                                <a:effectLst/>
                                <a:latin typeface="Cambria Math" panose="020405030504060302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𝑃𝑟𝑒</m:t>
                            </m:r>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𝑐𝑖𝑠𝑖𝑜𝑛</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D" sz="2800" i="1">
                                <a:effectLst/>
                                <a:latin typeface="Cambria Math" panose="02040503050406030204" pitchFamily="18" charset="0"/>
                              </a:rPr>
                            </m:ctrlPr>
                          </m:sSubPr>
                          <m:e>
                            <m:r>
                              <a:rPr lang="en-US" sz="2800" i="1">
                                <a:latin typeface="Cambria Math" panose="02040503050406030204" pitchFamily="18" charset="0"/>
                                <a:ea typeface="Calibri" panose="020F0502020204030204" pitchFamily="34" charset="0"/>
                                <a:cs typeface="Times New Roman" panose="02020603050405020304" pitchFamily="18" charset="0"/>
                              </a:rPr>
                              <m:t>𝑆𝑒𝑛𝑠𝑖𝑡𝑖𝑣𝑖𝑡𝑦</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oMath>
                </a14:m>
                <a:endParaRPr lang="en-ID" sz="2800" dirty="0"/>
              </a:p>
              <a:p>
                <a:endParaRPr lang="en-ID" sz="2800" dirty="0"/>
              </a:p>
            </p:txBody>
          </p:sp>
        </mc:Choice>
        <mc:Fallback>
          <p:sp>
            <p:nvSpPr>
              <p:cNvPr id="3" name="Content Placeholder 2">
                <a:extLst>
                  <a:ext uri="{FF2B5EF4-FFF2-40B4-BE49-F238E27FC236}">
                    <a16:creationId xmlns:a16="http://schemas.microsoft.com/office/drawing/2014/main" id="{7C179652-D5EA-4BC9-A12E-6DB9929DE5B2}"/>
                  </a:ext>
                </a:extLst>
              </p:cNvPr>
              <p:cNvSpPr>
                <a:spLocks noGrp="1" noRot="1" noChangeAspect="1" noMove="1" noResize="1" noEditPoints="1" noAdjustHandles="1" noChangeArrowheads="1" noChangeShapeType="1" noTextEdit="1"/>
              </p:cNvSpPr>
              <p:nvPr>
                <p:ph idx="1"/>
              </p:nvPr>
            </p:nvSpPr>
            <p:spPr>
              <a:blipFill>
                <a:blip r:embed="rId2"/>
                <a:stretch>
                  <a:fillRect l="-1436" b="-4194"/>
                </a:stretch>
              </a:blipFill>
            </p:spPr>
            <p:txBody>
              <a:bodyPr/>
              <a:lstStyle/>
              <a:p>
                <a:r>
                  <a:rPr lang="en-ID">
                    <a:noFill/>
                  </a:rPr>
                  <a:t> </a:t>
                </a:r>
              </a:p>
            </p:txBody>
          </p:sp>
        </mc:Fallback>
      </mc:AlternateContent>
    </p:spTree>
    <p:extLst>
      <p:ext uri="{BB962C8B-B14F-4D97-AF65-F5344CB8AC3E}">
        <p14:creationId xmlns:p14="http://schemas.microsoft.com/office/powerpoint/2010/main" val="319075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AC8DE-A969-4310-80E0-FE0CA275D882}"/>
              </a:ext>
            </a:extLst>
          </p:cNvPr>
          <p:cNvSpPr>
            <a:spLocks noGrp="1"/>
          </p:cNvSpPr>
          <p:nvPr>
            <p:ph idx="1"/>
          </p:nvPr>
        </p:nvSpPr>
        <p:spPr>
          <a:xfrm>
            <a:off x="2518874" y="937846"/>
            <a:ext cx="8915400" cy="3777622"/>
          </a:xfrm>
        </p:spPr>
        <p:txBody>
          <a:bodyPr>
            <a:normAutofit/>
          </a:bodyPr>
          <a:lstStyle/>
          <a:p>
            <a:pPr algn="l">
              <a:buFont typeface="Arial" panose="020B0604020202020204" pitchFamily="34" charset="0"/>
              <a:buChar char="•"/>
            </a:pPr>
            <a:r>
              <a:rPr lang="en-US" b="1" i="0" dirty="0">
                <a:solidFill>
                  <a:srgbClr val="444444"/>
                </a:solidFill>
                <a:effectLst/>
                <a:latin typeface="Open Sans" panose="020B0606030504020204" pitchFamily="34" charset="0"/>
              </a:rPr>
              <a:t>Accuracy:</a:t>
            </a:r>
            <a:r>
              <a:rPr lang="en-US" b="0" i="0" dirty="0">
                <a:solidFill>
                  <a:srgbClr val="444444"/>
                </a:solidFill>
                <a:effectLst/>
                <a:latin typeface="Open Sans" panose="020B0606030504020204" pitchFamily="34" charset="0"/>
              </a:rPr>
              <a:t> Overall, how often is the classifier correct?</a:t>
            </a:r>
          </a:p>
          <a:p>
            <a:pPr marL="742950" lvl="1" indent="-285750" algn="l">
              <a:buFont typeface="Arial" panose="020B0604020202020204" pitchFamily="34" charset="0"/>
              <a:buChar char="•"/>
            </a:pPr>
            <a:r>
              <a:rPr lang="en-US" b="0" i="0" dirty="0">
                <a:solidFill>
                  <a:srgbClr val="444444"/>
                </a:solidFill>
                <a:effectLst/>
                <a:latin typeface="Open Sans" panose="020B0606030504020204" pitchFamily="34" charset="0"/>
              </a:rPr>
              <a:t>(TP+TN)/total = (100+50)/165 = 0.91</a:t>
            </a:r>
          </a:p>
          <a:p>
            <a:pPr algn="l">
              <a:buFont typeface="Arial" panose="020B0604020202020204" pitchFamily="34" charset="0"/>
              <a:buChar char="•"/>
            </a:pPr>
            <a:r>
              <a:rPr lang="en-US" b="1" i="0" dirty="0">
                <a:solidFill>
                  <a:srgbClr val="444444"/>
                </a:solidFill>
                <a:effectLst/>
                <a:latin typeface="Open Sans" panose="020B0606030504020204" pitchFamily="34" charset="0"/>
              </a:rPr>
              <a:t>Precision:</a:t>
            </a:r>
            <a:r>
              <a:rPr lang="en-US" b="0" i="0" dirty="0">
                <a:solidFill>
                  <a:srgbClr val="444444"/>
                </a:solidFill>
                <a:effectLst/>
                <a:latin typeface="Open Sans" panose="020B0606030504020204" pitchFamily="34" charset="0"/>
              </a:rPr>
              <a:t> When it predicts yes, how often is it correct?</a:t>
            </a:r>
          </a:p>
          <a:p>
            <a:pPr marL="742950" lvl="1" indent="-285750" algn="l">
              <a:buFont typeface="Arial" panose="020B0604020202020204" pitchFamily="34" charset="0"/>
              <a:buChar char="•"/>
            </a:pPr>
            <a:r>
              <a:rPr lang="en-US" b="0" i="0" dirty="0">
                <a:solidFill>
                  <a:srgbClr val="444444"/>
                </a:solidFill>
                <a:effectLst/>
                <a:latin typeface="Open Sans" panose="020B0606030504020204" pitchFamily="34" charset="0"/>
              </a:rPr>
              <a:t>TP/predicted yes = 100/110 = 0.91</a:t>
            </a:r>
          </a:p>
          <a:p>
            <a:pPr marL="742950" lvl="1" indent="-285750" algn="l">
              <a:buFont typeface="Arial" panose="020B0604020202020204" pitchFamily="34" charset="0"/>
              <a:buChar char="•"/>
            </a:pPr>
            <a:endParaRPr lang="en-US" dirty="0">
              <a:solidFill>
                <a:srgbClr val="444444"/>
              </a:solidFill>
              <a:latin typeface="Open Sans" panose="020B0606030504020204" pitchFamily="34" charset="0"/>
            </a:endParaRPr>
          </a:p>
          <a:p>
            <a:pPr marL="457200" lvl="1" indent="0" algn="l">
              <a:buNone/>
            </a:pPr>
            <a:endParaRPr lang="en-US" b="0" i="0" dirty="0">
              <a:solidFill>
                <a:srgbClr val="444444"/>
              </a:solidFill>
              <a:effectLst/>
              <a:latin typeface="Open Sans" panose="020B0606030504020204" pitchFamily="34" charset="0"/>
            </a:endParaRPr>
          </a:p>
          <a:p>
            <a:pPr marL="457200" lvl="1" indent="0" algn="l">
              <a:buNone/>
            </a:pPr>
            <a:r>
              <a:rPr lang="en-US" sz="3600" dirty="0">
                <a:solidFill>
                  <a:srgbClr val="444444"/>
                </a:solidFill>
                <a:latin typeface="Open Sans" panose="020B0606030504020204" pitchFamily="34" charset="0"/>
              </a:rPr>
              <a:t>Sensitivity, Specificity, and F1-Score = ?</a:t>
            </a:r>
            <a:endParaRPr lang="en-US" sz="3600" b="0" i="0" dirty="0">
              <a:solidFill>
                <a:srgbClr val="444444"/>
              </a:solidFill>
              <a:effectLst/>
              <a:latin typeface="Open Sans" panose="020B0606030504020204" pitchFamily="34" charset="0"/>
            </a:endParaRPr>
          </a:p>
          <a:p>
            <a:endParaRPr lang="en-ID" dirty="0"/>
          </a:p>
        </p:txBody>
      </p:sp>
    </p:spTree>
    <p:extLst>
      <p:ext uri="{BB962C8B-B14F-4D97-AF65-F5344CB8AC3E}">
        <p14:creationId xmlns:p14="http://schemas.microsoft.com/office/powerpoint/2010/main" val="15458190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19</TotalTime>
  <Words>294</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Cambria Math</vt:lpstr>
      <vt:lpstr>Century Gothic</vt:lpstr>
      <vt:lpstr>charter</vt:lpstr>
      <vt:lpstr>Open Sans</vt:lpstr>
      <vt:lpstr>Times New Roman</vt:lpstr>
      <vt:lpstr>urw-din</vt:lpstr>
      <vt:lpstr>Wingdings 3</vt:lpstr>
      <vt:lpstr>Wisp</vt:lpstr>
      <vt:lpstr>CONFUSION MATRIX</vt:lpstr>
      <vt:lpstr>Basic Concept</vt:lpstr>
      <vt:lpstr>PowerPoint Presentation</vt:lpstr>
      <vt:lpstr>Example (Binary Classification)</vt:lpstr>
      <vt:lpstr>Accuracy, Sensitivity, Specificity, Precision, F1-Score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CONFUSION MATRIX</dc:title>
  <dc:creator>Annisa D.</dc:creator>
  <cp:lastModifiedBy>Annisa D.</cp:lastModifiedBy>
  <cp:revision>6</cp:revision>
  <dcterms:created xsi:type="dcterms:W3CDTF">2021-05-03T02:53:10Z</dcterms:created>
  <dcterms:modified xsi:type="dcterms:W3CDTF">2021-05-03T03:12:15Z</dcterms:modified>
</cp:coreProperties>
</file>