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317" r:id="rId3"/>
    <p:sldId id="319" r:id="rId4"/>
    <p:sldId id="318" r:id="rId5"/>
    <p:sldId id="320" r:id="rId6"/>
    <p:sldId id="321" r:id="rId7"/>
    <p:sldId id="322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panose="020B06030201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panose="020B06030201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panose="020B06030201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panose="020B06030201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panose="020B06030201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Medium" panose="020B06030201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Medium" panose="020B06030201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Medium" panose="020B06030201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Medium" panose="020B06030201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92" autoAdjust="0"/>
  </p:normalViewPr>
  <p:slideViewPr>
    <p:cSldViewPr>
      <p:cViewPr varScale="1">
        <p:scale>
          <a:sx n="114" d="100"/>
          <a:sy n="114" d="100"/>
        </p:scale>
        <p:origin x="156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203BBB-63A7-4E3A-804F-E25B49DE9D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D00E35-13DC-4C00-A193-CDB9319A4B4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8B69290-D091-43A9-B673-14E1EBC727F4}" type="datetimeFigureOut">
              <a:rPr lang="id-ID"/>
              <a:pPr>
                <a:defRPr/>
              </a:pPr>
              <a:t>01/10/20</a:t>
            </a:fld>
            <a:endParaRPr lang="id-ID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B7BA7CF-0E30-4474-9B16-B69FF67D44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94F349B-B556-4D45-AA40-60EA36017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d-ID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A7FCF-2347-4A49-BCDE-425FBA9059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21D08-56D4-4DB3-A52D-EBCF524845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0802E95-D46D-4C68-ACA8-0EE09355ABB6}" type="slidenum">
              <a:rPr lang="id-ID" altLang="id-ID"/>
              <a:pPr/>
              <a:t>‹#›</a:t>
            </a:fld>
            <a:endParaRPr lang="id-ID" alt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4289B73A-2896-4321-B7A7-0364319255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F127A91A-15C1-4626-8FF9-FAFD5BF941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 altLang="id-ID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B9451A88-582A-4E10-95E9-B21322E009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Medium" panose="020B06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Medium" panose="020B06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</a:defRPr>
            </a:lvl9pPr>
          </a:lstStyle>
          <a:p>
            <a:fld id="{E949ACB0-0FFB-449E-86D5-35CBA6B7287B}" type="slidenum">
              <a:rPr lang="id-ID" altLang="id-ID">
                <a:latin typeface="Calibri" panose="020F0502020204030204" pitchFamily="34" charset="0"/>
              </a:rPr>
              <a:pPr/>
              <a:t>1</a:t>
            </a:fld>
            <a:endParaRPr lang="id-ID" altLang="id-ID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F14CC3-06BA-46A1-B0C5-AF6719EBA519}"/>
              </a:ext>
            </a:extLst>
          </p:cNvPr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0C64E5-9B78-4BEA-9FCB-AC544A22F977}"/>
              </a:ext>
            </a:extLst>
          </p:cNvPr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752" y="3951932"/>
            <a:ext cx="4442048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0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D69548-8130-4AFE-A83B-862F5E14E851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 userDrawn="1"/>
        </p:nvSpPr>
        <p:spPr>
          <a:xfrm rot="16200000">
            <a:off x="7020000" y="4752000"/>
            <a:ext cx="2160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19138" algn="l"/>
              </a:tabLst>
            </a:pPr>
            <a:r>
              <a:rPr lang="en-US" sz="1400">
                <a:solidFill>
                  <a:schemeClr val="bg1"/>
                </a:solidFill>
              </a:rPr>
              <a:t>2020, MMXX</a:t>
            </a:r>
            <a:br>
              <a:rPr lang="en-US" sz="1400">
                <a:solidFill>
                  <a:schemeClr val="bg1"/>
                </a:solidFill>
              </a:rPr>
            </a:br>
            <a:br>
              <a:rPr dirty="0"/>
            </a:br>
            <a:r>
              <a:rPr lang="en-US" sz="1600" dirty="0">
                <a:solidFill>
                  <a:schemeClr val="bg1"/>
                </a:solidFill>
              </a:rPr>
              <a:t>مصطفى رمضان</a:t>
            </a:r>
            <a:br>
              <a:rPr dirty="0"/>
            </a:br>
            <a:r>
              <a:rPr lang="en-US" sz="1400" dirty="0">
                <a:solidFill>
                  <a:schemeClr val="bg1"/>
                </a:solidFill>
                <a:latin typeface="Symbol" panose="05050102010706020507" pitchFamily="18" charset="2"/>
              </a:rPr>
              <a:t></a:t>
            </a:r>
            <a:br>
              <a:rPr dirty="0"/>
            </a:br>
            <a:r>
              <a:rPr lang="ja-JP" altLang="en-US" sz="1400" dirty="0">
                <a:solidFill>
                  <a:schemeClr val="bg1"/>
                </a:solidFill>
                <a:ea typeface="MS PMincho" panose="02020600040205080304" pitchFamily="18" charset="-128"/>
              </a:rPr>
              <a:t>ムスタファ・ラマダン</a:t>
            </a:r>
            <a:br>
              <a:rPr dirty="0"/>
            </a:br>
            <a:r>
              <a:rPr lang="ko-KR" altLang="en-US" sz="1400" dirty="0">
                <a:solidFill>
                  <a:schemeClr val="bg1"/>
                </a:solidFill>
              </a:rPr>
              <a:t>무스타파 라마단</a:t>
            </a:r>
            <a:br>
              <a:rPr dirty="0"/>
            </a:br>
            <a:r>
              <a:rPr lang="as-IN" altLang="ja-JP" sz="1400" dirty="0">
                <a:solidFill>
                  <a:schemeClr val="bg1"/>
                </a:solidFill>
              </a:rPr>
              <a:t>মুস্তাফা রমযানের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309781-929F-4D6F-BF48-D7EC33E1B33E}"/>
              </a:ext>
            </a:extLst>
          </p:cNvPr>
          <p:cNvSpPr txBox="1">
            <a:spLocks noSelect="1" noTextEdit="1"/>
          </p:cNvSpPr>
          <p:nvPr userDrawn="1"/>
        </p:nvSpPr>
        <p:spPr>
          <a:xfrm rot="16200000">
            <a:off x="6570000" y="5446800"/>
            <a:ext cx="21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M. Ramadhan</a:t>
            </a:r>
            <a:endParaRPr lang="id-ID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38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64612-E513-40CC-B224-2B766A2FFD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E7364928-EB58-4E6B-A7F7-F65E9F0BDC65}" type="slidenum">
              <a:rPr lang="en-US" altLang="id-ID" smtClean="0"/>
              <a:pPr/>
              <a:t>‹#›</a:t>
            </a:fld>
            <a:endParaRPr lang="en-US" altLang="id-ID" dirty="0"/>
          </a:p>
        </p:txBody>
      </p:sp>
    </p:spTree>
    <p:extLst>
      <p:ext uri="{BB962C8B-B14F-4D97-AF65-F5344CB8AC3E}">
        <p14:creationId xmlns:p14="http://schemas.microsoft.com/office/powerpoint/2010/main" val="161310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69AB27-B1A5-4684-A5F2-94ED57387B0E}"/>
              </a:ext>
            </a:extLst>
          </p:cNvPr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8F260C-EC29-4C26-971B-E2681A6E498C}"/>
              </a:ext>
            </a:extLst>
          </p:cNvPr>
          <p:cNvSpPr/>
          <p:nvPr/>
        </p:nvSpPr>
        <p:spPr>
          <a:xfrm>
            <a:off x="7010400" y="147638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2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74000"/>
            <a:ext cx="8786688" cy="4851344"/>
          </a:xfrm>
        </p:spPr>
        <p:txBody>
          <a:bodyPr/>
          <a:lstStyle>
            <a:lvl1pPr marL="288000" indent="-288000">
              <a:defRPr/>
            </a:lvl1pPr>
            <a:lvl2pPr marL="540000" indent="-252000">
              <a:buClr>
                <a:schemeClr val="accent1"/>
              </a:buClr>
              <a:buSzPct val="100000"/>
              <a:buFont typeface="Wingdings 2" panose="05020102010507070707" pitchFamily="18" charset="2"/>
              <a:buChar char=""/>
              <a:defRPr/>
            </a:lvl2pPr>
            <a:lvl3pPr marL="756000" indent="-216000">
              <a:buClr>
                <a:schemeClr val="accent1"/>
              </a:buClr>
              <a:buSzPct val="80000"/>
              <a:buFont typeface="Wingdings 2" panose="05020102010507070707" pitchFamily="18" charset="2"/>
              <a:buChar char=""/>
              <a:defRPr/>
            </a:lvl3pPr>
            <a:lvl4pPr marL="936000" indent="-180000">
              <a:defRPr/>
            </a:lvl4pPr>
            <a:lvl5pPr marL="1080000" indent="-142875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7CE80ED-750F-4930-B151-01ACD880B7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sldNum" sz="quarter" idx="4"/>
          </p:nvPr>
        </p:nvSpPr>
        <p:spPr>
          <a:xfrm>
            <a:off x="8352000" y="6480000"/>
            <a:ext cx="432000" cy="274638"/>
          </a:xfrm>
          <a:prstGeom prst="rect">
            <a:avLst/>
          </a:prstGeom>
          <a:ln w="19050"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84C9E71-29D8-4A80-957C-E8A8E94BAF00}" type="slidenum">
              <a:rPr lang="en-US" altLang="id-ID"/>
              <a:pPr/>
              <a:t>‹#›</a:t>
            </a:fld>
            <a:endParaRPr lang="en-US" altLang="id-ID" dirty="0"/>
          </a:p>
        </p:txBody>
      </p:sp>
    </p:spTree>
    <p:extLst>
      <p:ext uri="{BB962C8B-B14F-4D97-AF65-F5344CB8AC3E}">
        <p14:creationId xmlns:p14="http://schemas.microsoft.com/office/powerpoint/2010/main" val="15736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010747-16D7-426D-9C1B-6B3DCAEDC03C}"/>
              </a:ext>
            </a:extLst>
          </p:cNvPr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02AD04-2570-4928-A9B1-4EDEEEC9E427}"/>
              </a:ext>
            </a:extLst>
          </p:cNvPr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1720" y="4005064"/>
            <a:ext cx="4730080" cy="164592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04864"/>
            <a:ext cx="6324600" cy="1645920"/>
          </a:xfrm>
        </p:spPr>
        <p:txBody>
          <a:bodyPr/>
          <a:lstStyle>
            <a:lvl1pPr algn="r">
              <a:defRPr sz="40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5183A-2D89-4973-926E-F588840926A0}"/>
              </a:ext>
            </a:extLst>
          </p:cNvPr>
          <p:cNvSpPr txBox="1">
            <a:spLocks noSelect="1" noEditPoints="1" noTextEdit="1"/>
          </p:cNvSpPr>
          <p:nvPr userDrawn="1"/>
        </p:nvSpPr>
        <p:spPr>
          <a:xfrm rot="16200000">
            <a:off x="7020000" y="4752000"/>
            <a:ext cx="2160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19138" algn="l"/>
              </a:tabLst>
            </a:pPr>
            <a:r>
              <a:rPr lang="en-US" sz="1400">
                <a:solidFill>
                  <a:schemeClr val="bg1"/>
                </a:solidFill>
              </a:rPr>
              <a:t>2020, MMXX</a:t>
            </a:r>
            <a:br>
              <a:rPr lang="en-US" sz="1400">
                <a:solidFill>
                  <a:schemeClr val="bg1"/>
                </a:solidFill>
              </a:rPr>
            </a:br>
            <a:br>
              <a:rPr dirty="0"/>
            </a:br>
            <a:r>
              <a:rPr lang="en-US" sz="1600" dirty="0">
                <a:solidFill>
                  <a:schemeClr val="bg1"/>
                </a:solidFill>
              </a:rPr>
              <a:t>مصطفى رمضان</a:t>
            </a:r>
            <a:br>
              <a:rPr dirty="0"/>
            </a:br>
            <a:r>
              <a:rPr lang="en-US" sz="1400" dirty="0">
                <a:solidFill>
                  <a:schemeClr val="bg1"/>
                </a:solidFill>
                <a:latin typeface="Symbol" panose="05050102010706020507" pitchFamily="18" charset="2"/>
              </a:rPr>
              <a:t></a:t>
            </a:r>
            <a:br>
              <a:rPr dirty="0"/>
            </a:br>
            <a:r>
              <a:rPr lang="ja-JP" altLang="en-US" sz="1400" dirty="0">
                <a:solidFill>
                  <a:schemeClr val="bg1"/>
                </a:solidFill>
                <a:ea typeface="MS PMincho" panose="02020600040205080304" pitchFamily="18" charset="-128"/>
              </a:rPr>
              <a:t>ムスタファ・ラマダン</a:t>
            </a:r>
            <a:br>
              <a:rPr dirty="0"/>
            </a:br>
            <a:r>
              <a:rPr lang="ko-KR" altLang="en-US" sz="1400" dirty="0">
                <a:solidFill>
                  <a:schemeClr val="bg1"/>
                </a:solidFill>
              </a:rPr>
              <a:t>무스타파 라마단</a:t>
            </a:r>
            <a:br>
              <a:rPr dirty="0"/>
            </a:br>
            <a:r>
              <a:rPr lang="as-IN" altLang="ja-JP" sz="1400" dirty="0">
                <a:solidFill>
                  <a:schemeClr val="bg1"/>
                </a:solidFill>
              </a:rPr>
              <a:t>মুস্তাফা রমযানের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BE2A68-553E-45A8-A5C6-9E7FF5645835}"/>
              </a:ext>
            </a:extLst>
          </p:cNvPr>
          <p:cNvSpPr txBox="1">
            <a:spLocks noSelect="1" noTextEdit="1"/>
          </p:cNvSpPr>
          <p:nvPr userDrawn="1"/>
        </p:nvSpPr>
        <p:spPr>
          <a:xfrm rot="16200000">
            <a:off x="6570000" y="5446800"/>
            <a:ext cx="21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M. Ramadhan</a:t>
            </a:r>
            <a:endParaRPr lang="id-ID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36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674000"/>
            <a:ext cx="4316288" cy="48060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0" y="1674000"/>
            <a:ext cx="4336700" cy="485134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463A861-802A-41CE-96D2-F948BC5FD4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sldNum" sz="quarter" idx="4"/>
          </p:nvPr>
        </p:nvSpPr>
        <p:spPr>
          <a:xfrm>
            <a:off x="8352000" y="6480000"/>
            <a:ext cx="432000" cy="274638"/>
          </a:xfrm>
          <a:prstGeom prst="rect">
            <a:avLst/>
          </a:prstGeom>
          <a:ln w="19050"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84C9E71-29D8-4A80-957C-E8A8E94BAF00}" type="slidenum">
              <a:rPr lang="en-US" altLang="id-ID"/>
              <a:pPr/>
              <a:t>‹#›</a:t>
            </a:fld>
            <a:endParaRPr lang="en-US" altLang="id-ID" dirty="0"/>
          </a:p>
        </p:txBody>
      </p:sp>
    </p:spTree>
    <p:extLst>
      <p:ext uri="{BB962C8B-B14F-4D97-AF65-F5344CB8AC3E}">
        <p14:creationId xmlns:p14="http://schemas.microsoft.com/office/powerpoint/2010/main" val="372327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722438"/>
            <a:ext cx="4317876" cy="410418"/>
          </a:xfrm>
        </p:spPr>
        <p:txBody>
          <a:bodyPr anchor="b"/>
          <a:lstStyle>
            <a:lvl1pPr marL="0" indent="0" algn="l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512" y="2231530"/>
            <a:ext cx="4317876" cy="424847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317876" cy="410418"/>
          </a:xfrm>
        </p:spPr>
        <p:txBody>
          <a:bodyPr anchor="b"/>
          <a:lstStyle>
            <a:lvl1pPr marL="0" indent="0" algn="l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31531"/>
            <a:ext cx="4317876" cy="429381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AF86C-A94C-4090-AE4B-2D05D7F41C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sldNum" sz="quarter" idx="12"/>
          </p:nvPr>
        </p:nvSpPr>
        <p:spPr>
          <a:xfrm>
            <a:off x="8352000" y="6480000"/>
            <a:ext cx="432000" cy="274638"/>
          </a:xfrm>
        </p:spPr>
        <p:txBody>
          <a:bodyPr/>
          <a:lstStyle>
            <a:lvl1pPr algn="r">
              <a:defRPr/>
            </a:lvl1pPr>
          </a:lstStyle>
          <a:p>
            <a:fld id="{92D0EAB0-3589-48CD-941A-522539AEEFB5}" type="slidenum">
              <a:rPr lang="en-US" altLang="id-ID" smtClean="0"/>
              <a:pPr/>
              <a:t>‹#›</a:t>
            </a:fld>
            <a:endParaRPr lang="en-US" altLang="id-ID" dirty="0"/>
          </a:p>
        </p:txBody>
      </p:sp>
    </p:spTree>
    <p:extLst>
      <p:ext uri="{BB962C8B-B14F-4D97-AF65-F5344CB8AC3E}">
        <p14:creationId xmlns:p14="http://schemas.microsoft.com/office/powerpoint/2010/main" val="163984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7DDD1-15DD-4C55-92DA-55FDBF4ABD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E5580752-2344-4049-904F-2CCA73B2CFFD}" type="slidenum">
              <a:rPr lang="en-US" altLang="id-ID" smtClean="0"/>
              <a:pPr/>
              <a:t>‹#›</a:t>
            </a:fld>
            <a:endParaRPr lang="en-US" altLang="id-ID" dirty="0"/>
          </a:p>
        </p:txBody>
      </p:sp>
    </p:spTree>
    <p:extLst>
      <p:ext uri="{BB962C8B-B14F-4D97-AF65-F5344CB8AC3E}">
        <p14:creationId xmlns:p14="http://schemas.microsoft.com/office/powerpoint/2010/main" val="165158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CA30AD-828E-441C-ABF5-F77215D1C740}"/>
              </a:ext>
            </a:extLst>
          </p:cNvPr>
          <p:cNvSpPr/>
          <p:nvPr userDrawn="1"/>
        </p:nvSpPr>
        <p:spPr>
          <a:xfrm>
            <a:off x="151199" y="150812"/>
            <a:ext cx="8838000" cy="656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4A2ADDB-53BE-4859-9999-72B7DBA9C7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7E124B26-6AC1-44CF-8C4C-E7EC400606A2}" type="slidenum">
              <a:rPr lang="en-US" altLang="id-ID" smtClean="0"/>
              <a:pPr/>
              <a:t>‹#›</a:t>
            </a:fld>
            <a:endParaRPr lang="en-US" altLang="id-ID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67E2B33-C521-472A-979C-82E6BF35DD5E}"/>
              </a:ext>
            </a:extLst>
          </p:cNvPr>
          <p:cNvSpPr txBox="1">
            <a:spLocks noSelect="1" noTextEdit="1"/>
          </p:cNvSpPr>
          <p:nvPr userDrawn="1"/>
        </p:nvSpPr>
        <p:spPr>
          <a:xfrm>
            <a:off x="6012000" y="6480000"/>
            <a:ext cx="24480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1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id-ID" dirty="0"/>
              <a:t>https://medium.com/@emramadhan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3AE0B5-5406-44AE-94AA-F23D7B328C53}"/>
              </a:ext>
            </a:extLst>
          </p:cNvPr>
          <p:cNvSpPr txBox="1">
            <a:spLocks noSelect="1" noTextEdit="1"/>
          </p:cNvSpPr>
          <p:nvPr userDrawn="1"/>
        </p:nvSpPr>
        <p:spPr>
          <a:xfrm>
            <a:off x="8604000" y="6480000"/>
            <a:ext cx="4320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1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138673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EC202C-E053-466A-A9EB-0F41FA25EC1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1623C3-0A3F-41CD-A849-B0166F78594A}"/>
              </a:ext>
            </a:extLst>
          </p:cNvPr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57D4BC8-40C0-42D6-AFA9-3AC2FB2C4A2A}"/>
              </a:ext>
            </a:extLst>
          </p:cNvPr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6624736" cy="648072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2994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0D7B01-EAE5-4988-8550-AB32D3A3FB1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C095608-588C-42E0-8E3B-7B3E658D6F21}"/>
              </a:ext>
            </a:extLst>
          </p:cNvPr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111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C45351-972F-4CC3-8DEA-CBFC01D823F4}"/>
              </a:ext>
            </a:extLst>
          </p:cNvPr>
          <p:cNvSpPr/>
          <p:nvPr/>
        </p:nvSpPr>
        <p:spPr>
          <a:xfrm>
            <a:off x="151199" y="1674000"/>
            <a:ext cx="8838000" cy="504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B010BF-ED29-4377-ACD6-07EA6D8B915E}"/>
              </a:ext>
            </a:extLst>
          </p:cNvPr>
          <p:cNvSpPr/>
          <p:nvPr/>
        </p:nvSpPr>
        <p:spPr>
          <a:xfrm>
            <a:off x="152398" y="152400"/>
            <a:ext cx="88380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8EC3DB-2C8F-4CD3-A33F-4C77F7893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7012"/>
            <a:ext cx="8382000" cy="1182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6EF52-E8ED-4EF0-97DE-76707EC6C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000" y="1674000"/>
            <a:ext cx="8807101" cy="48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2CCBF-1E38-40BC-9795-D741B17B18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sldNum" sz="quarter" idx="4"/>
          </p:nvPr>
        </p:nvSpPr>
        <p:spPr>
          <a:xfrm>
            <a:off x="8352000" y="6480000"/>
            <a:ext cx="432000" cy="274638"/>
          </a:xfrm>
          <a:prstGeom prst="rect">
            <a:avLst/>
          </a:prstGeom>
          <a:ln w="19050"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84C9E71-29D8-4A80-957C-E8A8E94BAF00}" type="slidenum">
              <a:rPr lang="en-US" altLang="id-ID"/>
              <a:pPr/>
              <a:t>‹#›</a:t>
            </a:fld>
            <a:endParaRPr lang="en-US" altLang="id-ID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A20B3E9-F15D-43D9-9ECB-E1F801095C76}"/>
              </a:ext>
            </a:extLst>
          </p:cNvPr>
          <p:cNvSpPr txBox="1">
            <a:spLocks noSelect="1" noEditPoints="1" noTextEdit="1"/>
          </p:cNvSpPr>
          <p:nvPr userDrawn="1"/>
        </p:nvSpPr>
        <p:spPr>
          <a:xfrm>
            <a:off x="6012000" y="6480000"/>
            <a:ext cx="24480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1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id-ID" dirty="0"/>
              <a:t>https://medium.com/@emramadhan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5453D2FB-C23F-4E33-8049-BA06AF4F8F4F}"/>
              </a:ext>
            </a:extLst>
          </p:cNvPr>
          <p:cNvSpPr txBox="1">
            <a:spLocks noSelect="1" noTextEdit="1"/>
          </p:cNvSpPr>
          <p:nvPr userDrawn="1"/>
        </p:nvSpPr>
        <p:spPr>
          <a:xfrm>
            <a:off x="8604000" y="6480000"/>
            <a:ext cx="4320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1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/>
              <a:t>/10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anose="020B06030201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anose="020B06030201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anose="020B06030201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anose="020B06030201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anose="020B06030201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anose="020B06030201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anose="020B06030201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anose="020B0603020102020204" pitchFamily="34" charset="0"/>
        </a:defRPr>
      </a:lvl9pPr>
    </p:titleStyle>
    <p:bodyStyle>
      <a:lvl1pPr marL="288000" indent="-288000" algn="l" rtl="0" fontAlgn="base">
        <a:spcBef>
          <a:spcPts val="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"/>
        <a:defRPr sz="2400" kern="1200" spc="15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52000" algn="l" rtl="0" fontAlgn="base">
        <a:spcBef>
          <a:spcPts val="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"/>
        <a:defRPr sz="2200" kern="1200" spc="100">
          <a:solidFill>
            <a:schemeClr val="tx2"/>
          </a:solidFill>
          <a:latin typeface="+mn-lt"/>
          <a:ea typeface="+mn-ea"/>
          <a:cs typeface="+mn-cs"/>
        </a:defRPr>
      </a:lvl2pPr>
      <a:lvl3pPr marL="756000" indent="-215900" algn="l" rtl="0" fontAlgn="base">
        <a:spcBef>
          <a:spcPts val="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®"/>
        <a:defRPr sz="2000" kern="1200" spc="100">
          <a:solidFill>
            <a:schemeClr val="tx2"/>
          </a:solidFill>
          <a:latin typeface="+mn-lt"/>
          <a:ea typeface="+mn-ea"/>
          <a:cs typeface="+mn-cs"/>
        </a:defRPr>
      </a:lvl3pPr>
      <a:lvl4pPr marL="936000" indent="-179388" algn="l" rtl="0" fontAlgn="base">
        <a:spcBef>
          <a:spcPts val="0"/>
        </a:spcBef>
        <a:spcAft>
          <a:spcPct val="0"/>
        </a:spcAft>
        <a:buClr>
          <a:srgbClr val="87706B"/>
        </a:buClr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080000" indent="-142875" algn="l" rtl="0" fontAlgn="base">
        <a:spcBef>
          <a:spcPts val="0"/>
        </a:spcBef>
        <a:spcAft>
          <a:spcPct val="0"/>
        </a:spcAft>
        <a:buClr>
          <a:srgbClr val="6F777D"/>
        </a:buClr>
        <a:buFont typeface="Arial" panose="020B0604020202020204" pitchFamily="34" charset="0"/>
        <a:buChar char="•"/>
        <a:defRPr sz="1600" kern="1200" spc="10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C5D658A-151D-46CE-B943-3D1DCBC2B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5896" y="4005064"/>
            <a:ext cx="3133204" cy="1224136"/>
          </a:xfrm>
        </p:spPr>
        <p:txBody>
          <a:bodyPr/>
          <a:lstStyle/>
          <a:p>
            <a:r>
              <a:rPr lang="en-US"/>
              <a:t>Two Phase Locking</a:t>
            </a:r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724F025-6C36-40D5-8CAD-896692C8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060575"/>
            <a:ext cx="6324600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/>
              <a:t>Manajemen</a:t>
            </a:r>
            <a:r>
              <a:rPr lang="en-US"/>
              <a:t> </a:t>
            </a:r>
            <a:br>
              <a:rPr lang="id-ID"/>
            </a:br>
            <a:r>
              <a:rPr lang="id-ID"/>
              <a:t>Transaksi</a:t>
            </a:r>
            <a:endParaRPr lang="id-ID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8163" indent="-538163">
              <a:buNone/>
              <a:tabLst>
                <a:tab pos="985838" algn="l"/>
                <a:tab pos="1076325" algn="l"/>
              </a:tabLst>
              <a:defRPr/>
            </a:pPr>
            <a:r>
              <a:rPr lang="id-ID" sz="2800" dirty="0">
                <a:cs typeface="ＭＳ Ｐゴシック" charset="0"/>
              </a:rPr>
              <a:t>Ada dua jenis kunci yaitu:</a:t>
            </a:r>
          </a:p>
          <a:p>
            <a:pPr marL="449263" indent="-449263">
              <a:buFont typeface="Wingdings 2" pitchFamily="18" charset="2"/>
              <a:buAutoNum type="arabicPeriod"/>
              <a:tabLst>
                <a:tab pos="985838" algn="l"/>
                <a:tab pos="1076325" algn="l"/>
              </a:tabLst>
              <a:defRPr/>
            </a:pPr>
            <a:r>
              <a:rPr lang="id-ID" sz="2800" i="1" dirty="0">
                <a:latin typeface="Book Antiqua" pitchFamily="18" charset="0"/>
                <a:cs typeface="ＭＳ Ｐゴシック" charset="0"/>
              </a:rPr>
              <a:t>Read lock</a:t>
            </a:r>
            <a:r>
              <a:rPr lang="id-ID" sz="2800" dirty="0">
                <a:cs typeface="ＭＳ Ｐゴシック" charset="0"/>
              </a:rPr>
              <a:t> atau </a:t>
            </a:r>
            <a:r>
              <a:rPr lang="id-ID" sz="2800" i="1" dirty="0">
                <a:latin typeface="Book Antiqua" pitchFamily="18" charset="0"/>
                <a:cs typeface="ＭＳ Ｐゴシック" charset="0"/>
              </a:rPr>
              <a:t>shared lock </a:t>
            </a:r>
            <a:r>
              <a:rPr lang="id-ID" sz="2800" dirty="0">
                <a:cs typeface="ＭＳ Ｐゴシック" charset="0"/>
              </a:rPr>
              <a:t>(</a:t>
            </a:r>
            <a:r>
              <a:rPr lang="id-ID" sz="2800" i="1" dirty="0">
                <a:latin typeface="Book Antiqua" pitchFamily="18" charset="0"/>
                <a:cs typeface="ＭＳ Ｐゴシック" charset="0"/>
              </a:rPr>
              <a:t>S-lock</a:t>
            </a:r>
            <a:r>
              <a:rPr lang="id-ID" sz="2800" dirty="0">
                <a:cs typeface="ＭＳ Ｐゴシック" charset="0"/>
              </a:rPr>
              <a:t>).</a:t>
            </a:r>
          </a:p>
          <a:p>
            <a:pPr marL="449263" indent="-449263">
              <a:buNone/>
              <a:tabLst>
                <a:tab pos="985838" algn="l"/>
              </a:tabLst>
              <a:defRPr/>
            </a:pPr>
            <a:r>
              <a:rPr lang="id-ID" sz="2800" dirty="0">
                <a:cs typeface="ＭＳ Ｐゴシック" charset="0"/>
              </a:rPr>
              <a:t>		Transaksi yang memegang kunci ini </a:t>
            </a:r>
            <a:r>
              <a:rPr lang="id-ID" sz="2800" u="sng" dirty="0">
                <a:cs typeface="ＭＳ Ｐゴシック" charset="0"/>
              </a:rPr>
              <a:t>hanya</a:t>
            </a:r>
            <a:r>
              <a:rPr lang="id-ID" sz="2800" dirty="0">
                <a:cs typeface="ＭＳ Ｐゴシック" charset="0"/>
              </a:rPr>
              <a:t> boleh membaca item data.</a:t>
            </a:r>
          </a:p>
          <a:p>
            <a:pPr marL="449263" indent="-449263">
              <a:buFont typeface="Wingdings 2" pitchFamily="18" charset="2"/>
              <a:buAutoNum type="arabicPeriod" startAt="2"/>
              <a:tabLst>
                <a:tab pos="985838" algn="l"/>
                <a:tab pos="1076325" algn="l"/>
              </a:tabLst>
              <a:defRPr/>
            </a:pPr>
            <a:r>
              <a:rPr lang="id-ID" sz="2800" i="1" dirty="0">
                <a:latin typeface="Book Antiqua" pitchFamily="18" charset="0"/>
                <a:cs typeface="ＭＳ Ｐゴシック" charset="0"/>
              </a:rPr>
              <a:t>Write lock</a:t>
            </a:r>
            <a:r>
              <a:rPr lang="id-ID" sz="2800" dirty="0">
                <a:cs typeface="ＭＳ Ｐゴシック" charset="0"/>
              </a:rPr>
              <a:t> atau </a:t>
            </a:r>
            <a:r>
              <a:rPr lang="id-ID" sz="2800" i="1" dirty="0">
                <a:latin typeface="Book Antiqua" pitchFamily="18" charset="0"/>
                <a:cs typeface="ＭＳ Ｐゴシック" charset="0"/>
              </a:rPr>
              <a:t>exclusive lock </a:t>
            </a:r>
            <a:r>
              <a:rPr lang="id-ID" sz="2800" dirty="0">
                <a:cs typeface="ＭＳ Ｐゴシック" charset="0"/>
              </a:rPr>
              <a:t>atau</a:t>
            </a:r>
            <a:r>
              <a:rPr lang="id-ID" sz="2800" i="1" dirty="0">
                <a:latin typeface="Book Antiqua" pitchFamily="18" charset="0"/>
                <a:cs typeface="ＭＳ Ｐゴシック" charset="0"/>
              </a:rPr>
              <a:t> </a:t>
            </a:r>
            <a:r>
              <a:rPr lang="id-ID" sz="2800" dirty="0">
                <a:cs typeface="ＭＳ Ｐゴシック" charset="0"/>
              </a:rPr>
              <a:t>(</a:t>
            </a:r>
            <a:r>
              <a:rPr lang="id-ID" sz="2800" i="1" dirty="0">
                <a:latin typeface="Book Antiqua" pitchFamily="18" charset="0"/>
                <a:cs typeface="ＭＳ Ｐゴシック" charset="0"/>
              </a:rPr>
              <a:t>X-lock</a:t>
            </a:r>
            <a:r>
              <a:rPr lang="id-ID" sz="2800" dirty="0">
                <a:cs typeface="ＭＳ Ｐゴシック" charset="0"/>
              </a:rPr>
              <a:t>).</a:t>
            </a:r>
          </a:p>
          <a:p>
            <a:pPr marL="449263" indent="-449263">
              <a:buNone/>
              <a:tabLst>
                <a:tab pos="985838" algn="l"/>
              </a:tabLst>
              <a:defRPr/>
            </a:pPr>
            <a:r>
              <a:rPr lang="id-ID" sz="2800" dirty="0">
                <a:cs typeface="ＭＳ Ｐゴシック" charset="0"/>
              </a:rPr>
              <a:t>		Transaksi yang memegang kunci ini boleh membaca dan mengupdate item data.</a:t>
            </a:r>
            <a:endParaRPr lang="en-US" sz="2800" dirty="0">
              <a:cs typeface="ＭＳ Ｐゴシック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i="1" cap="none" dirty="0">
                <a:cs typeface="ＭＳ Ｐゴシック" charset="0"/>
              </a:rPr>
              <a:t>Locking </a:t>
            </a:r>
            <a:r>
              <a:rPr lang="id-ID" b="1" cap="none" dirty="0">
                <a:cs typeface="ＭＳ Ｐゴシック" charset="0"/>
              </a:rPr>
              <a:t>: Jenis Kunci</a:t>
            </a: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DFFF5-C359-471F-B42A-3DCDE91A0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4C9E71-29D8-4A80-957C-E8A8E94BAF00}" type="slidenum">
              <a:rPr lang="en-US" altLang="id-ID" smtClean="0"/>
              <a:pPr/>
              <a:t>10</a:t>
            </a:fld>
            <a:endParaRPr lang="en-US" altLang="id-ID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defRPr/>
            </a:pPr>
            <a:r>
              <a:rPr lang="en-US" sz="2800" dirty="0" err="1">
                <a:cs typeface="ＭＳ Ｐゴシック" charset="0"/>
              </a:rPr>
              <a:t>Untuk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membaca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suatu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tuple</a:t>
            </a:r>
            <a:r>
              <a:rPr lang="en-US" sz="2800" dirty="0">
                <a:cs typeface="ＭＳ Ｐゴシック" charset="0"/>
              </a:rPr>
              <a:t>, </a:t>
            </a:r>
            <a:r>
              <a:rPr lang="en-US" sz="2800" dirty="0" err="1">
                <a:cs typeface="ＭＳ Ｐゴシック" charset="0"/>
              </a:rPr>
              <a:t>sebuah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transaksi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harus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memegang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b="1" i="1" dirty="0">
                <a:latin typeface="Book Antiqua" pitchFamily="18" charset="0"/>
                <a:cs typeface="ＭＳ Ｐゴシック" charset="0"/>
              </a:rPr>
              <a:t>S-lock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pada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tuple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tsb</a:t>
            </a:r>
            <a:r>
              <a:rPr lang="en-US" sz="2800" dirty="0">
                <a:cs typeface="ＭＳ Ｐゴシック" charset="0"/>
              </a:rPr>
              <a:t>.</a:t>
            </a:r>
          </a:p>
          <a:p>
            <a:pPr marL="355600" indent="-355600">
              <a:defRPr/>
            </a:pPr>
            <a:r>
              <a:rPr lang="en-US" sz="2800" dirty="0" err="1">
                <a:cs typeface="ＭＳ Ｐゴシック" charset="0"/>
              </a:rPr>
              <a:t>Untuk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menulis</a:t>
            </a:r>
            <a:r>
              <a:rPr lang="en-US" sz="2800" dirty="0">
                <a:cs typeface="ＭＳ Ｐゴシック" charset="0"/>
              </a:rPr>
              <a:t> (update) </a:t>
            </a:r>
            <a:r>
              <a:rPr lang="en-US" sz="2800" dirty="0" err="1">
                <a:cs typeface="ＭＳ Ｐゴシック" charset="0"/>
              </a:rPr>
              <a:t>suatu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tuple</a:t>
            </a:r>
            <a:r>
              <a:rPr lang="en-US" sz="2800" dirty="0">
                <a:cs typeface="ＭＳ Ｐゴシック" charset="0"/>
              </a:rPr>
              <a:t>, </a:t>
            </a:r>
            <a:r>
              <a:rPr lang="en-US" sz="2800" dirty="0" err="1">
                <a:cs typeface="ＭＳ Ｐゴシック" charset="0"/>
              </a:rPr>
              <a:t>sebuah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transaksi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harus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memegang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b="1" i="1" dirty="0">
                <a:latin typeface="Book Antiqua" pitchFamily="18" charset="0"/>
                <a:cs typeface="ＭＳ Ｐゴシック" charset="0"/>
              </a:rPr>
              <a:t>X-lock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pada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tuple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tsb</a:t>
            </a:r>
            <a:r>
              <a:rPr lang="en-US" sz="2800" dirty="0">
                <a:cs typeface="ＭＳ Ｐゴシック" charset="0"/>
              </a:rPr>
              <a:t>.</a:t>
            </a:r>
          </a:p>
          <a:p>
            <a:pPr marL="355600" indent="-355600">
              <a:defRPr/>
            </a:pPr>
            <a:r>
              <a:rPr lang="en-US" sz="2800" dirty="0" err="1">
                <a:cs typeface="ＭＳ Ｐゴシック" charset="0"/>
              </a:rPr>
              <a:t>Dalam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kondisi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satu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transaksi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melakukan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permintaan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b="1" i="1" dirty="0">
                <a:latin typeface="Book Antiqua" pitchFamily="18" charset="0"/>
                <a:cs typeface="ＭＳ Ｐゴシック" charset="0"/>
              </a:rPr>
              <a:t>lock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dan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belum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dapat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diberikan</a:t>
            </a:r>
            <a:r>
              <a:rPr lang="en-US" sz="2800" dirty="0">
                <a:cs typeface="ＭＳ Ｐゴシック" charset="0"/>
              </a:rPr>
              <a:t>, </a:t>
            </a:r>
            <a:r>
              <a:rPr lang="en-US" sz="2800" dirty="0" err="1">
                <a:cs typeface="ＭＳ Ｐゴシック" charset="0"/>
              </a:rPr>
              <a:t>maka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transaksi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tsb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harus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menunggu</a:t>
            </a:r>
            <a:r>
              <a:rPr lang="en-US" sz="2800" dirty="0">
                <a:cs typeface="ＭＳ Ｐゴシック" charset="0"/>
              </a:rPr>
              <a:t> (status </a:t>
            </a:r>
            <a:r>
              <a:rPr lang="en-US" sz="2800" b="1" i="1" dirty="0">
                <a:latin typeface="Book Antiqua" pitchFamily="18" charset="0"/>
                <a:cs typeface="ＭＳ Ｐゴシック" charset="0"/>
              </a:rPr>
              <a:t>wait</a:t>
            </a:r>
            <a:r>
              <a:rPr lang="en-US" sz="2800" dirty="0">
                <a:cs typeface="ＭＳ Ｐゴシック" charset="0"/>
              </a:rPr>
              <a:t>).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none" dirty="0">
                <a:cs typeface="ＭＳ Ｐゴシック" charset="0"/>
              </a:rPr>
              <a:t>Protokol penggunaan S-lock dan X-lock</a:t>
            </a: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03B96-0AF2-405C-B72A-D6083BD3F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4C9E71-29D8-4A80-957C-E8A8E94BAF00}" type="slidenum">
              <a:rPr lang="en-US" altLang="id-ID" smtClean="0"/>
              <a:pPr/>
              <a:t>11</a:t>
            </a:fld>
            <a:endParaRPr lang="en-US" altLang="id-ID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defRPr/>
            </a:pPr>
            <a:r>
              <a:rPr lang="en-US" sz="2800" dirty="0" err="1">
                <a:cs typeface="ＭＳ Ｐゴシック" charset="0"/>
              </a:rPr>
              <a:t>Asumsi</a:t>
            </a:r>
            <a:r>
              <a:rPr lang="en-US" sz="2800" dirty="0">
                <a:cs typeface="ＭＳ Ｐゴシック" charset="0"/>
              </a:rPr>
              <a:t>: </a:t>
            </a:r>
            <a:r>
              <a:rPr lang="en-US" sz="2800" dirty="0" err="1">
                <a:cs typeface="ＭＳ Ｐゴシック" charset="0"/>
              </a:rPr>
              <a:t>penguncian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dimungkinkan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hanya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pada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satu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b="1" i="1" dirty="0" err="1">
                <a:latin typeface="Book Antiqua" pitchFamily="18" charset="0"/>
                <a:cs typeface="ＭＳ Ｐゴシック" charset="0"/>
              </a:rPr>
              <a:t>tuple</a:t>
            </a:r>
            <a:r>
              <a:rPr lang="en-US" sz="2800" dirty="0">
                <a:cs typeface="ＭＳ Ｐゴシック" charset="0"/>
              </a:rPr>
              <a:t> item data.</a:t>
            </a:r>
          </a:p>
          <a:p>
            <a:pPr marL="355600" indent="-355600">
              <a:defRPr/>
            </a:pPr>
            <a:r>
              <a:rPr lang="en-US" sz="2800" dirty="0" err="1">
                <a:cs typeface="ＭＳ Ｐゴシック" charset="0"/>
              </a:rPr>
              <a:t>Jika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sebuah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transaksi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memegang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id-ID" sz="2800" b="1" i="1" dirty="0">
                <a:latin typeface="Book Antiqua" pitchFamily="18" charset="0"/>
                <a:cs typeface="ＭＳ Ｐゴシック" charset="0"/>
              </a:rPr>
              <a:t>exclusive lock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pada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b="1" i="1" dirty="0" err="1">
                <a:latin typeface="Book Antiqua" pitchFamily="18" charset="0"/>
                <a:cs typeface="ＭＳ Ｐゴシック" charset="0"/>
              </a:rPr>
              <a:t>tuple</a:t>
            </a:r>
            <a:r>
              <a:rPr lang="en-US" sz="2800" dirty="0">
                <a:cs typeface="ＭＳ Ｐゴシック" charset="0"/>
              </a:rPr>
              <a:t> t, </a:t>
            </a:r>
            <a:r>
              <a:rPr lang="en-US" sz="2800" dirty="0" err="1">
                <a:cs typeface="ＭＳ Ｐゴシック" charset="0"/>
              </a:rPr>
              <a:t>maka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permintaan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kunci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dari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transaksi</a:t>
            </a:r>
            <a:r>
              <a:rPr lang="en-US" sz="2800" dirty="0">
                <a:cs typeface="ＭＳ Ｐゴシック" charset="0"/>
              </a:rPr>
              <a:t> lain </a:t>
            </a:r>
            <a:r>
              <a:rPr lang="en-US" sz="2800" dirty="0" err="1">
                <a:cs typeface="ＭＳ Ｐゴシック" charset="0"/>
              </a:rPr>
              <a:t>untuk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b="1" i="1" dirty="0" err="1">
                <a:latin typeface="Book Antiqua" pitchFamily="18" charset="0"/>
                <a:cs typeface="ＭＳ Ｐゴシック" charset="0"/>
              </a:rPr>
              <a:t>tuple</a:t>
            </a:r>
            <a:r>
              <a:rPr lang="en-US" sz="2800" dirty="0">
                <a:cs typeface="ＭＳ Ｐゴシック" charset="0"/>
              </a:rPr>
              <a:t> t </a:t>
            </a:r>
            <a:r>
              <a:rPr lang="en-US" sz="2800" dirty="0" err="1">
                <a:cs typeface="ＭＳ Ｐゴシック" charset="0"/>
              </a:rPr>
              <a:t>ditolak</a:t>
            </a:r>
            <a:r>
              <a:rPr lang="en-US" sz="2800" dirty="0">
                <a:cs typeface="ＭＳ Ｐゴシック" charset="0"/>
              </a:rPr>
              <a:t>.</a:t>
            </a:r>
          </a:p>
          <a:p>
            <a:pPr marL="355600" indent="-355600">
              <a:defRPr/>
            </a:pPr>
            <a:r>
              <a:rPr lang="en-US" sz="2800" dirty="0" err="1">
                <a:cs typeface="ＭＳ Ｐゴシック" charset="0"/>
              </a:rPr>
              <a:t>Jika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sebuah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transaksi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dirty="0" err="1">
                <a:cs typeface="ＭＳ Ｐゴシック" charset="0"/>
              </a:rPr>
              <a:t>memegang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id-ID" sz="2800" b="1" i="1" dirty="0">
                <a:latin typeface="Book Antiqua"/>
                <a:cs typeface="Book Antiqua"/>
              </a:rPr>
              <a:t>shared lock</a:t>
            </a:r>
            <a:r>
              <a:rPr lang="en-US" sz="2800" dirty="0">
                <a:latin typeface="Book Antiqua"/>
                <a:cs typeface="Book Antiqua"/>
              </a:rPr>
              <a:t> </a:t>
            </a:r>
            <a:r>
              <a:rPr lang="en-US" sz="2800" dirty="0" err="1">
                <a:cs typeface="ＭＳ Ｐゴシック" charset="0"/>
              </a:rPr>
              <a:t>pada</a:t>
            </a:r>
            <a:r>
              <a:rPr lang="en-US" sz="2800" dirty="0">
                <a:cs typeface="ＭＳ Ｐゴシック" charset="0"/>
              </a:rPr>
              <a:t> </a:t>
            </a:r>
            <a:r>
              <a:rPr lang="en-US" sz="2800" b="1" i="1" dirty="0" err="1">
                <a:latin typeface="Book Antiqua"/>
                <a:cs typeface="Book Antiqua"/>
              </a:rPr>
              <a:t>tuple</a:t>
            </a:r>
            <a:r>
              <a:rPr lang="en-US" sz="2800" b="1" dirty="0">
                <a:latin typeface="Book Antiqua"/>
                <a:cs typeface="Book Antiqua"/>
              </a:rPr>
              <a:t> t,</a:t>
            </a:r>
            <a:endParaRPr lang="fr-FR" sz="2800" dirty="0">
              <a:latin typeface="Book Antiqua"/>
              <a:cs typeface="Book Antiqua"/>
            </a:endParaRPr>
          </a:p>
          <a:p>
            <a:pPr marL="623888" lvl="1" indent="-268288">
              <a:buFontTx/>
              <a:buChar char="•"/>
              <a:defRPr/>
            </a:pPr>
            <a:r>
              <a:rPr lang="fr-FR" sz="2400" dirty="0" err="1"/>
              <a:t>permintaan</a:t>
            </a:r>
            <a:r>
              <a:rPr lang="fr-FR" sz="2400" dirty="0"/>
              <a:t> </a:t>
            </a:r>
            <a:r>
              <a:rPr lang="fr-FR" sz="2400" dirty="0" err="1"/>
              <a:t>transaksi</a:t>
            </a:r>
            <a:r>
              <a:rPr lang="fr-FR" sz="2400" dirty="0"/>
              <a:t> </a:t>
            </a:r>
            <a:r>
              <a:rPr lang="fr-FR" sz="2400" dirty="0" err="1"/>
              <a:t>lain</a:t>
            </a:r>
            <a:r>
              <a:rPr lang="fr-FR" sz="2400" dirty="0"/>
              <a:t> </a:t>
            </a:r>
            <a:r>
              <a:rPr lang="fr-FR" sz="2400" dirty="0" err="1"/>
              <a:t>untuk</a:t>
            </a:r>
            <a:r>
              <a:rPr lang="fr-FR" sz="2400" dirty="0"/>
              <a:t> </a:t>
            </a:r>
            <a:r>
              <a:rPr lang="id-ID" sz="2400" b="1" i="1" dirty="0">
                <a:latin typeface="Book Antiqua" pitchFamily="18" charset="0"/>
              </a:rPr>
              <a:t>exclusive lock</a:t>
            </a:r>
            <a:r>
              <a:rPr lang="fr-FR" sz="2400" dirty="0"/>
              <a:t> </a:t>
            </a:r>
            <a:r>
              <a:rPr lang="fr-FR" sz="2400" dirty="0" err="1"/>
              <a:t>pada</a:t>
            </a:r>
            <a:r>
              <a:rPr lang="fr-FR" sz="2400" dirty="0"/>
              <a:t> </a:t>
            </a:r>
            <a:r>
              <a:rPr lang="fr-FR" sz="2400" b="1" i="1" dirty="0" err="1">
                <a:latin typeface="Book Antiqua" pitchFamily="18" charset="0"/>
              </a:rPr>
              <a:t>tuple</a:t>
            </a:r>
            <a:r>
              <a:rPr lang="fr-FR" sz="2400" dirty="0"/>
              <a:t> t </a:t>
            </a:r>
            <a:r>
              <a:rPr lang="fr-FR" sz="2400" dirty="0" err="1"/>
              <a:t>ditolak</a:t>
            </a:r>
            <a:r>
              <a:rPr lang="fr-FR" sz="2400" dirty="0"/>
              <a:t>, </a:t>
            </a:r>
            <a:endParaRPr lang="fi-FI" sz="2400" dirty="0"/>
          </a:p>
          <a:p>
            <a:pPr marL="623888" lvl="1" indent="-268288">
              <a:buFontTx/>
              <a:buChar char="•"/>
              <a:defRPr/>
            </a:pPr>
            <a:r>
              <a:rPr lang="fi-FI" sz="2400" dirty="0"/>
              <a:t>permintaan transaksi lain untuk </a:t>
            </a:r>
            <a:r>
              <a:rPr lang="id-ID" sz="2400" b="1" i="1" dirty="0">
                <a:latin typeface="Book Antiqua" pitchFamily="18" charset="0"/>
              </a:rPr>
              <a:t>shared lock</a:t>
            </a:r>
            <a:r>
              <a:rPr lang="fi-FI" sz="2400" dirty="0"/>
              <a:t> pada </a:t>
            </a:r>
            <a:r>
              <a:rPr lang="fi-FI" sz="2400" b="1" i="1" dirty="0">
                <a:latin typeface="Book Antiqua" pitchFamily="18" charset="0"/>
              </a:rPr>
              <a:t>tuple</a:t>
            </a:r>
            <a:r>
              <a:rPr lang="fi-FI" sz="2400" dirty="0"/>
              <a:t> t diizinkan.</a:t>
            </a:r>
            <a:endParaRPr lang="en-US" sz="2400" dirty="0"/>
          </a:p>
          <a:p>
            <a:endParaRPr lang="id-ID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cs typeface="ＭＳ Ｐゴシック" charset="0"/>
              </a:rPr>
              <a:t>Cara </a:t>
            </a:r>
            <a:r>
              <a:rPr lang="en-US" cap="none" dirty="0" err="1">
                <a:cs typeface="ＭＳ Ｐゴシック" charset="0"/>
              </a:rPr>
              <a:t>kerja</a:t>
            </a:r>
            <a:r>
              <a:rPr lang="en-US" cap="none" dirty="0">
                <a:cs typeface="ＭＳ Ｐゴシック" charset="0"/>
              </a:rPr>
              <a:t> locking</a:t>
            </a: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DC717-973F-4418-841B-36FB4AB21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4C9E71-29D8-4A80-957C-E8A8E94BAF00}" type="slidenum">
              <a:rPr lang="en-US" altLang="id-ID" smtClean="0"/>
              <a:pPr/>
              <a:t>12</a:t>
            </a:fld>
            <a:endParaRPr lang="en-US" altLang="id-ID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55600" indent="-355600">
              <a:defRPr/>
            </a:pPr>
            <a:r>
              <a:rPr lang="id-ID" sz="2800" dirty="0">
                <a:cs typeface="ＭＳ Ｐゴシック" charset="0"/>
              </a:rPr>
              <a:t>Penggunaan kunci dalam transaksi tidak menjamin serializabilitas jadwal, harus ada protokol tambahan yaitu 2PL (</a:t>
            </a:r>
            <a:r>
              <a:rPr lang="id-ID" sz="2800" b="1" i="1" dirty="0">
                <a:latin typeface="Book Antiqua" pitchFamily="18" charset="0"/>
                <a:cs typeface="ＭＳ Ｐゴシック" charset="0"/>
              </a:rPr>
              <a:t>two phase locking</a:t>
            </a:r>
            <a:r>
              <a:rPr lang="id-ID" sz="2800" dirty="0">
                <a:cs typeface="ＭＳ Ｐゴシック" charset="0"/>
              </a:rPr>
              <a:t>).</a:t>
            </a:r>
            <a:endParaRPr lang="id-ID" sz="2800" b="1" dirty="0">
              <a:cs typeface="ＭＳ Ｐゴシック" charset="0"/>
            </a:endParaRPr>
          </a:p>
          <a:p>
            <a:pPr marL="355600" indent="-355600">
              <a:defRPr/>
            </a:pPr>
            <a:r>
              <a:rPr lang="id-ID" sz="2800" dirty="0">
                <a:cs typeface="ＭＳ Ｐゴシック" charset="0"/>
              </a:rPr>
              <a:t>Suatu transaksi mengikuti 2PL, jika semua operasi </a:t>
            </a:r>
            <a:r>
              <a:rPr lang="id-ID" sz="2800" b="1" i="1" dirty="0">
                <a:latin typeface="Book Antiqua" pitchFamily="18" charset="0"/>
                <a:cs typeface="ＭＳ Ｐゴシック" charset="0"/>
              </a:rPr>
              <a:t>locking</a:t>
            </a:r>
            <a:r>
              <a:rPr lang="id-ID" sz="2800" dirty="0">
                <a:cs typeface="ＭＳ Ｐゴシック" charset="0"/>
              </a:rPr>
              <a:t> didahului oleh operasi </a:t>
            </a:r>
            <a:r>
              <a:rPr lang="id-ID" sz="2800" b="1" i="1" dirty="0">
                <a:latin typeface="Book Antiqua" pitchFamily="18" charset="0"/>
                <a:cs typeface="ＭＳ Ｐゴシック" charset="0"/>
              </a:rPr>
              <a:t>unlock</a:t>
            </a:r>
            <a:r>
              <a:rPr lang="id-ID" sz="2800" dirty="0">
                <a:cs typeface="ＭＳ Ｐゴシック" charset="0"/>
              </a:rPr>
              <a:t> pada transaksi.</a:t>
            </a:r>
          </a:p>
          <a:p>
            <a:pPr marL="355600" indent="-355600">
              <a:defRPr/>
            </a:pPr>
            <a:r>
              <a:rPr lang="id-ID" sz="2800" dirty="0">
                <a:cs typeface="ＭＳ Ｐゴシック" charset="0"/>
              </a:rPr>
              <a:t>Aturannya adalah sebagai berikut:</a:t>
            </a:r>
          </a:p>
          <a:p>
            <a:pPr marL="623888" lvl="1" indent="-268288">
              <a:defRPr/>
            </a:pPr>
            <a:r>
              <a:rPr lang="id-ID" sz="2600" dirty="0"/>
              <a:t>Sebuah transaksi harus memperoleh kunci sebelum operasi pada sebuah item dilakukan.</a:t>
            </a:r>
          </a:p>
          <a:p>
            <a:pPr marL="623888" lvl="1" indent="-268288">
              <a:defRPr/>
            </a:pPr>
            <a:r>
              <a:rPr lang="id-ID" sz="2600" dirty="0"/>
              <a:t>Sekali transaksi melepaskan sebuah kunci, transaksi tersebut tidak dapat memperoleh kunci baru.</a:t>
            </a:r>
            <a:endParaRPr lang="en-US" sz="2600" dirty="0"/>
          </a:p>
          <a:p>
            <a:endParaRPr lang="id-ID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i="1" cap="none" dirty="0">
                <a:cs typeface="ＭＳ Ｐゴシック" charset="0"/>
              </a:rPr>
              <a:t>Two-phase locking (2PL)</a:t>
            </a: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917AD-9638-44A3-9785-EDCCC0F4F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4C9E71-29D8-4A80-957C-E8A8E94BAF00}" type="slidenum">
              <a:rPr lang="en-US" altLang="id-ID" smtClean="0"/>
              <a:pPr/>
              <a:t>13</a:t>
            </a:fld>
            <a:endParaRPr lang="en-US" altLang="id-ID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  <a:tabLst>
                <a:tab pos="447675" algn="l"/>
                <a:tab pos="803275" algn="l"/>
                <a:tab pos="3762375" algn="l"/>
                <a:tab pos="4310063" algn="l"/>
                <a:tab pos="4664075" algn="l"/>
                <a:tab pos="8072438" algn="l"/>
                <a:tab pos="8696325" algn="l"/>
              </a:tabLst>
              <a:defRPr/>
            </a:pPr>
            <a:r>
              <a:rPr lang="id-ID" sz="2100" b="1" u="sng" dirty="0"/>
              <a:t>T1:</a:t>
            </a:r>
            <a:r>
              <a:rPr lang="id-ID" sz="2100" b="1" dirty="0"/>
              <a:t>				T2:	bal</a:t>
            </a:r>
            <a:r>
              <a:rPr lang="id-ID" sz="2100" b="1" baseline="-25000" dirty="0"/>
              <a:t>x</a:t>
            </a:r>
          </a:p>
          <a:p>
            <a:pPr marL="0" indent="0">
              <a:buNone/>
              <a:tabLst>
                <a:tab pos="447675" algn="l"/>
                <a:tab pos="803275" algn="l"/>
                <a:tab pos="3762375" algn="l"/>
                <a:tab pos="4310063" algn="l"/>
                <a:tab pos="4664075" algn="l"/>
                <a:tab pos="8164513" algn="l"/>
                <a:tab pos="8696325" algn="l"/>
              </a:tabLst>
              <a:defRPr/>
            </a:pPr>
            <a:endParaRPr lang="id-ID" sz="2100" b="1" baseline="-25000" dirty="0"/>
          </a:p>
          <a:p>
            <a:pPr marL="0" indent="0">
              <a:spcBef>
                <a:spcPct val="0"/>
              </a:spcBef>
              <a:buNone/>
              <a:tabLst>
                <a:tab pos="447675" algn="l"/>
                <a:tab pos="803275" algn="l"/>
                <a:tab pos="3670300" algn="l"/>
                <a:tab pos="4310063" algn="l"/>
                <a:tab pos="4664075" algn="l"/>
                <a:tab pos="8164513" algn="l"/>
                <a:tab pos="8696325" algn="l"/>
              </a:tabLst>
              <a:defRPr/>
            </a:pPr>
            <a:r>
              <a:rPr lang="id-ID" sz="2100" b="1" dirty="0">
                <a:latin typeface="Courier New" pitchFamily="49" charset="0"/>
                <a:cs typeface="Courier New" pitchFamily="49" charset="0"/>
              </a:rPr>
              <a:t>			t</a:t>
            </a:r>
            <a:r>
              <a:rPr lang="id-ID" sz="21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id-ID" sz="2100" b="1" dirty="0">
                <a:latin typeface="Courier New" pitchFamily="49" charset="0"/>
                <a:cs typeface="Courier New" pitchFamily="49" charset="0"/>
              </a:rPr>
              <a:t>	begin_transaction	</a:t>
            </a:r>
            <a:r>
              <a:rPr lang="id-ID" sz="2100" b="1" dirty="0">
                <a:latin typeface="Arial Narrow" pitchFamily="34" charset="0"/>
                <a:cs typeface="Courier New" pitchFamily="49" charset="0"/>
              </a:rPr>
              <a:t>300</a:t>
            </a:r>
          </a:p>
          <a:p>
            <a:pPr marL="0" indent="0">
              <a:spcBef>
                <a:spcPct val="0"/>
              </a:spcBef>
              <a:buNone/>
              <a:tabLst>
                <a:tab pos="447675" algn="l"/>
                <a:tab pos="803275" algn="l"/>
                <a:tab pos="3670300" algn="l"/>
                <a:tab pos="4310063" algn="l"/>
                <a:tab pos="4664075" algn="l"/>
                <a:tab pos="8164513" algn="l"/>
                <a:tab pos="8696325" algn="l"/>
              </a:tabLst>
              <a:defRPr/>
            </a:pPr>
            <a:r>
              <a:rPr lang="id-ID" sz="2100" b="1" dirty="0">
                <a:latin typeface="Courier New" pitchFamily="49" charset="0"/>
                <a:cs typeface="Courier New" pitchFamily="49" charset="0"/>
              </a:rPr>
              <a:t>begin_transaction	t</a:t>
            </a:r>
            <a:r>
              <a:rPr lang="id-ID" sz="21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id-ID" sz="2100" b="1" dirty="0">
                <a:latin typeface="Courier New" pitchFamily="49" charset="0"/>
                <a:cs typeface="Courier New" pitchFamily="49" charset="0"/>
              </a:rPr>
              <a:t>		write_lock(bal</a:t>
            </a:r>
            <a:r>
              <a:rPr lang="id-ID" sz="2100" b="1" baseline="-250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id-ID" sz="2100" b="1" dirty="0">
                <a:latin typeface="Courier New" pitchFamily="49" charset="0"/>
                <a:cs typeface="Courier New" pitchFamily="49" charset="0"/>
              </a:rPr>
              <a:t>)	</a:t>
            </a:r>
            <a:r>
              <a:rPr lang="id-ID" sz="2100" b="1" dirty="0">
                <a:latin typeface="Arial Narrow" pitchFamily="34" charset="0"/>
                <a:cs typeface="Courier New" pitchFamily="49" charset="0"/>
              </a:rPr>
              <a:t>300</a:t>
            </a:r>
          </a:p>
          <a:p>
            <a:pPr marL="0" indent="0">
              <a:spcBef>
                <a:spcPct val="0"/>
              </a:spcBef>
              <a:buNone/>
              <a:tabLst>
                <a:tab pos="447675" algn="l"/>
                <a:tab pos="803275" algn="l"/>
                <a:tab pos="3670300" algn="l"/>
                <a:tab pos="4310063" algn="l"/>
                <a:tab pos="4664075" algn="l"/>
                <a:tab pos="8164513" algn="l"/>
                <a:tab pos="8696325" algn="l"/>
              </a:tabLst>
              <a:defRPr/>
            </a:pPr>
            <a:r>
              <a:rPr lang="id-ID" sz="2100" b="1" dirty="0">
                <a:latin typeface="Courier New" pitchFamily="49" charset="0"/>
                <a:cs typeface="Courier New" pitchFamily="49" charset="0"/>
              </a:rPr>
              <a:t>	write_lock(bal</a:t>
            </a:r>
            <a:r>
              <a:rPr lang="id-ID" sz="2100" b="1" baseline="-250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id-ID" sz="2100" b="1" dirty="0">
                <a:latin typeface="Courier New" pitchFamily="49" charset="0"/>
                <a:cs typeface="Courier New" pitchFamily="49" charset="0"/>
              </a:rPr>
              <a:t>)	t</a:t>
            </a:r>
            <a:r>
              <a:rPr lang="id-ID" sz="21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id-ID" sz="2100" b="1" dirty="0">
                <a:latin typeface="Courier New" pitchFamily="49" charset="0"/>
                <a:cs typeface="Courier New" pitchFamily="49" charset="0"/>
              </a:rPr>
              <a:t>		read(bal</a:t>
            </a:r>
            <a:r>
              <a:rPr lang="id-ID" sz="2100" b="1" baseline="-250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id-ID" sz="2100" b="1" dirty="0">
                <a:latin typeface="Courier New" pitchFamily="49" charset="0"/>
                <a:cs typeface="Courier New" pitchFamily="49" charset="0"/>
              </a:rPr>
              <a:t>)	</a:t>
            </a:r>
            <a:r>
              <a:rPr lang="id-ID" sz="2100" b="1" dirty="0">
                <a:latin typeface="Arial Narrow" pitchFamily="34" charset="0"/>
                <a:cs typeface="Courier New" pitchFamily="49" charset="0"/>
              </a:rPr>
              <a:t>300</a:t>
            </a:r>
          </a:p>
          <a:p>
            <a:pPr marL="0" indent="0">
              <a:spcBef>
                <a:spcPct val="0"/>
              </a:spcBef>
              <a:buNone/>
              <a:tabLst>
                <a:tab pos="447675" algn="l"/>
                <a:tab pos="803275" algn="l"/>
                <a:tab pos="3670300" algn="l"/>
                <a:tab pos="4310063" algn="l"/>
                <a:tab pos="4664075" algn="l"/>
                <a:tab pos="8164513" algn="l"/>
                <a:tab pos="8696325" algn="l"/>
              </a:tabLst>
              <a:defRPr/>
            </a:pPr>
            <a:r>
              <a:rPr lang="id-ID" sz="21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id-ID" sz="2100" b="1" i="1" dirty="0">
                <a:latin typeface="Courier New" pitchFamily="49" charset="0"/>
                <a:cs typeface="Courier New" pitchFamily="49" charset="0"/>
              </a:rPr>
              <a:t>wait</a:t>
            </a:r>
            <a:r>
              <a:rPr lang="id-ID" sz="2100" b="1" dirty="0">
                <a:latin typeface="Courier New" pitchFamily="49" charset="0"/>
                <a:cs typeface="Courier New" pitchFamily="49" charset="0"/>
              </a:rPr>
              <a:t>	t</a:t>
            </a:r>
            <a:r>
              <a:rPr lang="id-ID" sz="21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id-ID" sz="2100" b="1" dirty="0">
                <a:latin typeface="Courier New" pitchFamily="49" charset="0"/>
                <a:cs typeface="Courier New" pitchFamily="49" charset="0"/>
              </a:rPr>
              <a:t>		bal</a:t>
            </a:r>
            <a:r>
              <a:rPr lang="id-ID" sz="2100" b="1" baseline="-250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id-ID" sz="2100" b="1" dirty="0">
                <a:latin typeface="Courier New" pitchFamily="49" charset="0"/>
                <a:cs typeface="Courier New" pitchFamily="49" charset="0"/>
              </a:rPr>
              <a:t> = bal</a:t>
            </a:r>
            <a:r>
              <a:rPr lang="id-ID" sz="2100" b="1" baseline="-250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id-ID" sz="2100" b="1" dirty="0">
                <a:latin typeface="Courier New" pitchFamily="49" charset="0"/>
                <a:cs typeface="Courier New" pitchFamily="49" charset="0"/>
              </a:rPr>
              <a:t> + 200	</a:t>
            </a:r>
            <a:r>
              <a:rPr lang="id-ID" sz="2100" b="1" dirty="0">
                <a:latin typeface="Arial Narrow" pitchFamily="34" charset="0"/>
                <a:cs typeface="Courier New" pitchFamily="49" charset="0"/>
              </a:rPr>
              <a:t>300</a:t>
            </a:r>
          </a:p>
          <a:p>
            <a:pPr marL="0" indent="0">
              <a:spcBef>
                <a:spcPct val="0"/>
              </a:spcBef>
              <a:buNone/>
              <a:tabLst>
                <a:tab pos="447675" algn="l"/>
                <a:tab pos="803275" algn="l"/>
                <a:tab pos="3670300" algn="l"/>
                <a:tab pos="4310063" algn="l"/>
                <a:tab pos="4664075" algn="l"/>
                <a:tab pos="8164513" algn="l"/>
                <a:tab pos="8696325" algn="l"/>
              </a:tabLst>
              <a:defRPr/>
            </a:pPr>
            <a:r>
              <a:rPr lang="id-ID" sz="21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id-ID" sz="2100" b="1" i="1" dirty="0">
                <a:latin typeface="Courier New" pitchFamily="49" charset="0"/>
                <a:cs typeface="Courier New" pitchFamily="49" charset="0"/>
              </a:rPr>
              <a:t>wait</a:t>
            </a:r>
            <a:r>
              <a:rPr lang="id-ID" sz="2100" b="1" dirty="0">
                <a:latin typeface="Courier New" pitchFamily="49" charset="0"/>
                <a:cs typeface="Courier New" pitchFamily="49" charset="0"/>
              </a:rPr>
              <a:t>	t</a:t>
            </a:r>
            <a:r>
              <a:rPr lang="id-ID" sz="2100" b="1" baseline="-25000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id-ID" sz="2100" b="1" dirty="0">
                <a:latin typeface="Courier New" pitchFamily="49" charset="0"/>
                <a:cs typeface="Courier New" pitchFamily="49" charset="0"/>
              </a:rPr>
              <a:t>		write(bal</a:t>
            </a:r>
            <a:r>
              <a:rPr lang="id-ID" sz="2100" b="1" baseline="-250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id-ID" sz="2100" b="1" dirty="0">
                <a:latin typeface="Courier New" pitchFamily="49" charset="0"/>
                <a:cs typeface="Courier New" pitchFamily="49" charset="0"/>
              </a:rPr>
              <a:t>)	</a:t>
            </a:r>
            <a:r>
              <a:rPr lang="id-ID" sz="2100" b="1" dirty="0">
                <a:latin typeface="Arial Narrow" pitchFamily="34" charset="0"/>
                <a:cs typeface="Courier New" pitchFamily="49" charset="0"/>
              </a:rPr>
              <a:t>500</a:t>
            </a:r>
          </a:p>
          <a:p>
            <a:pPr marL="0" indent="0">
              <a:spcBef>
                <a:spcPct val="0"/>
              </a:spcBef>
              <a:buNone/>
              <a:tabLst>
                <a:tab pos="447675" algn="l"/>
                <a:tab pos="803275" algn="l"/>
                <a:tab pos="3670300" algn="l"/>
                <a:tab pos="4310063" algn="l"/>
                <a:tab pos="4664075" algn="l"/>
                <a:tab pos="8164513" algn="l"/>
                <a:tab pos="8696325" algn="l"/>
              </a:tabLst>
              <a:defRPr/>
            </a:pPr>
            <a:r>
              <a:rPr lang="id-ID" sz="21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id-ID" sz="2100" b="1" i="1" dirty="0">
                <a:latin typeface="Courier New" pitchFamily="49" charset="0"/>
                <a:cs typeface="Courier New" pitchFamily="49" charset="0"/>
              </a:rPr>
              <a:t>wait</a:t>
            </a:r>
            <a:r>
              <a:rPr lang="id-ID" sz="2100" b="1" dirty="0">
                <a:latin typeface="Courier New" pitchFamily="49" charset="0"/>
                <a:cs typeface="Courier New" pitchFamily="49" charset="0"/>
              </a:rPr>
              <a:t>	t</a:t>
            </a:r>
            <a:r>
              <a:rPr lang="id-ID" sz="2100" b="1" baseline="-25000" dirty="0">
                <a:latin typeface="Courier New" pitchFamily="49" charset="0"/>
                <a:cs typeface="Courier New" pitchFamily="49" charset="0"/>
              </a:rPr>
              <a:t>6</a:t>
            </a:r>
            <a:r>
              <a:rPr lang="id-ID" sz="2100" b="1" dirty="0">
                <a:latin typeface="Courier New" pitchFamily="49" charset="0"/>
                <a:cs typeface="Courier New" pitchFamily="49" charset="0"/>
              </a:rPr>
              <a:t>		unlock(bal</a:t>
            </a:r>
            <a:r>
              <a:rPr lang="id-ID" sz="2100" b="1" baseline="-250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id-ID" sz="2100" b="1" dirty="0">
                <a:latin typeface="Courier New" pitchFamily="49" charset="0"/>
                <a:cs typeface="Courier New" pitchFamily="49" charset="0"/>
              </a:rPr>
              <a:t>)	</a:t>
            </a:r>
            <a:r>
              <a:rPr lang="id-ID" sz="2100" b="1" dirty="0">
                <a:latin typeface="Arial Narrow" pitchFamily="34" charset="0"/>
                <a:cs typeface="Courier New" pitchFamily="49" charset="0"/>
              </a:rPr>
              <a:t>500</a:t>
            </a:r>
          </a:p>
          <a:p>
            <a:pPr marL="0" indent="0">
              <a:spcBef>
                <a:spcPct val="0"/>
              </a:spcBef>
              <a:buNone/>
              <a:tabLst>
                <a:tab pos="447675" algn="l"/>
                <a:tab pos="803275" algn="l"/>
                <a:tab pos="3670300" algn="l"/>
                <a:tab pos="4310063" algn="l"/>
                <a:tab pos="4664075" algn="l"/>
                <a:tab pos="8164513" algn="l"/>
                <a:tab pos="8696325" algn="l"/>
              </a:tabLst>
              <a:defRPr/>
            </a:pPr>
            <a:r>
              <a:rPr lang="id-ID" sz="2100" b="1" dirty="0">
                <a:latin typeface="Courier New" pitchFamily="49" charset="0"/>
                <a:cs typeface="Courier New" pitchFamily="49" charset="0"/>
              </a:rPr>
              <a:t>	read(bal</a:t>
            </a:r>
            <a:r>
              <a:rPr lang="id-ID" sz="2100" b="1" baseline="-250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id-ID" sz="2100" b="1" dirty="0">
                <a:latin typeface="Courier New" pitchFamily="49" charset="0"/>
                <a:cs typeface="Courier New" pitchFamily="49" charset="0"/>
              </a:rPr>
              <a:t>)	t</a:t>
            </a:r>
            <a:r>
              <a:rPr lang="id-ID" sz="2100" b="1" baseline="-25000" dirty="0">
                <a:latin typeface="Courier New" pitchFamily="49" charset="0"/>
                <a:cs typeface="Courier New" pitchFamily="49" charset="0"/>
              </a:rPr>
              <a:t>7</a:t>
            </a:r>
            <a:r>
              <a:rPr lang="id-ID" sz="2100" b="1" dirty="0">
                <a:latin typeface="Courier New" pitchFamily="49" charset="0"/>
                <a:cs typeface="Courier New" pitchFamily="49" charset="0"/>
              </a:rPr>
              <a:t>	commit	</a:t>
            </a:r>
            <a:r>
              <a:rPr lang="id-ID" sz="2100" b="1" dirty="0">
                <a:latin typeface="Arial Narrow" pitchFamily="34" charset="0"/>
                <a:cs typeface="Courier New" pitchFamily="49" charset="0"/>
              </a:rPr>
              <a:t>500</a:t>
            </a:r>
          </a:p>
          <a:p>
            <a:pPr marL="0" indent="0">
              <a:spcBef>
                <a:spcPct val="0"/>
              </a:spcBef>
              <a:buNone/>
              <a:tabLst>
                <a:tab pos="447675" algn="l"/>
                <a:tab pos="803275" algn="l"/>
                <a:tab pos="3670300" algn="l"/>
                <a:tab pos="4310063" algn="l"/>
                <a:tab pos="4664075" algn="l"/>
                <a:tab pos="8164513" algn="l"/>
                <a:tab pos="8696325" algn="l"/>
              </a:tabLst>
              <a:defRPr/>
            </a:pPr>
            <a:r>
              <a:rPr lang="id-ID" sz="2100" b="1" dirty="0">
                <a:latin typeface="Courier New" pitchFamily="49" charset="0"/>
                <a:cs typeface="Courier New" pitchFamily="49" charset="0"/>
              </a:rPr>
              <a:t>	bal</a:t>
            </a:r>
            <a:r>
              <a:rPr lang="id-ID" sz="2100" b="1" baseline="-250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id-ID" sz="2100" b="1" dirty="0">
                <a:latin typeface="Courier New" pitchFamily="49" charset="0"/>
                <a:cs typeface="Courier New" pitchFamily="49" charset="0"/>
              </a:rPr>
              <a:t> = bal</a:t>
            </a:r>
            <a:r>
              <a:rPr lang="id-ID" sz="2100" b="1" baseline="-250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id-ID" sz="2100" b="1" dirty="0">
                <a:latin typeface="Courier New" pitchFamily="49" charset="0"/>
                <a:cs typeface="Courier New" pitchFamily="49" charset="0"/>
              </a:rPr>
              <a:t> – 100	t</a:t>
            </a:r>
            <a:r>
              <a:rPr lang="id-ID" sz="2100" b="1" baseline="-25000" dirty="0">
                <a:latin typeface="Courier New" pitchFamily="49" charset="0"/>
                <a:cs typeface="Courier New" pitchFamily="49" charset="0"/>
              </a:rPr>
              <a:t>8</a:t>
            </a:r>
            <a:r>
              <a:rPr lang="id-ID" sz="21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id-ID" sz="2100" b="1" dirty="0">
                <a:latin typeface="Arial Narrow" pitchFamily="34" charset="0"/>
                <a:cs typeface="Courier New" pitchFamily="49" charset="0"/>
              </a:rPr>
              <a:t>500</a:t>
            </a:r>
          </a:p>
          <a:p>
            <a:pPr marL="0" indent="0">
              <a:spcBef>
                <a:spcPct val="0"/>
              </a:spcBef>
              <a:buNone/>
              <a:tabLst>
                <a:tab pos="447675" algn="l"/>
                <a:tab pos="803275" algn="l"/>
                <a:tab pos="3670300" algn="l"/>
                <a:tab pos="4310063" algn="l"/>
                <a:tab pos="4664075" algn="l"/>
                <a:tab pos="8164513" algn="l"/>
                <a:tab pos="8696325" algn="l"/>
              </a:tabLst>
              <a:defRPr/>
            </a:pPr>
            <a:r>
              <a:rPr lang="id-ID" sz="2100" b="1" dirty="0">
                <a:latin typeface="Courier New" pitchFamily="49" charset="0"/>
                <a:cs typeface="Courier New" pitchFamily="49" charset="0"/>
              </a:rPr>
              <a:t>	write(bal</a:t>
            </a:r>
            <a:r>
              <a:rPr lang="id-ID" sz="2100" b="1" baseline="-250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id-ID" sz="2100" b="1" dirty="0">
                <a:latin typeface="Courier New" pitchFamily="49" charset="0"/>
                <a:cs typeface="Courier New" pitchFamily="49" charset="0"/>
              </a:rPr>
              <a:t>)	t</a:t>
            </a:r>
            <a:r>
              <a:rPr lang="id-ID" sz="2100" b="1" baseline="-25000" dirty="0">
                <a:latin typeface="Courier New" pitchFamily="49" charset="0"/>
                <a:cs typeface="Courier New" pitchFamily="49" charset="0"/>
              </a:rPr>
              <a:t>9</a:t>
            </a:r>
            <a:r>
              <a:rPr lang="id-ID" sz="21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id-ID" sz="2100" b="1" dirty="0">
                <a:latin typeface="Arial Narrow" pitchFamily="34" charset="0"/>
                <a:cs typeface="Courier New" pitchFamily="49" charset="0"/>
              </a:rPr>
              <a:t>400</a:t>
            </a:r>
          </a:p>
          <a:p>
            <a:pPr marL="0" indent="0">
              <a:spcBef>
                <a:spcPct val="0"/>
              </a:spcBef>
              <a:buNone/>
              <a:tabLst>
                <a:tab pos="447675" algn="l"/>
                <a:tab pos="803275" algn="l"/>
                <a:tab pos="3670300" algn="l"/>
                <a:tab pos="4310063" algn="l"/>
                <a:tab pos="4664075" algn="l"/>
                <a:tab pos="8164513" algn="l"/>
                <a:tab pos="8696325" algn="l"/>
              </a:tabLst>
              <a:defRPr/>
            </a:pPr>
            <a:r>
              <a:rPr lang="id-ID" sz="2100" b="1" dirty="0">
                <a:latin typeface="Courier New" pitchFamily="49" charset="0"/>
                <a:cs typeface="Courier New" pitchFamily="49" charset="0"/>
              </a:rPr>
              <a:t>	unlock(bal</a:t>
            </a:r>
            <a:r>
              <a:rPr lang="id-ID" sz="2100" b="1" baseline="-250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id-ID" sz="2100" b="1" dirty="0">
                <a:latin typeface="Courier New" pitchFamily="49" charset="0"/>
                <a:cs typeface="Courier New" pitchFamily="49" charset="0"/>
              </a:rPr>
              <a:t>)	t</a:t>
            </a:r>
            <a:r>
              <a:rPr lang="id-ID" sz="2100" b="1" baseline="-25000" dirty="0">
                <a:latin typeface="Courier New" pitchFamily="49" charset="0"/>
                <a:cs typeface="Courier New" pitchFamily="49" charset="0"/>
              </a:rPr>
              <a:t>10</a:t>
            </a:r>
            <a:r>
              <a:rPr lang="id-ID" sz="21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id-ID" sz="2100" b="1" dirty="0">
                <a:latin typeface="Arial Narrow" pitchFamily="34" charset="0"/>
                <a:cs typeface="Courier New" pitchFamily="49" charset="0"/>
              </a:rPr>
              <a:t>400</a:t>
            </a:r>
          </a:p>
          <a:p>
            <a:pPr marL="0" indent="0">
              <a:spcBef>
                <a:spcPct val="0"/>
              </a:spcBef>
              <a:buNone/>
              <a:tabLst>
                <a:tab pos="447675" algn="l"/>
                <a:tab pos="803275" algn="l"/>
                <a:tab pos="3670300" algn="l"/>
                <a:tab pos="4310063" algn="l"/>
                <a:tab pos="4664075" algn="l"/>
                <a:tab pos="8164513" algn="l"/>
                <a:tab pos="8696325" algn="l"/>
              </a:tabLst>
              <a:defRPr/>
            </a:pPr>
            <a:r>
              <a:rPr lang="id-ID" sz="2100" b="1" dirty="0">
                <a:latin typeface="Courier New" pitchFamily="49" charset="0"/>
                <a:cs typeface="Courier New" pitchFamily="49" charset="0"/>
              </a:rPr>
              <a:t>commit	t</a:t>
            </a:r>
            <a:r>
              <a:rPr lang="id-ID" sz="2100" b="1" baseline="-25000" dirty="0">
                <a:latin typeface="Courier New" pitchFamily="49" charset="0"/>
                <a:cs typeface="Courier New" pitchFamily="49" charset="0"/>
              </a:rPr>
              <a:t>11</a:t>
            </a:r>
            <a:r>
              <a:rPr lang="id-ID" sz="21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id-ID" sz="2100" b="1" dirty="0">
                <a:latin typeface="Arial Narrow" pitchFamily="34" charset="0"/>
                <a:cs typeface="Courier New" pitchFamily="49" charset="0"/>
              </a:rPr>
              <a:t>400</a:t>
            </a:r>
            <a:endParaRPr lang="en-US" sz="2100" b="1" dirty="0">
              <a:latin typeface="Arial Narrow" pitchFamily="34" charset="0"/>
              <a:cs typeface="Courier New" pitchFamily="49" charset="0"/>
            </a:endParaRPr>
          </a:p>
          <a:p>
            <a:pPr marL="0" indent="0">
              <a:tabLst>
                <a:tab pos="447675" algn="l"/>
                <a:tab pos="803275" algn="l"/>
                <a:tab pos="3670300" algn="l"/>
                <a:tab pos="4310063" algn="l"/>
                <a:tab pos="4664075" algn="l"/>
                <a:tab pos="8164513" algn="l"/>
                <a:tab pos="8696325" algn="l"/>
              </a:tabLst>
            </a:pPr>
            <a:endParaRPr lang="id-ID" sz="2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i="1" cap="none" dirty="0">
                <a:cs typeface="ＭＳ Ｐゴシック" charset="0"/>
              </a:rPr>
              <a:t>Contoh 2PL</a:t>
            </a:r>
            <a:r>
              <a:rPr lang="id-ID" b="1" cap="none" dirty="0">
                <a:cs typeface="ＭＳ Ｐゴシック" charset="0"/>
              </a:rPr>
              <a:t>: Kasus 1</a:t>
            </a:r>
            <a:br>
              <a:rPr lang="id-ID" b="1" cap="none" dirty="0">
                <a:cs typeface="ＭＳ Ｐゴシック" charset="0"/>
              </a:rPr>
            </a:br>
            <a:r>
              <a:rPr lang="id-ID" b="1" cap="none" dirty="0">
                <a:cs typeface="ＭＳ Ｐゴシック" charset="0"/>
              </a:rPr>
              <a:t>Mencegah kehilangan update</a:t>
            </a: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F1E7D-9EF4-4229-BE58-728B0D86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4C9E71-29D8-4A80-957C-E8A8E94BAF00}" type="slidenum">
              <a:rPr lang="en-US" altLang="id-ID" smtClean="0"/>
              <a:pPr/>
              <a:t>14</a:t>
            </a:fld>
            <a:endParaRPr lang="en-US" altLang="id-ID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020D28-A9A0-4F01-A287-2FC65D1AD808}"/>
              </a:ext>
            </a:extLst>
          </p:cNvPr>
          <p:cNvSpPr/>
          <p:nvPr/>
        </p:nvSpPr>
        <p:spPr>
          <a:xfrm>
            <a:off x="1763688" y="590393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T1</a:t>
            </a:r>
            <a:endParaRPr lang="id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7D1BCD-97D8-4962-847A-5B947F96049B}"/>
              </a:ext>
            </a:extLst>
          </p:cNvPr>
          <p:cNvSpPr/>
          <p:nvPr/>
        </p:nvSpPr>
        <p:spPr>
          <a:xfrm>
            <a:off x="4788024" y="590393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T2</a:t>
            </a:r>
            <a:endParaRPr lang="id-ID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A08D355-44FF-4D6A-809F-F4D9F9570AAD}"/>
              </a:ext>
            </a:extLst>
          </p:cNvPr>
          <p:cNvSpPr/>
          <p:nvPr/>
        </p:nvSpPr>
        <p:spPr>
          <a:xfrm flipV="1">
            <a:off x="2419004" y="6147263"/>
            <a:ext cx="2369020" cy="45719"/>
          </a:xfrm>
          <a:custGeom>
            <a:avLst/>
            <a:gdLst>
              <a:gd name="connsiteX0" fmla="*/ 2302625 w 2302625"/>
              <a:gd name="connsiteY0" fmla="*/ 0 h 0"/>
              <a:gd name="connsiteX1" fmla="*/ 49876 w 2302625"/>
              <a:gd name="connsiteY1" fmla="*/ 0 h 0"/>
              <a:gd name="connsiteX2" fmla="*/ 0 w 230262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2625">
                <a:moveTo>
                  <a:pt x="2302625" y="0"/>
                </a:moveTo>
                <a:lnTo>
                  <a:pt x="49876" y="0"/>
                </a:lnTo>
                <a:lnTo>
                  <a:pt x="0" y="0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CE0AD0-543D-4613-806D-90493933CF65}"/>
              </a:ext>
            </a:extLst>
          </p:cNvPr>
          <p:cNvSpPr/>
          <p:nvPr/>
        </p:nvSpPr>
        <p:spPr>
          <a:xfrm>
            <a:off x="3130557" y="5759920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bal</a:t>
            </a:r>
            <a:r>
              <a:rPr lang="en-US" baseline="-25000">
                <a:solidFill>
                  <a:schemeClr val="tx1"/>
                </a:solidFill>
              </a:rPr>
              <a:t>x</a:t>
            </a:r>
            <a:endParaRPr lang="id-ID" baseline="-25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4500">
              <a:buNone/>
              <a:defRPr/>
            </a:pPr>
            <a:r>
              <a:rPr lang="id-ID" sz="2800" i="1" dirty="0">
                <a:cs typeface="ＭＳ Ｐゴシック" charset="0"/>
              </a:rPr>
              <a:t>Terapkan 2PL pada contoh kasus 2 &amp; 3 </a:t>
            </a:r>
            <a:r>
              <a:rPr lang="id-ID" sz="2800" i="1">
                <a:cs typeface="ＭＳ Ｐゴシック" charset="0"/>
              </a:rPr>
              <a:t>(kuliah</a:t>
            </a:r>
            <a:r>
              <a:rPr lang="en-US" sz="2800" i="1">
                <a:cs typeface="ＭＳ Ｐゴシック" charset="0"/>
              </a:rPr>
              <a:t> sebelumnya</a:t>
            </a:r>
            <a:r>
              <a:rPr lang="id-ID" sz="2800" i="1">
                <a:cs typeface="ＭＳ Ｐゴシック" charset="0"/>
              </a:rPr>
              <a:t>)</a:t>
            </a:r>
            <a:endParaRPr lang="en-US" sz="2800" i="1" dirty="0">
              <a:cs typeface="ＭＳ Ｐゴシック" charset="0"/>
            </a:endParaRPr>
          </a:p>
          <a:p>
            <a:pPr marL="455613" indent="-455613">
              <a:buFont typeface="Wingdings 2" pitchFamily="18" charset="2"/>
              <a:buAutoNum type="arabicPeriod" startAt="2"/>
              <a:defRPr/>
            </a:pPr>
            <a:r>
              <a:rPr lang="id-ID" sz="2800" dirty="0">
                <a:cs typeface="ＭＳ Ｐゴシック" charset="0"/>
              </a:rPr>
              <a:t>Mencegah masalah ketergantungan yang tidak komit</a:t>
            </a:r>
          </a:p>
          <a:p>
            <a:pPr marL="455613" indent="-455613">
              <a:buFont typeface="Wingdings 2" pitchFamily="18" charset="2"/>
              <a:buAutoNum type="arabicPeriod" startAt="2"/>
              <a:defRPr/>
            </a:pPr>
            <a:r>
              <a:rPr lang="id-ID" sz="2800" dirty="0">
                <a:cs typeface="ＭＳ Ｐゴシック" charset="0"/>
              </a:rPr>
              <a:t>Mencegah masalah analisis yang tidak konsisten</a:t>
            </a:r>
            <a:endParaRPr lang="id-ID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cap="none" dirty="0">
                <a:cs typeface="ＭＳ Ｐゴシック" charset="0"/>
              </a:rPr>
              <a:t>Latihan</a:t>
            </a: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057F6-B104-4FB1-AE3E-47AB998D2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4C9E71-29D8-4A80-957C-E8A8E94BAF00}" type="slidenum">
              <a:rPr lang="en-US" altLang="id-ID" smtClean="0"/>
              <a:pPr/>
              <a:t>15</a:t>
            </a:fld>
            <a:endParaRPr lang="en-US" altLang="id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85B4DD-36FF-4825-8B53-318B938BAA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439020"/>
              </p:ext>
            </p:extLst>
          </p:nvPr>
        </p:nvGraphicFramePr>
        <p:xfrm>
          <a:off x="179388" y="1673225"/>
          <a:ext cx="8786811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556">
                  <a:extLst>
                    <a:ext uri="{9D8B030D-6E8A-4147-A177-3AD203B41FA5}">
                      <a16:colId xmlns:a16="http://schemas.microsoft.com/office/drawing/2014/main" val="109692572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260289988"/>
                    </a:ext>
                  </a:extLst>
                </a:gridCol>
                <a:gridCol w="3962151">
                  <a:extLst>
                    <a:ext uri="{9D8B030D-6E8A-4147-A177-3AD203B41FA5}">
                      <a16:colId xmlns:a16="http://schemas.microsoft.com/office/drawing/2014/main" val="665503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2800"/>
                        <a:t>Transaksi A</a:t>
                      </a:r>
                      <a:r>
                        <a:rPr lang="en-US" sz="2800"/>
                        <a:t>:</a:t>
                      </a:r>
                      <a:br>
                        <a:rPr lang="en-US" sz="2800"/>
                      </a:br>
                      <a:r>
                        <a:rPr lang="en-US" sz="2800"/>
                        <a:t>ambil $400 di ATM</a:t>
                      </a:r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Arial Narrow" panose="020B0606020202030204" pitchFamily="34" charset="0"/>
                        </a:rPr>
                        <a:t>Waktu</a:t>
                      </a:r>
                      <a:endParaRPr lang="id-ID" sz="2400" b="1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800"/>
                        <a:t>Transaksi </a:t>
                      </a:r>
                      <a:r>
                        <a:rPr lang="en-US" sz="2800"/>
                        <a:t>B:</a:t>
                      </a:r>
                      <a:br>
                        <a:rPr lang="en-US" sz="2800"/>
                      </a:br>
                      <a:r>
                        <a:rPr lang="en-US" sz="2800"/>
                        <a:t>setor $700 di bank</a:t>
                      </a:r>
                      <a:endParaRPr lang="id-ID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27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tabLst>
                          <a:tab pos="447675" algn="l"/>
                          <a:tab pos="3676650" algn="l"/>
                        </a:tabLst>
                      </a:pPr>
                      <a:r>
                        <a:rPr lang="en-US" sz="2800" u="sng" dirty="0" err="1"/>
                        <a:t>begin_transaction</a:t>
                      </a: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endParaRPr lang="en-US" sz="2800" u="sng" dirty="0"/>
                    </a:p>
                    <a:p>
                      <a:pPr>
                        <a:tabLst>
                          <a:tab pos="447675" algn="l"/>
                          <a:tab pos="3676650" algn="l"/>
                        </a:tabLst>
                      </a:pP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2800" u="sng" dirty="0"/>
                        <a:t>read(x)</a:t>
                      </a: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 	</a:t>
                      </a:r>
                      <a:endParaRPr lang="en-US" sz="2800" u="sng" dirty="0"/>
                    </a:p>
                    <a:p>
                      <a:pPr>
                        <a:tabLst>
                          <a:tab pos="447675" algn="l"/>
                          <a:tab pos="3676650" algn="l"/>
                        </a:tabLst>
                      </a:pP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2800" u="sng" dirty="0"/>
                        <a:t>x = x – 400</a:t>
                      </a: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endParaRPr lang="en-US" sz="2800" u="sng" dirty="0"/>
                    </a:p>
                    <a:p>
                      <a:pPr>
                        <a:tabLst>
                          <a:tab pos="447675" algn="l"/>
                          <a:tab pos="3676650" algn="l"/>
                        </a:tabLst>
                      </a:pP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2800" u="sng" dirty="0"/>
                        <a:t>write (x)</a:t>
                      </a: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 	</a:t>
                      </a:r>
                      <a:endParaRPr lang="en-US" sz="2800" u="sng" dirty="0"/>
                    </a:p>
                    <a:p>
                      <a:pPr>
                        <a:tabLst>
                          <a:tab pos="447675" algn="l"/>
                          <a:tab pos="3676650" algn="l"/>
                        </a:tabLst>
                      </a:pPr>
                      <a:r>
                        <a:rPr lang="en-US" sz="2800" u="sng" dirty="0"/>
                        <a:t>Commit</a:t>
                      </a: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endParaRPr lang="en-US" sz="2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2</a:t>
                      </a:r>
                      <a:endParaRPr lang="id-ID" sz="2800" baseline="-250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3</a:t>
                      </a:r>
                      <a:endParaRPr lang="id-ID" sz="2800" baseline="-250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4</a:t>
                      </a:r>
                      <a:endParaRPr lang="id-ID" sz="2800" baseline="-250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5</a:t>
                      </a:r>
                      <a:endParaRPr lang="id-ID" sz="2800" baseline="-250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6</a:t>
                      </a:r>
                      <a:endParaRPr lang="id-ID" sz="2800" baseline="-250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7</a:t>
                      </a:r>
                      <a:endParaRPr lang="id-ID" sz="2800" baseline="-250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8</a:t>
                      </a:r>
                      <a:endParaRPr lang="id-ID" sz="2800" baseline="-25000"/>
                    </a:p>
                    <a:p>
                      <a:pPr algn="ctr"/>
                      <a:endParaRPr lang="id-ID" sz="28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endParaRPr lang="en-US" sz="2800" u="sng" dirty="0"/>
                    </a:p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endParaRPr lang="en-US" sz="2800" u="sng" dirty="0"/>
                    </a:p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endParaRPr lang="en-US" sz="2800" u="sng" dirty="0"/>
                    </a:p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r>
                        <a:rPr lang="en-US" sz="2800" u="sng" dirty="0" err="1"/>
                        <a:t>begin_transaction</a:t>
                      </a: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endParaRPr lang="en-US" sz="2800" u="sng" dirty="0"/>
                    </a:p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2800" u="sng" dirty="0"/>
                        <a:t>read(x)</a:t>
                      </a: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 	</a:t>
                      </a:r>
                    </a:p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2800" u="sng" dirty="0"/>
                        <a:t>x = x + 700</a:t>
                      </a: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endParaRPr lang="en-US" sz="2800" u="sng" dirty="0"/>
                    </a:p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2800" u="sng" dirty="0"/>
                        <a:t>write(x)</a:t>
                      </a: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 	</a:t>
                      </a:r>
                      <a:endParaRPr lang="en-US" sz="2800" u="sng" dirty="0"/>
                    </a:p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r>
                        <a:rPr lang="en-US" sz="2800" u="sng" dirty="0"/>
                        <a:t>commit</a:t>
                      </a: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endParaRPr lang="en-US" sz="2800" u="sng" dirty="0"/>
                    </a:p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endParaRPr lang="id-ID" sz="28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0394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10F0CC0-6021-4142-9F3C-02EF77D1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cap="none">
                <a:cs typeface="ＭＳ Ｐゴシック" charset="0"/>
              </a:rPr>
              <a:t>Apakah jadwal untuk transaksi</a:t>
            </a:r>
            <a:br>
              <a:rPr lang="id-ID" cap="none">
                <a:cs typeface="ＭＳ Ｐゴシック" charset="0"/>
              </a:rPr>
            </a:br>
            <a:r>
              <a:rPr lang="id-ID" cap="none">
                <a:cs typeface="ＭＳ Ｐゴシック" charset="0"/>
              </a:rPr>
              <a:t>berikut </a:t>
            </a:r>
            <a:r>
              <a:rPr lang="id-ID" i="1" cap="none">
                <a:latin typeface="Cambria" panose="02040503050406030204" pitchFamily="18" charset="0"/>
                <a:ea typeface="Cambria" panose="02040503050406030204" pitchFamily="18" charset="0"/>
                <a:cs typeface="ＭＳ Ｐゴシック" charset="0"/>
              </a:rPr>
              <a:t>serializable</a:t>
            </a:r>
            <a:r>
              <a:rPr lang="id-ID" cap="none">
                <a:cs typeface="ＭＳ Ｐゴシック" charset="0"/>
              </a:rPr>
              <a:t>?</a:t>
            </a:r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55A13-9153-4521-A608-6BEADDDDB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4C9E71-29D8-4A80-957C-E8A8E94BAF00}" type="slidenum">
              <a:rPr lang="en-US" altLang="id-ID" smtClean="0"/>
              <a:pPr/>
              <a:t>2</a:t>
            </a:fld>
            <a:endParaRPr lang="en-US" altLang="id-ID" dirty="0"/>
          </a:p>
        </p:txBody>
      </p:sp>
    </p:spTree>
    <p:extLst>
      <p:ext uri="{BB962C8B-B14F-4D97-AF65-F5344CB8AC3E}">
        <p14:creationId xmlns:p14="http://schemas.microsoft.com/office/powerpoint/2010/main" val="49730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85B4DD-36FF-4825-8B53-318B938BAA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70007"/>
              </p:ext>
            </p:extLst>
          </p:nvPr>
        </p:nvGraphicFramePr>
        <p:xfrm>
          <a:off x="179388" y="1673225"/>
          <a:ext cx="8786811" cy="473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556">
                  <a:extLst>
                    <a:ext uri="{9D8B030D-6E8A-4147-A177-3AD203B41FA5}">
                      <a16:colId xmlns:a16="http://schemas.microsoft.com/office/drawing/2014/main" val="109692572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260289988"/>
                    </a:ext>
                  </a:extLst>
                </a:gridCol>
                <a:gridCol w="3962151">
                  <a:extLst>
                    <a:ext uri="{9D8B030D-6E8A-4147-A177-3AD203B41FA5}">
                      <a16:colId xmlns:a16="http://schemas.microsoft.com/office/drawing/2014/main" val="665503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2800"/>
                        <a:t>Transaksi A</a:t>
                      </a:r>
                      <a:r>
                        <a:rPr lang="en-US" sz="2800"/>
                        <a:t>:</a:t>
                      </a:r>
                      <a:br>
                        <a:rPr lang="en-US" sz="2800"/>
                      </a:br>
                      <a:r>
                        <a:rPr lang="en-US" sz="2800"/>
                        <a:t>ambil $400 di ATM</a:t>
                      </a:r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Arial Narrow" panose="020B0606020202030204" pitchFamily="34" charset="0"/>
                        </a:rPr>
                        <a:t>Waktu</a:t>
                      </a:r>
                      <a:endParaRPr lang="id-ID" sz="2400" b="1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800"/>
                        <a:t>Transaksi </a:t>
                      </a:r>
                      <a:r>
                        <a:rPr lang="en-US" sz="2800"/>
                        <a:t>B:</a:t>
                      </a:r>
                      <a:br>
                        <a:rPr lang="en-US" sz="2800"/>
                      </a:br>
                      <a:r>
                        <a:rPr lang="en-US" sz="2800"/>
                        <a:t>setor $700 di bank</a:t>
                      </a:r>
                      <a:endParaRPr lang="id-ID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27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tabLst>
                          <a:tab pos="447675" algn="l"/>
                          <a:tab pos="3676650" algn="l"/>
                        </a:tabLst>
                      </a:pPr>
                      <a:endParaRPr lang="en-US" sz="2800" u="sng"/>
                    </a:p>
                    <a:p>
                      <a:pPr>
                        <a:tabLst>
                          <a:tab pos="447675" algn="l"/>
                          <a:tab pos="3676650" algn="l"/>
                        </a:tabLst>
                      </a:pPr>
                      <a:endParaRPr lang="en-US" sz="2800" u="sng"/>
                    </a:p>
                    <a:p>
                      <a:pPr>
                        <a:tabLst>
                          <a:tab pos="447675" algn="l"/>
                          <a:tab pos="3676650" algn="l"/>
                        </a:tabLst>
                      </a:pPr>
                      <a:endParaRPr lang="en-US" sz="2800" u="sng"/>
                    </a:p>
                    <a:p>
                      <a:pPr>
                        <a:tabLst>
                          <a:tab pos="447675" algn="l"/>
                          <a:tab pos="3676650" algn="l"/>
                        </a:tabLst>
                      </a:pPr>
                      <a:r>
                        <a:rPr lang="en-US" sz="2800" u="sng"/>
                        <a:t>begin_transaction</a:t>
                      </a:r>
                      <a:r>
                        <a:rPr lang="en-US" sz="2800" b="1" u="sng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endParaRPr lang="en-US" sz="2800" u="sng"/>
                    </a:p>
                    <a:p>
                      <a:pPr>
                        <a:tabLst>
                          <a:tab pos="447675" algn="l"/>
                          <a:tab pos="3676650" algn="l"/>
                        </a:tabLst>
                      </a:pPr>
                      <a:r>
                        <a:rPr lang="en-US" sz="2800" b="1" u="sng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2800" u="sng"/>
                        <a:t>read(x)</a:t>
                      </a:r>
                      <a:r>
                        <a:rPr lang="en-US" sz="2800" b="1" u="sng">
                          <a:latin typeface="Courier New" pitchFamily="49" charset="0"/>
                          <a:cs typeface="Courier New" pitchFamily="49" charset="0"/>
                        </a:rPr>
                        <a:t> 	</a:t>
                      </a:r>
                      <a:endParaRPr lang="en-US" sz="2800" u="sng"/>
                    </a:p>
                    <a:p>
                      <a:pPr>
                        <a:tabLst>
                          <a:tab pos="447675" algn="l"/>
                          <a:tab pos="3676650" algn="l"/>
                        </a:tabLst>
                      </a:pPr>
                      <a:r>
                        <a:rPr lang="en-US" sz="2800" b="1" u="sng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2800" u="sng"/>
                        <a:t>x = x – 400</a:t>
                      </a:r>
                      <a:r>
                        <a:rPr lang="en-US" sz="2800" b="1" u="sng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endParaRPr lang="en-US" sz="2800" u="sng"/>
                    </a:p>
                    <a:p>
                      <a:pPr>
                        <a:tabLst>
                          <a:tab pos="447675" algn="l"/>
                          <a:tab pos="3676650" algn="l"/>
                        </a:tabLst>
                      </a:pPr>
                      <a:r>
                        <a:rPr lang="en-US" sz="2800" b="1" u="sng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2800" u="sng"/>
                        <a:t>write (x)</a:t>
                      </a:r>
                      <a:r>
                        <a:rPr lang="en-US" sz="2800" b="1" u="sng">
                          <a:latin typeface="Courier New" pitchFamily="49" charset="0"/>
                          <a:cs typeface="Courier New" pitchFamily="49" charset="0"/>
                        </a:rPr>
                        <a:t> 	</a:t>
                      </a:r>
                      <a:endParaRPr lang="en-US" sz="2800" u="sng"/>
                    </a:p>
                    <a:p>
                      <a:pPr>
                        <a:tabLst>
                          <a:tab pos="447675" algn="l"/>
                          <a:tab pos="3676650" algn="l"/>
                        </a:tabLst>
                      </a:pPr>
                      <a:r>
                        <a:rPr lang="en-US" sz="2800" u="sng"/>
                        <a:t>Commit</a:t>
                      </a:r>
                      <a:r>
                        <a:rPr lang="en-US" sz="2800" b="1" u="sng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endParaRPr lang="en-US" sz="28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2</a:t>
                      </a:r>
                      <a:endParaRPr lang="id-ID" sz="2800" baseline="-250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3</a:t>
                      </a:r>
                      <a:endParaRPr lang="id-ID" sz="2800" baseline="-250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4</a:t>
                      </a:r>
                      <a:endParaRPr lang="id-ID" sz="2800" baseline="-250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5</a:t>
                      </a:r>
                      <a:endParaRPr lang="id-ID" sz="2800" baseline="-250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6</a:t>
                      </a:r>
                      <a:endParaRPr lang="id-ID" sz="2800" baseline="-250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7</a:t>
                      </a:r>
                      <a:endParaRPr lang="id-ID" sz="2800" baseline="-250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8</a:t>
                      </a:r>
                      <a:endParaRPr lang="id-ID" sz="2800" baseline="-25000"/>
                    </a:p>
                    <a:p>
                      <a:pPr algn="ctr"/>
                      <a:endParaRPr lang="id-ID" sz="28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r>
                        <a:rPr lang="en-US" sz="2800" u="sng" dirty="0" err="1"/>
                        <a:t>begin_transaction</a:t>
                      </a: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endParaRPr lang="en-US" sz="2800" u="sng" dirty="0"/>
                    </a:p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2800" u="sng" dirty="0"/>
                        <a:t>read(x)</a:t>
                      </a: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 	</a:t>
                      </a:r>
                    </a:p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2800" u="sng" dirty="0"/>
                        <a:t>x = x + 700</a:t>
                      </a: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endParaRPr lang="en-US" sz="2800" u="sng" dirty="0"/>
                    </a:p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2800" u="sng" dirty="0"/>
                        <a:t>write(x)</a:t>
                      </a: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 	</a:t>
                      </a:r>
                      <a:endParaRPr lang="en-US" sz="2800" u="sng" dirty="0"/>
                    </a:p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r>
                        <a:rPr lang="en-US" sz="2800" u="sng" dirty="0"/>
                        <a:t>commit</a:t>
                      </a: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endParaRPr lang="en-US" sz="2800" u="sng" dirty="0"/>
                    </a:p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endParaRPr lang="id-ID" sz="28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0394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10F0CC0-6021-4142-9F3C-02EF77D1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cap="none">
                <a:cs typeface="ＭＳ Ｐゴシック" charset="0"/>
              </a:rPr>
              <a:t>Apakah jadwal untuk transaksi</a:t>
            </a:r>
            <a:br>
              <a:rPr lang="id-ID" cap="none">
                <a:cs typeface="ＭＳ Ｐゴシック" charset="0"/>
              </a:rPr>
            </a:br>
            <a:r>
              <a:rPr lang="id-ID" cap="none">
                <a:cs typeface="ＭＳ Ｐゴシック" charset="0"/>
              </a:rPr>
              <a:t>berikut </a:t>
            </a:r>
            <a:r>
              <a:rPr lang="id-ID" i="1" cap="none">
                <a:latin typeface="Cambria" panose="02040503050406030204" pitchFamily="18" charset="0"/>
                <a:ea typeface="Cambria" panose="02040503050406030204" pitchFamily="18" charset="0"/>
                <a:cs typeface="ＭＳ Ｐゴシック" charset="0"/>
              </a:rPr>
              <a:t>serializable</a:t>
            </a:r>
            <a:r>
              <a:rPr lang="id-ID" cap="none">
                <a:cs typeface="ＭＳ Ｐゴシック" charset="0"/>
              </a:rPr>
              <a:t>?</a:t>
            </a:r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55A13-9153-4521-A608-6BEADDDDB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4C9E71-29D8-4A80-957C-E8A8E94BAF00}" type="slidenum">
              <a:rPr lang="en-US" altLang="id-ID" smtClean="0"/>
              <a:pPr/>
              <a:t>3</a:t>
            </a:fld>
            <a:endParaRPr lang="en-US" altLang="id-ID" dirty="0"/>
          </a:p>
        </p:txBody>
      </p:sp>
    </p:spTree>
    <p:extLst>
      <p:ext uri="{BB962C8B-B14F-4D97-AF65-F5344CB8AC3E}">
        <p14:creationId xmlns:p14="http://schemas.microsoft.com/office/powerpoint/2010/main" val="195991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85B4DD-36FF-4825-8B53-318B938BAA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366203"/>
              </p:ext>
            </p:extLst>
          </p:nvPr>
        </p:nvGraphicFramePr>
        <p:xfrm>
          <a:off x="179388" y="1673225"/>
          <a:ext cx="8786811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556">
                  <a:extLst>
                    <a:ext uri="{9D8B030D-6E8A-4147-A177-3AD203B41FA5}">
                      <a16:colId xmlns:a16="http://schemas.microsoft.com/office/drawing/2014/main" val="109692572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260289988"/>
                    </a:ext>
                  </a:extLst>
                </a:gridCol>
                <a:gridCol w="3962151">
                  <a:extLst>
                    <a:ext uri="{9D8B030D-6E8A-4147-A177-3AD203B41FA5}">
                      <a16:colId xmlns:a16="http://schemas.microsoft.com/office/drawing/2014/main" val="665503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2800"/>
                        <a:t>Transaksi A</a:t>
                      </a:r>
                      <a:r>
                        <a:rPr lang="en-US" sz="2800"/>
                        <a:t>:</a:t>
                      </a:r>
                      <a:br>
                        <a:rPr lang="en-US" sz="2800"/>
                      </a:br>
                      <a:r>
                        <a:rPr lang="en-US" sz="2800"/>
                        <a:t>ambil $400 di ATM</a:t>
                      </a:r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Arial Narrow" panose="020B0606020202030204" pitchFamily="34" charset="0"/>
                        </a:rPr>
                        <a:t>Waktu</a:t>
                      </a:r>
                      <a:endParaRPr lang="id-ID" sz="2400" b="1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800"/>
                        <a:t>Transaksi </a:t>
                      </a:r>
                      <a:r>
                        <a:rPr lang="en-US" sz="2800"/>
                        <a:t>B:</a:t>
                      </a:r>
                      <a:br>
                        <a:rPr lang="en-US" sz="2800"/>
                      </a:br>
                      <a:r>
                        <a:rPr lang="en-US" sz="2800"/>
                        <a:t>setor $700 di bank</a:t>
                      </a:r>
                      <a:endParaRPr lang="id-ID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27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tabLst>
                          <a:tab pos="447675" algn="l"/>
                          <a:tab pos="3676650" algn="l"/>
                        </a:tabLst>
                      </a:pPr>
                      <a:r>
                        <a:rPr lang="en-US" sz="2800" u="sng" dirty="0" err="1"/>
                        <a:t>begin_transaction</a:t>
                      </a: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endParaRPr lang="en-US" sz="2800" u="sng" dirty="0"/>
                    </a:p>
                    <a:p>
                      <a:pPr>
                        <a:tabLst>
                          <a:tab pos="447675" algn="l"/>
                          <a:tab pos="3676650" algn="l"/>
                        </a:tabLst>
                      </a:pP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2800" u="sng" dirty="0"/>
                        <a:t>read(x)</a:t>
                      </a: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 	</a:t>
                      </a:r>
                      <a:endParaRPr lang="en-US" sz="2800" u="sng" dirty="0"/>
                    </a:p>
                    <a:p>
                      <a:pPr>
                        <a:tabLst>
                          <a:tab pos="447675" algn="l"/>
                          <a:tab pos="3676650" algn="l"/>
                        </a:tabLst>
                      </a:pP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2800" u="sng" dirty="0"/>
                        <a:t>x = x – 400</a:t>
                      </a: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endParaRPr lang="en-US" sz="2800" u="sng" dirty="0"/>
                    </a:p>
                    <a:p>
                      <a:pPr>
                        <a:tabLst>
                          <a:tab pos="447675" algn="l"/>
                          <a:tab pos="3676650" algn="l"/>
                        </a:tabLst>
                      </a:pP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	</a:t>
                      </a:r>
                      <a:endParaRPr lang="en-US" sz="2800" u="sng" dirty="0"/>
                    </a:p>
                    <a:p>
                      <a:pPr>
                        <a:tabLst>
                          <a:tab pos="447675" algn="l"/>
                          <a:tab pos="3676650" algn="l"/>
                        </a:tabLst>
                      </a:pP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	</a:t>
                      </a:r>
                      <a:endParaRPr lang="en-US" sz="2800" u="sng" dirty="0"/>
                    </a:p>
                    <a:p>
                      <a:pPr>
                        <a:tabLst>
                          <a:tab pos="447675" algn="l"/>
                          <a:tab pos="3676650" algn="l"/>
                        </a:tabLst>
                      </a:pP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2800" u="sng" dirty="0"/>
                        <a:t>write (x)</a:t>
                      </a: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 	</a:t>
                      </a:r>
                      <a:endParaRPr lang="en-US" sz="2800" u="sng" dirty="0"/>
                    </a:p>
                    <a:p>
                      <a:pPr>
                        <a:tabLst>
                          <a:tab pos="447675" algn="l"/>
                          <a:tab pos="3676650" algn="l"/>
                        </a:tabLst>
                      </a:pPr>
                      <a:r>
                        <a:rPr lang="en-US" sz="2800" u="sng" dirty="0"/>
                        <a:t>Commit</a:t>
                      </a: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endParaRPr lang="en-US" sz="2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2</a:t>
                      </a:r>
                      <a:endParaRPr lang="id-ID" sz="2800" baseline="-250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3</a:t>
                      </a:r>
                      <a:endParaRPr lang="id-ID" sz="2800" baseline="-250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4</a:t>
                      </a:r>
                      <a:endParaRPr lang="id-ID" sz="2800" baseline="-250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5</a:t>
                      </a:r>
                      <a:endParaRPr lang="id-ID" sz="2800" baseline="-250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6</a:t>
                      </a:r>
                      <a:endParaRPr lang="id-ID" sz="2800" baseline="-250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7</a:t>
                      </a:r>
                      <a:endParaRPr lang="id-ID" sz="2800" baseline="-250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8</a:t>
                      </a:r>
                      <a:endParaRPr lang="id-ID" sz="2800" baseline="-25000"/>
                    </a:p>
                    <a:p>
                      <a:pPr algn="ctr"/>
                      <a:endParaRPr lang="id-ID" sz="28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endParaRPr lang="en-US" sz="2800" u="sng" dirty="0"/>
                    </a:p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endParaRPr lang="en-US" sz="2800" u="sng" dirty="0"/>
                    </a:p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r>
                        <a:rPr lang="en-US" sz="2800" u="sng" dirty="0" err="1"/>
                        <a:t>begin_transaction</a:t>
                      </a: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endParaRPr lang="en-US" sz="2800" u="sng" dirty="0"/>
                    </a:p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2800" u="sng" dirty="0"/>
                        <a:t>read(x)</a:t>
                      </a: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 	</a:t>
                      </a:r>
                    </a:p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2800" u="sng" dirty="0"/>
                        <a:t>x = x + 700</a:t>
                      </a: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endParaRPr lang="en-US" sz="2800" u="sng" dirty="0"/>
                    </a:p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	</a:t>
                      </a:r>
                    </a:p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2800" u="sng" dirty="0"/>
                        <a:t>write(x)</a:t>
                      </a: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 	</a:t>
                      </a:r>
                      <a:endParaRPr lang="en-US" sz="2800" u="sng" dirty="0"/>
                    </a:p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r>
                        <a:rPr lang="en-US" sz="2800" u="sng" dirty="0"/>
                        <a:t>commit</a:t>
                      </a: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endParaRPr lang="en-US" sz="2800" u="sng" dirty="0"/>
                    </a:p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endParaRPr lang="id-ID" sz="28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0394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10F0CC0-6021-4142-9F3C-02EF77D1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cap="none">
                <a:cs typeface="ＭＳ Ｐゴシック" charset="0"/>
              </a:rPr>
              <a:t>Apakah jadwal untuk transaksi</a:t>
            </a:r>
            <a:br>
              <a:rPr lang="id-ID" cap="none">
                <a:cs typeface="ＭＳ Ｐゴシック" charset="0"/>
              </a:rPr>
            </a:br>
            <a:r>
              <a:rPr lang="id-ID" cap="none">
                <a:cs typeface="ＭＳ Ｐゴシック" charset="0"/>
              </a:rPr>
              <a:t>berikut </a:t>
            </a:r>
            <a:r>
              <a:rPr lang="id-ID" i="1" cap="none">
                <a:latin typeface="Cambria" panose="02040503050406030204" pitchFamily="18" charset="0"/>
                <a:ea typeface="Cambria" panose="02040503050406030204" pitchFamily="18" charset="0"/>
                <a:cs typeface="ＭＳ Ｐゴシック" charset="0"/>
              </a:rPr>
              <a:t>serializable</a:t>
            </a:r>
            <a:r>
              <a:rPr lang="id-ID" cap="none">
                <a:cs typeface="ＭＳ Ｐゴシック" charset="0"/>
              </a:rPr>
              <a:t>?</a:t>
            </a:r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55A13-9153-4521-A608-6BEADDDDB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4C9E71-29D8-4A80-957C-E8A8E94BAF00}" type="slidenum">
              <a:rPr lang="en-US" altLang="id-ID" smtClean="0"/>
              <a:pPr/>
              <a:t>4</a:t>
            </a:fld>
            <a:endParaRPr lang="en-US" altLang="id-ID" dirty="0"/>
          </a:p>
        </p:txBody>
      </p:sp>
    </p:spTree>
    <p:extLst>
      <p:ext uri="{BB962C8B-B14F-4D97-AF65-F5344CB8AC3E}">
        <p14:creationId xmlns:p14="http://schemas.microsoft.com/office/powerpoint/2010/main" val="124032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85B4DD-36FF-4825-8B53-318B938BAA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634572"/>
              </p:ext>
            </p:extLst>
          </p:nvPr>
        </p:nvGraphicFramePr>
        <p:xfrm>
          <a:off x="179388" y="1673225"/>
          <a:ext cx="8786811" cy="473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556">
                  <a:extLst>
                    <a:ext uri="{9D8B030D-6E8A-4147-A177-3AD203B41FA5}">
                      <a16:colId xmlns:a16="http://schemas.microsoft.com/office/drawing/2014/main" val="109692572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260289988"/>
                    </a:ext>
                  </a:extLst>
                </a:gridCol>
                <a:gridCol w="3962151">
                  <a:extLst>
                    <a:ext uri="{9D8B030D-6E8A-4147-A177-3AD203B41FA5}">
                      <a16:colId xmlns:a16="http://schemas.microsoft.com/office/drawing/2014/main" val="665503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2800"/>
                        <a:t>Transaksi A</a:t>
                      </a:r>
                      <a:r>
                        <a:rPr lang="en-US" sz="2800"/>
                        <a:t>:</a:t>
                      </a:r>
                      <a:br>
                        <a:rPr lang="en-US" sz="2800"/>
                      </a:br>
                      <a:r>
                        <a:rPr lang="en-US" sz="2800"/>
                        <a:t>ambil $400 di ATM</a:t>
                      </a:r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Arial Narrow" panose="020B0606020202030204" pitchFamily="34" charset="0"/>
                        </a:rPr>
                        <a:t>Waktu</a:t>
                      </a:r>
                      <a:endParaRPr lang="id-ID" sz="2400" b="1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800"/>
                        <a:t>Transaksi </a:t>
                      </a:r>
                      <a:r>
                        <a:rPr lang="en-US" sz="2800"/>
                        <a:t>B:</a:t>
                      </a:r>
                      <a:br>
                        <a:rPr lang="en-US" sz="2800"/>
                      </a:br>
                      <a:r>
                        <a:rPr lang="en-US" sz="2800"/>
                        <a:t>setor $700 di bank</a:t>
                      </a:r>
                      <a:endParaRPr lang="id-ID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27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tabLst>
                          <a:tab pos="447675" algn="l"/>
                          <a:tab pos="3676650" algn="l"/>
                        </a:tabLst>
                      </a:pPr>
                      <a:r>
                        <a:rPr lang="en-US" sz="2800" u="sng"/>
                        <a:t>begin_transaction</a:t>
                      </a:r>
                      <a:r>
                        <a:rPr lang="en-US" sz="2800" b="1" u="sng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endParaRPr lang="en-US" sz="2800" u="sng"/>
                    </a:p>
                    <a:p>
                      <a:pPr>
                        <a:tabLst>
                          <a:tab pos="447675" algn="l"/>
                          <a:tab pos="3676650" algn="l"/>
                        </a:tabLst>
                      </a:pPr>
                      <a:r>
                        <a:rPr lang="en-US" sz="2800" b="1" u="sng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2800" u="sng"/>
                        <a:t>read(x)</a:t>
                      </a:r>
                      <a:r>
                        <a:rPr lang="en-US" sz="2800" b="1" u="sng">
                          <a:latin typeface="Courier New" pitchFamily="49" charset="0"/>
                          <a:cs typeface="Courier New" pitchFamily="49" charset="0"/>
                        </a:rPr>
                        <a:t> 	</a:t>
                      </a:r>
                      <a:endParaRPr lang="en-US" sz="2800" u="sng"/>
                    </a:p>
                    <a:p>
                      <a:pPr>
                        <a:tabLst>
                          <a:tab pos="447675" algn="l"/>
                          <a:tab pos="3676650" algn="l"/>
                        </a:tabLst>
                      </a:pPr>
                      <a:r>
                        <a:rPr lang="en-US" sz="2800" b="1" u="sng">
                          <a:latin typeface="Courier New" pitchFamily="49" charset="0"/>
                          <a:cs typeface="Courier New" pitchFamily="49" charset="0"/>
                        </a:rPr>
                        <a:t>		</a:t>
                      </a:r>
                      <a:endParaRPr lang="en-US" sz="2800" u="sng"/>
                    </a:p>
                    <a:p>
                      <a:pPr>
                        <a:tabLst>
                          <a:tab pos="447675" algn="l"/>
                          <a:tab pos="3676650" algn="l"/>
                        </a:tabLst>
                      </a:pPr>
                      <a:r>
                        <a:rPr lang="en-US" sz="2800" b="1" u="sng">
                          <a:latin typeface="Courier New" pitchFamily="49" charset="0"/>
                          <a:cs typeface="Courier New" pitchFamily="49" charset="0"/>
                        </a:rPr>
                        <a:t>		</a:t>
                      </a:r>
                      <a:endParaRPr lang="en-US" sz="2800" u="sng"/>
                    </a:p>
                    <a:p>
                      <a:pPr>
                        <a:tabLst>
                          <a:tab pos="447675" algn="l"/>
                          <a:tab pos="3676650" algn="l"/>
                        </a:tabLst>
                      </a:pPr>
                      <a:r>
                        <a:rPr lang="en-US" sz="2800" b="1" u="sng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2800" u="sng"/>
                        <a:t>x = x – 400</a:t>
                      </a:r>
                      <a:r>
                        <a:rPr lang="en-US" sz="2800" b="1" u="sng">
                          <a:latin typeface="Courier New" pitchFamily="49" charset="0"/>
                          <a:cs typeface="Courier New" pitchFamily="49" charset="0"/>
                        </a:rPr>
                        <a:t>			</a:t>
                      </a:r>
                      <a:endParaRPr lang="en-US" sz="2800" u="sng"/>
                    </a:p>
                    <a:p>
                      <a:pPr>
                        <a:tabLst>
                          <a:tab pos="447675" algn="l"/>
                          <a:tab pos="3676650" algn="l"/>
                        </a:tabLst>
                      </a:pPr>
                      <a:r>
                        <a:rPr lang="en-US" sz="2800" b="1" u="sng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2800" u="sng"/>
                        <a:t>write (x)</a:t>
                      </a:r>
                      <a:r>
                        <a:rPr lang="en-US" sz="2800" b="1" u="sng">
                          <a:latin typeface="Courier New" pitchFamily="49" charset="0"/>
                          <a:cs typeface="Courier New" pitchFamily="49" charset="0"/>
                        </a:rPr>
                        <a:t> 	</a:t>
                      </a:r>
                      <a:endParaRPr lang="en-US" sz="2800" u="sng"/>
                    </a:p>
                    <a:p>
                      <a:pPr>
                        <a:tabLst>
                          <a:tab pos="447675" algn="l"/>
                          <a:tab pos="3676650" algn="l"/>
                        </a:tabLst>
                      </a:pPr>
                      <a:r>
                        <a:rPr lang="en-US" sz="2800" u="sng"/>
                        <a:t>Commit</a:t>
                      </a:r>
                      <a:r>
                        <a:rPr lang="en-US" sz="2800" b="1" u="sng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endParaRPr lang="en-US" sz="28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2</a:t>
                      </a:r>
                      <a:endParaRPr lang="id-ID" sz="2800" baseline="-250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3</a:t>
                      </a:r>
                      <a:endParaRPr lang="id-ID" sz="2800" baseline="-250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4</a:t>
                      </a:r>
                      <a:endParaRPr lang="id-ID" sz="2800" baseline="-250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5</a:t>
                      </a:r>
                      <a:endParaRPr lang="id-ID" sz="2800" baseline="-250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6</a:t>
                      </a:r>
                      <a:endParaRPr lang="id-ID" sz="2800" baseline="-250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7</a:t>
                      </a:r>
                      <a:endParaRPr lang="id-ID" sz="2800" baseline="-250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8</a:t>
                      </a:r>
                      <a:endParaRPr lang="id-ID" sz="2800" baseline="-25000"/>
                    </a:p>
                    <a:p>
                      <a:pPr algn="ctr"/>
                      <a:endParaRPr lang="id-ID" sz="28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endParaRPr lang="en-US" sz="2800" u="sng" dirty="0"/>
                    </a:p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r>
                        <a:rPr lang="en-US" sz="2800" u="sng" dirty="0" err="1"/>
                        <a:t>begin_transaction</a:t>
                      </a: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endParaRPr lang="en-US" sz="2800" u="sng" dirty="0"/>
                    </a:p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2800" u="sng" dirty="0"/>
                        <a:t>read(x)</a:t>
                      </a: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 	</a:t>
                      </a:r>
                    </a:p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2800" u="sng" dirty="0"/>
                        <a:t>x = x + 700</a:t>
                      </a: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endParaRPr lang="en-US" sz="2800" u="sng" dirty="0"/>
                    </a:p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	</a:t>
                      </a:r>
                    </a:p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2800" u="sng" dirty="0"/>
                        <a:t>write(x)</a:t>
                      </a: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 	</a:t>
                      </a:r>
                      <a:endParaRPr lang="en-US" sz="2800" u="sng" dirty="0"/>
                    </a:p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r>
                        <a:rPr lang="en-US" sz="2800" u="sng" dirty="0"/>
                        <a:t>commit</a:t>
                      </a: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endParaRPr lang="en-US" sz="2800" u="sng" dirty="0"/>
                    </a:p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endParaRPr lang="id-ID" sz="28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0394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10F0CC0-6021-4142-9F3C-02EF77D1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cap="none">
                <a:cs typeface="ＭＳ Ｐゴシック" charset="0"/>
              </a:rPr>
              <a:t>Apakah jadwal untuk transaksi</a:t>
            </a:r>
            <a:br>
              <a:rPr lang="id-ID" cap="none">
                <a:cs typeface="ＭＳ Ｐゴシック" charset="0"/>
              </a:rPr>
            </a:br>
            <a:r>
              <a:rPr lang="id-ID" cap="none">
                <a:cs typeface="ＭＳ Ｐゴシック" charset="0"/>
              </a:rPr>
              <a:t>berikut </a:t>
            </a:r>
            <a:r>
              <a:rPr lang="id-ID" i="1" cap="none">
                <a:latin typeface="Cambria" panose="02040503050406030204" pitchFamily="18" charset="0"/>
                <a:ea typeface="Cambria" panose="02040503050406030204" pitchFamily="18" charset="0"/>
                <a:cs typeface="ＭＳ Ｐゴシック" charset="0"/>
              </a:rPr>
              <a:t>serializable</a:t>
            </a:r>
            <a:r>
              <a:rPr lang="id-ID" cap="none">
                <a:cs typeface="ＭＳ Ｐゴシック" charset="0"/>
              </a:rPr>
              <a:t>?</a:t>
            </a:r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55A13-9153-4521-A608-6BEADDDDB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4C9E71-29D8-4A80-957C-E8A8E94BAF00}" type="slidenum">
              <a:rPr lang="en-US" altLang="id-ID" smtClean="0"/>
              <a:pPr/>
              <a:t>5</a:t>
            </a:fld>
            <a:endParaRPr lang="en-US" altLang="id-ID" dirty="0"/>
          </a:p>
        </p:txBody>
      </p:sp>
    </p:spTree>
    <p:extLst>
      <p:ext uri="{BB962C8B-B14F-4D97-AF65-F5344CB8AC3E}">
        <p14:creationId xmlns:p14="http://schemas.microsoft.com/office/powerpoint/2010/main" val="274316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85B4DD-36FF-4825-8B53-318B938BAA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146113"/>
              </p:ext>
            </p:extLst>
          </p:nvPr>
        </p:nvGraphicFramePr>
        <p:xfrm>
          <a:off x="179388" y="1673225"/>
          <a:ext cx="8786811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556">
                  <a:extLst>
                    <a:ext uri="{9D8B030D-6E8A-4147-A177-3AD203B41FA5}">
                      <a16:colId xmlns:a16="http://schemas.microsoft.com/office/drawing/2014/main" val="109692572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260289988"/>
                    </a:ext>
                  </a:extLst>
                </a:gridCol>
                <a:gridCol w="3962151">
                  <a:extLst>
                    <a:ext uri="{9D8B030D-6E8A-4147-A177-3AD203B41FA5}">
                      <a16:colId xmlns:a16="http://schemas.microsoft.com/office/drawing/2014/main" val="665503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2800"/>
                        <a:t>Transaksi A</a:t>
                      </a:r>
                      <a:r>
                        <a:rPr lang="en-US" sz="2800"/>
                        <a:t>:</a:t>
                      </a:r>
                      <a:br>
                        <a:rPr lang="en-US" sz="2800"/>
                      </a:br>
                      <a:r>
                        <a:rPr lang="en-US" sz="2800"/>
                        <a:t>ambil $400 di ATM</a:t>
                      </a:r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Arial Narrow" panose="020B0606020202030204" pitchFamily="34" charset="0"/>
                        </a:rPr>
                        <a:t>Waktu</a:t>
                      </a:r>
                      <a:endParaRPr lang="id-ID" sz="2400" b="1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800"/>
                        <a:t>Transaksi </a:t>
                      </a:r>
                      <a:r>
                        <a:rPr lang="en-US" sz="2800"/>
                        <a:t>B:</a:t>
                      </a:r>
                      <a:br>
                        <a:rPr lang="en-US" sz="2800"/>
                      </a:br>
                      <a:r>
                        <a:rPr lang="en-US" sz="2800"/>
                        <a:t>setor $700 di bank</a:t>
                      </a:r>
                      <a:endParaRPr lang="id-ID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27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tabLst>
                          <a:tab pos="447675" algn="l"/>
                          <a:tab pos="3676650" algn="l"/>
                        </a:tabLst>
                      </a:pPr>
                      <a:r>
                        <a:rPr lang="en-US" sz="2800" u="sng"/>
                        <a:t>begin_transaction</a:t>
                      </a:r>
                      <a:r>
                        <a:rPr lang="en-US" sz="2800" b="1" u="sng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endParaRPr lang="en-US" sz="2800" u="sng"/>
                    </a:p>
                    <a:p>
                      <a:pPr>
                        <a:tabLst>
                          <a:tab pos="447675" algn="l"/>
                          <a:tab pos="3676650" algn="l"/>
                        </a:tabLst>
                      </a:pPr>
                      <a:r>
                        <a:rPr lang="en-US" sz="2800" b="1" u="sng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2800" u="sng"/>
                        <a:t>read(x)</a:t>
                      </a:r>
                      <a:r>
                        <a:rPr lang="en-US" sz="2800" b="1" u="sng">
                          <a:latin typeface="Courier New" pitchFamily="49" charset="0"/>
                          <a:cs typeface="Courier New" pitchFamily="49" charset="0"/>
                        </a:rPr>
                        <a:t> 	</a:t>
                      </a:r>
                      <a:endParaRPr lang="en-US" sz="2800" u="sng"/>
                    </a:p>
                    <a:p>
                      <a:pPr>
                        <a:tabLst>
                          <a:tab pos="447675" algn="l"/>
                          <a:tab pos="3676650" algn="l"/>
                        </a:tabLst>
                      </a:pPr>
                      <a:r>
                        <a:rPr lang="en-US" sz="2800" b="1" u="sng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2800" u="sng"/>
                        <a:t>x = x – 400</a:t>
                      </a:r>
                      <a:r>
                        <a:rPr lang="en-US" sz="2800" b="1" u="sng">
                          <a:latin typeface="Courier New" pitchFamily="49" charset="0"/>
                          <a:cs typeface="Courier New" pitchFamily="49" charset="0"/>
                        </a:rPr>
                        <a:t>			</a:t>
                      </a:r>
                      <a:endParaRPr lang="en-US" sz="2800" u="sng"/>
                    </a:p>
                    <a:p>
                      <a:pPr>
                        <a:tabLst>
                          <a:tab pos="447675" algn="l"/>
                          <a:tab pos="3676650" algn="l"/>
                        </a:tabLst>
                      </a:pPr>
                      <a:r>
                        <a:rPr lang="en-US" sz="2800" b="1" u="sng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2800" u="sng"/>
                        <a:t>write (x)</a:t>
                      </a:r>
                      <a:r>
                        <a:rPr lang="en-US" sz="2800" b="1" u="sng">
                          <a:latin typeface="Courier New" pitchFamily="49" charset="0"/>
                          <a:cs typeface="Courier New" pitchFamily="49" charset="0"/>
                        </a:rPr>
                        <a:t> 	</a:t>
                      </a:r>
                      <a:endParaRPr lang="en-US" sz="2800" u="sng"/>
                    </a:p>
                    <a:p>
                      <a:pPr>
                        <a:tabLst>
                          <a:tab pos="447675" algn="l"/>
                          <a:tab pos="3676650" algn="l"/>
                        </a:tabLst>
                      </a:pPr>
                      <a:r>
                        <a:rPr lang="en-US" sz="2800" b="1" u="sng">
                          <a:latin typeface="Courier New" pitchFamily="49" charset="0"/>
                          <a:cs typeface="Courier New" pitchFamily="49" charset="0"/>
                        </a:rPr>
                        <a:t>			</a:t>
                      </a:r>
                      <a:r>
                        <a:rPr lang="en-US" sz="2800" u="sng"/>
                        <a:t>Commit</a:t>
                      </a:r>
                      <a:r>
                        <a:rPr lang="en-US" sz="2800" b="1" u="sng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endParaRPr lang="en-US" sz="28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2</a:t>
                      </a:r>
                      <a:endParaRPr lang="id-ID" sz="2800" baseline="-250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3</a:t>
                      </a:r>
                      <a:endParaRPr lang="id-ID" sz="2800" baseline="-250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4</a:t>
                      </a:r>
                      <a:endParaRPr lang="id-ID" sz="2800" baseline="-250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5</a:t>
                      </a:r>
                      <a:endParaRPr lang="id-ID" sz="2800" baseline="-250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6</a:t>
                      </a:r>
                      <a:endParaRPr lang="id-ID" sz="2800" baseline="-250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7</a:t>
                      </a:r>
                      <a:endParaRPr lang="id-ID" sz="2800" baseline="-250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8</a:t>
                      </a:r>
                      <a:endParaRPr lang="id-ID" sz="2800" baseline="-25000"/>
                    </a:p>
                    <a:p>
                      <a:pPr algn="ctr"/>
                      <a:endParaRPr lang="id-ID" sz="28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endParaRPr lang="en-US" sz="2800" u="sng" dirty="0"/>
                    </a:p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r>
                        <a:rPr lang="en-US" sz="2800" u="sng" dirty="0" err="1"/>
                        <a:t>begin_transaction</a:t>
                      </a: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endParaRPr lang="en-US" sz="2800" u="sng" dirty="0"/>
                    </a:p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		</a:t>
                      </a:r>
                      <a:r>
                        <a:rPr lang="en-US" sz="2800" u="sng" dirty="0"/>
                        <a:t>read(x)</a:t>
                      </a: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 	</a:t>
                      </a:r>
                    </a:p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		</a:t>
                      </a:r>
                      <a:r>
                        <a:rPr lang="en-US" sz="2800" u="sng" dirty="0"/>
                        <a:t>x = x + 700</a:t>
                      </a: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endParaRPr lang="en-US" sz="2800" u="sng" dirty="0"/>
                    </a:p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2800" u="sng" dirty="0"/>
                        <a:t>write(x)</a:t>
                      </a: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 	</a:t>
                      </a:r>
                      <a:endParaRPr lang="en-US" sz="2800" u="sng" dirty="0"/>
                    </a:p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r>
                        <a:rPr lang="en-US" sz="2800" u="sng" dirty="0"/>
                        <a:t>commit</a:t>
                      </a: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endParaRPr lang="en-US" sz="2800" u="sng" dirty="0"/>
                    </a:p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endParaRPr lang="id-ID" sz="28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0394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10F0CC0-6021-4142-9F3C-02EF77D1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cap="none">
                <a:cs typeface="ＭＳ Ｐゴシック" charset="0"/>
              </a:rPr>
              <a:t>Apakah jadwal untuk transaksi</a:t>
            </a:r>
            <a:br>
              <a:rPr lang="id-ID" cap="none">
                <a:cs typeface="ＭＳ Ｐゴシック" charset="0"/>
              </a:rPr>
            </a:br>
            <a:r>
              <a:rPr lang="id-ID" cap="none">
                <a:cs typeface="ＭＳ Ｐゴシック" charset="0"/>
              </a:rPr>
              <a:t>berikut </a:t>
            </a:r>
            <a:r>
              <a:rPr lang="id-ID" i="1" cap="none">
                <a:latin typeface="Cambria" panose="02040503050406030204" pitchFamily="18" charset="0"/>
                <a:ea typeface="Cambria" panose="02040503050406030204" pitchFamily="18" charset="0"/>
                <a:cs typeface="ＭＳ Ｐゴシック" charset="0"/>
              </a:rPr>
              <a:t>serializable</a:t>
            </a:r>
            <a:r>
              <a:rPr lang="id-ID" cap="none">
                <a:cs typeface="ＭＳ Ｐゴシック" charset="0"/>
              </a:rPr>
              <a:t>?</a:t>
            </a:r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55A13-9153-4521-A608-6BEADDDDB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4C9E71-29D8-4A80-957C-E8A8E94BAF00}" type="slidenum">
              <a:rPr lang="en-US" altLang="id-ID" smtClean="0"/>
              <a:pPr/>
              <a:t>6</a:t>
            </a:fld>
            <a:endParaRPr lang="en-US" altLang="id-ID" dirty="0"/>
          </a:p>
        </p:txBody>
      </p:sp>
    </p:spTree>
    <p:extLst>
      <p:ext uri="{BB962C8B-B14F-4D97-AF65-F5344CB8AC3E}">
        <p14:creationId xmlns:p14="http://schemas.microsoft.com/office/powerpoint/2010/main" val="4188957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85B4DD-36FF-4825-8B53-318B938BAA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481335"/>
              </p:ext>
            </p:extLst>
          </p:nvPr>
        </p:nvGraphicFramePr>
        <p:xfrm>
          <a:off x="179388" y="1673225"/>
          <a:ext cx="8786811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556">
                  <a:extLst>
                    <a:ext uri="{9D8B030D-6E8A-4147-A177-3AD203B41FA5}">
                      <a16:colId xmlns:a16="http://schemas.microsoft.com/office/drawing/2014/main" val="109692572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260289988"/>
                    </a:ext>
                  </a:extLst>
                </a:gridCol>
                <a:gridCol w="3962151">
                  <a:extLst>
                    <a:ext uri="{9D8B030D-6E8A-4147-A177-3AD203B41FA5}">
                      <a16:colId xmlns:a16="http://schemas.microsoft.com/office/drawing/2014/main" val="665503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2800"/>
                        <a:t>Transaksi A</a:t>
                      </a:r>
                      <a:r>
                        <a:rPr lang="en-US" sz="2800"/>
                        <a:t>:</a:t>
                      </a:r>
                      <a:br>
                        <a:rPr lang="en-US" sz="2800"/>
                      </a:br>
                      <a:r>
                        <a:rPr lang="en-US" sz="2800"/>
                        <a:t>ambil $400 di ATM</a:t>
                      </a:r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Arial Narrow" panose="020B0606020202030204" pitchFamily="34" charset="0"/>
                        </a:rPr>
                        <a:t>Waktu</a:t>
                      </a:r>
                      <a:endParaRPr lang="id-ID" sz="2400" b="1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800"/>
                        <a:t>Transaksi </a:t>
                      </a:r>
                      <a:r>
                        <a:rPr lang="en-US" sz="2800"/>
                        <a:t>B:</a:t>
                      </a:r>
                      <a:br>
                        <a:rPr lang="en-US" sz="2800"/>
                      </a:br>
                      <a:r>
                        <a:rPr lang="en-US" sz="2800"/>
                        <a:t>setor $700 di bank</a:t>
                      </a:r>
                      <a:endParaRPr lang="id-ID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27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tabLst>
                          <a:tab pos="447675" algn="l"/>
                          <a:tab pos="3676650" algn="l"/>
                        </a:tabLst>
                      </a:pPr>
                      <a:r>
                        <a:rPr lang="en-US" sz="2800" u="sng"/>
                        <a:t>begin_transaction</a:t>
                      </a:r>
                      <a:r>
                        <a:rPr lang="en-US" sz="2800" b="1" u="sng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endParaRPr lang="en-US" sz="2800" u="sng"/>
                    </a:p>
                    <a:p>
                      <a:pPr>
                        <a:tabLst>
                          <a:tab pos="447675" algn="l"/>
                          <a:tab pos="3676650" algn="l"/>
                        </a:tabLst>
                      </a:pPr>
                      <a:r>
                        <a:rPr lang="en-US" sz="2800" b="1" u="sng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2800" u="sng"/>
                        <a:t>read(x)</a:t>
                      </a:r>
                      <a:r>
                        <a:rPr lang="en-US" sz="2800" b="1" u="sng">
                          <a:latin typeface="Courier New" pitchFamily="49" charset="0"/>
                          <a:cs typeface="Courier New" pitchFamily="49" charset="0"/>
                        </a:rPr>
                        <a:t> 	</a:t>
                      </a:r>
                      <a:endParaRPr lang="en-US" sz="2800" u="sng"/>
                    </a:p>
                    <a:p>
                      <a:pPr>
                        <a:tabLst>
                          <a:tab pos="447675" algn="l"/>
                          <a:tab pos="3676650" algn="l"/>
                        </a:tabLst>
                      </a:pPr>
                      <a:r>
                        <a:rPr lang="en-US" sz="2800" b="1" u="sng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2800" u="sng"/>
                        <a:t>x = x – 400</a:t>
                      </a:r>
                      <a:r>
                        <a:rPr lang="en-US" sz="2800" b="1" u="sng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endParaRPr lang="en-US" sz="2800" u="sng"/>
                    </a:p>
                    <a:p>
                      <a:pPr>
                        <a:tabLst>
                          <a:tab pos="447675" algn="l"/>
                          <a:tab pos="3676650" algn="l"/>
                        </a:tabLst>
                      </a:pPr>
                      <a:r>
                        <a:rPr lang="en-US" sz="2800" b="1" u="sng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2800" u="sng"/>
                        <a:t>write (x)</a:t>
                      </a:r>
                      <a:r>
                        <a:rPr lang="en-US" sz="2800" b="1" u="sng">
                          <a:latin typeface="Courier New" pitchFamily="49" charset="0"/>
                          <a:cs typeface="Courier New" pitchFamily="49" charset="0"/>
                        </a:rPr>
                        <a:t> 	</a:t>
                      </a:r>
                      <a:endParaRPr lang="en-US" sz="2800" u="sng"/>
                    </a:p>
                    <a:p>
                      <a:pPr>
                        <a:tabLst>
                          <a:tab pos="447675" algn="l"/>
                          <a:tab pos="3676650" algn="l"/>
                        </a:tabLst>
                      </a:pPr>
                      <a:r>
                        <a:rPr lang="en-US" sz="2800" u="sng"/>
                        <a:t>commit</a:t>
                      </a:r>
                      <a:r>
                        <a:rPr lang="en-US" sz="2800" b="1" u="sng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endParaRPr lang="en-US" sz="28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2</a:t>
                      </a:r>
                      <a:endParaRPr lang="id-ID" sz="2800" baseline="-250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3</a:t>
                      </a:r>
                      <a:endParaRPr lang="id-ID" sz="2800" baseline="-250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4</a:t>
                      </a:r>
                      <a:endParaRPr lang="id-ID" sz="2800" baseline="-250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5</a:t>
                      </a:r>
                      <a:endParaRPr lang="id-ID" sz="2800" baseline="-250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6</a:t>
                      </a:r>
                      <a:endParaRPr lang="id-ID" sz="28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endParaRPr lang="en-US" sz="2800" u="sng" dirty="0"/>
                    </a:p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r>
                        <a:rPr lang="en-US" sz="2800" u="sng" dirty="0" err="1"/>
                        <a:t>begin_transaction</a:t>
                      </a: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endParaRPr lang="en-US" sz="2800" u="sng" dirty="0"/>
                    </a:p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2800" u="sng" dirty="0"/>
                        <a:t>read(x)</a:t>
                      </a: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 	</a:t>
                      </a:r>
                    </a:p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2800" u="sng" dirty="0"/>
                        <a:t>x = x + 700</a:t>
                      </a: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endParaRPr lang="en-US" sz="2800" u="sng" dirty="0"/>
                    </a:p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2800" u="sng" dirty="0"/>
                        <a:t>write(x)</a:t>
                      </a: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 	</a:t>
                      </a:r>
                      <a:endParaRPr lang="en-US" sz="2800" u="sng" dirty="0"/>
                    </a:p>
                    <a:p>
                      <a:pPr>
                        <a:tabLst>
                          <a:tab pos="447675" algn="l"/>
                          <a:tab pos="3768725" algn="l"/>
                        </a:tabLst>
                      </a:pPr>
                      <a:r>
                        <a:rPr lang="en-US" sz="2800" u="sng" dirty="0"/>
                        <a:t>commit</a:t>
                      </a:r>
                      <a:r>
                        <a:rPr lang="en-US" sz="2800" b="1" u="sng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endParaRPr lang="en-US" sz="28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0394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10F0CC0-6021-4142-9F3C-02EF77D1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cap="none">
                <a:cs typeface="ＭＳ Ｐゴシック" charset="0"/>
              </a:rPr>
              <a:t>Apakah jadwal untuk transaksi</a:t>
            </a:r>
            <a:br>
              <a:rPr lang="id-ID" cap="none">
                <a:cs typeface="ＭＳ Ｐゴシック" charset="0"/>
              </a:rPr>
            </a:br>
            <a:r>
              <a:rPr lang="id-ID" cap="none">
                <a:cs typeface="ＭＳ Ｐゴシック" charset="0"/>
              </a:rPr>
              <a:t>berikut </a:t>
            </a:r>
            <a:r>
              <a:rPr lang="id-ID" i="1" cap="none">
                <a:latin typeface="Cambria" panose="02040503050406030204" pitchFamily="18" charset="0"/>
                <a:ea typeface="Cambria" panose="02040503050406030204" pitchFamily="18" charset="0"/>
                <a:cs typeface="ＭＳ Ｐゴシック" charset="0"/>
              </a:rPr>
              <a:t>serializable</a:t>
            </a:r>
            <a:r>
              <a:rPr lang="id-ID" cap="none">
                <a:cs typeface="ＭＳ Ｐゴシック" charset="0"/>
              </a:rPr>
              <a:t>?</a:t>
            </a:r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55A13-9153-4521-A608-6BEADDDDB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4C9E71-29D8-4A80-957C-E8A8E94BAF00}" type="slidenum">
              <a:rPr lang="en-US" altLang="id-ID" smtClean="0"/>
              <a:pPr/>
              <a:t>7</a:t>
            </a:fld>
            <a:endParaRPr lang="en-US" altLang="id-ID" dirty="0"/>
          </a:p>
        </p:txBody>
      </p:sp>
    </p:spTree>
    <p:extLst>
      <p:ext uri="{BB962C8B-B14F-4D97-AF65-F5344CB8AC3E}">
        <p14:creationId xmlns:p14="http://schemas.microsoft.com/office/powerpoint/2010/main" val="1715288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625475">
              <a:buNone/>
              <a:defRPr/>
            </a:pPr>
            <a:r>
              <a:rPr lang="id-ID" sz="2800" dirty="0">
                <a:cs typeface="ＭＳ Ｐゴシック" charset="0"/>
              </a:rPr>
              <a:t>Serializabilitas dapat diperoleh dengan beberapa cara.</a:t>
            </a:r>
          </a:p>
          <a:p>
            <a:pPr marL="401638" indent="-401638">
              <a:buNone/>
              <a:defRPr/>
            </a:pPr>
            <a:r>
              <a:rPr lang="id-ID" sz="2800" dirty="0">
                <a:cs typeface="ＭＳ Ｐゴシック" charset="0"/>
              </a:rPr>
              <a:t>Ada dua teknik pengendalian konkurensi, yaitu:</a:t>
            </a:r>
          </a:p>
          <a:p>
            <a:pPr marL="355600" indent="-355600">
              <a:defRPr/>
            </a:pPr>
            <a:r>
              <a:rPr lang="id-ID" sz="2800" dirty="0">
                <a:cs typeface="ＭＳ Ｐゴシック" charset="0"/>
              </a:rPr>
              <a:t>Locking</a:t>
            </a:r>
          </a:p>
          <a:p>
            <a:pPr marL="355600" indent="-355600">
              <a:defRPr/>
            </a:pPr>
            <a:r>
              <a:rPr lang="id-ID" sz="2800" dirty="0">
                <a:cs typeface="ＭＳ Ｐゴシック" charset="0"/>
              </a:rPr>
              <a:t>Timestamping</a:t>
            </a:r>
            <a:endParaRPr lang="id-ID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cap="none" dirty="0">
                <a:cs typeface="ＭＳ Ｐゴシック" charset="0"/>
              </a:rPr>
              <a:t>Teknik Pengendalian Konkurensi</a:t>
            </a:r>
            <a:endParaRPr lang="id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9B594D-636F-4DB4-A831-259B7DDE8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4C9E71-29D8-4A80-957C-E8A8E94BAF00}" type="slidenum">
              <a:rPr lang="en-US" altLang="id-ID" smtClean="0"/>
              <a:pPr/>
              <a:t>8</a:t>
            </a:fld>
            <a:endParaRPr lang="en-US" altLang="id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defRPr/>
            </a:pPr>
            <a:r>
              <a:rPr lang="id-ID" sz="2800" dirty="0">
                <a:cs typeface="ＭＳ Ｐゴシック" charset="0"/>
              </a:rPr>
              <a:t>Merupakan prosedur yang digunakan untuk mengendalikan akses yang konkuren.</a:t>
            </a:r>
          </a:p>
          <a:p>
            <a:pPr marL="355600" indent="-355600">
              <a:defRPr/>
            </a:pPr>
            <a:r>
              <a:rPr lang="id-ID" sz="2800" dirty="0">
                <a:cs typeface="ＭＳ Ｐゴシック" charset="0"/>
              </a:rPr>
              <a:t>Ketika sebuah transaksi mengakses bd, untuk mencegah kesalahan update, akses yang dilakukan oleh transaksi lain ditolak.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i="1" cap="none" dirty="0">
                <a:cs typeface="ＭＳ Ｐゴシック" charset="0"/>
              </a:rPr>
              <a:t>Locking</a:t>
            </a:r>
            <a:r>
              <a:rPr lang="id-ID" b="1" cap="none" dirty="0">
                <a:cs typeface="ＭＳ Ｐゴシック" charset="0"/>
              </a:rPr>
              <a:t> (Penguncian)</a:t>
            </a: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4A5D9-1B8F-45E4-8B46-689A28DD7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4C9E71-29D8-4A80-957C-E8A8E94BAF00}" type="slidenum">
              <a:rPr lang="en-US" altLang="id-ID" smtClean="0"/>
              <a:pPr/>
              <a:t>9</a:t>
            </a:fld>
            <a:endParaRPr lang="en-US" altLang="id-ID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854</TotalTime>
  <Words>1036</Words>
  <Application>Microsoft Macintosh PowerPoint</Application>
  <PresentationFormat>On-screen Show (4:3)</PresentationFormat>
  <Paragraphs>215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Arial Narrow</vt:lpstr>
      <vt:lpstr>Book Antiqua</vt:lpstr>
      <vt:lpstr>Calibri</vt:lpstr>
      <vt:lpstr>Cambria</vt:lpstr>
      <vt:lpstr>Courier New</vt:lpstr>
      <vt:lpstr>Franklin Gothic Medium</vt:lpstr>
      <vt:lpstr>Symbol</vt:lpstr>
      <vt:lpstr>Wingdings</vt:lpstr>
      <vt:lpstr>Wingdings 2</vt:lpstr>
      <vt:lpstr>Grid</vt:lpstr>
      <vt:lpstr>Manajemen  Transaksi</vt:lpstr>
      <vt:lpstr>Apakah jadwal untuk transaksi berikut serializable?</vt:lpstr>
      <vt:lpstr>Apakah jadwal untuk transaksi berikut serializable?</vt:lpstr>
      <vt:lpstr>Apakah jadwal untuk transaksi berikut serializable?</vt:lpstr>
      <vt:lpstr>Apakah jadwal untuk transaksi berikut serializable?</vt:lpstr>
      <vt:lpstr>Apakah jadwal untuk transaksi berikut serializable?</vt:lpstr>
      <vt:lpstr>Apakah jadwal untuk transaksi berikut serializable?</vt:lpstr>
      <vt:lpstr>Teknik Pengendalian Konkurensi</vt:lpstr>
      <vt:lpstr>Locking (Penguncian)</vt:lpstr>
      <vt:lpstr>Locking : Jenis Kunci</vt:lpstr>
      <vt:lpstr>Protokol penggunaan S-lock dan X-lock</vt:lpstr>
      <vt:lpstr>Cara kerja locking</vt:lpstr>
      <vt:lpstr>Two-phase locking (2PL)</vt:lpstr>
      <vt:lpstr>Contoh 2PL: Kasus 1 Mencegah kehilangan update</vt:lpstr>
      <vt:lpstr>Latihan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 Ramadhan</dc:creator>
  <cp:lastModifiedBy>M. Ramadhan</cp:lastModifiedBy>
  <cp:revision>64</cp:revision>
  <dcterms:created xsi:type="dcterms:W3CDTF">2012-02-23T16:02:44Z</dcterms:created>
  <dcterms:modified xsi:type="dcterms:W3CDTF">2020-10-01T05:13:05Z</dcterms:modified>
</cp:coreProperties>
</file>