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57" r:id="rId4"/>
    <p:sldId id="258" r:id="rId5"/>
    <p:sldId id="259" r:id="rId6"/>
    <p:sldId id="260" r:id="rId7"/>
    <p:sldId id="261" r:id="rId8"/>
    <p:sldId id="262" r:id="rId9"/>
    <p:sldId id="263"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D553"/>
    <a:srgbClr val="9DE185"/>
    <a:srgbClr val="CED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74"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081B5-0502-41AF-A3D9-0A80107D88C7}" type="datetimeFigureOut">
              <a:rPr lang="en-US" smtClean="0"/>
              <a:t>11/15/2020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8408F-312C-409E-AED8-6BFC941E3EBC}" type="slidenum">
              <a:rPr lang="en-US" smtClean="0"/>
              <a:t>‹#›</a:t>
            </a:fld>
            <a:endParaRPr lang="en-US"/>
          </a:p>
        </p:txBody>
      </p:sp>
    </p:spTree>
    <p:extLst>
      <p:ext uri="{BB962C8B-B14F-4D97-AF65-F5344CB8AC3E}">
        <p14:creationId xmlns:p14="http://schemas.microsoft.com/office/powerpoint/2010/main" val="347873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8408F-312C-409E-AED8-6BFC941E3EBC}" type="slidenum">
              <a:rPr lang="en-US" smtClean="0"/>
              <a:t>3</a:t>
            </a:fld>
            <a:endParaRPr lang="en-US"/>
          </a:p>
        </p:txBody>
      </p:sp>
    </p:spTree>
    <p:extLst>
      <p:ext uri="{BB962C8B-B14F-4D97-AF65-F5344CB8AC3E}">
        <p14:creationId xmlns:p14="http://schemas.microsoft.com/office/powerpoint/2010/main" val="133484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290B06-CB67-47AB-99B6-6795AFB2B18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47461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90B06-CB67-47AB-99B6-6795AFB2B18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65626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90B06-CB67-47AB-99B6-6795AFB2B18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3384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90B06-CB67-47AB-99B6-6795AFB2B18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221841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90B06-CB67-47AB-99B6-6795AFB2B188}"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293964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290B06-CB67-47AB-99B6-6795AFB2B18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74863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290B06-CB67-47AB-99B6-6795AFB2B188}"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41472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290B06-CB67-47AB-99B6-6795AFB2B188}"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16281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90B06-CB67-47AB-99B6-6795AFB2B188}"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146339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90B06-CB67-47AB-99B6-6795AFB2B18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218089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90B06-CB67-47AB-99B6-6795AFB2B188}"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5964E-7348-4FE0-95E9-647F0A8797D9}" type="slidenum">
              <a:rPr lang="en-US" smtClean="0"/>
              <a:t>‹#›</a:t>
            </a:fld>
            <a:endParaRPr lang="en-US"/>
          </a:p>
        </p:txBody>
      </p:sp>
    </p:spTree>
    <p:extLst>
      <p:ext uri="{BB962C8B-B14F-4D97-AF65-F5344CB8AC3E}">
        <p14:creationId xmlns:p14="http://schemas.microsoft.com/office/powerpoint/2010/main" val="349853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90B06-CB67-47AB-99B6-6795AFB2B188}" type="datetimeFigureOut">
              <a:rPr lang="en-US" smtClean="0"/>
              <a:t>11/15/2020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5964E-7348-4FE0-95E9-647F0A8797D9}" type="slidenum">
              <a:rPr lang="en-US" smtClean="0"/>
              <a:t>‹#›</a:t>
            </a:fld>
            <a:endParaRPr lang="en-US"/>
          </a:p>
        </p:txBody>
      </p:sp>
    </p:spTree>
    <p:extLst>
      <p:ext uri="{BB962C8B-B14F-4D97-AF65-F5344CB8AC3E}">
        <p14:creationId xmlns:p14="http://schemas.microsoft.com/office/powerpoint/2010/main" val="997533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2" r="7161" b="2636"/>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167116"/>
            <a:ext cx="9144000" cy="1261884"/>
          </a:xfrm>
          <a:prstGeom prst="rect">
            <a:avLst/>
          </a:prstGeom>
          <a:noFill/>
        </p:spPr>
        <p:txBody>
          <a:bodyPr wrap="square" rtlCol="0">
            <a:spAutoFit/>
          </a:bodyPr>
          <a:lstStyle/>
          <a:p>
            <a:pPr algn="ctr"/>
            <a:r>
              <a:rPr lang="en-GB" sz="2800" dirty="0" smtClean="0">
                <a:latin typeface="Baskerville Old Face" pitchFamily="18" charset="0"/>
              </a:rPr>
              <a:t>R E V I E W  A R T I K E L  I L M I A H</a:t>
            </a:r>
          </a:p>
          <a:p>
            <a:pPr algn="ctr"/>
            <a:r>
              <a:rPr lang="en-GB" sz="2000" dirty="0" smtClean="0">
                <a:latin typeface="Baskerville Old Face" pitchFamily="18" charset="0"/>
              </a:rPr>
              <a:t>P e m r o s e s a n  B a h a s a  </a:t>
            </a:r>
            <a:r>
              <a:rPr lang="en-GB" sz="2000" dirty="0" err="1" smtClean="0">
                <a:latin typeface="Baskerville Old Face" pitchFamily="18" charset="0"/>
              </a:rPr>
              <a:t>A</a:t>
            </a:r>
            <a:r>
              <a:rPr lang="en-GB" sz="2000" dirty="0" smtClean="0">
                <a:latin typeface="Baskerville Old Face" pitchFamily="18" charset="0"/>
              </a:rPr>
              <a:t> l a m i</a:t>
            </a:r>
          </a:p>
          <a:p>
            <a:pPr algn="ctr"/>
            <a:r>
              <a:rPr lang="en-GB" sz="2000" dirty="0">
                <a:latin typeface="Baskerville Old Face" pitchFamily="18" charset="0"/>
              </a:rPr>
              <a:t> O</a:t>
            </a:r>
            <a:r>
              <a:rPr lang="en-GB" sz="2000" dirty="0" smtClean="0">
                <a:latin typeface="Baskerville Old Face" pitchFamily="18" charset="0"/>
              </a:rPr>
              <a:t> l e h :  W i d y a  </a:t>
            </a:r>
            <a:r>
              <a:rPr lang="en-GB" sz="2000" dirty="0" err="1" smtClean="0">
                <a:latin typeface="Baskerville Old Face" pitchFamily="18" charset="0"/>
              </a:rPr>
              <a:t>A</a:t>
            </a:r>
            <a:r>
              <a:rPr lang="en-GB" sz="2000" dirty="0" smtClean="0">
                <a:latin typeface="Baskerville Old Face" pitchFamily="18" charset="0"/>
              </a:rPr>
              <a:t> p r i l i n i </a:t>
            </a:r>
            <a:r>
              <a:rPr lang="en-GB" sz="2800" dirty="0" smtClean="0">
                <a:latin typeface="Baskerville Old Face" pitchFamily="18" charset="0"/>
              </a:rPr>
              <a:t> </a:t>
            </a:r>
            <a:endParaRPr lang="en-US" sz="2800" dirty="0">
              <a:latin typeface="Baskerville Old Face" pitchFamily="18" charset="0"/>
            </a:endParaRPr>
          </a:p>
        </p:txBody>
      </p:sp>
    </p:spTree>
    <p:extLst>
      <p:ext uri="{BB962C8B-B14F-4D97-AF65-F5344CB8AC3E}">
        <p14:creationId xmlns:p14="http://schemas.microsoft.com/office/powerpoint/2010/main" val="4089389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2" r="7161" b="2636"/>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167116"/>
            <a:ext cx="9144000" cy="1200329"/>
          </a:xfrm>
          <a:prstGeom prst="rect">
            <a:avLst/>
          </a:prstGeom>
          <a:noFill/>
        </p:spPr>
        <p:txBody>
          <a:bodyPr wrap="square" rtlCol="0">
            <a:spAutoFit/>
          </a:bodyPr>
          <a:lstStyle/>
          <a:p>
            <a:pPr algn="ctr"/>
            <a:r>
              <a:rPr lang="en-GB" sz="7200" dirty="0">
                <a:latin typeface="Baskerville Old Face" pitchFamily="18" charset="0"/>
              </a:rPr>
              <a:t>2</a:t>
            </a:r>
            <a:endParaRPr lang="en-US" sz="7200" dirty="0">
              <a:latin typeface="Baskerville Old Face" pitchFamily="18" charset="0"/>
            </a:endParaRPr>
          </a:p>
        </p:txBody>
      </p:sp>
    </p:spTree>
    <p:extLst>
      <p:ext uri="{BB962C8B-B14F-4D97-AF65-F5344CB8AC3E}">
        <p14:creationId xmlns:p14="http://schemas.microsoft.com/office/powerpoint/2010/main" val="2688883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150" y="1556792"/>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Daniel J. Feller, Jason </a:t>
            </a:r>
            <a:r>
              <a:rPr lang="en-GB" dirty="0" err="1" smtClean="0">
                <a:latin typeface="Times New Roman" pitchFamily="18" charset="0"/>
                <a:ea typeface="Gadugi" pitchFamily="34" charset="0"/>
                <a:cs typeface="Times New Roman" pitchFamily="18" charset="0"/>
              </a:rPr>
              <a:t>Zucker</a:t>
            </a:r>
            <a:r>
              <a:rPr lang="en-GB" dirty="0" smtClean="0">
                <a:latin typeface="Times New Roman" pitchFamily="18" charset="0"/>
                <a:ea typeface="Gadugi" pitchFamily="34" charset="0"/>
                <a:cs typeface="Times New Roman" pitchFamily="18" charset="0"/>
              </a:rPr>
              <a:t>, MD, Michael T. Yin, MD,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lain - lain</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155679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17765"/>
            <a:ext cx="9144000" cy="530915"/>
          </a:xfrm>
          <a:prstGeom prst="rect">
            <a:avLst/>
          </a:prstGeom>
          <a:noFill/>
        </p:spPr>
        <p:txBody>
          <a:bodyPr wrap="square" rtlCol="0">
            <a:spAutoFit/>
          </a:bodyPr>
          <a:lstStyle/>
          <a:p>
            <a:pPr algn="ctr">
              <a:lnSpc>
                <a:spcPct val="150000"/>
              </a:lnSpc>
            </a:pPr>
            <a:r>
              <a:rPr lang="en-GB" sz="1900" i="1" dirty="0" smtClean="0">
                <a:solidFill>
                  <a:schemeClr val="bg1"/>
                </a:solidFill>
                <a:latin typeface="Times New Roman" pitchFamily="18" charset="0"/>
                <a:ea typeface="Microsoft YaHei" pitchFamily="34" charset="-122"/>
                <a:cs typeface="Times New Roman" pitchFamily="18" charset="0"/>
              </a:rPr>
              <a:t>Using Clinical Notes and Natural Language Processing for Automated HIV Risk Assessment</a:t>
            </a:r>
          </a:p>
        </p:txBody>
      </p:sp>
      <p:sp>
        <p:nvSpPr>
          <p:cNvPr id="23" name="TextBox 22"/>
          <p:cNvSpPr txBox="1"/>
          <p:nvPr/>
        </p:nvSpPr>
        <p:spPr>
          <a:xfrm>
            <a:off x="-23150" y="541129"/>
            <a:ext cx="9144000" cy="1015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Menggunakan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Catatan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Klinis</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dan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Menilai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Risiko</a:t>
            </a:r>
            <a:r>
              <a:rPr lang="en-GB" sz="2000" dirty="0" smtClean="0">
                <a:latin typeface="Times New Roman" pitchFamily="18" charset="0"/>
                <a:ea typeface="Microsoft YaHei" pitchFamily="34" charset="-122"/>
                <a:cs typeface="Times New Roman" pitchFamily="18" charset="0"/>
              </a:rPr>
              <a:t> HIV </a:t>
            </a:r>
            <a:r>
              <a:rPr lang="en-GB" sz="2000" dirty="0" err="1">
                <a:latin typeface="Times New Roman" pitchFamily="18" charset="0"/>
                <a:ea typeface="Microsoft YaHei" pitchFamily="34" charset="-122"/>
                <a:cs typeface="Times New Roman" pitchFamily="18" charset="0"/>
              </a:rPr>
              <a:t>S</a:t>
            </a:r>
            <a:r>
              <a:rPr lang="en-GB" sz="2000" dirty="0" err="1" smtClean="0">
                <a:latin typeface="Times New Roman" pitchFamily="18" charset="0"/>
                <a:ea typeface="Microsoft YaHei" pitchFamily="34" charset="-122"/>
                <a:cs typeface="Times New Roman" pitchFamily="18" charset="0"/>
              </a:rPr>
              <a:t>ecara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Otomatis</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34658" y="2132856"/>
            <a:ext cx="8028384" cy="1908215"/>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Masalah</a:t>
            </a:r>
            <a:r>
              <a:rPr lang="en-GB" sz="2400" dirty="0" smtClean="0">
                <a:latin typeface="Gadugi" pitchFamily="34" charset="0"/>
                <a:ea typeface="Gadugi" pitchFamily="34" charset="0"/>
                <a:cs typeface="Times New Roman" pitchFamily="18" charset="0"/>
              </a:rPr>
              <a:t> yang </a:t>
            </a:r>
            <a:r>
              <a:rPr lang="en-GB" sz="2400" dirty="0" err="1" smtClean="0">
                <a:latin typeface="Gadugi" pitchFamily="34" charset="0"/>
                <a:ea typeface="Gadugi" pitchFamily="34" charset="0"/>
                <a:cs typeface="Times New Roman" pitchFamily="18" charset="0"/>
              </a:rPr>
              <a:t>diteliti</a:t>
            </a:r>
            <a:r>
              <a:rPr lang="en-GB" sz="2400" dirty="0" smtClean="0">
                <a:latin typeface="Gadugi" pitchFamily="34" charset="0"/>
                <a:ea typeface="Gadugi" pitchFamily="34" charset="0"/>
                <a:cs typeface="Times New Roman" pitchFamily="18" charset="0"/>
              </a:rPr>
              <a:t> :</a:t>
            </a:r>
          </a:p>
          <a:p>
            <a:pPr algn="just"/>
            <a:r>
              <a:rPr lang="id-ID" sz="1900" dirty="0">
                <a:latin typeface="Gadugi" pitchFamily="34" charset="0"/>
                <a:ea typeface="Gadugi" pitchFamily="34" charset="0"/>
              </a:rPr>
              <a:t>Apakah informasi yang ditemukan dari rekam medis bisa </a:t>
            </a:r>
            <a:r>
              <a:rPr lang="id-ID" sz="1900" dirty="0" smtClean="0">
                <a:latin typeface="Gadugi" pitchFamily="34" charset="0"/>
                <a:ea typeface="Gadugi" pitchFamily="34" charset="0"/>
              </a:rPr>
              <a:t>me</a:t>
            </a:r>
            <a:r>
              <a:rPr lang="en-GB" sz="1900" dirty="0" err="1" smtClean="0">
                <a:latin typeface="Gadugi" pitchFamily="34" charset="0"/>
                <a:ea typeface="Gadugi" pitchFamily="34" charset="0"/>
              </a:rPr>
              <a:t>mprediksi</a:t>
            </a:r>
            <a:r>
              <a:rPr lang="id-ID" sz="1900" dirty="0" smtClean="0">
                <a:latin typeface="Gadugi" pitchFamily="34" charset="0"/>
                <a:ea typeface="Gadugi" pitchFamily="34" charset="0"/>
              </a:rPr>
              <a:t> </a:t>
            </a:r>
            <a:r>
              <a:rPr lang="id-ID" sz="1900" dirty="0">
                <a:latin typeface="Gadugi" pitchFamily="34" charset="0"/>
                <a:ea typeface="Gadugi" pitchFamily="34" charset="0"/>
              </a:rPr>
              <a:t>seorang individu berada di tahapan berisiko terinfeksi </a:t>
            </a:r>
            <a:r>
              <a:rPr lang="id-ID" sz="1900" dirty="0" smtClean="0">
                <a:latin typeface="Gadugi" pitchFamily="34" charset="0"/>
                <a:ea typeface="Gadugi" pitchFamily="34" charset="0"/>
              </a:rPr>
              <a:t>HIV</a:t>
            </a:r>
            <a:r>
              <a:rPr lang="en-GB" sz="1900" dirty="0">
                <a:latin typeface="Gadugi" pitchFamily="34" charset="0"/>
                <a:ea typeface="Gadugi" pitchFamily="34" charset="0"/>
              </a:rPr>
              <a:t>.</a:t>
            </a:r>
            <a:r>
              <a:rPr lang="en-GB" sz="1900" dirty="0" smtClean="0">
                <a:latin typeface="Gadugi" pitchFamily="34" charset="0"/>
                <a:ea typeface="Gadugi" pitchFamily="34" charset="0"/>
              </a:rPr>
              <a:t> </a:t>
            </a:r>
            <a:r>
              <a:rPr lang="id-ID" sz="1900" dirty="0">
                <a:latin typeface="Gadugi" pitchFamily="34" charset="0"/>
                <a:ea typeface="Gadugi" pitchFamily="34" charset="0"/>
              </a:rPr>
              <a:t>Peneliti membandingkan kemampuan dari beberapa pendekatan pembelajaran mesin yang mengakomodasi NLP untuk menilai risiko HIV. </a:t>
            </a:r>
            <a:endParaRPr lang="en-GB" sz="20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sp>
        <p:nvSpPr>
          <p:cNvPr id="13" name="TextBox 12"/>
          <p:cNvSpPr txBox="1"/>
          <p:nvPr/>
        </p:nvSpPr>
        <p:spPr>
          <a:xfrm>
            <a:off x="504056" y="3743741"/>
            <a:ext cx="8028384" cy="2277547"/>
          </a:xfrm>
          <a:prstGeom prst="rect">
            <a:avLst/>
          </a:prstGeom>
          <a:noFill/>
        </p:spPr>
        <p:txBody>
          <a:bodyPr wrap="square" rtlCol="0">
            <a:spAutoFit/>
          </a:bodyPr>
          <a:lstStyle/>
          <a:p>
            <a:r>
              <a:rPr lang="en-GB" sz="2400" dirty="0" smtClean="0">
                <a:latin typeface="Gadugi" pitchFamily="34" charset="0"/>
                <a:ea typeface="Gadugi" pitchFamily="34" charset="0"/>
                <a:cs typeface="Times New Roman" pitchFamily="18" charset="0"/>
              </a:rPr>
              <a:t>Dataset yang </a:t>
            </a:r>
            <a:r>
              <a:rPr lang="en-GB" sz="2400" dirty="0" err="1" smtClean="0">
                <a:latin typeface="Gadugi" pitchFamily="34" charset="0"/>
                <a:ea typeface="Gadugi" pitchFamily="34" charset="0"/>
                <a:cs typeface="Times New Roman" pitchFamily="18" charset="0"/>
              </a:rPr>
              <a:t>digunakan</a:t>
            </a:r>
            <a:r>
              <a:rPr lang="en-GB" sz="2400" dirty="0" smtClean="0">
                <a:latin typeface="Gadugi" pitchFamily="34" charset="0"/>
                <a:ea typeface="Gadugi" pitchFamily="34" charset="0"/>
                <a:cs typeface="Times New Roman" pitchFamily="18" charset="0"/>
              </a:rPr>
              <a:t> :</a:t>
            </a:r>
          </a:p>
          <a:p>
            <a:pPr algn="just"/>
            <a:r>
              <a:rPr lang="id-ID" sz="2000" i="1" dirty="0">
                <a:latin typeface="Gadugi" pitchFamily="34" charset="0"/>
                <a:ea typeface="Gadugi" pitchFamily="34" charset="0"/>
              </a:rPr>
              <a:t>Clinical Data Warehouse</a:t>
            </a:r>
            <a:r>
              <a:rPr lang="id-ID" sz="2000" dirty="0">
                <a:latin typeface="Gadugi" pitchFamily="34" charset="0"/>
                <a:ea typeface="Gadugi" pitchFamily="34" charset="0"/>
              </a:rPr>
              <a:t> (CDW) dari Rumah Sakit New York Presbyterian – Pusat Medis Universitas Columbia, pusat akademik medis besar di New York yang telah mengumpulkan kurang lebih 5 juta data klinis pasien sejak 1995. Untuk penelitian ini diambil data CDW dari 1 Januari 2007 sampai 31 Desember 2015.</a:t>
            </a:r>
            <a:endParaRPr lang="en-GB" sz="20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8541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150" y="1556792"/>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Daniel J. Feller, Jason </a:t>
            </a:r>
            <a:r>
              <a:rPr lang="en-GB" dirty="0" err="1" smtClean="0">
                <a:latin typeface="Times New Roman" pitchFamily="18" charset="0"/>
                <a:ea typeface="Gadugi" pitchFamily="34" charset="0"/>
                <a:cs typeface="Times New Roman" pitchFamily="18" charset="0"/>
              </a:rPr>
              <a:t>Zucker</a:t>
            </a:r>
            <a:r>
              <a:rPr lang="en-GB" dirty="0" smtClean="0">
                <a:latin typeface="Times New Roman" pitchFamily="18" charset="0"/>
                <a:ea typeface="Gadugi" pitchFamily="34" charset="0"/>
                <a:cs typeface="Times New Roman" pitchFamily="18" charset="0"/>
              </a:rPr>
              <a:t>, MD, Michael T. Yin, MD,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lain - lain</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155679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17765"/>
            <a:ext cx="9144000" cy="530915"/>
          </a:xfrm>
          <a:prstGeom prst="rect">
            <a:avLst/>
          </a:prstGeom>
          <a:noFill/>
        </p:spPr>
        <p:txBody>
          <a:bodyPr wrap="square" rtlCol="0">
            <a:spAutoFit/>
          </a:bodyPr>
          <a:lstStyle/>
          <a:p>
            <a:pPr algn="ctr">
              <a:lnSpc>
                <a:spcPct val="150000"/>
              </a:lnSpc>
            </a:pPr>
            <a:r>
              <a:rPr lang="en-GB" sz="1900" i="1" dirty="0" smtClean="0">
                <a:solidFill>
                  <a:schemeClr val="bg1"/>
                </a:solidFill>
                <a:latin typeface="Times New Roman" pitchFamily="18" charset="0"/>
                <a:ea typeface="Microsoft YaHei" pitchFamily="34" charset="-122"/>
                <a:cs typeface="Times New Roman" pitchFamily="18" charset="0"/>
              </a:rPr>
              <a:t>Using Clinical Notes and Natural Language Processing for Automated HIV Risk Assessment</a:t>
            </a:r>
          </a:p>
        </p:txBody>
      </p:sp>
      <p:sp>
        <p:nvSpPr>
          <p:cNvPr id="23" name="TextBox 22"/>
          <p:cNvSpPr txBox="1"/>
          <p:nvPr/>
        </p:nvSpPr>
        <p:spPr>
          <a:xfrm>
            <a:off x="-23150" y="541129"/>
            <a:ext cx="9144000" cy="1015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Menggunakan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Catatan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Klinis</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dan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Menilai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Risiko</a:t>
            </a:r>
            <a:r>
              <a:rPr lang="en-GB" sz="2000" dirty="0" smtClean="0">
                <a:latin typeface="Times New Roman" pitchFamily="18" charset="0"/>
                <a:ea typeface="Microsoft YaHei" pitchFamily="34" charset="-122"/>
                <a:cs typeface="Times New Roman" pitchFamily="18" charset="0"/>
              </a:rPr>
              <a:t> HIV </a:t>
            </a:r>
            <a:r>
              <a:rPr lang="en-GB" sz="2000" dirty="0" err="1">
                <a:latin typeface="Times New Roman" pitchFamily="18" charset="0"/>
                <a:ea typeface="Microsoft YaHei" pitchFamily="34" charset="-122"/>
                <a:cs typeface="Times New Roman" pitchFamily="18" charset="0"/>
              </a:rPr>
              <a:t>S</a:t>
            </a:r>
            <a:r>
              <a:rPr lang="en-GB" sz="2000" dirty="0" err="1" smtClean="0">
                <a:latin typeface="Times New Roman" pitchFamily="18" charset="0"/>
                <a:ea typeface="Microsoft YaHei" pitchFamily="34" charset="-122"/>
                <a:cs typeface="Times New Roman" pitchFamily="18" charset="0"/>
              </a:rPr>
              <a:t>ecara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Otomatis</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2420888"/>
            <a:ext cx="8028384" cy="2308324"/>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Metode</a:t>
            </a:r>
            <a:r>
              <a:rPr lang="en-GB" sz="2400" dirty="0" smtClean="0">
                <a:latin typeface="Gadugi" pitchFamily="34" charset="0"/>
                <a:ea typeface="Gadugi" pitchFamily="34" charset="0"/>
                <a:cs typeface="Times New Roman" pitchFamily="18" charset="0"/>
              </a:rPr>
              <a:t> yang </a:t>
            </a:r>
            <a:r>
              <a:rPr lang="en-GB" sz="2400" dirty="0" err="1" smtClean="0">
                <a:latin typeface="Gadugi" pitchFamily="34" charset="0"/>
                <a:ea typeface="Gadugi" pitchFamily="34" charset="0"/>
                <a:cs typeface="Times New Roman" pitchFamily="18" charset="0"/>
              </a:rPr>
              <a:t>digunakan</a:t>
            </a:r>
            <a:r>
              <a:rPr lang="en-GB" sz="2400" dirty="0" smtClean="0">
                <a:latin typeface="Gadugi" pitchFamily="34" charset="0"/>
                <a:ea typeface="Gadugi" pitchFamily="34" charset="0"/>
                <a:cs typeface="Times New Roman" pitchFamily="18" charset="0"/>
              </a:rPr>
              <a:t> :</a:t>
            </a:r>
            <a:endParaRPr lang="en-US" sz="2400" dirty="0" smtClean="0">
              <a:latin typeface="Times New Roman" pitchFamily="18" charset="0"/>
              <a:cs typeface="Times New Roman" pitchFamily="18" charset="0"/>
            </a:endParaRPr>
          </a:p>
          <a:p>
            <a:pPr lvl="0"/>
            <a:r>
              <a:rPr lang="en-GB" sz="2400" dirty="0" smtClean="0">
                <a:latin typeface="Gadugi" pitchFamily="34" charset="0"/>
                <a:ea typeface="Gadugi" pitchFamily="34" charset="0"/>
                <a:cs typeface="Times New Roman" pitchFamily="18" charset="0"/>
              </a:rPr>
              <a:t>1. </a:t>
            </a:r>
            <a:r>
              <a:rPr lang="id-ID" sz="2400" dirty="0">
                <a:latin typeface="Gadugi" pitchFamily="34" charset="0"/>
                <a:ea typeface="Gadugi" pitchFamily="34" charset="0"/>
              </a:rPr>
              <a:t>Electronic Health Record (EHR) Processing</a:t>
            </a:r>
            <a:endParaRPr lang="en-US" sz="2400" dirty="0">
              <a:latin typeface="Gadugi" pitchFamily="34" charset="0"/>
              <a:ea typeface="Gadugi" pitchFamily="34" charset="0"/>
            </a:endParaRPr>
          </a:p>
          <a:p>
            <a:pPr lvl="0"/>
            <a:r>
              <a:rPr lang="en-GB" sz="2400" dirty="0" smtClean="0">
                <a:latin typeface="Gadugi" pitchFamily="34" charset="0"/>
                <a:ea typeface="Gadugi" pitchFamily="34" charset="0"/>
                <a:cs typeface="Times New Roman" pitchFamily="18" charset="0"/>
              </a:rPr>
              <a:t>2. </a:t>
            </a:r>
            <a:r>
              <a:rPr lang="id-ID" sz="2400" dirty="0">
                <a:latin typeface="Gadugi" pitchFamily="34" charset="0"/>
                <a:ea typeface="Gadugi" pitchFamily="34" charset="0"/>
              </a:rPr>
              <a:t>Pemrosesan Bahasa Alami pada Catatan Klinis</a:t>
            </a:r>
            <a:endParaRPr lang="en-US" sz="2400" dirty="0">
              <a:latin typeface="Gadugi" pitchFamily="34" charset="0"/>
              <a:ea typeface="Gadugi" pitchFamily="34" charset="0"/>
            </a:endParaRPr>
          </a:p>
          <a:p>
            <a:pPr marL="801688" lvl="0" indent="-447675">
              <a:buAutoNum type="alphaLcParenR"/>
            </a:pPr>
            <a:r>
              <a:rPr lang="id-ID" sz="2400" dirty="0" smtClean="0">
                <a:latin typeface="Gadugi" pitchFamily="34" charset="0"/>
                <a:ea typeface="Gadugi" pitchFamily="34" charset="0"/>
              </a:rPr>
              <a:t>Automated </a:t>
            </a:r>
            <a:r>
              <a:rPr lang="id-ID" sz="2400" dirty="0">
                <a:latin typeface="Gadugi" pitchFamily="34" charset="0"/>
                <a:ea typeface="Gadugi" pitchFamily="34" charset="0"/>
              </a:rPr>
              <a:t>Keyword </a:t>
            </a:r>
            <a:r>
              <a:rPr lang="id-ID" sz="2400" dirty="0" smtClean="0">
                <a:latin typeface="Gadugi" pitchFamily="34" charset="0"/>
                <a:ea typeface="Gadugi" pitchFamily="34" charset="0"/>
              </a:rPr>
              <a:t>Identification</a:t>
            </a:r>
            <a:endParaRPr lang="en-GB" sz="2400" dirty="0">
              <a:latin typeface="Gadugi" pitchFamily="34" charset="0"/>
              <a:ea typeface="Gadugi" pitchFamily="34" charset="0"/>
              <a:cs typeface="Times New Roman" pitchFamily="18" charset="0"/>
            </a:endParaRPr>
          </a:p>
          <a:p>
            <a:pPr marL="801688" lvl="0" indent="-447675">
              <a:buAutoNum type="alphaLcParenR"/>
            </a:pPr>
            <a:r>
              <a:rPr lang="en-GB" sz="2400" dirty="0" smtClean="0">
                <a:latin typeface="Gadugi" pitchFamily="34" charset="0"/>
                <a:ea typeface="Gadugi" pitchFamily="34" charset="0"/>
                <a:cs typeface="Times New Roman" pitchFamily="18" charset="0"/>
              </a:rPr>
              <a:t>Automated Topic </a:t>
            </a:r>
            <a:r>
              <a:rPr lang="en-GB" sz="2400" dirty="0" err="1" smtClean="0">
                <a:latin typeface="Gadugi" pitchFamily="34" charset="0"/>
                <a:ea typeface="Gadugi" pitchFamily="34" charset="0"/>
                <a:cs typeface="Times New Roman" pitchFamily="18" charset="0"/>
              </a:rPr>
              <a:t>Modeling</a:t>
            </a:r>
            <a:endParaRPr lang="en-GB" sz="2400" dirty="0" smtClean="0">
              <a:latin typeface="Gadugi" pitchFamily="34" charset="0"/>
              <a:ea typeface="Gadugi" pitchFamily="34" charset="0"/>
              <a:cs typeface="Times New Roman" pitchFamily="18" charset="0"/>
            </a:endParaRPr>
          </a:p>
          <a:p>
            <a:pPr lvl="0"/>
            <a:r>
              <a:rPr lang="en-GB" sz="2400" dirty="0" smtClean="0">
                <a:latin typeface="Gadugi" pitchFamily="34" charset="0"/>
                <a:ea typeface="Gadugi" pitchFamily="34" charset="0"/>
                <a:cs typeface="Times New Roman" pitchFamily="18" charset="0"/>
              </a:rPr>
              <a:t>3. Variable Selection </a:t>
            </a:r>
            <a:r>
              <a:rPr lang="en-GB" sz="2400" dirty="0" err="1" smtClean="0">
                <a:latin typeface="Gadugi" pitchFamily="34" charset="0"/>
                <a:ea typeface="Gadugi" pitchFamily="34" charset="0"/>
                <a:cs typeface="Times New Roman" pitchFamily="18" charset="0"/>
              </a:rPr>
              <a:t>dan</a:t>
            </a:r>
            <a:r>
              <a:rPr lang="en-GB" sz="2400" dirty="0" smtClean="0">
                <a:latin typeface="Gadugi" pitchFamily="34" charset="0"/>
                <a:ea typeface="Gadugi" pitchFamily="34" charset="0"/>
                <a:cs typeface="Times New Roman" pitchFamily="18" charset="0"/>
              </a:rPr>
              <a:t> Statistical </a:t>
            </a:r>
            <a:r>
              <a:rPr lang="en-GB" sz="2400" dirty="0" err="1" smtClean="0">
                <a:latin typeface="Gadugi" pitchFamily="34" charset="0"/>
                <a:ea typeface="Gadugi" pitchFamily="34" charset="0"/>
                <a:cs typeface="Times New Roman" pitchFamily="18" charset="0"/>
              </a:rPr>
              <a:t>Modeling</a:t>
            </a:r>
            <a:endParaRPr lang="en-US" sz="2400" dirty="0">
              <a:latin typeface="Gadugi" pitchFamily="34" charset="0"/>
              <a:ea typeface="Gadugi" pitchFamily="34" charset="0"/>
            </a:endParaRPr>
          </a:p>
        </p:txBody>
      </p:sp>
    </p:spTree>
    <p:extLst>
      <p:ext uri="{BB962C8B-B14F-4D97-AF65-F5344CB8AC3E}">
        <p14:creationId xmlns:p14="http://schemas.microsoft.com/office/powerpoint/2010/main" val="4290455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150" y="1556792"/>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Daniel J. Feller, Jason </a:t>
            </a:r>
            <a:r>
              <a:rPr lang="en-GB" dirty="0" err="1" smtClean="0">
                <a:latin typeface="Times New Roman" pitchFamily="18" charset="0"/>
                <a:ea typeface="Gadugi" pitchFamily="34" charset="0"/>
                <a:cs typeface="Times New Roman" pitchFamily="18" charset="0"/>
              </a:rPr>
              <a:t>Zucker</a:t>
            </a:r>
            <a:r>
              <a:rPr lang="en-GB" dirty="0" smtClean="0">
                <a:latin typeface="Times New Roman" pitchFamily="18" charset="0"/>
                <a:ea typeface="Gadugi" pitchFamily="34" charset="0"/>
                <a:cs typeface="Times New Roman" pitchFamily="18" charset="0"/>
              </a:rPr>
              <a:t>, MD, Michael T. Yin, MD,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lain - lain</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155679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17765"/>
            <a:ext cx="9144000" cy="530915"/>
          </a:xfrm>
          <a:prstGeom prst="rect">
            <a:avLst/>
          </a:prstGeom>
          <a:noFill/>
        </p:spPr>
        <p:txBody>
          <a:bodyPr wrap="square" rtlCol="0">
            <a:spAutoFit/>
          </a:bodyPr>
          <a:lstStyle/>
          <a:p>
            <a:pPr algn="ctr">
              <a:lnSpc>
                <a:spcPct val="150000"/>
              </a:lnSpc>
            </a:pPr>
            <a:r>
              <a:rPr lang="en-GB" sz="1900" i="1" dirty="0" smtClean="0">
                <a:solidFill>
                  <a:schemeClr val="bg1"/>
                </a:solidFill>
                <a:latin typeface="Times New Roman" pitchFamily="18" charset="0"/>
                <a:ea typeface="Microsoft YaHei" pitchFamily="34" charset="-122"/>
                <a:cs typeface="Times New Roman" pitchFamily="18" charset="0"/>
              </a:rPr>
              <a:t>Using Clinical Notes and Natural Language Processing for Automated HIV Risk Assessment</a:t>
            </a:r>
          </a:p>
        </p:txBody>
      </p:sp>
      <p:sp>
        <p:nvSpPr>
          <p:cNvPr id="23" name="TextBox 22"/>
          <p:cNvSpPr txBox="1"/>
          <p:nvPr/>
        </p:nvSpPr>
        <p:spPr>
          <a:xfrm>
            <a:off x="-23150" y="541129"/>
            <a:ext cx="9144000" cy="1015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Menggunakan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Catatan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Klinis</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dan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Menilai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Risiko</a:t>
            </a:r>
            <a:r>
              <a:rPr lang="en-GB" sz="2000" dirty="0" smtClean="0">
                <a:latin typeface="Times New Roman" pitchFamily="18" charset="0"/>
                <a:ea typeface="Microsoft YaHei" pitchFamily="34" charset="-122"/>
                <a:cs typeface="Times New Roman" pitchFamily="18" charset="0"/>
              </a:rPr>
              <a:t> HIV </a:t>
            </a:r>
            <a:r>
              <a:rPr lang="en-GB" sz="2000" dirty="0" err="1">
                <a:latin typeface="Times New Roman" pitchFamily="18" charset="0"/>
                <a:ea typeface="Microsoft YaHei" pitchFamily="34" charset="-122"/>
                <a:cs typeface="Times New Roman" pitchFamily="18" charset="0"/>
              </a:rPr>
              <a:t>S</a:t>
            </a:r>
            <a:r>
              <a:rPr lang="en-GB" sz="2000" dirty="0" err="1" smtClean="0">
                <a:latin typeface="Times New Roman" pitchFamily="18" charset="0"/>
                <a:ea typeface="Microsoft YaHei" pitchFamily="34" charset="-122"/>
                <a:cs typeface="Times New Roman" pitchFamily="18" charset="0"/>
              </a:rPr>
              <a:t>ecara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Otomatis</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2420888"/>
            <a:ext cx="8028384" cy="3231654"/>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Hasil</a:t>
            </a:r>
            <a:r>
              <a:rPr lang="en-GB" sz="2400" dirty="0" smtClean="0">
                <a:latin typeface="Gadugi" pitchFamily="34" charset="0"/>
                <a:ea typeface="Gadugi" pitchFamily="34" charset="0"/>
                <a:cs typeface="Times New Roman" pitchFamily="18" charset="0"/>
              </a:rPr>
              <a:t> </a:t>
            </a:r>
            <a:r>
              <a:rPr lang="en-GB" sz="2400" dirty="0" err="1" smtClean="0">
                <a:latin typeface="Gadugi" pitchFamily="34" charset="0"/>
                <a:ea typeface="Gadugi" pitchFamily="34" charset="0"/>
                <a:cs typeface="Times New Roman" pitchFamily="18" charset="0"/>
              </a:rPr>
              <a:t>Penelitian</a:t>
            </a:r>
            <a:r>
              <a:rPr lang="en-GB" sz="2400" dirty="0" smtClean="0">
                <a:latin typeface="Gadugi" pitchFamily="34" charset="0"/>
                <a:ea typeface="Gadugi" pitchFamily="34" charset="0"/>
                <a:cs typeface="Times New Roman" pitchFamily="18" charset="0"/>
              </a:rPr>
              <a:t> :</a:t>
            </a:r>
          </a:p>
          <a:p>
            <a:pPr algn="just"/>
            <a:r>
              <a:rPr lang="id-ID" sz="2000" dirty="0">
                <a:latin typeface="Gadugi" pitchFamily="34" charset="0"/>
                <a:ea typeface="Gadugi" pitchFamily="34" charset="0"/>
              </a:rPr>
              <a:t>Seratus delapan puluh satu sampel individu terinfeksi dan 543 sampel kontrol tidak terinfeksi digunakan dalam penelitian ini. Model prediktif mendemonstrasikan </a:t>
            </a:r>
            <a:r>
              <a:rPr lang="id-ID" sz="2000" i="1" dirty="0">
                <a:latin typeface="Gadugi" pitchFamily="34" charset="0"/>
                <a:ea typeface="Gadugi" pitchFamily="34" charset="0"/>
              </a:rPr>
              <a:t>range</a:t>
            </a:r>
            <a:r>
              <a:rPr lang="id-ID" sz="2000" dirty="0">
                <a:latin typeface="Gadugi" pitchFamily="34" charset="0"/>
                <a:ea typeface="Gadugi" pitchFamily="34" charset="0"/>
              </a:rPr>
              <a:t> performansi dengan </a:t>
            </a:r>
            <a:r>
              <a:rPr lang="id-ID" sz="2000" i="1" dirty="0">
                <a:latin typeface="Gadugi" pitchFamily="34" charset="0"/>
                <a:ea typeface="Gadugi" pitchFamily="34" charset="0"/>
              </a:rPr>
              <a:t>F-measures</a:t>
            </a:r>
            <a:r>
              <a:rPr lang="id-ID" sz="2000" dirty="0">
                <a:latin typeface="Gadugi" pitchFamily="34" charset="0"/>
                <a:ea typeface="Gadugi" pitchFamily="34" charset="0"/>
              </a:rPr>
              <a:t> yaitu 0,59 untuk model baseline (hanya dengan EHR terstruktur), 0,63 untuk model baseline + </a:t>
            </a:r>
            <a:r>
              <a:rPr lang="id-ID" sz="2000" i="1" dirty="0">
                <a:latin typeface="Gadugi" pitchFamily="34" charset="0"/>
                <a:ea typeface="Gadugi" pitchFamily="34" charset="0"/>
              </a:rPr>
              <a:t>NLP topic model</a:t>
            </a:r>
            <a:r>
              <a:rPr lang="id-ID" sz="2000" dirty="0">
                <a:latin typeface="Gadugi" pitchFamily="34" charset="0"/>
                <a:ea typeface="Gadugi" pitchFamily="34" charset="0"/>
              </a:rPr>
              <a:t>, dan 0,74 untuk model baseline + </a:t>
            </a:r>
            <a:r>
              <a:rPr lang="id-ID" sz="2000" i="1" dirty="0">
                <a:latin typeface="Gadugi" pitchFamily="34" charset="0"/>
                <a:ea typeface="Gadugi" pitchFamily="34" charset="0"/>
              </a:rPr>
              <a:t>NLP keyword model</a:t>
            </a:r>
            <a:r>
              <a:rPr lang="id-ID" sz="2000" dirty="0">
                <a:latin typeface="Gadugi" pitchFamily="34" charset="0"/>
                <a:ea typeface="Gadugi" pitchFamily="34" charset="0"/>
              </a:rPr>
              <a:t>. Model baseline + </a:t>
            </a:r>
            <a:r>
              <a:rPr lang="id-ID" sz="2000" i="1" dirty="0">
                <a:latin typeface="Gadugi" pitchFamily="34" charset="0"/>
                <a:ea typeface="Gadugi" pitchFamily="34" charset="0"/>
              </a:rPr>
              <a:t>NLP keyword model </a:t>
            </a:r>
            <a:r>
              <a:rPr lang="id-ID" sz="2000" dirty="0">
                <a:latin typeface="Gadugi" pitchFamily="34" charset="0"/>
                <a:ea typeface="Gadugi" pitchFamily="34" charset="0"/>
              </a:rPr>
              <a:t>menghasilkan angka precision yang tertinggi dibandingkan dua model yang lain dengan memasukkan kata kunci ‘</a:t>
            </a:r>
            <a:r>
              <a:rPr lang="id-ID" sz="2000" i="1" dirty="0">
                <a:latin typeface="Gadugi" pitchFamily="34" charset="0"/>
                <a:ea typeface="Gadugi" pitchFamily="34" charset="0"/>
              </a:rPr>
              <a:t>msm</a:t>
            </a:r>
            <a:r>
              <a:rPr lang="id-ID" sz="2000" dirty="0">
                <a:latin typeface="Gadugi" pitchFamily="34" charset="0"/>
                <a:ea typeface="Gadugi" pitchFamily="34" charset="0"/>
              </a:rPr>
              <a:t>’, ‘</a:t>
            </a:r>
            <a:r>
              <a:rPr lang="id-ID" sz="2000" i="1" dirty="0">
                <a:latin typeface="Gadugi" pitchFamily="34" charset="0"/>
                <a:ea typeface="Gadugi" pitchFamily="34" charset="0"/>
              </a:rPr>
              <a:t>unprotected</a:t>
            </a:r>
            <a:r>
              <a:rPr lang="id-ID" sz="2000" dirty="0">
                <a:latin typeface="Gadugi" pitchFamily="34" charset="0"/>
                <a:ea typeface="Gadugi" pitchFamily="34" charset="0"/>
              </a:rPr>
              <a:t>’, ‘</a:t>
            </a:r>
            <a:r>
              <a:rPr lang="id-ID" sz="2000" i="1" dirty="0">
                <a:latin typeface="Gadugi" pitchFamily="34" charset="0"/>
                <a:ea typeface="Gadugi" pitchFamily="34" charset="0"/>
              </a:rPr>
              <a:t>hiv</a:t>
            </a:r>
            <a:r>
              <a:rPr lang="id-ID" sz="2000" dirty="0">
                <a:latin typeface="Gadugi" pitchFamily="34" charset="0"/>
                <a:ea typeface="Gadugi" pitchFamily="34" charset="0"/>
              </a:rPr>
              <a:t>’, dan ‘</a:t>
            </a:r>
            <a:r>
              <a:rPr lang="id-ID" sz="2000" i="1" dirty="0">
                <a:latin typeface="Gadugi" pitchFamily="34" charset="0"/>
                <a:ea typeface="Gadugi" pitchFamily="34" charset="0"/>
              </a:rPr>
              <a:t>methamphetamine</a:t>
            </a:r>
            <a:r>
              <a:rPr lang="id-ID" sz="2000" dirty="0">
                <a:latin typeface="Gadugi" pitchFamily="34" charset="0"/>
                <a:ea typeface="Gadugi" pitchFamily="34" charset="0"/>
              </a:rPr>
              <a:t>’.</a:t>
            </a:r>
            <a:endParaRPr lang="en-US" dirty="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4054830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150" y="1556792"/>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Daniel J. Feller, Jason </a:t>
            </a:r>
            <a:r>
              <a:rPr lang="en-GB" dirty="0" err="1" smtClean="0">
                <a:latin typeface="Times New Roman" pitchFamily="18" charset="0"/>
                <a:ea typeface="Gadugi" pitchFamily="34" charset="0"/>
                <a:cs typeface="Times New Roman" pitchFamily="18" charset="0"/>
              </a:rPr>
              <a:t>Zucker</a:t>
            </a:r>
            <a:r>
              <a:rPr lang="en-GB" dirty="0" smtClean="0">
                <a:latin typeface="Times New Roman" pitchFamily="18" charset="0"/>
                <a:ea typeface="Gadugi" pitchFamily="34" charset="0"/>
                <a:cs typeface="Times New Roman" pitchFamily="18" charset="0"/>
              </a:rPr>
              <a:t>, MD, Michael T. Yin, MD,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lain - lain</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155679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17765"/>
            <a:ext cx="9144000" cy="530915"/>
          </a:xfrm>
          <a:prstGeom prst="rect">
            <a:avLst/>
          </a:prstGeom>
          <a:noFill/>
        </p:spPr>
        <p:txBody>
          <a:bodyPr wrap="square" rtlCol="0">
            <a:spAutoFit/>
          </a:bodyPr>
          <a:lstStyle/>
          <a:p>
            <a:pPr algn="ctr">
              <a:lnSpc>
                <a:spcPct val="150000"/>
              </a:lnSpc>
            </a:pPr>
            <a:r>
              <a:rPr lang="en-GB" sz="1900" i="1" dirty="0" smtClean="0">
                <a:solidFill>
                  <a:schemeClr val="bg1"/>
                </a:solidFill>
                <a:latin typeface="Times New Roman" pitchFamily="18" charset="0"/>
                <a:ea typeface="Microsoft YaHei" pitchFamily="34" charset="-122"/>
                <a:cs typeface="Times New Roman" pitchFamily="18" charset="0"/>
              </a:rPr>
              <a:t>Using Clinical Notes and Natural Language Processing for Automated HIV Risk Assessment</a:t>
            </a:r>
          </a:p>
        </p:txBody>
      </p:sp>
      <p:sp>
        <p:nvSpPr>
          <p:cNvPr id="23" name="TextBox 22"/>
          <p:cNvSpPr txBox="1"/>
          <p:nvPr/>
        </p:nvSpPr>
        <p:spPr>
          <a:xfrm>
            <a:off x="-23150" y="541129"/>
            <a:ext cx="9144000" cy="1015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Menggunakan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Catatan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Klinis</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dan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Menilai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Risiko</a:t>
            </a:r>
            <a:r>
              <a:rPr lang="en-GB" sz="2000" dirty="0" smtClean="0">
                <a:latin typeface="Times New Roman" pitchFamily="18" charset="0"/>
                <a:ea typeface="Microsoft YaHei" pitchFamily="34" charset="-122"/>
                <a:cs typeface="Times New Roman" pitchFamily="18" charset="0"/>
              </a:rPr>
              <a:t> HIV </a:t>
            </a:r>
            <a:r>
              <a:rPr lang="en-GB" sz="2000" dirty="0" err="1">
                <a:latin typeface="Times New Roman" pitchFamily="18" charset="0"/>
                <a:ea typeface="Microsoft YaHei" pitchFamily="34" charset="-122"/>
                <a:cs typeface="Times New Roman" pitchFamily="18" charset="0"/>
              </a:rPr>
              <a:t>S</a:t>
            </a:r>
            <a:r>
              <a:rPr lang="en-GB" sz="2000" dirty="0" err="1" smtClean="0">
                <a:latin typeface="Times New Roman" pitchFamily="18" charset="0"/>
                <a:ea typeface="Microsoft YaHei" pitchFamily="34" charset="-122"/>
                <a:cs typeface="Times New Roman" pitchFamily="18" charset="0"/>
              </a:rPr>
              <a:t>ecara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Otomatis</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2276872"/>
            <a:ext cx="8028384" cy="1384995"/>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Kelebihan</a:t>
            </a:r>
            <a:r>
              <a:rPr lang="en-GB" sz="2400" dirty="0" smtClean="0">
                <a:latin typeface="Gadugi" pitchFamily="34" charset="0"/>
                <a:ea typeface="Gadugi" pitchFamily="34" charset="0"/>
                <a:cs typeface="Times New Roman" pitchFamily="18" charset="0"/>
              </a:rPr>
              <a:t> :</a:t>
            </a:r>
          </a:p>
          <a:p>
            <a:pPr marL="342900" lvl="0" indent="-342900">
              <a:buFont typeface="Arial" pitchFamily="34" charset="0"/>
              <a:buChar char="•"/>
            </a:pPr>
            <a:r>
              <a:rPr lang="id-ID" sz="2000" dirty="0"/>
              <a:t>Jurnal dituliskan secara detail dan mudah dimengerti</a:t>
            </a:r>
            <a:endParaRPr lang="en-US" sz="2000" dirty="0"/>
          </a:p>
          <a:p>
            <a:pPr marL="342900" lvl="0" indent="-342900" algn="just">
              <a:buFont typeface="Arial" pitchFamily="34" charset="0"/>
              <a:buChar char="•"/>
            </a:pPr>
            <a:r>
              <a:rPr lang="id-ID" sz="2000" dirty="0"/>
              <a:t>Dilengkapi dengan grafik untuk </a:t>
            </a:r>
            <a:r>
              <a:rPr lang="id-ID" sz="2000" i="1" dirty="0"/>
              <a:t>precision</a:t>
            </a:r>
            <a:r>
              <a:rPr lang="id-ID" sz="2000" dirty="0"/>
              <a:t> dan </a:t>
            </a:r>
            <a:r>
              <a:rPr lang="id-ID" sz="2000" i="1" dirty="0"/>
              <a:t>recall</a:t>
            </a:r>
            <a:endParaRPr lang="en-US" sz="2000" dirty="0"/>
          </a:p>
          <a:p>
            <a:pPr marL="342900" indent="-342900">
              <a:buFont typeface="Arial" pitchFamily="34" charset="0"/>
              <a:buChar char="•"/>
            </a:pPr>
            <a:r>
              <a:rPr lang="id-ID" sz="2000" dirty="0"/>
              <a:t>Jurnal lengkap tetapi singkat</a:t>
            </a:r>
            <a:endParaRPr lang="en-US" dirty="0">
              <a:latin typeface="Gadugi" pitchFamily="34" charset="0"/>
              <a:ea typeface="Gadugi" pitchFamily="34" charset="0"/>
              <a:cs typeface="Times New Roman" pitchFamily="18" charset="0"/>
            </a:endParaRPr>
          </a:p>
        </p:txBody>
      </p:sp>
      <p:sp>
        <p:nvSpPr>
          <p:cNvPr id="12" name="TextBox 11"/>
          <p:cNvSpPr txBox="1"/>
          <p:nvPr/>
        </p:nvSpPr>
        <p:spPr>
          <a:xfrm>
            <a:off x="534658" y="3789040"/>
            <a:ext cx="8028384" cy="2308324"/>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Kekurangan</a:t>
            </a:r>
            <a:r>
              <a:rPr lang="en-GB" sz="2400" dirty="0" smtClean="0">
                <a:latin typeface="Gadugi" pitchFamily="34" charset="0"/>
                <a:ea typeface="Gadugi" pitchFamily="34" charset="0"/>
                <a:cs typeface="Times New Roman" pitchFamily="18" charset="0"/>
              </a:rPr>
              <a:t> :</a:t>
            </a:r>
          </a:p>
          <a:p>
            <a:pPr marL="342900" lvl="0" indent="-342900" algn="just">
              <a:buFont typeface="Arial" pitchFamily="34" charset="0"/>
              <a:buChar char="•"/>
            </a:pPr>
            <a:r>
              <a:rPr lang="id-ID" sz="2000" dirty="0"/>
              <a:t>Penulisan jurnal menggunakan rata kiri, ini sedikit mengganggu saya sebagai pembaca</a:t>
            </a:r>
            <a:endParaRPr lang="en-US" sz="2000" dirty="0"/>
          </a:p>
          <a:p>
            <a:pPr marL="342900" lvl="0" indent="-342900" algn="just">
              <a:buFont typeface="Arial" pitchFamily="34" charset="0"/>
              <a:buChar char="•"/>
            </a:pPr>
            <a:r>
              <a:rPr lang="id-ID" sz="2000" dirty="0"/>
              <a:t>Grafik tidak langsung diletakkan di bagian yang dibutuhkan dalam jurnal, melainkan diletakkan pada bagian belakang jurnal</a:t>
            </a:r>
            <a:endParaRPr lang="en-US" sz="2000" dirty="0"/>
          </a:p>
          <a:p>
            <a:pPr marL="342900" indent="-342900" algn="just">
              <a:buFont typeface="Arial" pitchFamily="34" charset="0"/>
              <a:buChar char="•"/>
            </a:pPr>
            <a:r>
              <a:rPr lang="id-ID" sz="2000" dirty="0"/>
              <a:t>Penelitian ini berguna, tetapi akan menjadi kurang efektif dalam segi biaya karena prevalensi infeksi HIV yang tidak terdiagnosis </a:t>
            </a:r>
            <a:r>
              <a:rPr lang="id-ID" sz="2000" dirty="0" smtClean="0"/>
              <a:t>menurun</a:t>
            </a:r>
            <a:endParaRPr lang="en-US" dirty="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385101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3150" y="1556792"/>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Daniel J. Feller, Jason </a:t>
            </a:r>
            <a:r>
              <a:rPr lang="en-GB" dirty="0" err="1" smtClean="0">
                <a:latin typeface="Times New Roman" pitchFamily="18" charset="0"/>
                <a:ea typeface="Gadugi" pitchFamily="34" charset="0"/>
                <a:cs typeface="Times New Roman" pitchFamily="18" charset="0"/>
              </a:rPr>
              <a:t>Zucker</a:t>
            </a:r>
            <a:r>
              <a:rPr lang="en-GB" dirty="0" smtClean="0">
                <a:latin typeface="Times New Roman" pitchFamily="18" charset="0"/>
                <a:ea typeface="Gadugi" pitchFamily="34" charset="0"/>
                <a:cs typeface="Times New Roman" pitchFamily="18" charset="0"/>
              </a:rPr>
              <a:t>, MD, Michael T. Yin, MD,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lain - lain</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155679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17765"/>
            <a:ext cx="9144000" cy="530915"/>
          </a:xfrm>
          <a:prstGeom prst="rect">
            <a:avLst/>
          </a:prstGeom>
          <a:noFill/>
        </p:spPr>
        <p:txBody>
          <a:bodyPr wrap="square" rtlCol="0">
            <a:spAutoFit/>
          </a:bodyPr>
          <a:lstStyle/>
          <a:p>
            <a:pPr algn="ctr">
              <a:lnSpc>
                <a:spcPct val="150000"/>
              </a:lnSpc>
            </a:pPr>
            <a:r>
              <a:rPr lang="en-GB" sz="1900" i="1" dirty="0" smtClean="0">
                <a:solidFill>
                  <a:schemeClr val="bg1"/>
                </a:solidFill>
                <a:latin typeface="Times New Roman" pitchFamily="18" charset="0"/>
                <a:ea typeface="Microsoft YaHei" pitchFamily="34" charset="-122"/>
                <a:cs typeface="Times New Roman" pitchFamily="18" charset="0"/>
              </a:rPr>
              <a:t>Using Clinical Notes and Natural Language Processing for Automated HIV Risk Assessment</a:t>
            </a:r>
          </a:p>
        </p:txBody>
      </p:sp>
      <p:sp>
        <p:nvSpPr>
          <p:cNvPr id="23" name="TextBox 22"/>
          <p:cNvSpPr txBox="1"/>
          <p:nvPr/>
        </p:nvSpPr>
        <p:spPr>
          <a:xfrm>
            <a:off x="-23150" y="541129"/>
            <a:ext cx="9144000" cy="1015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Menggunakan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Catatan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Klinis</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dan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Menilai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Risiko</a:t>
            </a:r>
            <a:r>
              <a:rPr lang="en-GB" sz="2000" dirty="0" smtClean="0">
                <a:latin typeface="Times New Roman" pitchFamily="18" charset="0"/>
                <a:ea typeface="Microsoft YaHei" pitchFamily="34" charset="-122"/>
                <a:cs typeface="Times New Roman" pitchFamily="18" charset="0"/>
              </a:rPr>
              <a:t> HIV </a:t>
            </a:r>
            <a:r>
              <a:rPr lang="en-GB" sz="2000" dirty="0" err="1">
                <a:latin typeface="Times New Roman" pitchFamily="18" charset="0"/>
                <a:ea typeface="Microsoft YaHei" pitchFamily="34" charset="-122"/>
                <a:cs typeface="Times New Roman" pitchFamily="18" charset="0"/>
              </a:rPr>
              <a:t>S</a:t>
            </a:r>
            <a:r>
              <a:rPr lang="en-GB" sz="2000" dirty="0" err="1" smtClean="0">
                <a:latin typeface="Times New Roman" pitchFamily="18" charset="0"/>
                <a:ea typeface="Microsoft YaHei" pitchFamily="34" charset="-122"/>
                <a:cs typeface="Times New Roman" pitchFamily="18" charset="0"/>
              </a:rPr>
              <a:t>ecara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Otomatis</a:t>
            </a:r>
            <a:endParaRPr lang="en-GB" sz="2000" dirty="0" smtClean="0">
              <a:latin typeface="Times New Roman" pitchFamily="18" charset="0"/>
              <a:ea typeface="Microsoft YaHei" pitchFamily="34" charset="-122"/>
              <a:cs typeface="Times New Roman" pitchFamily="18" charset="0"/>
            </a:endParaRPr>
          </a:p>
        </p:txBody>
      </p:sp>
      <p:sp>
        <p:nvSpPr>
          <p:cNvPr id="12" name="TextBox 11"/>
          <p:cNvSpPr txBox="1"/>
          <p:nvPr/>
        </p:nvSpPr>
        <p:spPr>
          <a:xfrm>
            <a:off x="534658" y="2276872"/>
            <a:ext cx="8028384" cy="2985433"/>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Kesimpulan</a:t>
            </a:r>
            <a:r>
              <a:rPr lang="en-GB" sz="2400" dirty="0" smtClean="0">
                <a:latin typeface="Gadugi" pitchFamily="34" charset="0"/>
                <a:ea typeface="Gadugi" pitchFamily="34" charset="0"/>
                <a:cs typeface="Times New Roman" pitchFamily="18" charset="0"/>
              </a:rPr>
              <a:t> :</a:t>
            </a:r>
          </a:p>
          <a:p>
            <a:pPr algn="just"/>
            <a:r>
              <a:rPr lang="id-ID" sz="2000" dirty="0">
                <a:latin typeface="Gadugi" pitchFamily="34" charset="0"/>
                <a:ea typeface="Gadugi" pitchFamily="34" charset="0"/>
              </a:rPr>
              <a:t>Penelitian ini telah menunjukkan bahwa pemrosesan bahasa alami telah meningkatkan performansi prediksi dari penilaian risiko HIV secara otomatis dengan mengekstraksi istilah dari catatan klinis pasien yang mengindikasikan kebiasaan berisiko tinggi. Peneliti kemudian berharap penelitian tentang ini selanjutnya lebih mengeksplor teknik terbaru dan maju untuk mengekstrak faktor kebiasaan dan sosial yang ditentukan dari catatan klinis. </a:t>
            </a:r>
            <a:endParaRPr lang="en-GB" sz="2000" dirty="0" smtClean="0">
              <a:latin typeface="Gadugi" pitchFamily="34" charset="0"/>
              <a:ea typeface="Gadugi" pitchFamily="34" charset="0"/>
              <a:cs typeface="Times New Roman" pitchFamily="18" charset="0"/>
            </a:endParaRPr>
          </a:p>
          <a:p>
            <a:endParaRPr lang="en-GB" sz="2400" dirty="0" smtClean="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744771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2" r="7161" b="2636"/>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167116"/>
            <a:ext cx="9144000" cy="1200329"/>
          </a:xfrm>
          <a:prstGeom prst="rect">
            <a:avLst/>
          </a:prstGeom>
          <a:noFill/>
        </p:spPr>
        <p:txBody>
          <a:bodyPr wrap="square" rtlCol="0">
            <a:spAutoFit/>
          </a:bodyPr>
          <a:lstStyle/>
          <a:p>
            <a:pPr algn="ctr"/>
            <a:r>
              <a:rPr lang="en-GB" sz="7200" dirty="0" smtClean="0">
                <a:latin typeface="Baskerville Old Face" pitchFamily="18" charset="0"/>
              </a:rPr>
              <a:t>3</a:t>
            </a:r>
            <a:endParaRPr lang="en-US" sz="7200" dirty="0">
              <a:latin typeface="Baskerville Old Face" pitchFamily="18" charset="0"/>
            </a:endParaRPr>
          </a:p>
        </p:txBody>
      </p:sp>
    </p:spTree>
    <p:extLst>
      <p:ext uri="{BB962C8B-B14F-4D97-AF65-F5344CB8AC3E}">
        <p14:creationId xmlns:p14="http://schemas.microsoft.com/office/powerpoint/2010/main" val="3921278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9610" y="1072674"/>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a:t>
            </a:r>
            <a:r>
              <a:rPr lang="en-GB" dirty="0" err="1" smtClean="0">
                <a:latin typeface="Times New Roman" pitchFamily="18" charset="0"/>
                <a:ea typeface="Gadugi" pitchFamily="34" charset="0"/>
                <a:cs typeface="Times New Roman" pitchFamily="18" charset="0"/>
              </a:rPr>
              <a:t>Jyun</a:t>
            </a:r>
            <a:r>
              <a:rPr lang="en-GB" dirty="0" smtClean="0">
                <a:latin typeface="Times New Roman" pitchFamily="18" charset="0"/>
                <a:ea typeface="Gadugi" pitchFamily="34" charset="0"/>
                <a:cs typeface="Times New Roman" pitchFamily="18" charset="0"/>
              </a:rPr>
              <a:t>-Yu Jiang, </a:t>
            </a:r>
            <a:r>
              <a:rPr lang="en-GB" dirty="0" err="1" smtClean="0">
                <a:latin typeface="Times New Roman" pitchFamily="18" charset="0"/>
                <a:ea typeface="Gadugi" pitchFamily="34" charset="0"/>
                <a:cs typeface="Times New Roman" pitchFamily="18" charset="0"/>
              </a:rPr>
              <a:t>Xue</a:t>
            </a:r>
            <a:r>
              <a:rPr lang="en-GB" dirty="0" smtClean="0">
                <a:latin typeface="Times New Roman" pitchFamily="18" charset="0"/>
                <a:ea typeface="Gadugi" pitchFamily="34" charset="0"/>
                <a:cs typeface="Times New Roman" pitchFamily="18" charset="0"/>
              </a:rPr>
              <a:t> Sun, Wei Wang, Sean Young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23150" y="104610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53998"/>
          </a:xfrm>
          <a:prstGeom prst="rect">
            <a:avLst/>
          </a:prstGeom>
          <a:noFill/>
        </p:spPr>
        <p:txBody>
          <a:bodyPr wrap="square" rtlCol="0">
            <a:spAutoFit/>
          </a:bodyPr>
          <a:lstStyle/>
          <a:p>
            <a:pPr algn="ctr">
              <a:lnSpc>
                <a:spcPct val="150000"/>
              </a:lnSpc>
            </a:pPr>
            <a:r>
              <a:rPr lang="en-GB" sz="2200" i="1" dirty="0" err="1" smtClean="0">
                <a:solidFill>
                  <a:schemeClr val="bg1"/>
                </a:solidFill>
                <a:latin typeface="Times New Roman" pitchFamily="18" charset="0"/>
                <a:ea typeface="Microsoft YaHei" pitchFamily="34" charset="-122"/>
                <a:cs typeface="Times New Roman" pitchFamily="18" charset="0"/>
              </a:rPr>
              <a:t>Enhacing</a:t>
            </a:r>
            <a:r>
              <a:rPr lang="en-GB" sz="2200" i="1" dirty="0" smtClean="0">
                <a:solidFill>
                  <a:schemeClr val="bg1"/>
                </a:solidFill>
                <a:latin typeface="Times New Roman" pitchFamily="18" charset="0"/>
                <a:ea typeface="Microsoft YaHei" pitchFamily="34" charset="-122"/>
                <a:cs typeface="Times New Roman" pitchFamily="18" charset="0"/>
              </a:rPr>
              <a:t> Air Quality Prediction  with Social Media and Natural Processing</a:t>
            </a:r>
          </a:p>
        </p:txBody>
      </p:sp>
      <p:sp>
        <p:nvSpPr>
          <p:cNvPr id="23" name="TextBox 22"/>
          <p:cNvSpPr txBox="1"/>
          <p:nvPr/>
        </p:nvSpPr>
        <p:spPr>
          <a:xfrm>
            <a:off x="-23150" y="541129"/>
            <a:ext cx="9144000" cy="478401"/>
          </a:xfrm>
          <a:prstGeom prst="rect">
            <a:avLst/>
          </a:prstGeom>
          <a:noFill/>
        </p:spPr>
        <p:txBody>
          <a:bodyPr wrap="square" rtlCol="0">
            <a:spAutoFit/>
          </a:bodyPr>
          <a:lstStyle/>
          <a:p>
            <a:pPr algn="ctr">
              <a:lnSpc>
                <a:spcPct val="150000"/>
              </a:lnSpc>
            </a:pPr>
            <a:r>
              <a:rPr lang="en-GB" sz="1900" dirty="0" err="1" smtClean="0">
                <a:latin typeface="Times New Roman" pitchFamily="18" charset="0"/>
                <a:ea typeface="Microsoft YaHei" pitchFamily="34" charset="-122"/>
                <a:cs typeface="Times New Roman" pitchFamily="18" charset="0"/>
              </a:rPr>
              <a:t>Meningkatkan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Prediksi</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Kualitas</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Udara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dengan</a:t>
            </a:r>
            <a:r>
              <a:rPr lang="en-GB" sz="1900" dirty="0" smtClean="0">
                <a:latin typeface="Times New Roman" pitchFamily="18" charset="0"/>
                <a:ea typeface="Microsoft YaHei" pitchFamily="34" charset="-122"/>
                <a:cs typeface="Times New Roman" pitchFamily="18" charset="0"/>
              </a:rPr>
              <a:t> Media </a:t>
            </a:r>
            <a:r>
              <a:rPr lang="en-GB" sz="1900" dirty="0" err="1" smtClean="0">
                <a:latin typeface="Times New Roman" pitchFamily="18" charset="0"/>
                <a:ea typeface="Microsoft YaHei" pitchFamily="34" charset="-122"/>
                <a:cs typeface="Times New Roman" pitchFamily="18" charset="0"/>
              </a:rPr>
              <a:t>Sosial</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Pemrosesan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Bahasa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Alami</a:t>
            </a:r>
            <a:endParaRPr lang="en-GB" sz="1900" dirty="0" smtClean="0">
              <a:latin typeface="Times New Roman" pitchFamily="18" charset="0"/>
              <a:ea typeface="Microsoft YaHei" pitchFamily="34" charset="-122"/>
              <a:cs typeface="Times New Roman" pitchFamily="18" charset="0"/>
            </a:endParaRPr>
          </a:p>
        </p:txBody>
      </p:sp>
      <p:sp>
        <p:nvSpPr>
          <p:cNvPr id="12" name="TextBox 11"/>
          <p:cNvSpPr txBox="1"/>
          <p:nvPr/>
        </p:nvSpPr>
        <p:spPr>
          <a:xfrm>
            <a:off x="534658" y="1604987"/>
            <a:ext cx="8028384" cy="2308324"/>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Masalah</a:t>
            </a:r>
            <a:r>
              <a:rPr lang="en-GB" sz="2400" dirty="0" smtClean="0">
                <a:latin typeface="Gadugi" pitchFamily="34" charset="0"/>
                <a:ea typeface="Gadugi" pitchFamily="34" charset="0"/>
                <a:cs typeface="Times New Roman" pitchFamily="18" charset="0"/>
              </a:rPr>
              <a:t> yang </a:t>
            </a:r>
            <a:r>
              <a:rPr lang="en-GB" sz="2400" dirty="0" err="1" smtClean="0">
                <a:latin typeface="Gadugi" pitchFamily="34" charset="0"/>
                <a:ea typeface="Gadugi" pitchFamily="34" charset="0"/>
                <a:cs typeface="Times New Roman" pitchFamily="18" charset="0"/>
              </a:rPr>
              <a:t>diteliti</a:t>
            </a:r>
            <a:r>
              <a:rPr lang="en-GB" sz="2400" dirty="0" smtClean="0">
                <a:latin typeface="Gadugi" pitchFamily="34" charset="0"/>
                <a:ea typeface="Gadugi" pitchFamily="34" charset="0"/>
                <a:cs typeface="Times New Roman" pitchFamily="18" charset="0"/>
              </a:rPr>
              <a:t> :</a:t>
            </a:r>
          </a:p>
          <a:p>
            <a:pPr algn="just"/>
            <a:r>
              <a:rPr lang="id-ID" sz="2000" dirty="0">
                <a:latin typeface="Gadugi" pitchFamily="34" charset="0"/>
                <a:ea typeface="Gadugi" pitchFamily="34" charset="0"/>
              </a:rPr>
              <a:t>Pemanfaatan sensor fisik untuk memprediksi kualitas udara bisa jadi terlalu mahal untuk sebagian besar kota-kota karena sensor fisik bukan hanya membutuhkan biaya instalasi, tetapi juga biaya perawatan. Media sosial yang kita anggap sebagai sensor sosial dapat membantu melihat perubahan lingkungan dan kejadian di dunia </a:t>
            </a:r>
            <a:r>
              <a:rPr lang="id-ID" sz="2000" dirty="0" smtClean="0">
                <a:latin typeface="Gadugi" pitchFamily="34" charset="0"/>
                <a:ea typeface="Gadugi" pitchFamily="34" charset="0"/>
              </a:rPr>
              <a:t>nyata</a:t>
            </a:r>
            <a:r>
              <a:rPr lang="en-GB" sz="2000" dirty="0" smtClean="0">
                <a:latin typeface="Gadugi" pitchFamily="34" charset="0"/>
                <a:ea typeface="Gadugi" pitchFamily="34" charset="0"/>
              </a:rPr>
              <a:t> </a:t>
            </a:r>
            <a:r>
              <a:rPr lang="en-GB" sz="2000" dirty="0" err="1" smtClean="0">
                <a:latin typeface="Gadugi" pitchFamily="34" charset="0"/>
                <a:ea typeface="Gadugi" pitchFamily="34" charset="0"/>
              </a:rPr>
              <a:t>seperti</a:t>
            </a:r>
            <a:r>
              <a:rPr lang="en-GB" sz="2000" dirty="0" smtClean="0">
                <a:latin typeface="Gadugi" pitchFamily="34" charset="0"/>
                <a:ea typeface="Gadugi" pitchFamily="34" charset="0"/>
              </a:rPr>
              <a:t> </a:t>
            </a:r>
            <a:r>
              <a:rPr lang="en-GB" sz="2000" dirty="0" err="1" smtClean="0">
                <a:latin typeface="Gadugi" pitchFamily="34" charset="0"/>
                <a:ea typeface="Gadugi" pitchFamily="34" charset="0"/>
              </a:rPr>
              <a:t>halnya</a:t>
            </a:r>
            <a:r>
              <a:rPr lang="en-GB" sz="2000" dirty="0" smtClean="0">
                <a:latin typeface="Gadugi" pitchFamily="34" charset="0"/>
                <a:ea typeface="Gadugi" pitchFamily="34" charset="0"/>
              </a:rPr>
              <a:t> </a:t>
            </a:r>
            <a:r>
              <a:rPr lang="en-GB" sz="2000" dirty="0" err="1" smtClean="0">
                <a:latin typeface="Gadugi" pitchFamily="34" charset="0"/>
                <a:ea typeface="Gadugi" pitchFamily="34" charset="0"/>
              </a:rPr>
              <a:t>memprediksi</a:t>
            </a:r>
            <a:r>
              <a:rPr lang="en-GB" sz="2000" dirty="0" smtClean="0">
                <a:latin typeface="Gadugi" pitchFamily="34" charset="0"/>
                <a:ea typeface="Gadugi" pitchFamily="34" charset="0"/>
              </a:rPr>
              <a:t> </a:t>
            </a:r>
            <a:r>
              <a:rPr lang="en-GB" sz="2000" dirty="0" err="1" smtClean="0">
                <a:latin typeface="Gadugi" pitchFamily="34" charset="0"/>
                <a:ea typeface="Gadugi" pitchFamily="34" charset="0"/>
              </a:rPr>
              <a:t>kualitas</a:t>
            </a:r>
            <a:r>
              <a:rPr lang="en-GB" sz="2000" dirty="0" smtClean="0">
                <a:latin typeface="Gadugi" pitchFamily="34" charset="0"/>
                <a:ea typeface="Gadugi" pitchFamily="34" charset="0"/>
              </a:rPr>
              <a:t> </a:t>
            </a:r>
            <a:r>
              <a:rPr lang="en-GB" sz="2000" dirty="0" err="1" smtClean="0">
                <a:latin typeface="Gadugi" pitchFamily="34" charset="0"/>
                <a:ea typeface="Gadugi" pitchFamily="34" charset="0"/>
              </a:rPr>
              <a:t>udara</a:t>
            </a:r>
            <a:r>
              <a:rPr lang="id-ID" sz="2000" dirty="0" smtClean="0">
                <a:latin typeface="Gadugi" pitchFamily="34" charset="0"/>
                <a:ea typeface="Gadugi" pitchFamily="34" charset="0"/>
              </a:rPr>
              <a:t>. </a:t>
            </a:r>
            <a:endParaRPr lang="en-GB" sz="2000" dirty="0" smtClean="0">
              <a:latin typeface="Gadugi" pitchFamily="34" charset="0"/>
              <a:ea typeface="Gadugi" pitchFamily="34" charset="0"/>
              <a:cs typeface="Times New Roman" pitchFamily="18" charset="0"/>
            </a:endParaRPr>
          </a:p>
        </p:txBody>
      </p:sp>
      <p:sp>
        <p:nvSpPr>
          <p:cNvPr id="13" name="TextBox 12"/>
          <p:cNvSpPr txBox="1"/>
          <p:nvPr/>
        </p:nvSpPr>
        <p:spPr>
          <a:xfrm>
            <a:off x="539552" y="4005064"/>
            <a:ext cx="8028384" cy="2000548"/>
          </a:xfrm>
          <a:prstGeom prst="rect">
            <a:avLst/>
          </a:prstGeom>
          <a:noFill/>
        </p:spPr>
        <p:txBody>
          <a:bodyPr wrap="square" rtlCol="0">
            <a:spAutoFit/>
          </a:bodyPr>
          <a:lstStyle/>
          <a:p>
            <a:r>
              <a:rPr lang="en-GB" sz="2400" dirty="0" smtClean="0">
                <a:latin typeface="Gadugi" pitchFamily="34" charset="0"/>
                <a:ea typeface="Gadugi" pitchFamily="34" charset="0"/>
                <a:cs typeface="Times New Roman" pitchFamily="18" charset="0"/>
              </a:rPr>
              <a:t>Dataset yang </a:t>
            </a:r>
            <a:r>
              <a:rPr lang="en-GB" sz="2400" dirty="0" err="1" smtClean="0">
                <a:latin typeface="Gadugi" pitchFamily="34" charset="0"/>
                <a:ea typeface="Gadugi" pitchFamily="34" charset="0"/>
                <a:cs typeface="Times New Roman" pitchFamily="18" charset="0"/>
              </a:rPr>
              <a:t>digunakan</a:t>
            </a:r>
            <a:r>
              <a:rPr lang="en-GB" sz="2400" dirty="0" smtClean="0">
                <a:latin typeface="Gadugi" pitchFamily="34" charset="0"/>
                <a:ea typeface="Gadugi" pitchFamily="34" charset="0"/>
                <a:cs typeface="Times New Roman" pitchFamily="18" charset="0"/>
              </a:rPr>
              <a:t> :</a:t>
            </a:r>
          </a:p>
          <a:p>
            <a:pPr algn="just"/>
            <a:r>
              <a:rPr lang="id-ID" sz="2000" dirty="0">
                <a:latin typeface="Gadugi" pitchFamily="34" charset="0"/>
                <a:ea typeface="Gadugi" pitchFamily="34" charset="0"/>
              </a:rPr>
              <a:t>Untuk data media sosial, peneliti memanfaatkan </a:t>
            </a:r>
            <a:r>
              <a:rPr lang="id-ID" sz="2000" i="1" dirty="0">
                <a:latin typeface="Gadugi" pitchFamily="34" charset="0"/>
                <a:ea typeface="Gadugi" pitchFamily="34" charset="0"/>
              </a:rPr>
              <a:t>Twitter Developer API</a:t>
            </a:r>
            <a:r>
              <a:rPr lang="id-ID" sz="2000" dirty="0">
                <a:latin typeface="Gadugi" pitchFamily="34" charset="0"/>
                <a:ea typeface="Gadugi" pitchFamily="34" charset="0"/>
              </a:rPr>
              <a:t> untuk mendapatkan 1% data cuitan (</a:t>
            </a:r>
            <a:r>
              <a:rPr lang="id-ID" sz="2000" i="1" dirty="0">
                <a:latin typeface="Gadugi" pitchFamily="34" charset="0"/>
                <a:ea typeface="Gadugi" pitchFamily="34" charset="0"/>
              </a:rPr>
              <a:t>tweet) </a:t>
            </a:r>
            <a:r>
              <a:rPr lang="id-ID" sz="2000" dirty="0">
                <a:latin typeface="Gadugi" pitchFamily="34" charset="0"/>
                <a:ea typeface="Gadugi" pitchFamily="34" charset="0"/>
              </a:rPr>
              <a:t>berbahasa inggris yang berlokasi di USA dari tanggal 17 November 2015 sampai 12 Juni 2016. Sementara untuk data kualitas udara didapatkan dari riwayat </a:t>
            </a:r>
            <a:r>
              <a:rPr lang="id-ID" sz="2000" i="1" dirty="0">
                <a:latin typeface="Gadugi" pitchFamily="34" charset="0"/>
                <a:ea typeface="Gadugi" pitchFamily="34" charset="0"/>
              </a:rPr>
              <a:t>air quality information </a:t>
            </a:r>
            <a:r>
              <a:rPr lang="id-ID" sz="2000" dirty="0">
                <a:latin typeface="Gadugi" pitchFamily="34" charset="0"/>
                <a:ea typeface="Gadugi" pitchFamily="34" charset="0"/>
              </a:rPr>
              <a:t>(AQI) dari </a:t>
            </a:r>
            <a:r>
              <a:rPr lang="id-ID" sz="2000" i="1" dirty="0">
                <a:latin typeface="Gadugi" pitchFamily="34" charset="0"/>
                <a:ea typeface="Gadugi" pitchFamily="34" charset="0"/>
              </a:rPr>
              <a:t>Environment Protection Agency </a:t>
            </a:r>
            <a:r>
              <a:rPr lang="id-ID" sz="2000" dirty="0">
                <a:latin typeface="Gadugi" pitchFamily="34" charset="0"/>
                <a:ea typeface="Gadugi" pitchFamily="34" charset="0"/>
              </a:rPr>
              <a:t>(EPA). </a:t>
            </a:r>
            <a:endParaRPr lang="en-GB" sz="2000" dirty="0" smtClean="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1368025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9610" y="1072674"/>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a:t>
            </a:r>
            <a:r>
              <a:rPr lang="en-GB" dirty="0" err="1" smtClean="0">
                <a:latin typeface="Times New Roman" pitchFamily="18" charset="0"/>
                <a:ea typeface="Gadugi" pitchFamily="34" charset="0"/>
                <a:cs typeface="Times New Roman" pitchFamily="18" charset="0"/>
              </a:rPr>
              <a:t>Jyun</a:t>
            </a:r>
            <a:r>
              <a:rPr lang="en-GB" dirty="0" smtClean="0">
                <a:latin typeface="Times New Roman" pitchFamily="18" charset="0"/>
                <a:ea typeface="Gadugi" pitchFamily="34" charset="0"/>
                <a:cs typeface="Times New Roman" pitchFamily="18" charset="0"/>
              </a:rPr>
              <a:t>-Yu Jiang, </a:t>
            </a:r>
            <a:r>
              <a:rPr lang="en-GB" dirty="0" err="1" smtClean="0">
                <a:latin typeface="Times New Roman" pitchFamily="18" charset="0"/>
                <a:ea typeface="Gadugi" pitchFamily="34" charset="0"/>
                <a:cs typeface="Times New Roman" pitchFamily="18" charset="0"/>
              </a:rPr>
              <a:t>Xue</a:t>
            </a:r>
            <a:r>
              <a:rPr lang="en-GB" dirty="0" smtClean="0">
                <a:latin typeface="Times New Roman" pitchFamily="18" charset="0"/>
                <a:ea typeface="Gadugi" pitchFamily="34" charset="0"/>
                <a:cs typeface="Times New Roman" pitchFamily="18" charset="0"/>
              </a:rPr>
              <a:t> Sun, Wei Wang, Sean Young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23150" y="104610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53998"/>
          </a:xfrm>
          <a:prstGeom prst="rect">
            <a:avLst/>
          </a:prstGeom>
          <a:noFill/>
        </p:spPr>
        <p:txBody>
          <a:bodyPr wrap="square" rtlCol="0">
            <a:spAutoFit/>
          </a:bodyPr>
          <a:lstStyle/>
          <a:p>
            <a:pPr algn="ctr">
              <a:lnSpc>
                <a:spcPct val="150000"/>
              </a:lnSpc>
            </a:pPr>
            <a:r>
              <a:rPr lang="en-GB" sz="2200" i="1" dirty="0" err="1" smtClean="0">
                <a:solidFill>
                  <a:schemeClr val="bg1"/>
                </a:solidFill>
                <a:latin typeface="Times New Roman" pitchFamily="18" charset="0"/>
                <a:ea typeface="Microsoft YaHei" pitchFamily="34" charset="-122"/>
                <a:cs typeface="Times New Roman" pitchFamily="18" charset="0"/>
              </a:rPr>
              <a:t>Enhacing</a:t>
            </a:r>
            <a:r>
              <a:rPr lang="en-GB" sz="2200" i="1" dirty="0" smtClean="0">
                <a:solidFill>
                  <a:schemeClr val="bg1"/>
                </a:solidFill>
                <a:latin typeface="Times New Roman" pitchFamily="18" charset="0"/>
                <a:ea typeface="Microsoft YaHei" pitchFamily="34" charset="-122"/>
                <a:cs typeface="Times New Roman" pitchFamily="18" charset="0"/>
              </a:rPr>
              <a:t> Air Quality Prediction  with Social Media and Natural Processing</a:t>
            </a:r>
          </a:p>
        </p:txBody>
      </p:sp>
      <p:sp>
        <p:nvSpPr>
          <p:cNvPr id="23" name="TextBox 22"/>
          <p:cNvSpPr txBox="1"/>
          <p:nvPr/>
        </p:nvSpPr>
        <p:spPr>
          <a:xfrm>
            <a:off x="-23150" y="541129"/>
            <a:ext cx="9144000" cy="478401"/>
          </a:xfrm>
          <a:prstGeom prst="rect">
            <a:avLst/>
          </a:prstGeom>
          <a:noFill/>
        </p:spPr>
        <p:txBody>
          <a:bodyPr wrap="square" rtlCol="0">
            <a:spAutoFit/>
          </a:bodyPr>
          <a:lstStyle/>
          <a:p>
            <a:pPr algn="ctr">
              <a:lnSpc>
                <a:spcPct val="150000"/>
              </a:lnSpc>
            </a:pPr>
            <a:r>
              <a:rPr lang="en-GB" sz="1900" dirty="0" err="1" smtClean="0">
                <a:latin typeface="Times New Roman" pitchFamily="18" charset="0"/>
                <a:ea typeface="Microsoft YaHei" pitchFamily="34" charset="-122"/>
                <a:cs typeface="Times New Roman" pitchFamily="18" charset="0"/>
              </a:rPr>
              <a:t>Meningkatkan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Prediksi</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Kualitas</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Udara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dengan</a:t>
            </a:r>
            <a:r>
              <a:rPr lang="en-GB" sz="1900" dirty="0" smtClean="0">
                <a:latin typeface="Times New Roman" pitchFamily="18" charset="0"/>
                <a:ea typeface="Microsoft YaHei" pitchFamily="34" charset="-122"/>
                <a:cs typeface="Times New Roman" pitchFamily="18" charset="0"/>
              </a:rPr>
              <a:t> Media </a:t>
            </a:r>
            <a:r>
              <a:rPr lang="en-GB" sz="1900" dirty="0" err="1" smtClean="0">
                <a:latin typeface="Times New Roman" pitchFamily="18" charset="0"/>
                <a:ea typeface="Microsoft YaHei" pitchFamily="34" charset="-122"/>
                <a:cs typeface="Times New Roman" pitchFamily="18" charset="0"/>
              </a:rPr>
              <a:t>Sosial</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Pemrosesan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Bahasa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Alami</a:t>
            </a:r>
            <a:endParaRPr lang="en-GB" sz="1900" dirty="0" smtClean="0">
              <a:latin typeface="Times New Roman" pitchFamily="18" charset="0"/>
              <a:ea typeface="Microsoft YaHei" pitchFamily="34" charset="-122"/>
              <a:cs typeface="Times New Roman" pitchFamily="18" charset="0"/>
            </a:endParaRPr>
          </a:p>
        </p:txBody>
      </p:sp>
      <p:sp>
        <p:nvSpPr>
          <p:cNvPr id="12" name="TextBox 11"/>
          <p:cNvSpPr txBox="1"/>
          <p:nvPr/>
        </p:nvSpPr>
        <p:spPr>
          <a:xfrm>
            <a:off x="534658" y="1604987"/>
            <a:ext cx="8028384" cy="3877985"/>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Metode</a:t>
            </a:r>
            <a:r>
              <a:rPr lang="en-GB" sz="2400" dirty="0" smtClean="0">
                <a:latin typeface="Gadugi" pitchFamily="34" charset="0"/>
                <a:ea typeface="Gadugi" pitchFamily="34" charset="0"/>
                <a:cs typeface="Times New Roman" pitchFamily="18" charset="0"/>
              </a:rPr>
              <a:t> yang </a:t>
            </a:r>
            <a:r>
              <a:rPr lang="en-GB" sz="2400" dirty="0" err="1" smtClean="0">
                <a:latin typeface="Gadugi" pitchFamily="34" charset="0"/>
                <a:ea typeface="Gadugi" pitchFamily="34" charset="0"/>
                <a:cs typeface="Times New Roman" pitchFamily="18" charset="0"/>
              </a:rPr>
              <a:t>digunakan</a:t>
            </a:r>
            <a:r>
              <a:rPr lang="en-GB" sz="2400" dirty="0" smtClean="0">
                <a:latin typeface="Gadugi" pitchFamily="34" charset="0"/>
                <a:ea typeface="Gadugi" pitchFamily="34" charset="0"/>
                <a:cs typeface="Times New Roman" pitchFamily="18" charset="0"/>
              </a:rPr>
              <a:t> :</a:t>
            </a:r>
          </a:p>
          <a:p>
            <a:pPr marL="457200" lvl="0" indent="-457200" algn="just">
              <a:buFont typeface="+mj-lt"/>
              <a:buAutoNum type="arabicPeriod"/>
            </a:pPr>
            <a:r>
              <a:rPr lang="id-ID" sz="2200" b="1" dirty="0" smtClean="0">
                <a:latin typeface="Gadugi" pitchFamily="34" charset="0"/>
                <a:ea typeface="Gadugi" pitchFamily="34" charset="0"/>
              </a:rPr>
              <a:t>Model </a:t>
            </a:r>
            <a:r>
              <a:rPr lang="id-ID" sz="2200" b="1" dirty="0">
                <a:latin typeface="Gadugi" pitchFamily="34" charset="0"/>
                <a:ea typeface="Gadugi" pitchFamily="34" charset="0"/>
              </a:rPr>
              <a:t>Baseline Prediction with only AQIs (PAQI) – </a:t>
            </a:r>
            <a:r>
              <a:rPr lang="id-ID" sz="2200" dirty="0">
                <a:latin typeface="Gadugi" pitchFamily="34" charset="0"/>
                <a:ea typeface="Gadugi" pitchFamily="34" charset="0"/>
              </a:rPr>
              <a:t>untuk mengerti performansi basis. PAQI memprediksi hanya dengan pengukuran riwayat kualitas udara, pengetahuan media sosial diabaikan.</a:t>
            </a:r>
            <a:endParaRPr lang="en-US" sz="2200" dirty="0">
              <a:latin typeface="Gadugi" pitchFamily="34" charset="0"/>
              <a:ea typeface="Gadugi" pitchFamily="34" charset="0"/>
            </a:endParaRPr>
          </a:p>
          <a:p>
            <a:pPr marL="457200" lvl="0" indent="-457200" algn="just">
              <a:buFont typeface="+mj-lt"/>
              <a:buAutoNum type="arabicPeriod"/>
            </a:pPr>
            <a:r>
              <a:rPr lang="id-ID" sz="2200" b="1" dirty="0" smtClean="0">
                <a:latin typeface="Gadugi" pitchFamily="34" charset="0"/>
                <a:ea typeface="Gadugi" pitchFamily="34" charset="0"/>
              </a:rPr>
              <a:t>Model </a:t>
            </a:r>
            <a:r>
              <a:rPr lang="id-ID" sz="2200" b="1" dirty="0">
                <a:latin typeface="Gadugi" pitchFamily="34" charset="0"/>
                <a:ea typeface="Gadugi" pitchFamily="34" charset="0"/>
              </a:rPr>
              <a:t>Fitur Bag-of-words (BOW)</a:t>
            </a:r>
            <a:r>
              <a:rPr lang="id-ID" sz="2200" dirty="0">
                <a:latin typeface="Gadugi" pitchFamily="34" charset="0"/>
                <a:ea typeface="Gadugi" pitchFamily="34" charset="0"/>
              </a:rPr>
              <a:t> – untuk mendemonstrasikan keefektifan dari fitur yang telah diekstaraksi. Peneliti menggantikan fitur ekstrak yang telah ada dengan fitur konvensional </a:t>
            </a:r>
            <a:r>
              <a:rPr lang="id-ID" sz="2200" i="1" dirty="0">
                <a:latin typeface="Gadugi" pitchFamily="34" charset="0"/>
                <a:ea typeface="Gadugi" pitchFamily="34" charset="0"/>
              </a:rPr>
              <a:t>bag-of-words</a:t>
            </a:r>
            <a:r>
              <a:rPr lang="id-ID" sz="2200" dirty="0">
                <a:latin typeface="Gadugi" pitchFamily="34" charset="0"/>
                <a:ea typeface="Gadugi" pitchFamily="34" charset="0"/>
              </a:rPr>
              <a:t> sebagai model baselinenya.</a:t>
            </a:r>
            <a:endParaRPr lang="en-US" sz="2200" dirty="0">
              <a:latin typeface="Gadugi" pitchFamily="34" charset="0"/>
              <a:ea typeface="Gadugi" pitchFamily="34" charset="0"/>
            </a:endParaRPr>
          </a:p>
          <a:p>
            <a:endParaRPr lang="en-GB" sz="2400" dirty="0" smtClean="0">
              <a:latin typeface="Gadugi" pitchFamily="34" charset="0"/>
              <a:ea typeface="Gadugi" pitchFamily="34" charset="0"/>
              <a:cs typeface="Times New Roman" pitchFamily="18" charset="0"/>
            </a:endParaRPr>
          </a:p>
        </p:txBody>
      </p:sp>
      <p:sp>
        <p:nvSpPr>
          <p:cNvPr id="15" name="TextBox 14"/>
          <p:cNvSpPr txBox="1"/>
          <p:nvPr/>
        </p:nvSpPr>
        <p:spPr>
          <a:xfrm>
            <a:off x="528198" y="1628800"/>
            <a:ext cx="8028384" cy="4154984"/>
          </a:xfrm>
          <a:prstGeom prst="rect">
            <a:avLst/>
          </a:prstGeom>
          <a:noFill/>
        </p:spPr>
        <p:txBody>
          <a:bodyPr wrap="square" rtlCol="0">
            <a:spAutoFit/>
          </a:bodyPr>
          <a:lstStyle/>
          <a:p>
            <a:pPr algn="just"/>
            <a:r>
              <a:rPr lang="en-GB" sz="2400" dirty="0" err="1" smtClean="0">
                <a:latin typeface="Gadugi" pitchFamily="34" charset="0"/>
                <a:ea typeface="Gadugi" pitchFamily="34" charset="0"/>
                <a:cs typeface="Times New Roman" pitchFamily="18" charset="0"/>
              </a:rPr>
              <a:t>Metode</a:t>
            </a:r>
            <a:r>
              <a:rPr lang="en-GB" sz="2400" dirty="0" smtClean="0">
                <a:latin typeface="Gadugi" pitchFamily="34" charset="0"/>
                <a:ea typeface="Gadugi" pitchFamily="34" charset="0"/>
                <a:cs typeface="Times New Roman" pitchFamily="18" charset="0"/>
              </a:rPr>
              <a:t> yang </a:t>
            </a:r>
            <a:r>
              <a:rPr lang="en-GB" sz="2400" dirty="0" err="1" smtClean="0">
                <a:latin typeface="Gadugi" pitchFamily="34" charset="0"/>
                <a:ea typeface="Gadugi" pitchFamily="34" charset="0"/>
                <a:cs typeface="Times New Roman" pitchFamily="18" charset="0"/>
              </a:rPr>
              <a:t>digunakan</a:t>
            </a:r>
            <a:r>
              <a:rPr lang="en-GB" sz="2400" dirty="0" smtClean="0">
                <a:latin typeface="Gadugi" pitchFamily="34" charset="0"/>
                <a:ea typeface="Gadugi" pitchFamily="34" charset="0"/>
                <a:cs typeface="Times New Roman" pitchFamily="18" charset="0"/>
              </a:rPr>
              <a:t> :</a:t>
            </a:r>
          </a:p>
          <a:p>
            <a:pPr marL="266700" lvl="0" indent="-266700" algn="just"/>
            <a:r>
              <a:rPr lang="en-GB" sz="2000" b="1" dirty="0" smtClean="0">
                <a:latin typeface="Gadugi" pitchFamily="34" charset="0"/>
                <a:ea typeface="Gadugi" pitchFamily="34" charset="0"/>
                <a:cs typeface="Times New Roman" pitchFamily="18" charset="0"/>
              </a:rPr>
              <a:t>3.</a:t>
            </a:r>
            <a:r>
              <a:rPr lang="en-GB" sz="2000" dirty="0" smtClean="0">
                <a:latin typeface="Gadugi" pitchFamily="34" charset="0"/>
                <a:ea typeface="Gadugi" pitchFamily="34" charset="0"/>
                <a:cs typeface="Times New Roman" pitchFamily="18" charset="0"/>
              </a:rPr>
              <a:t> </a:t>
            </a:r>
            <a:r>
              <a:rPr lang="id-ID" sz="2000" b="1" dirty="0" smtClean="0">
                <a:latin typeface="Gadugi" pitchFamily="34" charset="0"/>
                <a:ea typeface="Gadugi" pitchFamily="34" charset="0"/>
              </a:rPr>
              <a:t>Model </a:t>
            </a:r>
            <a:r>
              <a:rPr lang="id-ID" sz="2000" b="1" dirty="0">
                <a:latin typeface="Gadugi" pitchFamily="34" charset="0"/>
                <a:ea typeface="Gadugi" pitchFamily="34" charset="0"/>
              </a:rPr>
              <a:t>pendekatan yang dikembangkan sendiri oleh peneliti </a:t>
            </a:r>
            <a:endParaRPr lang="en-US" sz="2000" dirty="0">
              <a:latin typeface="Gadugi" pitchFamily="34" charset="0"/>
              <a:ea typeface="Gadugi" pitchFamily="34" charset="0"/>
            </a:endParaRPr>
          </a:p>
          <a:p>
            <a:pPr marL="266700" algn="just"/>
            <a:r>
              <a:rPr lang="id-ID" sz="2000" b="1" dirty="0">
                <a:latin typeface="Gadugi" pitchFamily="34" charset="0"/>
                <a:ea typeface="Gadugi" pitchFamily="34" charset="0"/>
              </a:rPr>
              <a:t>Tahap 1</a:t>
            </a:r>
            <a:r>
              <a:rPr lang="id-ID" sz="2000" dirty="0">
                <a:latin typeface="Gadugi" pitchFamily="34" charset="0"/>
                <a:ea typeface="Gadugi" pitchFamily="34" charset="0"/>
              </a:rPr>
              <a:t> : Menyaring cuitan-cuitan untuk menghilangkan informasi irelevan.</a:t>
            </a:r>
            <a:endParaRPr lang="en-US" sz="2000" dirty="0">
              <a:latin typeface="Gadugi" pitchFamily="34" charset="0"/>
              <a:ea typeface="Gadugi" pitchFamily="34" charset="0"/>
            </a:endParaRPr>
          </a:p>
          <a:p>
            <a:pPr marL="266700" algn="just"/>
            <a:r>
              <a:rPr lang="id-ID" sz="2000" b="1" dirty="0">
                <a:latin typeface="Gadugi" pitchFamily="34" charset="0"/>
                <a:ea typeface="Gadugi" pitchFamily="34" charset="0"/>
              </a:rPr>
              <a:t>Tahap 2</a:t>
            </a:r>
            <a:r>
              <a:rPr lang="id-ID" sz="2000" dirty="0">
                <a:latin typeface="Gadugi" pitchFamily="34" charset="0"/>
                <a:ea typeface="Gadugi" pitchFamily="34" charset="0"/>
              </a:rPr>
              <a:t> : Representasi dari setiap cuitan yang telah disaring dan pengukuran riwayat. </a:t>
            </a:r>
            <a:r>
              <a:rPr lang="id-ID" sz="2000" i="1" dirty="0">
                <a:latin typeface="Gadugi" pitchFamily="34" charset="0"/>
                <a:ea typeface="Gadugi" pitchFamily="34" charset="0"/>
              </a:rPr>
              <a:t>Convilutional neural networks (CNNs) </a:t>
            </a:r>
            <a:r>
              <a:rPr lang="id-ID" sz="2000" dirty="0">
                <a:latin typeface="Gadugi" pitchFamily="34" charset="0"/>
                <a:ea typeface="Gadugi" pitchFamily="34" charset="0"/>
              </a:rPr>
              <a:t>dengan </a:t>
            </a:r>
            <a:r>
              <a:rPr lang="id-ID" sz="2000" i="1" dirty="0">
                <a:latin typeface="Gadugi" pitchFamily="34" charset="0"/>
                <a:ea typeface="Gadugi" pitchFamily="34" charset="0"/>
              </a:rPr>
              <a:t>max-over-time pooling</a:t>
            </a:r>
            <a:r>
              <a:rPr lang="id-ID" sz="2000" dirty="0">
                <a:latin typeface="Gadugi" pitchFamily="34" charset="0"/>
                <a:ea typeface="Gadugi" pitchFamily="34" charset="0"/>
              </a:rPr>
              <a:t> digunakan untuk memperoleh representasi dari setiap cuitan. Disini, peneliti mengusulkan </a:t>
            </a:r>
            <a:r>
              <a:rPr lang="id-ID" sz="2000" i="1" dirty="0">
                <a:latin typeface="Gadugi" pitchFamily="34" charset="0"/>
                <a:ea typeface="Gadugi" pitchFamily="34" charset="0"/>
              </a:rPr>
              <a:t>max-over-time</a:t>
            </a:r>
            <a:r>
              <a:rPr lang="id-ID" sz="2000" dirty="0">
                <a:latin typeface="Gadugi" pitchFamily="34" charset="0"/>
                <a:ea typeface="Gadugi" pitchFamily="34" charset="0"/>
              </a:rPr>
              <a:t> </a:t>
            </a:r>
            <a:r>
              <a:rPr lang="id-ID" sz="2000" i="1" dirty="0">
                <a:latin typeface="Gadugi" pitchFamily="34" charset="0"/>
                <a:ea typeface="Gadugi" pitchFamily="34" charset="0"/>
              </a:rPr>
              <a:t>tweet pooling</a:t>
            </a:r>
            <a:r>
              <a:rPr lang="id-ID" sz="2000" dirty="0">
                <a:latin typeface="Gadugi" pitchFamily="34" charset="0"/>
                <a:ea typeface="Gadugi" pitchFamily="34" charset="0"/>
              </a:rPr>
              <a:t> untuk mengumpulkan semua representasi cuitan dari semua cuitan yang relevan sebagai representasi korpus.</a:t>
            </a:r>
            <a:endParaRPr lang="en-US" sz="2000" dirty="0">
              <a:latin typeface="Gadugi" pitchFamily="34" charset="0"/>
              <a:ea typeface="Gadugi" pitchFamily="34" charset="0"/>
            </a:endParaRPr>
          </a:p>
          <a:p>
            <a:pPr marL="266700" algn="just"/>
            <a:r>
              <a:rPr lang="id-ID" sz="2000" b="1" dirty="0">
                <a:latin typeface="Gadugi" pitchFamily="34" charset="0"/>
                <a:ea typeface="Gadugi" pitchFamily="34" charset="0"/>
              </a:rPr>
              <a:t>Tahap 3</a:t>
            </a:r>
            <a:r>
              <a:rPr lang="id-ID" sz="2000" dirty="0">
                <a:latin typeface="Gadugi" pitchFamily="34" charset="0"/>
                <a:ea typeface="Gadugi" pitchFamily="34" charset="0"/>
              </a:rPr>
              <a:t> : Peneliti memprediksi kategori dari kualitas udara dengan menggunakan lapisan tersembunyi (</a:t>
            </a:r>
            <a:r>
              <a:rPr lang="id-ID" sz="2000" i="1" dirty="0">
                <a:latin typeface="Gadugi" pitchFamily="34" charset="0"/>
                <a:ea typeface="Gadugi" pitchFamily="34" charset="0"/>
              </a:rPr>
              <a:t>hidden layer)</a:t>
            </a:r>
            <a:r>
              <a:rPr lang="id-ID" sz="2000" dirty="0">
                <a:latin typeface="Gadugi" pitchFamily="34" charset="0"/>
                <a:ea typeface="Gadugi" pitchFamily="34" charset="0"/>
              </a:rPr>
              <a:t> dan fungsi </a:t>
            </a:r>
            <a:r>
              <a:rPr lang="id-ID" sz="2000" i="1" dirty="0">
                <a:latin typeface="Gadugi" pitchFamily="34" charset="0"/>
                <a:ea typeface="Gadugi" pitchFamily="34" charset="0"/>
              </a:rPr>
              <a:t>softmax</a:t>
            </a:r>
            <a:r>
              <a:rPr lang="id-ID" sz="2000" dirty="0">
                <a:latin typeface="Gadugi" pitchFamily="34" charset="0"/>
                <a:ea typeface="Gadugi" pitchFamily="34" charset="0"/>
              </a:rPr>
              <a:t>.</a:t>
            </a:r>
            <a:endParaRPr lang="en-GB" sz="2000" dirty="0" smtClean="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30028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9610" y="1072674"/>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a:t>
            </a:r>
            <a:r>
              <a:rPr lang="en-GB" dirty="0" err="1" smtClean="0">
                <a:latin typeface="Times New Roman" pitchFamily="18" charset="0"/>
                <a:ea typeface="Gadugi" pitchFamily="34" charset="0"/>
                <a:cs typeface="Times New Roman" pitchFamily="18" charset="0"/>
              </a:rPr>
              <a:t>Jyun</a:t>
            </a:r>
            <a:r>
              <a:rPr lang="en-GB" dirty="0" smtClean="0">
                <a:latin typeface="Times New Roman" pitchFamily="18" charset="0"/>
                <a:ea typeface="Gadugi" pitchFamily="34" charset="0"/>
                <a:cs typeface="Times New Roman" pitchFamily="18" charset="0"/>
              </a:rPr>
              <a:t>-Yu Jiang, </a:t>
            </a:r>
            <a:r>
              <a:rPr lang="en-GB" dirty="0" err="1" smtClean="0">
                <a:latin typeface="Times New Roman" pitchFamily="18" charset="0"/>
                <a:ea typeface="Gadugi" pitchFamily="34" charset="0"/>
                <a:cs typeface="Times New Roman" pitchFamily="18" charset="0"/>
              </a:rPr>
              <a:t>Xue</a:t>
            </a:r>
            <a:r>
              <a:rPr lang="en-GB" dirty="0" smtClean="0">
                <a:latin typeface="Times New Roman" pitchFamily="18" charset="0"/>
                <a:ea typeface="Gadugi" pitchFamily="34" charset="0"/>
                <a:cs typeface="Times New Roman" pitchFamily="18" charset="0"/>
              </a:rPr>
              <a:t> Sun, Wei Wang, Sean Young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23150" y="104610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53998"/>
          </a:xfrm>
          <a:prstGeom prst="rect">
            <a:avLst/>
          </a:prstGeom>
          <a:noFill/>
        </p:spPr>
        <p:txBody>
          <a:bodyPr wrap="square" rtlCol="0">
            <a:spAutoFit/>
          </a:bodyPr>
          <a:lstStyle/>
          <a:p>
            <a:pPr algn="ctr">
              <a:lnSpc>
                <a:spcPct val="150000"/>
              </a:lnSpc>
            </a:pPr>
            <a:r>
              <a:rPr lang="en-GB" sz="2200" i="1" dirty="0" err="1" smtClean="0">
                <a:solidFill>
                  <a:schemeClr val="bg1"/>
                </a:solidFill>
                <a:latin typeface="Times New Roman" pitchFamily="18" charset="0"/>
                <a:ea typeface="Microsoft YaHei" pitchFamily="34" charset="-122"/>
                <a:cs typeface="Times New Roman" pitchFamily="18" charset="0"/>
              </a:rPr>
              <a:t>Enhacing</a:t>
            </a:r>
            <a:r>
              <a:rPr lang="en-GB" sz="2200" i="1" dirty="0" smtClean="0">
                <a:solidFill>
                  <a:schemeClr val="bg1"/>
                </a:solidFill>
                <a:latin typeface="Times New Roman" pitchFamily="18" charset="0"/>
                <a:ea typeface="Microsoft YaHei" pitchFamily="34" charset="-122"/>
                <a:cs typeface="Times New Roman" pitchFamily="18" charset="0"/>
              </a:rPr>
              <a:t> Air Quality Prediction  with Social Media and Natural Processing</a:t>
            </a:r>
          </a:p>
        </p:txBody>
      </p:sp>
      <p:sp>
        <p:nvSpPr>
          <p:cNvPr id="23" name="TextBox 22"/>
          <p:cNvSpPr txBox="1"/>
          <p:nvPr/>
        </p:nvSpPr>
        <p:spPr>
          <a:xfrm>
            <a:off x="-23150" y="541129"/>
            <a:ext cx="9144000" cy="478401"/>
          </a:xfrm>
          <a:prstGeom prst="rect">
            <a:avLst/>
          </a:prstGeom>
          <a:noFill/>
        </p:spPr>
        <p:txBody>
          <a:bodyPr wrap="square" rtlCol="0">
            <a:spAutoFit/>
          </a:bodyPr>
          <a:lstStyle/>
          <a:p>
            <a:pPr algn="ctr">
              <a:lnSpc>
                <a:spcPct val="150000"/>
              </a:lnSpc>
            </a:pPr>
            <a:r>
              <a:rPr lang="en-GB" sz="1900" dirty="0" err="1" smtClean="0">
                <a:latin typeface="Times New Roman" pitchFamily="18" charset="0"/>
                <a:ea typeface="Microsoft YaHei" pitchFamily="34" charset="-122"/>
                <a:cs typeface="Times New Roman" pitchFamily="18" charset="0"/>
              </a:rPr>
              <a:t>Meningkatkan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Prediksi</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Kualitas</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Udara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dengan</a:t>
            </a:r>
            <a:r>
              <a:rPr lang="en-GB" sz="1900" dirty="0" smtClean="0">
                <a:latin typeface="Times New Roman" pitchFamily="18" charset="0"/>
                <a:ea typeface="Microsoft YaHei" pitchFamily="34" charset="-122"/>
                <a:cs typeface="Times New Roman" pitchFamily="18" charset="0"/>
              </a:rPr>
              <a:t> Media </a:t>
            </a:r>
            <a:r>
              <a:rPr lang="en-GB" sz="1900" dirty="0" err="1" smtClean="0">
                <a:latin typeface="Times New Roman" pitchFamily="18" charset="0"/>
                <a:ea typeface="Microsoft YaHei" pitchFamily="34" charset="-122"/>
                <a:cs typeface="Times New Roman" pitchFamily="18" charset="0"/>
              </a:rPr>
              <a:t>Sosial</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Pemrosesan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Bahasa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Alami</a:t>
            </a:r>
            <a:endParaRPr lang="en-GB" sz="1900" dirty="0" smtClean="0">
              <a:latin typeface="Times New Roman" pitchFamily="18" charset="0"/>
              <a:ea typeface="Microsoft YaHei" pitchFamily="34" charset="-122"/>
              <a:cs typeface="Times New Roman" pitchFamily="18" charset="0"/>
            </a:endParaRPr>
          </a:p>
        </p:txBody>
      </p:sp>
      <p:sp>
        <p:nvSpPr>
          <p:cNvPr id="12" name="TextBox 11"/>
          <p:cNvSpPr txBox="1"/>
          <p:nvPr/>
        </p:nvSpPr>
        <p:spPr>
          <a:xfrm>
            <a:off x="534658" y="1604987"/>
            <a:ext cx="8028384" cy="3847207"/>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Hasil</a:t>
            </a:r>
            <a:r>
              <a:rPr lang="en-GB" sz="2400" dirty="0" smtClean="0">
                <a:latin typeface="Gadugi" pitchFamily="34" charset="0"/>
                <a:ea typeface="Gadugi" pitchFamily="34" charset="0"/>
                <a:cs typeface="Times New Roman" pitchFamily="18" charset="0"/>
              </a:rPr>
              <a:t> </a:t>
            </a:r>
            <a:r>
              <a:rPr lang="en-GB" sz="2400" dirty="0" err="1" smtClean="0">
                <a:latin typeface="Gadugi" pitchFamily="34" charset="0"/>
                <a:ea typeface="Gadugi" pitchFamily="34" charset="0"/>
                <a:cs typeface="Times New Roman" pitchFamily="18" charset="0"/>
              </a:rPr>
              <a:t>Penelitian</a:t>
            </a:r>
            <a:r>
              <a:rPr lang="en-GB" sz="2400" dirty="0" smtClean="0">
                <a:latin typeface="Gadugi" pitchFamily="34" charset="0"/>
                <a:ea typeface="Gadugi" pitchFamily="34" charset="0"/>
                <a:cs typeface="Times New Roman" pitchFamily="18" charset="0"/>
              </a:rPr>
              <a:t> :</a:t>
            </a:r>
          </a:p>
          <a:p>
            <a:pPr algn="just"/>
            <a:r>
              <a:rPr lang="id-ID" sz="2200" dirty="0">
                <a:latin typeface="Gadugi" pitchFamily="34" charset="0"/>
                <a:ea typeface="Gadugi" pitchFamily="34" charset="0"/>
              </a:rPr>
              <a:t>Dengan menggunakan </a:t>
            </a:r>
            <a:r>
              <a:rPr lang="id-ID" sz="2200" i="1" dirty="0">
                <a:latin typeface="Gadugi" pitchFamily="34" charset="0"/>
                <a:ea typeface="Gadugi" pitchFamily="34" charset="0"/>
              </a:rPr>
              <a:t>micro-</a:t>
            </a:r>
            <a:r>
              <a:rPr lang="id-ID" sz="2200" dirty="0">
                <a:latin typeface="Gadugi" pitchFamily="34" charset="0"/>
                <a:ea typeface="Gadugi" pitchFamily="34" charset="0"/>
              </a:rPr>
              <a:t> dan </a:t>
            </a:r>
            <a:r>
              <a:rPr lang="id-ID" sz="2200" i="1" dirty="0">
                <a:latin typeface="Gadugi" pitchFamily="34" charset="0"/>
                <a:ea typeface="Gadugi" pitchFamily="34" charset="0"/>
              </a:rPr>
              <a:t>macro-F1 scores</a:t>
            </a:r>
            <a:r>
              <a:rPr lang="id-ID" sz="2200" dirty="0">
                <a:latin typeface="Gadugi" pitchFamily="34" charset="0"/>
                <a:ea typeface="Gadugi" pitchFamily="34" charset="0"/>
              </a:rPr>
              <a:t>, didapatkan bahwa PAQI lebih baik daripada BOW walaupun BOW menggunakan data kaji sosial media. Hal ini dikarenakan BOW tetap memasukkan kata-kata irelevan sehingga kajian yang sebenarnya penting tidak bisa dikenali.</a:t>
            </a:r>
            <a:endParaRPr lang="en-US" sz="2200" dirty="0">
              <a:latin typeface="Gadugi" pitchFamily="34" charset="0"/>
              <a:ea typeface="Gadugi" pitchFamily="34" charset="0"/>
            </a:endParaRPr>
          </a:p>
          <a:p>
            <a:pPr algn="just"/>
            <a:r>
              <a:rPr lang="id-ID" sz="2200" dirty="0">
                <a:latin typeface="Gadugi" pitchFamily="34" charset="0"/>
                <a:ea typeface="Gadugi" pitchFamily="34" charset="0"/>
              </a:rPr>
              <a:t>Sedangkan pendekatan yang dikembangkan sendiri oleh peneliti, prediksi meningkatkan kualitas udara di atas PAQI dari 6.92% menjadi 17,71% di </a:t>
            </a:r>
            <a:r>
              <a:rPr lang="id-ID" sz="2200" i="1" dirty="0">
                <a:latin typeface="Gadugi" pitchFamily="34" charset="0"/>
                <a:ea typeface="Gadugi" pitchFamily="34" charset="0"/>
              </a:rPr>
              <a:t>macro-F1 scores</a:t>
            </a:r>
            <a:r>
              <a:rPr lang="id-ID" sz="2200" dirty="0">
                <a:latin typeface="Gadugi" pitchFamily="34" charset="0"/>
                <a:ea typeface="Gadugi" pitchFamily="34" charset="0"/>
              </a:rPr>
              <a:t>. Hasil ini menunjukkan bahwa media sosial dan NLP dapat berguna untuk prediksi kualitas udara.</a:t>
            </a:r>
            <a:endParaRPr lang="en-GB" sz="2200" dirty="0" smtClean="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778145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2" r="7161" b="2636"/>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167116"/>
            <a:ext cx="9144000" cy="1200329"/>
          </a:xfrm>
          <a:prstGeom prst="rect">
            <a:avLst/>
          </a:prstGeom>
          <a:noFill/>
        </p:spPr>
        <p:txBody>
          <a:bodyPr wrap="square" rtlCol="0">
            <a:spAutoFit/>
          </a:bodyPr>
          <a:lstStyle/>
          <a:p>
            <a:pPr algn="ctr"/>
            <a:r>
              <a:rPr lang="en-GB" sz="7200" dirty="0" smtClean="0">
                <a:latin typeface="Baskerville Old Face" pitchFamily="18" charset="0"/>
              </a:rPr>
              <a:t>1</a:t>
            </a:r>
            <a:endParaRPr lang="en-US" sz="7200" dirty="0">
              <a:latin typeface="Baskerville Old Face" pitchFamily="18" charset="0"/>
            </a:endParaRPr>
          </a:p>
        </p:txBody>
      </p:sp>
    </p:spTree>
    <p:extLst>
      <p:ext uri="{BB962C8B-B14F-4D97-AF65-F5344CB8AC3E}">
        <p14:creationId xmlns:p14="http://schemas.microsoft.com/office/powerpoint/2010/main" val="47134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9610" y="1072674"/>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a:t>
            </a:r>
            <a:r>
              <a:rPr lang="en-GB" dirty="0" err="1" smtClean="0">
                <a:latin typeface="Times New Roman" pitchFamily="18" charset="0"/>
                <a:ea typeface="Gadugi" pitchFamily="34" charset="0"/>
                <a:cs typeface="Times New Roman" pitchFamily="18" charset="0"/>
              </a:rPr>
              <a:t>Jyun</a:t>
            </a:r>
            <a:r>
              <a:rPr lang="en-GB" dirty="0" smtClean="0">
                <a:latin typeface="Times New Roman" pitchFamily="18" charset="0"/>
                <a:ea typeface="Gadugi" pitchFamily="34" charset="0"/>
                <a:cs typeface="Times New Roman" pitchFamily="18" charset="0"/>
              </a:rPr>
              <a:t>-Yu Jiang, </a:t>
            </a:r>
            <a:r>
              <a:rPr lang="en-GB" dirty="0" err="1" smtClean="0">
                <a:latin typeface="Times New Roman" pitchFamily="18" charset="0"/>
                <a:ea typeface="Gadugi" pitchFamily="34" charset="0"/>
                <a:cs typeface="Times New Roman" pitchFamily="18" charset="0"/>
              </a:rPr>
              <a:t>Xue</a:t>
            </a:r>
            <a:r>
              <a:rPr lang="en-GB" dirty="0" smtClean="0">
                <a:latin typeface="Times New Roman" pitchFamily="18" charset="0"/>
                <a:ea typeface="Gadugi" pitchFamily="34" charset="0"/>
                <a:cs typeface="Times New Roman" pitchFamily="18" charset="0"/>
              </a:rPr>
              <a:t> Sun, Wei Wang, Sean Young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23150" y="104610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53998"/>
          </a:xfrm>
          <a:prstGeom prst="rect">
            <a:avLst/>
          </a:prstGeom>
          <a:noFill/>
        </p:spPr>
        <p:txBody>
          <a:bodyPr wrap="square" rtlCol="0">
            <a:spAutoFit/>
          </a:bodyPr>
          <a:lstStyle/>
          <a:p>
            <a:pPr algn="ctr">
              <a:lnSpc>
                <a:spcPct val="150000"/>
              </a:lnSpc>
            </a:pPr>
            <a:r>
              <a:rPr lang="en-GB" sz="2200" i="1" dirty="0" err="1" smtClean="0">
                <a:solidFill>
                  <a:schemeClr val="bg1"/>
                </a:solidFill>
                <a:latin typeface="Times New Roman" pitchFamily="18" charset="0"/>
                <a:ea typeface="Microsoft YaHei" pitchFamily="34" charset="-122"/>
                <a:cs typeface="Times New Roman" pitchFamily="18" charset="0"/>
              </a:rPr>
              <a:t>Enhacing</a:t>
            </a:r>
            <a:r>
              <a:rPr lang="en-GB" sz="2200" i="1" dirty="0" smtClean="0">
                <a:solidFill>
                  <a:schemeClr val="bg1"/>
                </a:solidFill>
                <a:latin typeface="Times New Roman" pitchFamily="18" charset="0"/>
                <a:ea typeface="Microsoft YaHei" pitchFamily="34" charset="-122"/>
                <a:cs typeface="Times New Roman" pitchFamily="18" charset="0"/>
              </a:rPr>
              <a:t> Air Quality Prediction  with Social Media and Natural Processing</a:t>
            </a:r>
          </a:p>
        </p:txBody>
      </p:sp>
      <p:sp>
        <p:nvSpPr>
          <p:cNvPr id="23" name="TextBox 22"/>
          <p:cNvSpPr txBox="1"/>
          <p:nvPr/>
        </p:nvSpPr>
        <p:spPr>
          <a:xfrm>
            <a:off x="-23150" y="541129"/>
            <a:ext cx="9144000" cy="478401"/>
          </a:xfrm>
          <a:prstGeom prst="rect">
            <a:avLst/>
          </a:prstGeom>
          <a:noFill/>
        </p:spPr>
        <p:txBody>
          <a:bodyPr wrap="square" rtlCol="0">
            <a:spAutoFit/>
          </a:bodyPr>
          <a:lstStyle/>
          <a:p>
            <a:pPr algn="ctr">
              <a:lnSpc>
                <a:spcPct val="150000"/>
              </a:lnSpc>
            </a:pPr>
            <a:r>
              <a:rPr lang="en-GB" sz="1900" dirty="0" err="1" smtClean="0">
                <a:latin typeface="Times New Roman" pitchFamily="18" charset="0"/>
                <a:ea typeface="Microsoft YaHei" pitchFamily="34" charset="-122"/>
                <a:cs typeface="Times New Roman" pitchFamily="18" charset="0"/>
              </a:rPr>
              <a:t>Meningkatkan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Prediksi</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Kualitas</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Udara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dengan</a:t>
            </a:r>
            <a:r>
              <a:rPr lang="en-GB" sz="1900" dirty="0" smtClean="0">
                <a:latin typeface="Times New Roman" pitchFamily="18" charset="0"/>
                <a:ea typeface="Microsoft YaHei" pitchFamily="34" charset="-122"/>
                <a:cs typeface="Times New Roman" pitchFamily="18" charset="0"/>
              </a:rPr>
              <a:t> Media </a:t>
            </a:r>
            <a:r>
              <a:rPr lang="en-GB" sz="1900" dirty="0" err="1" smtClean="0">
                <a:latin typeface="Times New Roman" pitchFamily="18" charset="0"/>
                <a:ea typeface="Microsoft YaHei" pitchFamily="34" charset="-122"/>
                <a:cs typeface="Times New Roman" pitchFamily="18" charset="0"/>
              </a:rPr>
              <a:t>Sosial</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Pemrosesan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Bahasa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Alami</a:t>
            </a:r>
            <a:endParaRPr lang="en-GB" sz="1900" dirty="0" smtClean="0">
              <a:latin typeface="Times New Roman" pitchFamily="18" charset="0"/>
              <a:ea typeface="Microsoft YaHei" pitchFamily="34" charset="-122"/>
              <a:cs typeface="Times New Roman" pitchFamily="18" charset="0"/>
            </a:endParaRPr>
          </a:p>
        </p:txBody>
      </p:sp>
      <p:sp>
        <p:nvSpPr>
          <p:cNvPr id="12" name="TextBox 11"/>
          <p:cNvSpPr txBox="1"/>
          <p:nvPr/>
        </p:nvSpPr>
        <p:spPr>
          <a:xfrm>
            <a:off x="534658" y="1604987"/>
            <a:ext cx="8028384" cy="1815882"/>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Kelebihan</a:t>
            </a:r>
            <a:r>
              <a:rPr lang="en-GB" sz="2400" dirty="0" smtClean="0">
                <a:latin typeface="Gadugi" pitchFamily="34" charset="0"/>
                <a:ea typeface="Gadugi" pitchFamily="34" charset="0"/>
                <a:cs typeface="Times New Roman" pitchFamily="18" charset="0"/>
              </a:rPr>
              <a:t> :</a:t>
            </a:r>
          </a:p>
          <a:p>
            <a:pPr marL="342900" lvl="0" indent="-342900">
              <a:buFont typeface="Arial" pitchFamily="34" charset="0"/>
              <a:buChar char="•"/>
            </a:pPr>
            <a:r>
              <a:rPr lang="id-ID" sz="2200" dirty="0">
                <a:latin typeface="Gadugi" pitchFamily="34" charset="0"/>
                <a:ea typeface="Gadugi" pitchFamily="34" charset="0"/>
              </a:rPr>
              <a:t>Hasil penelitian dijelaskan secara detail dan mudah </a:t>
            </a:r>
            <a:r>
              <a:rPr lang="id-ID" sz="2200" dirty="0" smtClean="0">
                <a:latin typeface="Gadugi" pitchFamily="34" charset="0"/>
                <a:ea typeface="Gadugi" pitchFamily="34" charset="0"/>
              </a:rPr>
              <a:t>dimengerti.</a:t>
            </a:r>
            <a:endParaRPr lang="en-US" sz="2200" dirty="0">
              <a:latin typeface="Gadugi" pitchFamily="34" charset="0"/>
              <a:ea typeface="Gadugi" pitchFamily="34" charset="0"/>
            </a:endParaRPr>
          </a:p>
          <a:p>
            <a:pPr marL="342900" lvl="0" indent="-342900">
              <a:buFont typeface="Arial" pitchFamily="34" charset="0"/>
              <a:buChar char="•"/>
            </a:pPr>
            <a:r>
              <a:rPr lang="id-ID" sz="2200" dirty="0" smtClean="0">
                <a:latin typeface="Gadugi" pitchFamily="34" charset="0"/>
                <a:ea typeface="Gadugi" pitchFamily="34" charset="0"/>
              </a:rPr>
              <a:t>Penelitian </a:t>
            </a:r>
            <a:r>
              <a:rPr lang="id-ID" sz="2200" dirty="0">
                <a:latin typeface="Gadugi" pitchFamily="34" charset="0"/>
                <a:ea typeface="Gadugi" pitchFamily="34" charset="0"/>
              </a:rPr>
              <a:t>berguna untuk meminimalisir biaya untuk prediksi kualitas udara.</a:t>
            </a:r>
            <a:endParaRPr lang="en-GB" sz="2200" dirty="0" smtClean="0">
              <a:latin typeface="Gadugi" pitchFamily="34" charset="0"/>
              <a:ea typeface="Gadugi" pitchFamily="34" charset="0"/>
              <a:cs typeface="Times New Roman" pitchFamily="18" charset="0"/>
            </a:endParaRPr>
          </a:p>
        </p:txBody>
      </p:sp>
      <p:sp>
        <p:nvSpPr>
          <p:cNvPr id="13" name="TextBox 12"/>
          <p:cNvSpPr txBox="1"/>
          <p:nvPr/>
        </p:nvSpPr>
        <p:spPr>
          <a:xfrm>
            <a:off x="539552" y="3482806"/>
            <a:ext cx="8028384" cy="1815882"/>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Kekurangan</a:t>
            </a:r>
            <a:r>
              <a:rPr lang="en-GB" sz="2400" dirty="0" smtClean="0">
                <a:latin typeface="Gadugi" pitchFamily="34" charset="0"/>
                <a:ea typeface="Gadugi" pitchFamily="34" charset="0"/>
                <a:cs typeface="Times New Roman" pitchFamily="18" charset="0"/>
              </a:rPr>
              <a:t> :</a:t>
            </a:r>
          </a:p>
          <a:p>
            <a:pPr marL="342900" lvl="0" indent="-342900" algn="just">
              <a:buFont typeface="Arial" pitchFamily="34" charset="0"/>
              <a:buChar char="•"/>
            </a:pPr>
            <a:r>
              <a:rPr lang="id-ID" sz="2200" dirty="0">
                <a:latin typeface="Gadugi" pitchFamily="34" charset="0"/>
                <a:ea typeface="Gadugi" pitchFamily="34" charset="0"/>
              </a:rPr>
              <a:t>Dataset yang digunakan hanya berasal dari twitter sedangkan pada judul disebutkan sosial media yang seharusnya dataset juga dapat diambil dari </a:t>
            </a:r>
            <a:r>
              <a:rPr lang="id-ID" sz="2200" i="1" dirty="0">
                <a:latin typeface="Gadugi" pitchFamily="34" charset="0"/>
                <a:ea typeface="Gadugi" pitchFamily="34" charset="0"/>
              </a:rPr>
              <a:t>platform</a:t>
            </a:r>
            <a:r>
              <a:rPr lang="id-ID" sz="2200" dirty="0">
                <a:latin typeface="Gadugi" pitchFamily="34" charset="0"/>
                <a:ea typeface="Gadugi" pitchFamily="34" charset="0"/>
              </a:rPr>
              <a:t> media sosial lainnya.</a:t>
            </a:r>
            <a:endParaRPr lang="en-GB" sz="2200" dirty="0" smtClean="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4236593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9610" y="1072674"/>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a:t>
            </a:r>
            <a:r>
              <a:rPr lang="en-GB" dirty="0" err="1" smtClean="0">
                <a:latin typeface="Times New Roman" pitchFamily="18" charset="0"/>
                <a:ea typeface="Gadugi" pitchFamily="34" charset="0"/>
                <a:cs typeface="Times New Roman" pitchFamily="18" charset="0"/>
              </a:rPr>
              <a:t>Jyun</a:t>
            </a:r>
            <a:r>
              <a:rPr lang="en-GB" dirty="0" smtClean="0">
                <a:latin typeface="Times New Roman" pitchFamily="18" charset="0"/>
                <a:ea typeface="Gadugi" pitchFamily="34" charset="0"/>
                <a:cs typeface="Times New Roman" pitchFamily="18" charset="0"/>
              </a:rPr>
              <a:t>-Yu Jiang, </a:t>
            </a:r>
            <a:r>
              <a:rPr lang="en-GB" dirty="0" err="1" smtClean="0">
                <a:latin typeface="Times New Roman" pitchFamily="18" charset="0"/>
                <a:ea typeface="Gadugi" pitchFamily="34" charset="0"/>
                <a:cs typeface="Times New Roman" pitchFamily="18" charset="0"/>
              </a:rPr>
              <a:t>Xue</a:t>
            </a:r>
            <a:r>
              <a:rPr lang="en-GB" dirty="0" smtClean="0">
                <a:latin typeface="Times New Roman" pitchFamily="18" charset="0"/>
                <a:ea typeface="Gadugi" pitchFamily="34" charset="0"/>
                <a:cs typeface="Times New Roman" pitchFamily="18" charset="0"/>
              </a:rPr>
              <a:t> Sun, Wei Wang, Sean Young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23150" y="1046102"/>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53998"/>
          </a:xfrm>
          <a:prstGeom prst="rect">
            <a:avLst/>
          </a:prstGeom>
          <a:noFill/>
        </p:spPr>
        <p:txBody>
          <a:bodyPr wrap="square" rtlCol="0">
            <a:spAutoFit/>
          </a:bodyPr>
          <a:lstStyle/>
          <a:p>
            <a:pPr algn="ctr">
              <a:lnSpc>
                <a:spcPct val="150000"/>
              </a:lnSpc>
            </a:pPr>
            <a:r>
              <a:rPr lang="en-GB" sz="2200" i="1" dirty="0" err="1" smtClean="0">
                <a:solidFill>
                  <a:schemeClr val="bg1"/>
                </a:solidFill>
                <a:latin typeface="Times New Roman" pitchFamily="18" charset="0"/>
                <a:ea typeface="Microsoft YaHei" pitchFamily="34" charset="-122"/>
                <a:cs typeface="Times New Roman" pitchFamily="18" charset="0"/>
              </a:rPr>
              <a:t>Enhacing</a:t>
            </a:r>
            <a:r>
              <a:rPr lang="en-GB" sz="2200" i="1" dirty="0" smtClean="0">
                <a:solidFill>
                  <a:schemeClr val="bg1"/>
                </a:solidFill>
                <a:latin typeface="Times New Roman" pitchFamily="18" charset="0"/>
                <a:ea typeface="Microsoft YaHei" pitchFamily="34" charset="-122"/>
                <a:cs typeface="Times New Roman" pitchFamily="18" charset="0"/>
              </a:rPr>
              <a:t> Air Quality Prediction  with Social Media and Natural Processing</a:t>
            </a:r>
          </a:p>
        </p:txBody>
      </p:sp>
      <p:sp>
        <p:nvSpPr>
          <p:cNvPr id="23" name="TextBox 22"/>
          <p:cNvSpPr txBox="1"/>
          <p:nvPr/>
        </p:nvSpPr>
        <p:spPr>
          <a:xfrm>
            <a:off x="-23150" y="541129"/>
            <a:ext cx="9144000" cy="478401"/>
          </a:xfrm>
          <a:prstGeom prst="rect">
            <a:avLst/>
          </a:prstGeom>
          <a:noFill/>
        </p:spPr>
        <p:txBody>
          <a:bodyPr wrap="square" rtlCol="0">
            <a:spAutoFit/>
          </a:bodyPr>
          <a:lstStyle/>
          <a:p>
            <a:pPr algn="ctr">
              <a:lnSpc>
                <a:spcPct val="150000"/>
              </a:lnSpc>
            </a:pPr>
            <a:r>
              <a:rPr lang="en-GB" sz="1900" dirty="0" err="1" smtClean="0">
                <a:latin typeface="Times New Roman" pitchFamily="18" charset="0"/>
                <a:ea typeface="Microsoft YaHei" pitchFamily="34" charset="-122"/>
                <a:cs typeface="Times New Roman" pitchFamily="18" charset="0"/>
              </a:rPr>
              <a:t>Meningkatkan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Prediksi</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Kualitas</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Udara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dengan</a:t>
            </a:r>
            <a:r>
              <a:rPr lang="en-GB" sz="1900" dirty="0" smtClean="0">
                <a:latin typeface="Times New Roman" pitchFamily="18" charset="0"/>
                <a:ea typeface="Microsoft YaHei" pitchFamily="34" charset="-122"/>
                <a:cs typeface="Times New Roman" pitchFamily="18" charset="0"/>
              </a:rPr>
              <a:t> Media </a:t>
            </a:r>
            <a:r>
              <a:rPr lang="en-GB" sz="1900" dirty="0" err="1" smtClean="0">
                <a:latin typeface="Times New Roman" pitchFamily="18" charset="0"/>
                <a:ea typeface="Microsoft YaHei" pitchFamily="34" charset="-122"/>
                <a:cs typeface="Times New Roman" pitchFamily="18" charset="0"/>
              </a:rPr>
              <a:t>Sosial</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dan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Pemrosesan</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Bahasa</a:t>
            </a:r>
            <a:r>
              <a:rPr lang="en-GB" sz="1900" dirty="0" smtClean="0">
                <a:latin typeface="Times New Roman" pitchFamily="18" charset="0"/>
                <a:ea typeface="Microsoft YaHei" pitchFamily="34" charset="-122"/>
                <a:cs typeface="Times New Roman" pitchFamily="18" charset="0"/>
              </a:rPr>
              <a:t> </a:t>
            </a:r>
            <a:r>
              <a:rPr lang="en-GB" sz="1900" dirty="0" err="1" smtClean="0">
                <a:latin typeface="Times New Roman" pitchFamily="18" charset="0"/>
                <a:ea typeface="Microsoft YaHei" pitchFamily="34" charset="-122"/>
                <a:cs typeface="Times New Roman" pitchFamily="18" charset="0"/>
              </a:rPr>
              <a:t>Alami</a:t>
            </a:r>
            <a:endParaRPr lang="en-GB" sz="1900" dirty="0" smtClean="0">
              <a:latin typeface="Times New Roman" pitchFamily="18" charset="0"/>
              <a:ea typeface="Microsoft YaHei" pitchFamily="34" charset="-122"/>
              <a:cs typeface="Times New Roman" pitchFamily="18" charset="0"/>
            </a:endParaRPr>
          </a:p>
        </p:txBody>
      </p:sp>
      <p:sp>
        <p:nvSpPr>
          <p:cNvPr id="12" name="TextBox 11"/>
          <p:cNvSpPr txBox="1"/>
          <p:nvPr/>
        </p:nvSpPr>
        <p:spPr>
          <a:xfrm>
            <a:off x="534658" y="1814041"/>
            <a:ext cx="8028384" cy="3847207"/>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Kesimpulan</a:t>
            </a:r>
            <a:r>
              <a:rPr lang="en-GB" sz="2400" dirty="0" smtClean="0">
                <a:latin typeface="Gadugi" pitchFamily="34" charset="0"/>
                <a:ea typeface="Gadugi" pitchFamily="34" charset="0"/>
                <a:cs typeface="Times New Roman" pitchFamily="18" charset="0"/>
              </a:rPr>
              <a:t> :</a:t>
            </a:r>
          </a:p>
          <a:p>
            <a:pPr algn="just"/>
            <a:r>
              <a:rPr lang="id-ID" sz="2000" dirty="0">
                <a:latin typeface="Gadugi" pitchFamily="34" charset="0"/>
                <a:ea typeface="Gadugi" pitchFamily="34" charset="0"/>
              </a:rPr>
              <a:t>Dari serangkaian langkah-langkah yang dilakukan dalam model pendekatan yang dikembangkan oleh peneliti, model pengembangan ini berhasil mengungguli dua model baseline lainnya pada dataset untuk berbagai daerah di USA. Hal ini dikarenakan :</a:t>
            </a:r>
            <a:endParaRPr lang="en-US" sz="2000" dirty="0">
              <a:latin typeface="Gadugi" pitchFamily="34" charset="0"/>
              <a:ea typeface="Gadugi" pitchFamily="34" charset="0"/>
            </a:endParaRPr>
          </a:p>
          <a:p>
            <a:pPr marL="457200" lvl="0" indent="-457200" algn="just">
              <a:buFont typeface="+mj-lt"/>
              <a:buAutoNum type="arabicPeriod"/>
            </a:pPr>
            <a:r>
              <a:rPr lang="id-ID" sz="2000" dirty="0">
                <a:latin typeface="Gadugi" pitchFamily="34" charset="0"/>
                <a:ea typeface="Gadugi" pitchFamily="34" charset="0"/>
              </a:rPr>
              <a:t>Cuitan – cuitan yang irelevan benar-benar tersaring di tahap penyaringan.</a:t>
            </a:r>
            <a:endParaRPr lang="en-US" sz="2000" dirty="0">
              <a:latin typeface="Gadugi" pitchFamily="34" charset="0"/>
              <a:ea typeface="Gadugi" pitchFamily="34" charset="0"/>
            </a:endParaRPr>
          </a:p>
          <a:p>
            <a:pPr marL="457200" lvl="0" indent="-457200" algn="just">
              <a:buFont typeface="+mj-lt"/>
              <a:buAutoNum type="arabicPeriod"/>
            </a:pPr>
            <a:r>
              <a:rPr lang="id-ID" sz="2000" dirty="0">
                <a:latin typeface="Gadugi" pitchFamily="34" charset="0"/>
                <a:ea typeface="Gadugi" pitchFamily="34" charset="0"/>
              </a:rPr>
              <a:t>Model CNN dan  </a:t>
            </a:r>
            <a:r>
              <a:rPr lang="id-ID" sz="2000" i="1" dirty="0">
                <a:latin typeface="Gadugi" pitchFamily="34" charset="0"/>
                <a:ea typeface="Gadugi" pitchFamily="34" charset="0"/>
              </a:rPr>
              <a:t>max-over-time</a:t>
            </a:r>
            <a:r>
              <a:rPr lang="id-ID" sz="2000" dirty="0">
                <a:latin typeface="Gadugi" pitchFamily="34" charset="0"/>
                <a:ea typeface="Gadugi" pitchFamily="34" charset="0"/>
              </a:rPr>
              <a:t> </a:t>
            </a:r>
            <a:r>
              <a:rPr lang="id-ID" sz="2000" i="1" dirty="0">
                <a:latin typeface="Gadugi" pitchFamily="34" charset="0"/>
                <a:ea typeface="Gadugi" pitchFamily="34" charset="0"/>
              </a:rPr>
              <a:t>tweet pooling </a:t>
            </a:r>
            <a:r>
              <a:rPr lang="id-ID" sz="2000" dirty="0">
                <a:latin typeface="Gadugi" pitchFamily="34" charset="0"/>
                <a:ea typeface="Gadugi" pitchFamily="34" charset="0"/>
              </a:rPr>
              <a:t>dapat dengan efektif mengekstrak pengetahuan tentang prediksi kualitas udara dari banyak sekali cuitan-cuitan yang relevan tadi.</a:t>
            </a:r>
            <a:endParaRPr lang="en-US" sz="2000" dirty="0">
              <a:latin typeface="Gadugi" pitchFamily="34" charset="0"/>
              <a:ea typeface="Gadugi" pitchFamily="34" charset="0"/>
            </a:endParaRPr>
          </a:p>
          <a:p>
            <a:pPr marL="457200" indent="-457200" algn="just">
              <a:buFont typeface="+mj-lt"/>
              <a:buAutoNum type="arabicPeriod"/>
            </a:pPr>
            <a:r>
              <a:rPr lang="id-ID" sz="2000" dirty="0">
                <a:latin typeface="Gadugi" pitchFamily="34" charset="0"/>
                <a:ea typeface="Gadugi" pitchFamily="34" charset="0"/>
              </a:rPr>
              <a:t>Ada beberapa pembatasan terhadap pengukuran riwayat , seperti kapabilitas terhadap pengenalan kejadian di dunia nyata. </a:t>
            </a:r>
            <a:endParaRPr lang="en-GB" sz="2000" dirty="0" smtClean="0">
              <a:latin typeface="Gadugi" pitchFamily="34" charset="0"/>
              <a:ea typeface="Gadugi" pitchFamily="34" charset="0"/>
              <a:cs typeface="Times New Roman" pitchFamily="18" charset="0"/>
            </a:endParaRPr>
          </a:p>
        </p:txBody>
      </p:sp>
    </p:spTree>
    <p:extLst>
      <p:ext uri="{BB962C8B-B14F-4D97-AF65-F5344CB8AC3E}">
        <p14:creationId xmlns:p14="http://schemas.microsoft.com/office/powerpoint/2010/main" val="2323850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2" r="7161" b="2636"/>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167116"/>
            <a:ext cx="9144000" cy="2308324"/>
          </a:xfrm>
          <a:prstGeom prst="rect">
            <a:avLst/>
          </a:prstGeom>
          <a:noFill/>
        </p:spPr>
        <p:txBody>
          <a:bodyPr wrap="square" rtlCol="0">
            <a:spAutoFit/>
          </a:bodyPr>
          <a:lstStyle/>
          <a:p>
            <a:pPr algn="ctr"/>
            <a:r>
              <a:rPr lang="en-GB" sz="7200" dirty="0" err="1" smtClean="0">
                <a:latin typeface="Baskerville Old Face" pitchFamily="18" charset="0"/>
              </a:rPr>
              <a:t>Terima</a:t>
            </a:r>
            <a:r>
              <a:rPr lang="en-GB" sz="7200" dirty="0" smtClean="0">
                <a:latin typeface="Baskerville Old Face" pitchFamily="18" charset="0"/>
              </a:rPr>
              <a:t> </a:t>
            </a:r>
            <a:r>
              <a:rPr lang="en-GB" sz="7200" dirty="0" err="1" smtClean="0">
                <a:latin typeface="Baskerville Old Face" pitchFamily="18" charset="0"/>
              </a:rPr>
              <a:t>kasih</a:t>
            </a:r>
            <a:endParaRPr lang="en-GB" sz="7200" dirty="0" smtClean="0">
              <a:latin typeface="Baskerville Old Face" pitchFamily="18" charset="0"/>
            </a:endParaRPr>
          </a:p>
          <a:p>
            <a:pPr algn="ctr"/>
            <a:endParaRPr lang="en-US" sz="7200" dirty="0">
              <a:latin typeface="Baskerville Old Face" pitchFamily="18" charset="0"/>
            </a:endParaRPr>
          </a:p>
        </p:txBody>
      </p:sp>
    </p:spTree>
    <p:extLst>
      <p:ext uri="{BB962C8B-B14F-4D97-AF65-F5344CB8AC3E}">
        <p14:creationId xmlns:p14="http://schemas.microsoft.com/office/powerpoint/2010/main" val="3418260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3"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3"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3"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3"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008" y="980728"/>
            <a:ext cx="9144000" cy="369332"/>
          </a:xfrm>
          <a:prstGeom prst="rect">
            <a:avLst/>
          </a:prstGeom>
          <a:noFill/>
        </p:spPr>
        <p:txBody>
          <a:bodyPr wrap="square" rtlCol="0">
            <a:spAutoFit/>
          </a:bodyPr>
          <a:lstStyle/>
          <a:p>
            <a:pPr algn="ctr"/>
            <a:r>
              <a:rPr lang="en-GB" dirty="0" err="1" smtClean="0">
                <a:latin typeface="Times New Roman" pitchFamily="18" charset="0"/>
                <a:cs typeface="Times New Roman" pitchFamily="18" charset="0"/>
              </a:rPr>
              <a:t>Oleh</a:t>
            </a:r>
            <a:r>
              <a:rPr lang="en-GB" dirty="0" smtClean="0">
                <a:latin typeface="Times New Roman" pitchFamily="18" charset="0"/>
                <a:cs typeface="Times New Roman" pitchFamily="18" charset="0"/>
              </a:rPr>
              <a:t> : Ray </a:t>
            </a:r>
            <a:r>
              <a:rPr lang="en-GB" dirty="0" err="1" smtClean="0">
                <a:latin typeface="Times New Roman" pitchFamily="18" charset="0"/>
                <a:cs typeface="Times New Roman" pitchFamily="18" charset="0"/>
              </a:rPr>
              <a:t>Oshikawa</a:t>
            </a:r>
            <a:r>
              <a:rPr lang="en-GB" dirty="0" smtClean="0">
                <a:latin typeface="Times New Roman" pitchFamily="18" charset="0"/>
                <a:cs typeface="Times New Roman" pitchFamily="18" charset="0"/>
              </a:rPr>
              <a:t>, Jing </a:t>
            </a:r>
            <a:r>
              <a:rPr lang="en-GB" dirty="0" err="1" smtClean="0">
                <a:latin typeface="Times New Roman" pitchFamily="18" charset="0"/>
                <a:cs typeface="Times New Roman" pitchFamily="18" charset="0"/>
              </a:rPr>
              <a:t>Qian</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dan</a:t>
            </a:r>
            <a:r>
              <a:rPr lang="en-GB" dirty="0" smtClean="0">
                <a:latin typeface="Times New Roman" pitchFamily="18" charset="0"/>
                <a:cs typeface="Times New Roman" pitchFamily="18" charset="0"/>
              </a:rPr>
              <a:t> William Yang Wang</a:t>
            </a:r>
            <a:endParaRPr lang="en-US" dirty="0">
              <a:latin typeface="Times New Roman" pitchFamily="18" charset="0"/>
              <a:cs typeface="Times New Roman" pitchFamily="18" charset="0"/>
            </a:endParaRPr>
          </a:p>
        </p:txBody>
      </p:sp>
      <p:cxnSp>
        <p:nvCxnSpPr>
          <p:cNvPr id="16" name="Straight Connector 15"/>
          <p:cNvCxnSpPr/>
          <p:nvPr/>
        </p:nvCxnSpPr>
        <p:spPr>
          <a:xfrm flipH="1">
            <a:off x="-6548" y="980728"/>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79967"/>
          </a:xfrm>
          <a:prstGeom prst="rect">
            <a:avLst/>
          </a:prstGeom>
          <a:noFill/>
        </p:spPr>
        <p:txBody>
          <a:bodyPr wrap="square" rtlCol="0">
            <a:spAutoFit/>
          </a:bodyPr>
          <a:lstStyle/>
          <a:p>
            <a:pPr algn="ctr">
              <a:lnSpc>
                <a:spcPct val="150000"/>
              </a:lnSpc>
            </a:pPr>
            <a:r>
              <a:rPr lang="en-GB" sz="2400" i="1" dirty="0" smtClean="0">
                <a:solidFill>
                  <a:schemeClr val="bg1"/>
                </a:solidFill>
                <a:latin typeface="Times New Roman" pitchFamily="18" charset="0"/>
                <a:ea typeface="Microsoft YaHei" pitchFamily="34" charset="-122"/>
                <a:cs typeface="Times New Roman" pitchFamily="18" charset="0"/>
              </a:rPr>
              <a:t>A Survey on Natural Language Processing for Fake News Detection </a:t>
            </a:r>
          </a:p>
        </p:txBody>
      </p:sp>
      <p:sp>
        <p:nvSpPr>
          <p:cNvPr id="23" name="TextBox 22"/>
          <p:cNvSpPr txBox="1"/>
          <p:nvPr/>
        </p:nvSpPr>
        <p:spPr>
          <a:xfrm>
            <a:off x="-13008" y="472769"/>
            <a:ext cx="9144000" cy="498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Survei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Mendeteksi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Berita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Palsu</a:t>
            </a:r>
            <a:endParaRPr lang="en-GB" sz="2000" dirty="0" smtClean="0">
              <a:latin typeface="Times New Roman" pitchFamily="18" charset="0"/>
              <a:ea typeface="Microsoft YaHei" pitchFamily="34" charset="-122"/>
              <a:cs typeface="Times New Roman" pitchFamily="18" charset="0"/>
            </a:endParaRPr>
          </a:p>
        </p:txBody>
      </p:sp>
      <p:sp>
        <p:nvSpPr>
          <p:cNvPr id="24" name="TextBox 23"/>
          <p:cNvSpPr txBox="1"/>
          <p:nvPr/>
        </p:nvSpPr>
        <p:spPr>
          <a:xfrm>
            <a:off x="611560" y="1761077"/>
            <a:ext cx="8028384" cy="2123658"/>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Masalah</a:t>
            </a:r>
            <a:r>
              <a:rPr lang="en-GB" sz="2400" dirty="0" smtClean="0">
                <a:latin typeface="Gadugi" pitchFamily="34" charset="0"/>
                <a:ea typeface="Gadugi" pitchFamily="34" charset="0"/>
                <a:cs typeface="Times New Roman" pitchFamily="18" charset="0"/>
              </a:rPr>
              <a:t> yang </a:t>
            </a:r>
            <a:r>
              <a:rPr lang="en-GB" sz="2400" dirty="0" err="1" smtClean="0">
                <a:latin typeface="Gadugi" pitchFamily="34" charset="0"/>
                <a:ea typeface="Gadugi" pitchFamily="34" charset="0"/>
                <a:cs typeface="Times New Roman" pitchFamily="18" charset="0"/>
              </a:rPr>
              <a:t>diteliti</a:t>
            </a:r>
            <a:r>
              <a:rPr lang="en-GB" sz="2400" dirty="0" smtClean="0">
                <a:latin typeface="Gadugi" pitchFamily="34" charset="0"/>
                <a:ea typeface="Gadugi" pitchFamily="34" charset="0"/>
                <a:cs typeface="Times New Roman" pitchFamily="18" charset="0"/>
              </a:rPr>
              <a:t> :</a:t>
            </a:r>
          </a:p>
          <a:p>
            <a:pPr algn="r"/>
            <a:endParaRPr lang="en-GB" dirty="0">
              <a:latin typeface="Gadugi" pitchFamily="34" charset="0"/>
              <a:ea typeface="Gadugi" pitchFamily="34" charset="0"/>
              <a:cs typeface="Times New Roman" pitchFamily="18" charset="0"/>
            </a:endParaRPr>
          </a:p>
          <a:p>
            <a:pPr indent="442913" algn="just"/>
            <a:r>
              <a:rPr lang="id-ID" dirty="0" smtClean="0">
                <a:latin typeface="Gadugi" pitchFamily="34" charset="0"/>
                <a:ea typeface="Gadugi" pitchFamily="34" charset="0"/>
                <a:cs typeface="Times New Roman" pitchFamily="18" charset="0"/>
              </a:rPr>
              <a:t>Kemajuan </a:t>
            </a:r>
            <a:r>
              <a:rPr lang="id-ID" dirty="0">
                <a:latin typeface="Gadugi" pitchFamily="34" charset="0"/>
                <a:ea typeface="Gadugi" pitchFamily="34" charset="0"/>
                <a:cs typeface="Times New Roman" pitchFamily="18" charset="0"/>
              </a:rPr>
              <a:t>dunia maya yang pesat membuat pertumbuhan dan penyebaran berita palsu kian meningkat. Berita palsu juga dapat menyebar ke dunia </a:t>
            </a:r>
            <a:r>
              <a:rPr lang="id-ID" i="1" dirty="0">
                <a:latin typeface="Gadugi" pitchFamily="34" charset="0"/>
                <a:ea typeface="Gadugi" pitchFamily="34" charset="0"/>
                <a:cs typeface="Times New Roman" pitchFamily="18" charset="0"/>
              </a:rPr>
              <a:t>offline</a:t>
            </a:r>
            <a:r>
              <a:rPr lang="id-ID" dirty="0">
                <a:latin typeface="Gadugi" pitchFamily="34" charset="0"/>
                <a:ea typeface="Gadugi" pitchFamily="34" charset="0"/>
                <a:cs typeface="Times New Roman" pitchFamily="18" charset="0"/>
              </a:rPr>
              <a:t> dan mengancam keamanan publik. Pemrosesan bahasa alami digunakan untuk mendeteksi berita palsu yang menyebar di dunia  maya ini</a:t>
            </a:r>
            <a:r>
              <a:rPr lang="id-ID" dirty="0" smtClean="0">
                <a:latin typeface="Gadugi" pitchFamily="34" charset="0"/>
                <a:ea typeface="Gadugi" pitchFamily="34" charset="0"/>
                <a:cs typeface="Times New Roman" pitchFamily="18" charset="0"/>
              </a:rPr>
              <a:t>.</a:t>
            </a:r>
            <a:endParaRPr lang="en-GB" dirty="0" smtClean="0">
              <a:latin typeface="Gadugi" pitchFamily="34" charset="0"/>
              <a:ea typeface="Gadugi" pitchFamily="34" charset="0"/>
              <a:cs typeface="Times New Roman" pitchFamily="18" charset="0"/>
            </a:endParaRPr>
          </a:p>
          <a:p>
            <a:pPr indent="442913" algn="r"/>
            <a:endParaRPr lang="en-US" dirty="0">
              <a:latin typeface="Times New Roman" pitchFamily="18" charset="0"/>
              <a:cs typeface="Times New Roman" pitchFamily="18" charset="0"/>
            </a:endParaRPr>
          </a:p>
        </p:txBody>
      </p:sp>
      <p:sp>
        <p:nvSpPr>
          <p:cNvPr id="25" name="TextBox 24"/>
          <p:cNvSpPr txBox="1"/>
          <p:nvPr/>
        </p:nvSpPr>
        <p:spPr>
          <a:xfrm>
            <a:off x="504056" y="3884735"/>
            <a:ext cx="8028384" cy="1846659"/>
          </a:xfrm>
          <a:prstGeom prst="rect">
            <a:avLst/>
          </a:prstGeom>
          <a:noFill/>
        </p:spPr>
        <p:txBody>
          <a:bodyPr wrap="square" rtlCol="0">
            <a:spAutoFit/>
          </a:bodyPr>
          <a:lstStyle/>
          <a:p>
            <a:r>
              <a:rPr lang="en-GB" sz="2400" dirty="0" smtClean="0">
                <a:latin typeface="Gadugi" pitchFamily="34" charset="0"/>
                <a:ea typeface="Gadugi" pitchFamily="34" charset="0"/>
                <a:cs typeface="Times New Roman" pitchFamily="18" charset="0"/>
              </a:rPr>
              <a:t>Dataset yang </a:t>
            </a:r>
            <a:r>
              <a:rPr lang="en-GB" sz="2400" dirty="0" err="1" smtClean="0">
                <a:latin typeface="Gadugi" pitchFamily="34" charset="0"/>
                <a:ea typeface="Gadugi" pitchFamily="34" charset="0"/>
                <a:cs typeface="Times New Roman" pitchFamily="18" charset="0"/>
              </a:rPr>
              <a:t>digunakan</a:t>
            </a:r>
            <a:r>
              <a:rPr lang="en-GB" sz="2400" dirty="0" smtClean="0">
                <a:latin typeface="Gadugi" pitchFamily="34" charset="0"/>
                <a:ea typeface="Gadugi" pitchFamily="34" charset="0"/>
                <a:cs typeface="Times New Roman" pitchFamily="18" charset="0"/>
              </a:rPr>
              <a:t> :</a:t>
            </a:r>
          </a:p>
          <a:p>
            <a:endParaRPr lang="en-GB" dirty="0">
              <a:latin typeface="Gadugi" pitchFamily="34" charset="0"/>
              <a:ea typeface="Gadugi" pitchFamily="34" charset="0"/>
              <a:cs typeface="Times New Roman" pitchFamily="18" charset="0"/>
            </a:endParaRPr>
          </a:p>
          <a:p>
            <a:pPr marL="725488" indent="-342900" algn="just">
              <a:buAutoNum type="arabicPeriod"/>
            </a:pPr>
            <a:r>
              <a:rPr lang="en-GB" dirty="0" smtClean="0">
                <a:latin typeface="Gadugi" pitchFamily="34" charset="0"/>
                <a:ea typeface="Gadugi" pitchFamily="34" charset="0"/>
                <a:cs typeface="Times New Roman" pitchFamily="18" charset="0"/>
              </a:rPr>
              <a:t>LIAR</a:t>
            </a:r>
          </a:p>
          <a:p>
            <a:pPr marL="725488" indent="-342900" algn="just">
              <a:buAutoNum type="arabicPeriod"/>
            </a:pPr>
            <a:r>
              <a:rPr lang="en-GB" dirty="0" smtClean="0">
                <a:latin typeface="Gadugi" pitchFamily="34" charset="0"/>
                <a:ea typeface="Gadugi" pitchFamily="34" charset="0"/>
                <a:cs typeface="Times New Roman" pitchFamily="18" charset="0"/>
              </a:rPr>
              <a:t>FEVER</a:t>
            </a:r>
          </a:p>
          <a:p>
            <a:pPr marL="725488" indent="-342900" algn="just">
              <a:buAutoNum type="arabicPeriod"/>
            </a:pPr>
            <a:r>
              <a:rPr lang="en-GB" dirty="0" err="1" smtClean="0">
                <a:latin typeface="Gadugi" pitchFamily="34" charset="0"/>
                <a:ea typeface="Gadugi" pitchFamily="34" charset="0"/>
                <a:cs typeface="Times New Roman" pitchFamily="18" charset="0"/>
              </a:rPr>
              <a:t>Fakenewsnet</a:t>
            </a:r>
            <a:endParaRPr lang="en-GB"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75764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008" y="980728"/>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Ray </a:t>
            </a:r>
            <a:r>
              <a:rPr lang="en-GB" dirty="0" err="1" smtClean="0">
                <a:latin typeface="Times New Roman" pitchFamily="18" charset="0"/>
                <a:ea typeface="Gadugi" pitchFamily="34" charset="0"/>
                <a:cs typeface="Times New Roman" pitchFamily="18" charset="0"/>
              </a:rPr>
              <a:t>Oshikawa</a:t>
            </a:r>
            <a:r>
              <a:rPr lang="en-GB" dirty="0" smtClean="0">
                <a:latin typeface="Times New Roman" pitchFamily="18" charset="0"/>
                <a:ea typeface="Gadugi" pitchFamily="34" charset="0"/>
                <a:cs typeface="Times New Roman" pitchFamily="18" charset="0"/>
              </a:rPr>
              <a:t>, Jing </a:t>
            </a:r>
            <a:r>
              <a:rPr lang="en-GB" dirty="0" err="1" smtClean="0">
                <a:latin typeface="Times New Roman" pitchFamily="18" charset="0"/>
                <a:ea typeface="Gadugi" pitchFamily="34" charset="0"/>
                <a:cs typeface="Times New Roman" pitchFamily="18" charset="0"/>
              </a:rPr>
              <a:t>Qian</a:t>
            </a:r>
            <a:r>
              <a:rPr lang="en-GB" dirty="0" smtClean="0">
                <a:latin typeface="Times New Roman" pitchFamily="18" charset="0"/>
                <a:ea typeface="Gadugi" pitchFamily="34" charset="0"/>
                <a:cs typeface="Times New Roman" pitchFamily="18" charset="0"/>
              </a:rPr>
              <a:t>,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William Yang Wang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980728"/>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79967"/>
          </a:xfrm>
          <a:prstGeom prst="rect">
            <a:avLst/>
          </a:prstGeom>
          <a:noFill/>
        </p:spPr>
        <p:txBody>
          <a:bodyPr wrap="square" rtlCol="0">
            <a:spAutoFit/>
          </a:bodyPr>
          <a:lstStyle/>
          <a:p>
            <a:pPr algn="ctr">
              <a:lnSpc>
                <a:spcPct val="150000"/>
              </a:lnSpc>
            </a:pPr>
            <a:r>
              <a:rPr lang="en-GB" sz="2400" i="1" dirty="0" smtClean="0">
                <a:solidFill>
                  <a:schemeClr val="bg1"/>
                </a:solidFill>
                <a:latin typeface="Times New Roman" pitchFamily="18" charset="0"/>
                <a:ea typeface="Microsoft YaHei" pitchFamily="34" charset="-122"/>
                <a:cs typeface="Times New Roman" pitchFamily="18" charset="0"/>
              </a:rPr>
              <a:t>A Survey on Natural Language Processing for Fake News Detection </a:t>
            </a:r>
          </a:p>
        </p:txBody>
      </p:sp>
      <p:sp>
        <p:nvSpPr>
          <p:cNvPr id="23" name="TextBox 22"/>
          <p:cNvSpPr txBox="1"/>
          <p:nvPr/>
        </p:nvSpPr>
        <p:spPr>
          <a:xfrm>
            <a:off x="-13008" y="472769"/>
            <a:ext cx="9144000" cy="498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Survei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Mendeteksi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Berita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Palsu</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1412776"/>
            <a:ext cx="8028384" cy="5186035"/>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Metode</a:t>
            </a:r>
            <a:r>
              <a:rPr lang="en-GB" sz="2400" dirty="0" smtClean="0">
                <a:latin typeface="Gadugi" pitchFamily="34" charset="0"/>
                <a:ea typeface="Gadugi" pitchFamily="34" charset="0"/>
                <a:cs typeface="Times New Roman" pitchFamily="18" charset="0"/>
              </a:rPr>
              <a:t> yang </a:t>
            </a:r>
            <a:r>
              <a:rPr lang="en-GB" sz="2400" dirty="0" err="1" smtClean="0">
                <a:latin typeface="Gadugi" pitchFamily="34" charset="0"/>
                <a:ea typeface="Gadugi" pitchFamily="34" charset="0"/>
                <a:cs typeface="Times New Roman" pitchFamily="18" charset="0"/>
              </a:rPr>
              <a:t>digunakan</a:t>
            </a:r>
            <a:r>
              <a:rPr lang="en-GB" sz="2400" dirty="0" smtClean="0">
                <a:latin typeface="Gadugi" pitchFamily="34" charset="0"/>
                <a:ea typeface="Gadugi" pitchFamily="34" charset="0"/>
                <a:cs typeface="Times New Roman" pitchFamily="18" charset="0"/>
              </a:rPr>
              <a:t> :</a:t>
            </a:r>
            <a:endParaRPr lang="en-GB" dirty="0">
              <a:latin typeface="Gadugi" pitchFamily="34" charset="0"/>
              <a:ea typeface="Gadugi" pitchFamily="34" charset="0"/>
              <a:cs typeface="Times New Roman" pitchFamily="18" charset="0"/>
            </a:endParaRPr>
          </a:p>
          <a:p>
            <a:pPr marL="382588" algn="just"/>
            <a:r>
              <a:rPr lang="en-GB" sz="1700" dirty="0" smtClean="0">
                <a:latin typeface="Gadugi" pitchFamily="34" charset="0"/>
                <a:ea typeface="Gadugi" pitchFamily="34" charset="0"/>
                <a:cs typeface="Times New Roman" pitchFamily="18" charset="0"/>
              </a:rPr>
              <a:t>1. </a:t>
            </a:r>
            <a:r>
              <a:rPr lang="en-GB" sz="1700" dirty="0" err="1" smtClean="0">
                <a:latin typeface="Gadugi" pitchFamily="34" charset="0"/>
                <a:ea typeface="Gadugi" pitchFamily="34" charset="0"/>
                <a:cs typeface="Times New Roman" pitchFamily="18" charset="0"/>
              </a:rPr>
              <a:t>Preprocessing</a:t>
            </a:r>
            <a:endParaRPr lang="en-GB" sz="1700" dirty="0">
              <a:latin typeface="Gadugi" pitchFamily="34" charset="0"/>
              <a:ea typeface="Gadugi" pitchFamily="34" charset="0"/>
              <a:cs typeface="Times New Roman" pitchFamily="18" charset="0"/>
            </a:endParaRPr>
          </a:p>
          <a:p>
            <a:pPr marL="898525" indent="-176213" algn="just"/>
            <a:r>
              <a:rPr lang="en-GB" sz="1700" dirty="0" smtClean="0">
                <a:latin typeface="Gadugi" pitchFamily="34" charset="0"/>
                <a:ea typeface="Gadugi" pitchFamily="34" charset="0"/>
                <a:cs typeface="Times New Roman" pitchFamily="18" charset="0"/>
              </a:rPr>
              <a:t>- </a:t>
            </a:r>
            <a:r>
              <a:rPr lang="en-GB" sz="1700" dirty="0" err="1" smtClean="0">
                <a:latin typeface="Gadugi" pitchFamily="34" charset="0"/>
                <a:ea typeface="Gadugi" pitchFamily="34" charset="0"/>
                <a:cs typeface="Times New Roman" pitchFamily="18" charset="0"/>
              </a:rPr>
              <a:t>Meliputi</a:t>
            </a:r>
            <a:r>
              <a:rPr lang="en-GB" sz="1700" dirty="0" smtClean="0">
                <a:latin typeface="Gadugi" pitchFamily="34" charset="0"/>
                <a:ea typeface="Gadugi" pitchFamily="34" charset="0"/>
                <a:cs typeface="Times New Roman" pitchFamily="18" charset="0"/>
              </a:rPr>
              <a:t> tokenization, stemming, </a:t>
            </a:r>
            <a:r>
              <a:rPr lang="en-GB" sz="1700" dirty="0" err="1" smtClean="0">
                <a:latin typeface="Gadugi" pitchFamily="34" charset="0"/>
                <a:ea typeface="Gadugi" pitchFamily="34" charset="0"/>
                <a:cs typeface="Times New Roman" pitchFamily="18" charset="0"/>
              </a:rPr>
              <a:t>dan</a:t>
            </a:r>
            <a:r>
              <a:rPr lang="en-GB" sz="1700" dirty="0" smtClean="0">
                <a:latin typeface="Gadugi" pitchFamily="34" charset="0"/>
                <a:ea typeface="Gadugi" pitchFamily="34" charset="0"/>
                <a:cs typeface="Times New Roman" pitchFamily="18" charset="0"/>
              </a:rPr>
              <a:t> generalization. </a:t>
            </a:r>
            <a:r>
              <a:rPr lang="en-GB" sz="1700" dirty="0" err="1" smtClean="0">
                <a:latin typeface="Gadugi" pitchFamily="34" charset="0"/>
                <a:ea typeface="Gadugi" pitchFamily="34" charset="0"/>
                <a:cs typeface="Times New Roman" pitchFamily="18" charset="0"/>
              </a:rPr>
              <a:t>Algoritma</a:t>
            </a:r>
            <a:r>
              <a:rPr lang="en-GB" sz="1700" dirty="0" smtClean="0">
                <a:latin typeface="Gadugi" pitchFamily="34" charset="0"/>
                <a:ea typeface="Gadugi" pitchFamily="34" charset="0"/>
                <a:cs typeface="Times New Roman" pitchFamily="18" charset="0"/>
              </a:rPr>
              <a:t> TF-IDF, LIWC, word2vec, </a:t>
            </a:r>
            <a:r>
              <a:rPr lang="en-GB" sz="1700" dirty="0" err="1" smtClean="0">
                <a:latin typeface="Gadugi" pitchFamily="34" charset="0"/>
                <a:ea typeface="Gadugi" pitchFamily="34" charset="0"/>
                <a:cs typeface="Times New Roman" pitchFamily="18" charset="0"/>
              </a:rPr>
              <a:t>dan</a:t>
            </a:r>
            <a:r>
              <a:rPr lang="en-GB" sz="1700" dirty="0" smtClean="0">
                <a:latin typeface="Gadugi" pitchFamily="34" charset="0"/>
                <a:ea typeface="Gadugi" pitchFamily="34" charset="0"/>
                <a:cs typeface="Times New Roman" pitchFamily="18" charset="0"/>
              </a:rPr>
              <a:t> </a:t>
            </a:r>
            <a:r>
              <a:rPr lang="en-GB" sz="1700" dirty="0" err="1" smtClean="0">
                <a:latin typeface="Gadugi" pitchFamily="34" charset="0"/>
                <a:ea typeface="Gadugi" pitchFamily="34" charset="0"/>
                <a:cs typeface="Times New Roman" pitchFamily="18" charset="0"/>
              </a:rPr>
              <a:t>GloVe</a:t>
            </a:r>
            <a:r>
              <a:rPr lang="en-GB" sz="1700" dirty="0" smtClean="0">
                <a:latin typeface="Gadugi" pitchFamily="34" charset="0"/>
                <a:ea typeface="Gadugi" pitchFamily="34" charset="0"/>
                <a:cs typeface="Times New Roman" pitchFamily="18" charset="0"/>
              </a:rPr>
              <a:t> </a:t>
            </a:r>
            <a:r>
              <a:rPr lang="en-GB" sz="1700" dirty="0" err="1" smtClean="0">
                <a:latin typeface="Gadugi" pitchFamily="34" charset="0"/>
                <a:ea typeface="Gadugi" pitchFamily="34" charset="0"/>
                <a:cs typeface="Times New Roman" pitchFamily="18" charset="0"/>
              </a:rPr>
              <a:t>digunakan</a:t>
            </a:r>
            <a:r>
              <a:rPr lang="en-GB" sz="1700" dirty="0" smtClean="0">
                <a:latin typeface="Gadugi" pitchFamily="34" charset="0"/>
                <a:ea typeface="Gadugi" pitchFamily="34" charset="0"/>
                <a:cs typeface="Times New Roman" pitchFamily="18" charset="0"/>
              </a:rPr>
              <a:t> </a:t>
            </a:r>
            <a:r>
              <a:rPr lang="en-GB" sz="1700" dirty="0" err="1" smtClean="0">
                <a:latin typeface="Gadugi" pitchFamily="34" charset="0"/>
                <a:ea typeface="Gadugi" pitchFamily="34" charset="0"/>
                <a:cs typeface="Times New Roman" pitchFamily="18" charset="0"/>
              </a:rPr>
              <a:t>pada</a:t>
            </a:r>
            <a:r>
              <a:rPr lang="en-GB" sz="1700" dirty="0" smtClean="0">
                <a:latin typeface="Gadugi" pitchFamily="34" charset="0"/>
                <a:ea typeface="Gadugi" pitchFamily="34" charset="0"/>
                <a:cs typeface="Times New Roman" pitchFamily="18" charset="0"/>
              </a:rPr>
              <a:t> </a:t>
            </a:r>
            <a:r>
              <a:rPr lang="en-GB" sz="1700" dirty="0" err="1" smtClean="0">
                <a:latin typeface="Gadugi" pitchFamily="34" charset="0"/>
                <a:ea typeface="Gadugi" pitchFamily="34" charset="0"/>
                <a:cs typeface="Times New Roman" pitchFamily="18" charset="0"/>
              </a:rPr>
              <a:t>tahapan</a:t>
            </a:r>
            <a:r>
              <a:rPr lang="en-GB" sz="1700" dirty="0" smtClean="0">
                <a:latin typeface="Gadugi" pitchFamily="34" charset="0"/>
                <a:ea typeface="Gadugi" pitchFamily="34" charset="0"/>
                <a:cs typeface="Times New Roman" pitchFamily="18" charset="0"/>
              </a:rPr>
              <a:t> </a:t>
            </a:r>
            <a:r>
              <a:rPr lang="en-GB" sz="1700" dirty="0" err="1" smtClean="0">
                <a:latin typeface="Gadugi" pitchFamily="34" charset="0"/>
                <a:ea typeface="Gadugi" pitchFamily="34" charset="0"/>
                <a:cs typeface="Times New Roman" pitchFamily="18" charset="0"/>
              </a:rPr>
              <a:t>ini</a:t>
            </a:r>
            <a:r>
              <a:rPr lang="en-GB" sz="1700" dirty="0" smtClean="0">
                <a:latin typeface="Gadugi" pitchFamily="34" charset="0"/>
                <a:ea typeface="Gadugi" pitchFamily="34" charset="0"/>
                <a:cs typeface="Times New Roman" pitchFamily="18" charset="0"/>
              </a:rPr>
              <a:t>. </a:t>
            </a:r>
          </a:p>
          <a:p>
            <a:pPr marL="382588" algn="just"/>
            <a:r>
              <a:rPr lang="en-GB" sz="1700" dirty="0" smtClean="0">
                <a:latin typeface="Gadugi" pitchFamily="34" charset="0"/>
                <a:ea typeface="Gadugi" pitchFamily="34" charset="0"/>
                <a:cs typeface="Times New Roman" pitchFamily="18" charset="0"/>
              </a:rPr>
              <a:t>2. Machine Learning Models</a:t>
            </a:r>
          </a:p>
          <a:p>
            <a:pPr marL="1006475" indent="-285750" algn="just">
              <a:buFontTx/>
              <a:buChar char="-"/>
            </a:pPr>
            <a:r>
              <a:rPr lang="en-GB" sz="1700" dirty="0" smtClean="0">
                <a:latin typeface="Gadugi" pitchFamily="34" charset="0"/>
                <a:ea typeface="Gadugi" pitchFamily="34" charset="0"/>
                <a:cs typeface="Times New Roman" pitchFamily="18" charset="0"/>
              </a:rPr>
              <a:t>Neural network models : </a:t>
            </a:r>
            <a:r>
              <a:rPr lang="id-ID" sz="1700" i="1" dirty="0" smtClean="0">
                <a:latin typeface="Gadugi" pitchFamily="34" charset="0"/>
                <a:ea typeface="Gadugi" pitchFamily="34" charset="0"/>
              </a:rPr>
              <a:t>Long-Short </a:t>
            </a:r>
            <a:r>
              <a:rPr lang="id-ID" sz="1700" i="1" dirty="0">
                <a:latin typeface="Gadugi" pitchFamily="34" charset="0"/>
                <a:ea typeface="Gadugi" pitchFamily="34" charset="0"/>
              </a:rPr>
              <a:t>Term Memory (</a:t>
            </a:r>
            <a:r>
              <a:rPr lang="id-ID" sz="1700" i="1" dirty="0" smtClean="0">
                <a:latin typeface="Gadugi" pitchFamily="34" charset="0"/>
                <a:ea typeface="Gadugi" pitchFamily="34" charset="0"/>
              </a:rPr>
              <a:t>LSTM)</a:t>
            </a:r>
            <a:r>
              <a:rPr lang="en-US" sz="1700" dirty="0" smtClean="0">
                <a:latin typeface="Gadugi" pitchFamily="34" charset="0"/>
                <a:ea typeface="Gadugi" pitchFamily="34" charset="0"/>
              </a:rPr>
              <a:t>, </a:t>
            </a:r>
            <a:r>
              <a:rPr lang="id-ID" sz="1700" i="1" dirty="0" smtClean="0">
                <a:latin typeface="Gadugi" pitchFamily="34" charset="0"/>
                <a:ea typeface="Gadugi" pitchFamily="34" charset="0"/>
              </a:rPr>
              <a:t>Convolutional</a:t>
            </a:r>
            <a:r>
              <a:rPr lang="en-GB" sz="1700" i="1" dirty="0" smtClean="0">
                <a:latin typeface="Gadugi" pitchFamily="34" charset="0"/>
                <a:ea typeface="Gadugi" pitchFamily="34" charset="0"/>
              </a:rPr>
              <a:t>, </a:t>
            </a:r>
            <a:r>
              <a:rPr lang="id-ID" sz="1700" i="1" dirty="0" smtClean="0">
                <a:latin typeface="Gadugi" pitchFamily="34" charset="0"/>
                <a:ea typeface="Gadugi" pitchFamily="34" charset="0"/>
              </a:rPr>
              <a:t>Neural </a:t>
            </a:r>
            <a:r>
              <a:rPr lang="id-ID" sz="1700" i="1" dirty="0">
                <a:latin typeface="Gadugi" pitchFamily="34" charset="0"/>
                <a:ea typeface="Gadugi" pitchFamily="34" charset="0"/>
              </a:rPr>
              <a:t>Networks (</a:t>
            </a:r>
            <a:r>
              <a:rPr lang="id-ID" sz="1700" i="1" dirty="0" smtClean="0">
                <a:latin typeface="Gadugi" pitchFamily="34" charset="0"/>
                <a:ea typeface="Gadugi" pitchFamily="34" charset="0"/>
              </a:rPr>
              <a:t>CNN)</a:t>
            </a:r>
            <a:r>
              <a:rPr lang="en-US" sz="1700" dirty="0" smtClean="0">
                <a:latin typeface="Gadugi" pitchFamily="34" charset="0"/>
                <a:ea typeface="Gadugi" pitchFamily="34" charset="0"/>
              </a:rPr>
              <a:t>, </a:t>
            </a:r>
            <a:r>
              <a:rPr lang="id-ID" sz="1700" i="1" dirty="0" smtClean="0">
                <a:latin typeface="Gadugi" pitchFamily="34" charset="0"/>
                <a:ea typeface="Gadugi" pitchFamily="34" charset="0"/>
              </a:rPr>
              <a:t>Multi-class </a:t>
            </a:r>
            <a:r>
              <a:rPr lang="id-ID" sz="1700" i="1" dirty="0">
                <a:latin typeface="Gadugi" pitchFamily="34" charset="0"/>
                <a:ea typeface="Gadugi" pitchFamily="34" charset="0"/>
              </a:rPr>
              <a:t>Fake News Detection Framework (</a:t>
            </a:r>
            <a:r>
              <a:rPr lang="id-ID" sz="1700" i="1" dirty="0" smtClean="0">
                <a:latin typeface="Gadugi" pitchFamily="34" charset="0"/>
                <a:ea typeface="Gadugi" pitchFamily="34" charset="0"/>
              </a:rPr>
              <a:t>MMFD)</a:t>
            </a:r>
            <a:endParaRPr lang="en-US" sz="1700" dirty="0">
              <a:latin typeface="Gadugi" pitchFamily="34" charset="0"/>
              <a:ea typeface="Gadugi" pitchFamily="34" charset="0"/>
            </a:endParaRPr>
          </a:p>
          <a:p>
            <a:pPr marL="1006475" indent="-285750" algn="just">
              <a:buFontTx/>
              <a:buChar char="-"/>
            </a:pPr>
            <a:r>
              <a:rPr lang="id-ID" sz="1700" i="1" dirty="0" smtClean="0">
                <a:latin typeface="Gadugi" pitchFamily="34" charset="0"/>
                <a:ea typeface="Gadugi" pitchFamily="34" charset="0"/>
              </a:rPr>
              <a:t>Non-neural </a:t>
            </a:r>
            <a:r>
              <a:rPr lang="id-ID" sz="1700" i="1" dirty="0">
                <a:latin typeface="Gadugi" pitchFamily="34" charset="0"/>
                <a:ea typeface="Gadugi" pitchFamily="34" charset="0"/>
              </a:rPr>
              <a:t>Network </a:t>
            </a:r>
            <a:r>
              <a:rPr lang="id-ID" sz="1700" i="1" dirty="0" smtClean="0">
                <a:latin typeface="Gadugi" pitchFamily="34" charset="0"/>
                <a:ea typeface="Gadugi" pitchFamily="34" charset="0"/>
              </a:rPr>
              <a:t>Models</a:t>
            </a:r>
            <a:r>
              <a:rPr lang="en-GB" sz="1700" i="1" dirty="0" smtClean="0">
                <a:latin typeface="Gadugi" pitchFamily="34" charset="0"/>
                <a:ea typeface="Gadugi" pitchFamily="34" charset="0"/>
              </a:rPr>
              <a:t>  </a:t>
            </a:r>
            <a:r>
              <a:rPr lang="en-GB" sz="1700" dirty="0" smtClean="0">
                <a:latin typeface="Gadugi" pitchFamily="34" charset="0"/>
                <a:ea typeface="Gadugi" pitchFamily="34" charset="0"/>
              </a:rPr>
              <a:t>: </a:t>
            </a:r>
            <a:r>
              <a:rPr lang="id-ID" sz="1700" i="1" dirty="0" smtClean="0">
                <a:latin typeface="Gadugi" pitchFamily="34" charset="0"/>
                <a:ea typeface="Gadugi" pitchFamily="34" charset="0"/>
              </a:rPr>
              <a:t>Support </a:t>
            </a:r>
            <a:r>
              <a:rPr lang="id-ID" sz="1700" i="1" dirty="0">
                <a:latin typeface="Gadugi" pitchFamily="34" charset="0"/>
                <a:ea typeface="Gadugi" pitchFamily="34" charset="0"/>
              </a:rPr>
              <a:t>Vector Machine (SVM)</a:t>
            </a:r>
            <a:r>
              <a:rPr lang="id-ID" sz="1700" dirty="0">
                <a:latin typeface="Gadugi" pitchFamily="34" charset="0"/>
                <a:ea typeface="Gadugi" pitchFamily="34" charset="0"/>
              </a:rPr>
              <a:t>  dan </a:t>
            </a:r>
            <a:r>
              <a:rPr lang="id-ID" sz="1700" i="1" dirty="0">
                <a:latin typeface="Gadugi" pitchFamily="34" charset="0"/>
                <a:ea typeface="Gadugi" pitchFamily="34" charset="0"/>
              </a:rPr>
              <a:t>Naive Bayes Classification (NBC)</a:t>
            </a:r>
            <a:r>
              <a:rPr lang="id-ID" sz="1700" dirty="0">
                <a:latin typeface="Gadugi" pitchFamily="34" charset="0"/>
                <a:ea typeface="Gadugi" pitchFamily="34" charset="0"/>
              </a:rPr>
              <a:t> digunakan sebagai model klasifikasi</a:t>
            </a:r>
            <a:r>
              <a:rPr lang="id-ID" sz="1700" dirty="0" smtClean="0">
                <a:latin typeface="Gadugi" pitchFamily="34" charset="0"/>
                <a:ea typeface="Gadugi" pitchFamily="34" charset="0"/>
              </a:rPr>
              <a:t>.</a:t>
            </a:r>
            <a:endParaRPr lang="en-GB" sz="1700" dirty="0" smtClean="0">
              <a:latin typeface="Gadugi" pitchFamily="34" charset="0"/>
              <a:ea typeface="Gadugi" pitchFamily="34" charset="0"/>
              <a:cs typeface="Times New Roman" pitchFamily="18" charset="0"/>
            </a:endParaRPr>
          </a:p>
          <a:p>
            <a:pPr marL="382588" algn="just"/>
            <a:r>
              <a:rPr lang="en-GB" sz="1700" dirty="0" smtClean="0">
                <a:latin typeface="Gadugi" pitchFamily="34" charset="0"/>
                <a:ea typeface="Gadugi" pitchFamily="34" charset="0"/>
                <a:cs typeface="Times New Roman" pitchFamily="18" charset="0"/>
              </a:rPr>
              <a:t>3. </a:t>
            </a:r>
            <a:r>
              <a:rPr lang="en-GB" sz="1700" dirty="0" err="1" smtClean="0">
                <a:latin typeface="Gadugi" pitchFamily="34" charset="0"/>
                <a:ea typeface="Gadugi" pitchFamily="34" charset="0"/>
                <a:cs typeface="Times New Roman" pitchFamily="18" charset="0"/>
              </a:rPr>
              <a:t>Rethorical</a:t>
            </a:r>
            <a:r>
              <a:rPr lang="en-GB" sz="1700" dirty="0" smtClean="0">
                <a:latin typeface="Gadugi" pitchFamily="34" charset="0"/>
                <a:ea typeface="Gadugi" pitchFamily="34" charset="0"/>
                <a:cs typeface="Times New Roman" pitchFamily="18" charset="0"/>
              </a:rPr>
              <a:t> Approach</a:t>
            </a:r>
          </a:p>
          <a:p>
            <a:pPr marL="895350" lvl="0" indent="-185738" algn="just"/>
            <a:r>
              <a:rPr lang="en-GB" sz="1700" i="1" dirty="0" smtClean="0">
                <a:latin typeface="Gadugi" pitchFamily="34" charset="0"/>
                <a:ea typeface="Gadugi" pitchFamily="34" charset="0"/>
              </a:rPr>
              <a:t>-</a:t>
            </a:r>
            <a:r>
              <a:rPr lang="en-GB" sz="1700" i="1" dirty="0" smtClean="0">
                <a:latin typeface="Gadugi" pitchFamily="34" charset="0"/>
                <a:ea typeface="Gadugi" pitchFamily="34" charset="0"/>
                <a:cs typeface="Times New Roman" pitchFamily="18" charset="0"/>
              </a:rPr>
              <a:t> </a:t>
            </a:r>
            <a:r>
              <a:rPr lang="id-ID" sz="1700" i="1" dirty="0" smtClean="0">
                <a:latin typeface="Gadugi" pitchFamily="34" charset="0"/>
                <a:ea typeface="Gadugi" pitchFamily="34" charset="0"/>
                <a:cs typeface="Times New Roman" pitchFamily="18" charset="0"/>
              </a:rPr>
              <a:t>Rethorical </a:t>
            </a:r>
            <a:r>
              <a:rPr lang="id-ID" sz="1700" i="1" dirty="0">
                <a:latin typeface="Gadugi" pitchFamily="34" charset="0"/>
                <a:ea typeface="Gadugi" pitchFamily="34" charset="0"/>
                <a:cs typeface="Times New Roman" pitchFamily="18" charset="0"/>
              </a:rPr>
              <a:t>Structure Theory (RST)</a:t>
            </a:r>
            <a:r>
              <a:rPr lang="id-ID" sz="1700" dirty="0">
                <a:latin typeface="Gadugi" pitchFamily="34" charset="0"/>
                <a:ea typeface="Gadugi" pitchFamily="34" charset="0"/>
                <a:cs typeface="Times New Roman" pitchFamily="18" charset="0"/>
              </a:rPr>
              <a:t> biasanya dikombinasi dengan </a:t>
            </a:r>
            <a:r>
              <a:rPr lang="id-ID" sz="1700" i="1" dirty="0">
                <a:latin typeface="Gadugi" pitchFamily="34" charset="0"/>
                <a:ea typeface="Gadugi" pitchFamily="34" charset="0"/>
                <a:cs typeface="Times New Roman" pitchFamily="18" charset="0"/>
              </a:rPr>
              <a:t>Vector Space Model (VSM).</a:t>
            </a:r>
            <a:r>
              <a:rPr lang="id-ID" sz="1700" dirty="0">
                <a:latin typeface="Gadugi" pitchFamily="34" charset="0"/>
                <a:ea typeface="Gadugi" pitchFamily="34" charset="0"/>
                <a:cs typeface="Times New Roman" pitchFamily="18" charset="0"/>
              </a:rPr>
              <a:t> RST adalah sebuah </a:t>
            </a:r>
            <a:r>
              <a:rPr lang="id-ID" sz="1700" i="1" dirty="0">
                <a:latin typeface="Gadugi" pitchFamily="34" charset="0"/>
                <a:ea typeface="Gadugi" pitchFamily="34" charset="0"/>
                <a:cs typeface="Times New Roman" pitchFamily="18" charset="0"/>
              </a:rPr>
              <a:t>framework</a:t>
            </a:r>
            <a:r>
              <a:rPr lang="id-ID" sz="1700" dirty="0">
                <a:latin typeface="Gadugi" pitchFamily="34" charset="0"/>
                <a:ea typeface="Gadugi" pitchFamily="34" charset="0"/>
                <a:cs typeface="Times New Roman" pitchFamily="18" charset="0"/>
              </a:rPr>
              <a:t> analisis untuk koherensi dari sebuah cerita/teks</a:t>
            </a:r>
            <a:r>
              <a:rPr lang="id-ID" sz="1700" dirty="0" smtClean="0">
                <a:latin typeface="Gadugi" pitchFamily="34" charset="0"/>
                <a:ea typeface="Gadugi" pitchFamily="34" charset="0"/>
                <a:cs typeface="Times New Roman" pitchFamily="18" charset="0"/>
              </a:rPr>
              <a:t>.</a:t>
            </a:r>
            <a:endParaRPr lang="en-GB" sz="1700" dirty="0" smtClean="0">
              <a:latin typeface="Gadugi" pitchFamily="34" charset="0"/>
              <a:ea typeface="Gadugi" pitchFamily="34" charset="0"/>
              <a:cs typeface="Times New Roman" pitchFamily="18" charset="0"/>
            </a:endParaRPr>
          </a:p>
          <a:p>
            <a:pPr marL="382588" algn="just"/>
            <a:r>
              <a:rPr lang="en-GB" sz="1700" dirty="0" smtClean="0">
                <a:latin typeface="Gadugi" pitchFamily="34" charset="0"/>
                <a:ea typeface="Gadugi" pitchFamily="34" charset="0"/>
                <a:cs typeface="Times New Roman" pitchFamily="18" charset="0"/>
              </a:rPr>
              <a:t>4. Collecting Evidence</a:t>
            </a:r>
          </a:p>
          <a:p>
            <a:pPr marL="887413" indent="-177800" algn="just" defTabSz="895350"/>
            <a:r>
              <a:rPr lang="en-GB" sz="1700" dirty="0" smtClean="0">
                <a:latin typeface="Gadugi" pitchFamily="34" charset="0"/>
                <a:ea typeface="Gadugi" pitchFamily="34" charset="0"/>
                <a:cs typeface="Times New Roman" pitchFamily="18" charset="0"/>
              </a:rPr>
              <a:t>- </a:t>
            </a:r>
            <a:r>
              <a:rPr lang="id-ID" sz="1700" i="1" dirty="0" smtClean="0">
                <a:latin typeface="Gadugi" pitchFamily="34" charset="0"/>
                <a:ea typeface="Gadugi" pitchFamily="34" charset="0"/>
              </a:rPr>
              <a:t>RTE-based</a:t>
            </a:r>
            <a:r>
              <a:rPr lang="id-ID" sz="1700" dirty="0" smtClean="0">
                <a:latin typeface="Gadugi" pitchFamily="34" charset="0"/>
                <a:ea typeface="Gadugi" pitchFamily="34" charset="0"/>
              </a:rPr>
              <a:t> </a:t>
            </a:r>
            <a:r>
              <a:rPr lang="id-ID" sz="1700" dirty="0">
                <a:latin typeface="Gadugi" pitchFamily="34" charset="0"/>
                <a:ea typeface="Gadugi" pitchFamily="34" charset="0"/>
              </a:rPr>
              <a:t>atau </a:t>
            </a:r>
            <a:r>
              <a:rPr lang="id-ID" sz="1700" i="1" dirty="0">
                <a:latin typeface="Gadugi" pitchFamily="34" charset="0"/>
                <a:ea typeface="Gadugi" pitchFamily="34" charset="0"/>
              </a:rPr>
              <a:t>Recognizing Textual Entailment</a:t>
            </a:r>
            <a:r>
              <a:rPr lang="id-ID" sz="1700" dirty="0">
                <a:latin typeface="Gadugi" pitchFamily="34" charset="0"/>
                <a:ea typeface="Gadugi" pitchFamily="34" charset="0"/>
              </a:rPr>
              <a:t> </a:t>
            </a:r>
            <a:r>
              <a:rPr lang="id-ID" sz="1700" i="1" dirty="0">
                <a:latin typeface="Gadugi" pitchFamily="34" charset="0"/>
                <a:ea typeface="Gadugi" pitchFamily="34" charset="0"/>
              </a:rPr>
              <a:t>Method</a:t>
            </a:r>
            <a:r>
              <a:rPr lang="id-ID" sz="1700" dirty="0">
                <a:latin typeface="Gadugi" pitchFamily="34" charset="0"/>
                <a:ea typeface="Gadugi" pitchFamily="34" charset="0"/>
              </a:rPr>
              <a:t> seringkali digunakan untuk mengumpulkan dan memanfaatkan bukti. Tugas RTE adalah mengenali hubungan antar kalimat.</a:t>
            </a:r>
            <a:endParaRPr lang="en-GB" sz="17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90066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008" y="980728"/>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Ray </a:t>
            </a:r>
            <a:r>
              <a:rPr lang="en-GB" dirty="0" err="1" smtClean="0">
                <a:latin typeface="Times New Roman" pitchFamily="18" charset="0"/>
                <a:ea typeface="Gadugi" pitchFamily="34" charset="0"/>
                <a:cs typeface="Times New Roman" pitchFamily="18" charset="0"/>
              </a:rPr>
              <a:t>Oshikawa</a:t>
            </a:r>
            <a:r>
              <a:rPr lang="en-GB" dirty="0" smtClean="0">
                <a:latin typeface="Times New Roman" pitchFamily="18" charset="0"/>
                <a:ea typeface="Gadugi" pitchFamily="34" charset="0"/>
                <a:cs typeface="Times New Roman" pitchFamily="18" charset="0"/>
              </a:rPr>
              <a:t>, Jing </a:t>
            </a:r>
            <a:r>
              <a:rPr lang="en-GB" dirty="0" err="1" smtClean="0">
                <a:latin typeface="Times New Roman" pitchFamily="18" charset="0"/>
                <a:ea typeface="Gadugi" pitchFamily="34" charset="0"/>
                <a:cs typeface="Times New Roman" pitchFamily="18" charset="0"/>
              </a:rPr>
              <a:t>Qian</a:t>
            </a:r>
            <a:r>
              <a:rPr lang="en-GB" dirty="0" smtClean="0">
                <a:latin typeface="Times New Roman" pitchFamily="18" charset="0"/>
                <a:ea typeface="Gadugi" pitchFamily="34" charset="0"/>
                <a:cs typeface="Times New Roman" pitchFamily="18" charset="0"/>
              </a:rPr>
              <a:t>,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William Yang Wang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980728"/>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79967"/>
          </a:xfrm>
          <a:prstGeom prst="rect">
            <a:avLst/>
          </a:prstGeom>
          <a:noFill/>
        </p:spPr>
        <p:txBody>
          <a:bodyPr wrap="square" rtlCol="0">
            <a:spAutoFit/>
          </a:bodyPr>
          <a:lstStyle/>
          <a:p>
            <a:pPr algn="ctr">
              <a:lnSpc>
                <a:spcPct val="150000"/>
              </a:lnSpc>
            </a:pPr>
            <a:r>
              <a:rPr lang="en-GB" sz="2400" i="1" dirty="0" smtClean="0">
                <a:solidFill>
                  <a:schemeClr val="bg1"/>
                </a:solidFill>
                <a:latin typeface="Times New Roman" pitchFamily="18" charset="0"/>
                <a:ea typeface="Microsoft YaHei" pitchFamily="34" charset="-122"/>
                <a:cs typeface="Times New Roman" pitchFamily="18" charset="0"/>
              </a:rPr>
              <a:t>A Survey on Natural Language Processing for Fake News Detection </a:t>
            </a:r>
          </a:p>
        </p:txBody>
      </p:sp>
      <p:sp>
        <p:nvSpPr>
          <p:cNvPr id="23" name="TextBox 22"/>
          <p:cNvSpPr txBox="1"/>
          <p:nvPr/>
        </p:nvSpPr>
        <p:spPr>
          <a:xfrm>
            <a:off x="-13008" y="472769"/>
            <a:ext cx="9144000" cy="498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Survei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Mendeteksi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Berita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Palsu</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1412776"/>
            <a:ext cx="8028384" cy="1107996"/>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Hasil</a:t>
            </a:r>
            <a:r>
              <a:rPr lang="en-GB" sz="2400" dirty="0" smtClean="0">
                <a:latin typeface="Gadugi" pitchFamily="34" charset="0"/>
                <a:ea typeface="Gadugi" pitchFamily="34" charset="0"/>
                <a:cs typeface="Times New Roman" pitchFamily="18" charset="0"/>
              </a:rPr>
              <a:t> </a:t>
            </a:r>
            <a:r>
              <a:rPr lang="en-GB" sz="2400" dirty="0" err="1" smtClean="0">
                <a:latin typeface="Gadugi" pitchFamily="34" charset="0"/>
                <a:ea typeface="Gadugi" pitchFamily="34" charset="0"/>
                <a:cs typeface="Times New Roman" pitchFamily="18" charset="0"/>
              </a:rPr>
              <a:t>penelitian</a:t>
            </a:r>
            <a:r>
              <a:rPr lang="en-GB" sz="2400" dirty="0" smtClean="0">
                <a:latin typeface="Gadugi" pitchFamily="34" charset="0"/>
                <a:ea typeface="Gadugi" pitchFamily="34" charset="0"/>
                <a:cs typeface="Times New Roman" pitchFamily="18" charset="0"/>
              </a:rPr>
              <a:t> :</a:t>
            </a:r>
          </a:p>
          <a:p>
            <a:r>
              <a:rPr lang="en-GB" sz="2400" dirty="0" smtClean="0">
                <a:latin typeface="Gadugi" pitchFamily="34" charset="0"/>
                <a:ea typeface="Gadugi" pitchFamily="34" charset="0"/>
                <a:cs typeface="Times New Roman" pitchFamily="18" charset="0"/>
              </a:rPr>
              <a:t>1. LIAR</a:t>
            </a:r>
            <a:endParaRPr lang="en-GB" sz="17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816" y="2299438"/>
            <a:ext cx="4631432" cy="373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28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008" y="980728"/>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Ray </a:t>
            </a:r>
            <a:r>
              <a:rPr lang="en-GB" dirty="0" err="1" smtClean="0">
                <a:latin typeface="Times New Roman" pitchFamily="18" charset="0"/>
                <a:ea typeface="Gadugi" pitchFamily="34" charset="0"/>
                <a:cs typeface="Times New Roman" pitchFamily="18" charset="0"/>
              </a:rPr>
              <a:t>Oshikawa</a:t>
            </a:r>
            <a:r>
              <a:rPr lang="en-GB" dirty="0" smtClean="0">
                <a:latin typeface="Times New Roman" pitchFamily="18" charset="0"/>
                <a:ea typeface="Gadugi" pitchFamily="34" charset="0"/>
                <a:cs typeface="Times New Roman" pitchFamily="18" charset="0"/>
              </a:rPr>
              <a:t>, Jing </a:t>
            </a:r>
            <a:r>
              <a:rPr lang="en-GB" dirty="0" err="1" smtClean="0">
                <a:latin typeface="Times New Roman" pitchFamily="18" charset="0"/>
                <a:ea typeface="Gadugi" pitchFamily="34" charset="0"/>
                <a:cs typeface="Times New Roman" pitchFamily="18" charset="0"/>
              </a:rPr>
              <a:t>Qian</a:t>
            </a:r>
            <a:r>
              <a:rPr lang="en-GB" dirty="0" smtClean="0">
                <a:latin typeface="Times New Roman" pitchFamily="18" charset="0"/>
                <a:ea typeface="Gadugi" pitchFamily="34" charset="0"/>
                <a:cs typeface="Times New Roman" pitchFamily="18" charset="0"/>
              </a:rPr>
              <a:t>,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William Yang Wang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980728"/>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79967"/>
          </a:xfrm>
          <a:prstGeom prst="rect">
            <a:avLst/>
          </a:prstGeom>
          <a:noFill/>
        </p:spPr>
        <p:txBody>
          <a:bodyPr wrap="square" rtlCol="0">
            <a:spAutoFit/>
          </a:bodyPr>
          <a:lstStyle/>
          <a:p>
            <a:pPr algn="ctr">
              <a:lnSpc>
                <a:spcPct val="150000"/>
              </a:lnSpc>
            </a:pPr>
            <a:r>
              <a:rPr lang="en-GB" sz="2400" i="1" dirty="0" smtClean="0">
                <a:solidFill>
                  <a:schemeClr val="bg1"/>
                </a:solidFill>
                <a:latin typeface="Times New Roman" pitchFamily="18" charset="0"/>
                <a:ea typeface="Microsoft YaHei" pitchFamily="34" charset="-122"/>
                <a:cs typeface="Times New Roman" pitchFamily="18" charset="0"/>
              </a:rPr>
              <a:t>A Survey on Natural Language Processing for Fake News Detection </a:t>
            </a:r>
          </a:p>
        </p:txBody>
      </p:sp>
      <p:sp>
        <p:nvSpPr>
          <p:cNvPr id="23" name="TextBox 22"/>
          <p:cNvSpPr txBox="1"/>
          <p:nvPr/>
        </p:nvSpPr>
        <p:spPr>
          <a:xfrm>
            <a:off x="-13008" y="472769"/>
            <a:ext cx="9144000" cy="498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Survei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Mendeteksi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Berita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Palsu</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1412776"/>
            <a:ext cx="8028384" cy="1107996"/>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Hasil</a:t>
            </a:r>
            <a:r>
              <a:rPr lang="en-GB" sz="2400" dirty="0" smtClean="0">
                <a:latin typeface="Gadugi" pitchFamily="34" charset="0"/>
                <a:ea typeface="Gadugi" pitchFamily="34" charset="0"/>
                <a:cs typeface="Times New Roman" pitchFamily="18" charset="0"/>
              </a:rPr>
              <a:t> </a:t>
            </a:r>
            <a:r>
              <a:rPr lang="en-GB" sz="2400" dirty="0" err="1" smtClean="0">
                <a:latin typeface="Gadugi" pitchFamily="34" charset="0"/>
                <a:ea typeface="Gadugi" pitchFamily="34" charset="0"/>
                <a:cs typeface="Times New Roman" pitchFamily="18" charset="0"/>
              </a:rPr>
              <a:t>penelitian</a:t>
            </a:r>
            <a:r>
              <a:rPr lang="en-GB" sz="2400" dirty="0" smtClean="0">
                <a:latin typeface="Gadugi" pitchFamily="34" charset="0"/>
                <a:ea typeface="Gadugi" pitchFamily="34" charset="0"/>
                <a:cs typeface="Times New Roman" pitchFamily="18" charset="0"/>
              </a:rPr>
              <a:t> :</a:t>
            </a:r>
          </a:p>
          <a:p>
            <a:r>
              <a:rPr lang="en-GB" sz="2400" dirty="0" smtClean="0">
                <a:latin typeface="Gadugi" pitchFamily="34" charset="0"/>
                <a:ea typeface="Gadugi" pitchFamily="34" charset="0"/>
                <a:cs typeface="Times New Roman" pitchFamily="18" charset="0"/>
              </a:rPr>
              <a:t>2. FEVER</a:t>
            </a:r>
            <a:endParaRPr lang="en-GB" sz="17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111" y="2366963"/>
            <a:ext cx="5482289" cy="26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78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008" y="980728"/>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Ray </a:t>
            </a:r>
            <a:r>
              <a:rPr lang="en-GB" dirty="0" err="1" smtClean="0">
                <a:latin typeface="Times New Roman" pitchFamily="18" charset="0"/>
                <a:ea typeface="Gadugi" pitchFamily="34" charset="0"/>
                <a:cs typeface="Times New Roman" pitchFamily="18" charset="0"/>
              </a:rPr>
              <a:t>Oshikawa</a:t>
            </a:r>
            <a:r>
              <a:rPr lang="en-GB" dirty="0" smtClean="0">
                <a:latin typeface="Times New Roman" pitchFamily="18" charset="0"/>
                <a:ea typeface="Gadugi" pitchFamily="34" charset="0"/>
                <a:cs typeface="Times New Roman" pitchFamily="18" charset="0"/>
              </a:rPr>
              <a:t>, Jing </a:t>
            </a:r>
            <a:r>
              <a:rPr lang="en-GB" dirty="0" err="1" smtClean="0">
                <a:latin typeface="Times New Roman" pitchFamily="18" charset="0"/>
                <a:ea typeface="Gadugi" pitchFamily="34" charset="0"/>
                <a:cs typeface="Times New Roman" pitchFamily="18" charset="0"/>
              </a:rPr>
              <a:t>Qian</a:t>
            </a:r>
            <a:r>
              <a:rPr lang="en-GB" dirty="0" smtClean="0">
                <a:latin typeface="Times New Roman" pitchFamily="18" charset="0"/>
                <a:ea typeface="Gadugi" pitchFamily="34" charset="0"/>
                <a:cs typeface="Times New Roman" pitchFamily="18" charset="0"/>
              </a:rPr>
              <a:t>,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William Yang Wang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980728"/>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79967"/>
          </a:xfrm>
          <a:prstGeom prst="rect">
            <a:avLst/>
          </a:prstGeom>
          <a:noFill/>
        </p:spPr>
        <p:txBody>
          <a:bodyPr wrap="square" rtlCol="0">
            <a:spAutoFit/>
          </a:bodyPr>
          <a:lstStyle/>
          <a:p>
            <a:pPr algn="ctr">
              <a:lnSpc>
                <a:spcPct val="150000"/>
              </a:lnSpc>
            </a:pPr>
            <a:r>
              <a:rPr lang="en-GB" sz="2400" i="1" dirty="0" smtClean="0">
                <a:solidFill>
                  <a:schemeClr val="bg1"/>
                </a:solidFill>
                <a:latin typeface="Times New Roman" pitchFamily="18" charset="0"/>
                <a:ea typeface="Microsoft YaHei" pitchFamily="34" charset="-122"/>
                <a:cs typeface="Times New Roman" pitchFamily="18" charset="0"/>
              </a:rPr>
              <a:t>A Survey on Natural Language Processing for Fake News Detection </a:t>
            </a:r>
          </a:p>
        </p:txBody>
      </p:sp>
      <p:sp>
        <p:nvSpPr>
          <p:cNvPr id="23" name="TextBox 22"/>
          <p:cNvSpPr txBox="1"/>
          <p:nvPr/>
        </p:nvSpPr>
        <p:spPr>
          <a:xfrm>
            <a:off x="-13008" y="472769"/>
            <a:ext cx="9144000" cy="498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Survei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Mendeteksi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Berita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Palsu</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1412776"/>
            <a:ext cx="8028384" cy="1107996"/>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Hasil</a:t>
            </a:r>
            <a:r>
              <a:rPr lang="en-GB" sz="2400" dirty="0" smtClean="0">
                <a:latin typeface="Gadugi" pitchFamily="34" charset="0"/>
                <a:ea typeface="Gadugi" pitchFamily="34" charset="0"/>
                <a:cs typeface="Times New Roman" pitchFamily="18" charset="0"/>
              </a:rPr>
              <a:t> </a:t>
            </a:r>
            <a:r>
              <a:rPr lang="en-GB" sz="2400" dirty="0" err="1" smtClean="0">
                <a:latin typeface="Gadugi" pitchFamily="34" charset="0"/>
                <a:ea typeface="Gadugi" pitchFamily="34" charset="0"/>
                <a:cs typeface="Times New Roman" pitchFamily="18" charset="0"/>
              </a:rPr>
              <a:t>penelitian</a:t>
            </a:r>
            <a:r>
              <a:rPr lang="en-GB" sz="2400" dirty="0" smtClean="0">
                <a:latin typeface="Gadugi" pitchFamily="34" charset="0"/>
                <a:ea typeface="Gadugi" pitchFamily="34" charset="0"/>
                <a:cs typeface="Times New Roman" pitchFamily="18" charset="0"/>
              </a:rPr>
              <a:t> :</a:t>
            </a:r>
          </a:p>
          <a:p>
            <a:r>
              <a:rPr lang="en-GB" sz="2400" dirty="0" smtClean="0">
                <a:latin typeface="Gadugi" pitchFamily="34" charset="0"/>
                <a:ea typeface="Gadugi" pitchFamily="34" charset="0"/>
                <a:cs typeface="Times New Roman" pitchFamily="18" charset="0"/>
              </a:rPr>
              <a:t>3. </a:t>
            </a:r>
            <a:r>
              <a:rPr lang="en-GB" sz="2400" dirty="0" err="1" smtClean="0">
                <a:latin typeface="Gadugi" pitchFamily="34" charset="0"/>
                <a:ea typeface="Gadugi" pitchFamily="34" charset="0"/>
                <a:cs typeface="Times New Roman" pitchFamily="18" charset="0"/>
              </a:rPr>
              <a:t>Fakenewsnet</a:t>
            </a:r>
            <a:endParaRPr lang="en-GB" sz="17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45" y="2420888"/>
            <a:ext cx="389095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910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008" y="980728"/>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Ray </a:t>
            </a:r>
            <a:r>
              <a:rPr lang="en-GB" dirty="0" err="1" smtClean="0">
                <a:latin typeface="Times New Roman" pitchFamily="18" charset="0"/>
                <a:ea typeface="Gadugi" pitchFamily="34" charset="0"/>
                <a:cs typeface="Times New Roman" pitchFamily="18" charset="0"/>
              </a:rPr>
              <a:t>Oshikawa</a:t>
            </a:r>
            <a:r>
              <a:rPr lang="en-GB" dirty="0" smtClean="0">
                <a:latin typeface="Times New Roman" pitchFamily="18" charset="0"/>
                <a:ea typeface="Gadugi" pitchFamily="34" charset="0"/>
                <a:cs typeface="Times New Roman" pitchFamily="18" charset="0"/>
              </a:rPr>
              <a:t>, Jing </a:t>
            </a:r>
            <a:r>
              <a:rPr lang="en-GB" dirty="0" err="1" smtClean="0">
                <a:latin typeface="Times New Roman" pitchFamily="18" charset="0"/>
                <a:ea typeface="Gadugi" pitchFamily="34" charset="0"/>
                <a:cs typeface="Times New Roman" pitchFamily="18" charset="0"/>
              </a:rPr>
              <a:t>Qian</a:t>
            </a:r>
            <a:r>
              <a:rPr lang="en-GB" dirty="0" smtClean="0">
                <a:latin typeface="Times New Roman" pitchFamily="18" charset="0"/>
                <a:ea typeface="Gadugi" pitchFamily="34" charset="0"/>
                <a:cs typeface="Times New Roman" pitchFamily="18" charset="0"/>
              </a:rPr>
              <a:t>,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William Yang Wang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980728"/>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79967"/>
          </a:xfrm>
          <a:prstGeom prst="rect">
            <a:avLst/>
          </a:prstGeom>
          <a:noFill/>
        </p:spPr>
        <p:txBody>
          <a:bodyPr wrap="square" rtlCol="0">
            <a:spAutoFit/>
          </a:bodyPr>
          <a:lstStyle/>
          <a:p>
            <a:pPr algn="ctr">
              <a:lnSpc>
                <a:spcPct val="150000"/>
              </a:lnSpc>
            </a:pPr>
            <a:r>
              <a:rPr lang="en-GB" sz="2400" i="1" dirty="0" smtClean="0">
                <a:solidFill>
                  <a:schemeClr val="bg1"/>
                </a:solidFill>
                <a:latin typeface="Times New Roman" pitchFamily="18" charset="0"/>
                <a:ea typeface="Microsoft YaHei" pitchFamily="34" charset="-122"/>
                <a:cs typeface="Times New Roman" pitchFamily="18" charset="0"/>
              </a:rPr>
              <a:t>A Survey on Natural Language Processing for Fake News Detection </a:t>
            </a:r>
          </a:p>
        </p:txBody>
      </p:sp>
      <p:sp>
        <p:nvSpPr>
          <p:cNvPr id="23" name="TextBox 22"/>
          <p:cNvSpPr txBox="1"/>
          <p:nvPr/>
        </p:nvSpPr>
        <p:spPr>
          <a:xfrm>
            <a:off x="-13008" y="472769"/>
            <a:ext cx="9144000" cy="498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Survei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Mendeteksi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Berita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Palsu</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1412776"/>
            <a:ext cx="8028384" cy="5740033"/>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Kelebihan</a:t>
            </a:r>
            <a:r>
              <a:rPr lang="en-GB" sz="2400" dirty="0" smtClean="0">
                <a:latin typeface="Gadugi" pitchFamily="34" charset="0"/>
                <a:ea typeface="Gadugi" pitchFamily="34" charset="0"/>
                <a:cs typeface="Times New Roman" pitchFamily="18" charset="0"/>
              </a:rPr>
              <a:t> :</a:t>
            </a:r>
          </a:p>
          <a:p>
            <a:pPr algn="just"/>
            <a:r>
              <a:rPr lang="id-ID" sz="2000" dirty="0">
                <a:latin typeface="Gadugi" pitchFamily="34" charset="0"/>
                <a:ea typeface="Gadugi" pitchFamily="34" charset="0"/>
              </a:rPr>
              <a:t>Penelitian dilakukan dengan menggunakan dataset terbaru dan dengan banyak metode. Penggunaan banyak metode ini juga membantu pembaca untuk membandingkan antar metode tersebut</a:t>
            </a:r>
            <a:r>
              <a:rPr lang="id-ID" sz="2000" dirty="0" smtClean="0">
                <a:latin typeface="Gadugi" pitchFamily="34" charset="0"/>
                <a:ea typeface="Gadugi" pitchFamily="34" charset="0"/>
              </a:rPr>
              <a:t>.</a:t>
            </a:r>
            <a:endParaRPr lang="en-GB" sz="2000" dirty="0" smtClean="0">
              <a:latin typeface="Gadugi" pitchFamily="34" charset="0"/>
              <a:ea typeface="Gadugi" pitchFamily="34" charset="0"/>
            </a:endParaRPr>
          </a:p>
          <a:p>
            <a:pPr algn="just"/>
            <a:endParaRPr lang="en-GB" sz="2400" dirty="0">
              <a:latin typeface="Gadugi" pitchFamily="34" charset="0"/>
              <a:ea typeface="Gadugi" pitchFamily="34" charset="0"/>
              <a:cs typeface="Times New Roman" pitchFamily="18" charset="0"/>
            </a:endParaRPr>
          </a:p>
          <a:p>
            <a:pPr algn="just"/>
            <a:r>
              <a:rPr lang="en-GB" sz="2400" dirty="0" err="1" smtClean="0">
                <a:latin typeface="Gadugi" pitchFamily="34" charset="0"/>
                <a:ea typeface="Gadugi" pitchFamily="34" charset="0"/>
                <a:cs typeface="Times New Roman" pitchFamily="18" charset="0"/>
              </a:rPr>
              <a:t>Kekurangan</a:t>
            </a:r>
            <a:r>
              <a:rPr lang="en-GB" sz="2400" dirty="0" smtClean="0">
                <a:latin typeface="Gadugi" pitchFamily="34" charset="0"/>
                <a:ea typeface="Gadugi" pitchFamily="34" charset="0"/>
                <a:cs typeface="Times New Roman" pitchFamily="18" charset="0"/>
              </a:rPr>
              <a:t> :</a:t>
            </a:r>
          </a:p>
          <a:p>
            <a:pPr marL="342900" lvl="0" indent="-342900">
              <a:buFont typeface="Arial" pitchFamily="34" charset="0"/>
              <a:buChar char="•"/>
            </a:pPr>
            <a:r>
              <a:rPr lang="id-ID" sz="2000" dirty="0" smtClean="0">
                <a:latin typeface="Gadugi" pitchFamily="34" charset="0"/>
                <a:ea typeface="Gadugi" pitchFamily="34" charset="0"/>
              </a:rPr>
              <a:t>Pada </a:t>
            </a:r>
            <a:r>
              <a:rPr lang="id-ID" sz="2000" dirty="0">
                <a:latin typeface="Gadugi" pitchFamily="34" charset="0"/>
                <a:ea typeface="Gadugi" pitchFamily="34" charset="0"/>
              </a:rPr>
              <a:t>jurnal tidak dijelaskan secara detail, angka keakurasian dapat darimana, sehingga pembaca awam akan bingung dengan </a:t>
            </a:r>
            <a:r>
              <a:rPr lang="id-ID" sz="2000" dirty="0" smtClean="0">
                <a:latin typeface="Gadugi" pitchFamily="34" charset="0"/>
                <a:ea typeface="Gadugi" pitchFamily="34" charset="0"/>
              </a:rPr>
              <a:t>itu.</a:t>
            </a:r>
            <a:endParaRPr lang="en-GB" sz="2000" dirty="0" smtClean="0">
              <a:latin typeface="Gadugi" pitchFamily="34" charset="0"/>
              <a:ea typeface="Gadugi" pitchFamily="34" charset="0"/>
            </a:endParaRPr>
          </a:p>
          <a:p>
            <a:pPr marL="342900" lvl="0" indent="-342900" algn="just">
              <a:buFont typeface="Arial" pitchFamily="34" charset="0"/>
              <a:buChar char="•"/>
            </a:pPr>
            <a:r>
              <a:rPr lang="id-ID" sz="2000" dirty="0" smtClean="0">
                <a:latin typeface="Gadugi" pitchFamily="34" charset="0"/>
                <a:ea typeface="Gadugi" pitchFamily="34" charset="0"/>
              </a:rPr>
              <a:t>Untuk </a:t>
            </a:r>
            <a:r>
              <a:rPr lang="id-ID" sz="2000" dirty="0">
                <a:latin typeface="Gadugi" pitchFamily="34" charset="0"/>
                <a:ea typeface="Gadugi" pitchFamily="34" charset="0"/>
              </a:rPr>
              <a:t>konteks penelitian, sebuah berita bisa merupakan campuran dari benar dan salah. Jadi tidak praktis jika sebuah berita dikatakan benar atau salah secara mutlak. Dapat dilihat dari situs pengecekan fakta secara manual mempunyai label penyaringan yang lebih halus seperti </a:t>
            </a:r>
            <a:r>
              <a:rPr lang="id-ID" sz="2000" i="1" dirty="0">
                <a:latin typeface="Gadugi" pitchFamily="34" charset="0"/>
                <a:ea typeface="Gadugi" pitchFamily="34" charset="0"/>
              </a:rPr>
              <a:t>MOSTLYFALSE, HALFTRUE</a:t>
            </a:r>
            <a:r>
              <a:rPr lang="id-ID" sz="2000" dirty="0">
                <a:latin typeface="Gadugi" pitchFamily="34" charset="0"/>
                <a:ea typeface="Gadugi" pitchFamily="34" charset="0"/>
              </a:rPr>
              <a:t>, atau campurannya</a:t>
            </a:r>
            <a:r>
              <a:rPr lang="id-ID" sz="2000" dirty="0" smtClean="0">
                <a:latin typeface="Gadugi" pitchFamily="34" charset="0"/>
                <a:ea typeface="Gadugi" pitchFamily="34" charset="0"/>
              </a:rPr>
              <a:t>.</a:t>
            </a:r>
            <a:endParaRPr lang="en-GB" sz="2000" dirty="0" smtClean="0">
              <a:latin typeface="Gadugi" pitchFamily="34" charset="0"/>
              <a:ea typeface="Gadugi" pitchFamily="34" charset="0"/>
            </a:endParaRPr>
          </a:p>
          <a:p>
            <a:pPr marL="342900" lvl="0" indent="-342900" algn="just">
              <a:buFont typeface="Arial" pitchFamily="34" charset="0"/>
              <a:buChar char="•"/>
            </a:pPr>
            <a:r>
              <a:rPr lang="en-GB" sz="2000" dirty="0" smtClean="0">
                <a:latin typeface="Gadugi" pitchFamily="34" charset="0"/>
                <a:ea typeface="Gadugi" pitchFamily="34" charset="0"/>
                <a:cs typeface="Times New Roman" pitchFamily="18" charset="0"/>
              </a:rPr>
              <a:t>Ada </a:t>
            </a:r>
            <a:r>
              <a:rPr lang="en-GB" sz="2000" dirty="0" err="1" smtClean="0">
                <a:latin typeface="Gadugi" pitchFamily="34" charset="0"/>
                <a:ea typeface="Gadugi" pitchFamily="34" charset="0"/>
                <a:cs typeface="Times New Roman" pitchFamily="18" charset="0"/>
              </a:rPr>
              <a:t>beberapa</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metode</a:t>
            </a:r>
            <a:r>
              <a:rPr lang="en-GB" sz="2000" dirty="0" smtClean="0">
                <a:latin typeface="Gadugi" pitchFamily="34" charset="0"/>
                <a:ea typeface="Gadugi" pitchFamily="34" charset="0"/>
                <a:cs typeface="Times New Roman" pitchFamily="18" charset="0"/>
              </a:rPr>
              <a:t> yang </a:t>
            </a:r>
            <a:r>
              <a:rPr lang="en-GB" sz="2000" dirty="0" err="1" smtClean="0">
                <a:latin typeface="Gadugi" pitchFamily="34" charset="0"/>
                <a:ea typeface="Gadugi" pitchFamily="34" charset="0"/>
                <a:cs typeface="Times New Roman" pitchFamily="18" charset="0"/>
              </a:rPr>
              <a:t>digunakan</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namun</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tidak</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dijelaskan</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pada</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bagian</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metode</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seperti</a:t>
            </a:r>
            <a:r>
              <a:rPr lang="en-GB" sz="2000" dirty="0" smtClean="0">
                <a:latin typeface="Gadugi" pitchFamily="34" charset="0"/>
                <a:ea typeface="Gadugi" pitchFamily="34" charset="0"/>
                <a:cs typeface="Times New Roman" pitchFamily="18" charset="0"/>
              </a:rPr>
              <a:t> </a:t>
            </a:r>
            <a:r>
              <a:rPr lang="en-GB" sz="2000" dirty="0" err="1" smtClean="0">
                <a:latin typeface="Gadugi" pitchFamily="34" charset="0"/>
                <a:ea typeface="Gadugi" pitchFamily="34" charset="0"/>
                <a:cs typeface="Times New Roman" pitchFamily="18" charset="0"/>
              </a:rPr>
              <a:t>castillo</a:t>
            </a:r>
            <a:r>
              <a:rPr lang="en-GB" sz="2000" dirty="0" smtClean="0">
                <a:latin typeface="Gadugi" pitchFamily="34" charset="0"/>
                <a:ea typeface="Gadugi" pitchFamily="34" charset="0"/>
                <a:cs typeface="Times New Roman" pitchFamily="18" charset="0"/>
              </a:rPr>
              <a:t>, HC-CB-3, </a:t>
            </a:r>
            <a:r>
              <a:rPr lang="en-GB" sz="2000" dirty="0" err="1" smtClean="0">
                <a:latin typeface="Gadugi" pitchFamily="34" charset="0"/>
                <a:ea typeface="Gadugi" pitchFamily="34" charset="0"/>
                <a:cs typeface="Times New Roman" pitchFamily="18" charset="0"/>
              </a:rPr>
              <a:t>dan</a:t>
            </a:r>
            <a:r>
              <a:rPr lang="en-GB" sz="2000" smtClean="0">
                <a:latin typeface="Gadugi" pitchFamily="34" charset="0"/>
                <a:ea typeface="Gadugi" pitchFamily="34" charset="0"/>
                <a:cs typeface="Times New Roman" pitchFamily="18" charset="0"/>
              </a:rPr>
              <a:t> Tri-FN</a:t>
            </a:r>
            <a:endParaRPr lang="en-GB" sz="2000" dirty="0" smtClean="0">
              <a:latin typeface="Gadugi" pitchFamily="34" charset="0"/>
              <a:ea typeface="Gadugi" pitchFamily="34" charset="0"/>
              <a:cs typeface="Times New Roman" pitchFamily="18" charset="0"/>
            </a:endParaRPr>
          </a:p>
          <a:p>
            <a:endParaRPr lang="en-GB" sz="17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36097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5436096"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324544"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292" r="7161" b="2636"/>
          <a:stretch/>
        </p:blipFill>
        <p:spPr bwMode="auto">
          <a:xfrm>
            <a:off x="2592288" y="4401108"/>
            <a:ext cx="3275856" cy="24568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ownloads\pineapple-supply-co-Q7PclNhVRI0-unsplash.jpg"/>
          <p:cNvPicPr>
            <a:picLocks noChangeAspect="1" noChangeArrowheads="1"/>
          </p:cNvPicPr>
          <p:nvPr/>
        </p:nvPicPr>
        <p:blipFill rotWithShape="1">
          <a:blip r:embed="rId2" cstate="print">
            <a:clrChange>
              <a:clrFrom>
                <a:srgbClr val="E4DFDC"/>
              </a:clrFrom>
              <a:clrTo>
                <a:srgbClr val="E4DFDC">
                  <a:alpha val="0"/>
                </a:srgbClr>
              </a:clrTo>
            </a:clrChange>
            <a:extLst>
              <a:ext uri="{28A0092B-C50C-407E-A947-70E740481C1C}">
                <a14:useLocalDpi xmlns:a14="http://schemas.microsoft.com/office/drawing/2010/main" val="0"/>
              </a:ext>
            </a:extLst>
          </a:blip>
          <a:srcRect l="65848" r="7161" b="2636"/>
          <a:stretch/>
        </p:blipFill>
        <p:spPr bwMode="auto">
          <a:xfrm>
            <a:off x="8353545" y="4401108"/>
            <a:ext cx="1021614" cy="24568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008" y="980728"/>
            <a:ext cx="9144000" cy="369332"/>
          </a:xfrm>
          <a:prstGeom prst="rect">
            <a:avLst/>
          </a:prstGeom>
          <a:noFill/>
        </p:spPr>
        <p:txBody>
          <a:bodyPr wrap="square" rtlCol="0">
            <a:spAutoFit/>
          </a:bodyPr>
          <a:lstStyle/>
          <a:p>
            <a:pPr algn="ctr"/>
            <a:r>
              <a:rPr lang="en-GB" dirty="0" err="1" smtClean="0">
                <a:latin typeface="Times New Roman" pitchFamily="18" charset="0"/>
                <a:ea typeface="Gadugi" pitchFamily="34" charset="0"/>
                <a:cs typeface="Times New Roman" pitchFamily="18" charset="0"/>
              </a:rPr>
              <a:t>Oleh</a:t>
            </a:r>
            <a:r>
              <a:rPr lang="en-GB" dirty="0" smtClean="0">
                <a:latin typeface="Times New Roman" pitchFamily="18" charset="0"/>
                <a:ea typeface="Gadugi" pitchFamily="34" charset="0"/>
                <a:cs typeface="Times New Roman" pitchFamily="18" charset="0"/>
              </a:rPr>
              <a:t> : Ray </a:t>
            </a:r>
            <a:r>
              <a:rPr lang="en-GB" dirty="0" err="1" smtClean="0">
                <a:latin typeface="Times New Roman" pitchFamily="18" charset="0"/>
                <a:ea typeface="Gadugi" pitchFamily="34" charset="0"/>
                <a:cs typeface="Times New Roman" pitchFamily="18" charset="0"/>
              </a:rPr>
              <a:t>Oshikawa</a:t>
            </a:r>
            <a:r>
              <a:rPr lang="en-GB" dirty="0" smtClean="0">
                <a:latin typeface="Times New Roman" pitchFamily="18" charset="0"/>
                <a:ea typeface="Gadugi" pitchFamily="34" charset="0"/>
                <a:cs typeface="Times New Roman" pitchFamily="18" charset="0"/>
              </a:rPr>
              <a:t>, Jing </a:t>
            </a:r>
            <a:r>
              <a:rPr lang="en-GB" dirty="0" err="1" smtClean="0">
                <a:latin typeface="Times New Roman" pitchFamily="18" charset="0"/>
                <a:ea typeface="Gadugi" pitchFamily="34" charset="0"/>
                <a:cs typeface="Times New Roman" pitchFamily="18" charset="0"/>
              </a:rPr>
              <a:t>Qian</a:t>
            </a:r>
            <a:r>
              <a:rPr lang="en-GB" dirty="0" smtClean="0">
                <a:latin typeface="Times New Roman" pitchFamily="18" charset="0"/>
                <a:ea typeface="Gadugi" pitchFamily="34" charset="0"/>
                <a:cs typeface="Times New Roman" pitchFamily="18" charset="0"/>
              </a:rPr>
              <a:t>, </a:t>
            </a:r>
            <a:r>
              <a:rPr lang="en-GB" dirty="0" err="1" smtClean="0">
                <a:latin typeface="Times New Roman" pitchFamily="18" charset="0"/>
                <a:ea typeface="Gadugi" pitchFamily="34" charset="0"/>
                <a:cs typeface="Times New Roman" pitchFamily="18" charset="0"/>
              </a:rPr>
              <a:t>dan</a:t>
            </a:r>
            <a:r>
              <a:rPr lang="en-GB" dirty="0" smtClean="0">
                <a:latin typeface="Times New Roman" pitchFamily="18" charset="0"/>
                <a:ea typeface="Gadugi" pitchFamily="34" charset="0"/>
                <a:cs typeface="Times New Roman" pitchFamily="18" charset="0"/>
              </a:rPr>
              <a:t> William Yang Wang</a:t>
            </a:r>
            <a:endParaRPr lang="en-US" dirty="0">
              <a:latin typeface="Times New Roman" pitchFamily="18" charset="0"/>
              <a:ea typeface="Gadugi" pitchFamily="34" charset="0"/>
              <a:cs typeface="Times New Roman" pitchFamily="18" charset="0"/>
            </a:endParaRPr>
          </a:p>
        </p:txBody>
      </p:sp>
      <p:cxnSp>
        <p:nvCxnSpPr>
          <p:cNvPr id="16" name="Straight Connector 15"/>
          <p:cNvCxnSpPr/>
          <p:nvPr/>
        </p:nvCxnSpPr>
        <p:spPr>
          <a:xfrm flipH="1">
            <a:off x="-6548" y="980728"/>
            <a:ext cx="9137540"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0" y="-27384"/>
            <a:ext cx="9180512" cy="6352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08" y="-27384"/>
            <a:ext cx="9144000" cy="579967"/>
          </a:xfrm>
          <a:prstGeom prst="rect">
            <a:avLst/>
          </a:prstGeom>
          <a:noFill/>
        </p:spPr>
        <p:txBody>
          <a:bodyPr wrap="square" rtlCol="0">
            <a:spAutoFit/>
          </a:bodyPr>
          <a:lstStyle/>
          <a:p>
            <a:pPr algn="ctr">
              <a:lnSpc>
                <a:spcPct val="150000"/>
              </a:lnSpc>
            </a:pPr>
            <a:r>
              <a:rPr lang="en-GB" sz="2400" i="1" dirty="0" smtClean="0">
                <a:solidFill>
                  <a:schemeClr val="bg1"/>
                </a:solidFill>
                <a:latin typeface="Times New Roman" pitchFamily="18" charset="0"/>
                <a:ea typeface="Microsoft YaHei" pitchFamily="34" charset="-122"/>
                <a:cs typeface="Times New Roman" pitchFamily="18" charset="0"/>
              </a:rPr>
              <a:t>A Survey on Natural Language Processing for Fake News Detection </a:t>
            </a:r>
          </a:p>
        </p:txBody>
      </p:sp>
      <p:sp>
        <p:nvSpPr>
          <p:cNvPr id="23" name="TextBox 22"/>
          <p:cNvSpPr txBox="1"/>
          <p:nvPr/>
        </p:nvSpPr>
        <p:spPr>
          <a:xfrm>
            <a:off x="-13008" y="472769"/>
            <a:ext cx="9144000" cy="498663"/>
          </a:xfrm>
          <a:prstGeom prst="rect">
            <a:avLst/>
          </a:prstGeom>
          <a:noFill/>
        </p:spPr>
        <p:txBody>
          <a:bodyPr wrap="square" rtlCol="0">
            <a:spAutoFit/>
          </a:bodyPr>
          <a:lstStyle/>
          <a:p>
            <a:pPr algn="ctr">
              <a:lnSpc>
                <a:spcPct val="150000"/>
              </a:lnSpc>
            </a:pPr>
            <a:r>
              <a:rPr lang="en-GB" sz="2000" dirty="0" err="1" smtClean="0">
                <a:latin typeface="Times New Roman" pitchFamily="18" charset="0"/>
                <a:ea typeface="Microsoft YaHei" pitchFamily="34" charset="-122"/>
                <a:cs typeface="Times New Roman" pitchFamily="18" charset="0"/>
              </a:rPr>
              <a:t>Survei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Pemrosesan</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Bahasa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Alami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untuk</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Mendeteksi</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Berita</a:t>
            </a:r>
            <a:r>
              <a:rPr lang="en-GB" sz="2000" dirty="0" smtClean="0">
                <a:latin typeface="Times New Roman" pitchFamily="18" charset="0"/>
                <a:ea typeface="Microsoft YaHei" pitchFamily="34" charset="-122"/>
                <a:cs typeface="Times New Roman" pitchFamily="18" charset="0"/>
              </a:rPr>
              <a:t> </a:t>
            </a:r>
            <a:r>
              <a:rPr lang="en-GB" sz="2000" dirty="0" err="1" smtClean="0">
                <a:latin typeface="Times New Roman" pitchFamily="18" charset="0"/>
                <a:ea typeface="Microsoft YaHei" pitchFamily="34" charset="-122"/>
                <a:cs typeface="Times New Roman" pitchFamily="18" charset="0"/>
              </a:rPr>
              <a:t>Palsu</a:t>
            </a:r>
            <a:endParaRPr lang="en-GB" sz="2000" dirty="0" smtClean="0">
              <a:latin typeface="Times New Roman" pitchFamily="18" charset="0"/>
              <a:ea typeface="Microsoft YaHei" pitchFamily="34" charset="-122"/>
              <a:cs typeface="Times New Roman" pitchFamily="18" charset="0"/>
            </a:endParaRPr>
          </a:p>
        </p:txBody>
      </p:sp>
      <p:sp>
        <p:nvSpPr>
          <p:cNvPr id="25" name="TextBox 24"/>
          <p:cNvSpPr txBox="1"/>
          <p:nvPr/>
        </p:nvSpPr>
        <p:spPr>
          <a:xfrm>
            <a:off x="504056" y="2166243"/>
            <a:ext cx="8028384" cy="2846933"/>
          </a:xfrm>
          <a:prstGeom prst="rect">
            <a:avLst/>
          </a:prstGeom>
          <a:noFill/>
        </p:spPr>
        <p:txBody>
          <a:bodyPr wrap="square" rtlCol="0">
            <a:spAutoFit/>
          </a:bodyPr>
          <a:lstStyle/>
          <a:p>
            <a:r>
              <a:rPr lang="en-GB" sz="2400" dirty="0" err="1" smtClean="0">
                <a:latin typeface="Gadugi" pitchFamily="34" charset="0"/>
                <a:ea typeface="Gadugi" pitchFamily="34" charset="0"/>
                <a:cs typeface="Times New Roman" pitchFamily="18" charset="0"/>
              </a:rPr>
              <a:t>Kesimpulan</a:t>
            </a:r>
            <a:r>
              <a:rPr lang="en-GB" sz="2400" dirty="0" smtClean="0">
                <a:latin typeface="Gadugi" pitchFamily="34" charset="0"/>
                <a:ea typeface="Gadugi" pitchFamily="34" charset="0"/>
                <a:cs typeface="Times New Roman" pitchFamily="18" charset="0"/>
              </a:rPr>
              <a:t> :</a:t>
            </a:r>
          </a:p>
          <a:p>
            <a:pPr algn="just"/>
            <a:r>
              <a:rPr lang="id-ID" sz="2400" dirty="0">
                <a:latin typeface="Gadugi" pitchFamily="34" charset="0"/>
                <a:ea typeface="Gadugi" pitchFamily="34" charset="0"/>
              </a:rPr>
              <a:t>Penelitian ini telah mengungkapkan kepentingan dan kegunaan dari pendeteksi berita palsu otomatis. Kemudian telah dibandingkan juga beberapa dataset berita palsu terbaru melalui banyak metode pembelajaran mesin. </a:t>
            </a:r>
            <a:endParaRPr lang="en-GB" sz="2400" dirty="0" smtClean="0">
              <a:latin typeface="Gadugi" pitchFamily="34" charset="0"/>
              <a:ea typeface="Gadugi" pitchFamily="34" charset="0"/>
              <a:cs typeface="Times New Roman" pitchFamily="18" charset="0"/>
            </a:endParaRPr>
          </a:p>
          <a:p>
            <a:endParaRPr lang="en-GB" sz="1700" dirty="0" smtClean="0">
              <a:latin typeface="Gadugi" pitchFamily="34" charset="0"/>
              <a:ea typeface="Gadugi" pitchFamily="34" charset="0"/>
              <a:cs typeface="Times New Roman" pitchFamily="18" charset="0"/>
            </a:endParaRPr>
          </a:p>
          <a:p>
            <a:pPr indent="442913"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69077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TotalTime>
  <Words>1886</Words>
  <Application>Microsoft Office PowerPoint</Application>
  <PresentationFormat>On-screen Show (4:3)</PresentationFormat>
  <Paragraphs>139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23</cp:revision>
  <dcterms:created xsi:type="dcterms:W3CDTF">2020-11-14T09:27:03Z</dcterms:created>
  <dcterms:modified xsi:type="dcterms:W3CDTF">2020-11-15T16:12:13Z</dcterms:modified>
</cp:coreProperties>
</file>