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7"/>
  </p:notesMasterIdLst>
  <p:sldIdLst>
    <p:sldId id="256" r:id="rId2"/>
    <p:sldId id="298" r:id="rId3"/>
    <p:sldId id="257" r:id="rId4"/>
    <p:sldId id="295" r:id="rId5"/>
    <p:sldId id="296"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047502-4FB6-4B2D-B740-E5D558580F76}">
  <a:tblStyle styleId="{57047502-4FB6-4B2D-B740-E5D558580F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906" autoAdjust="0"/>
  </p:normalViewPr>
  <p:slideViewPr>
    <p:cSldViewPr snapToGrid="0">
      <p:cViewPr varScale="1">
        <p:scale>
          <a:sx n="62" d="100"/>
          <a:sy n="62" d="100"/>
        </p:scale>
        <p:origin x="140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48fbba9f1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48fbba9f1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48fbba9f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48fbba9f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Link: https://linuxconfig.org/bash-scripting-tutorial-for-beginners</a:t>
            </a:r>
          </a:p>
          <a:p>
            <a:pPr marL="158750" lvl="0" indent="0" algn="l" rtl="0">
              <a:spcBef>
                <a:spcPts val="0"/>
              </a:spcBef>
              <a:spcAft>
                <a:spcPts val="0"/>
              </a:spcAft>
              <a:buSzPts val="1100"/>
              <a:buNone/>
            </a:pPr>
            <a:endParaRPr lang="en-US" dirty="0"/>
          </a:p>
          <a:p>
            <a:pPr marL="457200" lvl="0" indent="-298450" algn="l" rtl="0">
              <a:spcBef>
                <a:spcPts val="0"/>
              </a:spcBef>
              <a:spcAft>
                <a:spcPts val="0"/>
              </a:spcAft>
              <a:buSzPts val="1100"/>
            </a:pPr>
            <a:r>
              <a:rPr lang="en-US" dirty="0"/>
              <a:t>I know these concepts are quite abstract. Don’t feel discouraged. Let’s have a hands-on example for it.</a:t>
            </a:r>
          </a:p>
          <a:p>
            <a:pPr marL="457200" lvl="0" indent="-298450" algn="l" rtl="0">
              <a:spcBef>
                <a:spcPts val="0"/>
              </a:spcBef>
              <a:spcAft>
                <a:spcPts val="0"/>
              </a:spcAft>
              <a:buSzPts val="1100"/>
            </a:pPr>
            <a:r>
              <a:rPr lang="en-US" dirty="0"/>
              <a:t>Know let open your terminal window.</a:t>
            </a:r>
          </a:p>
          <a:p>
            <a:pPr marL="457200" lvl="0" indent="-298450" algn="l" rtl="0">
              <a:spcBef>
                <a:spcPts val="0"/>
              </a:spcBef>
              <a:spcAft>
                <a:spcPts val="0"/>
              </a:spcAft>
              <a:buSzPts val="1100"/>
            </a:pPr>
            <a:r>
              <a:rPr lang="en-US" dirty="0"/>
              <a:t>Shell you interacted with your computer to retrieve a current date and time </a:t>
            </a:r>
          </a:p>
          <a:p>
            <a:pPr marL="457200" lvl="0" indent="-298450" algn="l" rtl="0">
              <a:spcBef>
                <a:spcPts val="0"/>
              </a:spcBef>
              <a:spcAft>
                <a:spcPts val="0"/>
              </a:spcAft>
              <a:buSzPts val="1100"/>
            </a:pPr>
            <a:r>
              <a:rPr lang="en-US" altLang="zh-CN" b="0" i="0" dirty="0">
                <a:solidFill>
                  <a:srgbClr val="000000"/>
                </a:solidFill>
                <a:effectLst/>
                <a:latin typeface="open sans"/>
              </a:rPr>
              <a:t>Bash is a default interpreter on many GNU/Linux systems</a:t>
            </a:r>
          </a:p>
          <a:p>
            <a:pPr marL="457200" lvl="0" indent="-298450" algn="l" rtl="0">
              <a:spcBef>
                <a:spcPts val="0"/>
              </a:spcBef>
              <a:spcAft>
                <a:spcPts val="0"/>
              </a:spcAft>
              <a:buSzPts val="1100"/>
            </a:pPr>
            <a:r>
              <a:rPr lang="en-US" b="0" i="0" dirty="0">
                <a:solidFill>
                  <a:srgbClr val="000000"/>
                </a:solidFill>
                <a:effectLst/>
                <a:latin typeface="open sans"/>
              </a:rPr>
              <a:t>File .</a:t>
            </a:r>
            <a:r>
              <a:rPr lang="en-US" b="0" i="0" dirty="0" err="1">
                <a:solidFill>
                  <a:srgbClr val="000000"/>
                </a:solidFill>
                <a:effectLst/>
                <a:latin typeface="open sans"/>
              </a:rPr>
              <a:t>sh</a:t>
            </a:r>
            <a:endParaRPr lang="en-US" b="0" i="0" dirty="0">
              <a:solidFill>
                <a:srgbClr val="000000"/>
              </a:solidFill>
              <a:effectLst/>
              <a:latin typeface="open sans"/>
            </a:endParaRPr>
          </a:p>
          <a:p>
            <a:pPr marL="457200" lvl="0" indent="-298450" algn="l" rtl="0">
              <a:spcBef>
                <a:spcPts val="0"/>
              </a:spcBef>
              <a:spcAft>
                <a:spcPts val="0"/>
              </a:spcAft>
              <a:buSzPts val="1100"/>
            </a:pPr>
            <a:r>
              <a:rPr lang="en-US" b="0" i="0" dirty="0">
                <a:solidFill>
                  <a:srgbClr val="000000"/>
                </a:solidFill>
                <a:effectLst/>
                <a:latin typeface="open sans"/>
              </a:rPr>
              <a:t>$ means variable</a:t>
            </a:r>
            <a:endParaRPr lang="en-US" dirty="0"/>
          </a:p>
        </p:txBody>
      </p:sp>
    </p:spTree>
    <p:extLst>
      <p:ext uri="{BB962C8B-B14F-4D97-AF65-F5344CB8AC3E}">
        <p14:creationId xmlns:p14="http://schemas.microsoft.com/office/powerpoint/2010/main" val="281914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48fbba9f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48fbba9f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altLang="zh-CN" b="0" i="0" dirty="0">
                <a:solidFill>
                  <a:srgbClr val="333333"/>
                </a:solidFill>
                <a:effectLst/>
                <a:latin typeface="Roboto"/>
              </a:rPr>
              <a:t>Without a scheduler, an </a:t>
            </a:r>
            <a:r>
              <a:rPr lang="en-US" altLang="zh-CN" b="1" i="0" u="none" strike="noStrike" dirty="0">
                <a:solidFill>
                  <a:srgbClr val="00A3B4"/>
                </a:solidFill>
                <a:effectLst/>
                <a:latin typeface="Exo 2"/>
              </a:rPr>
              <a:t>HPC cluster </a:t>
            </a:r>
            <a:r>
              <a:rPr lang="en-US" altLang="zh-CN" b="0" i="0" dirty="0">
                <a:solidFill>
                  <a:srgbClr val="333333"/>
                </a:solidFill>
                <a:effectLst/>
                <a:latin typeface="Roboto"/>
              </a:rPr>
              <a:t>would just be a bunch of servers with different jobs interfering with each other. When you have a large cluster and multiple users, each user doesn’t know which compute nodes and CPU cores to use, nor how much resources are available on each node. To solve this, cluster batch control systems are used to manage jobs on the system using HPC Schedulers. They are essential for sequentially queueing jobs, assigning priorities, distributing, parallelizing, suspending, killing or otherwise controlling jobs cluster-wide. </a:t>
            </a:r>
          </a:p>
          <a:p>
            <a:pPr marL="158750" lvl="0" indent="0" algn="l" rtl="0">
              <a:spcBef>
                <a:spcPts val="0"/>
              </a:spcBef>
              <a:spcAft>
                <a:spcPts val="0"/>
              </a:spcAft>
              <a:buSzPts val="1100"/>
              <a:buNone/>
            </a:pPr>
            <a:endParaRPr lang="en-US" b="0" i="0" dirty="0">
              <a:solidFill>
                <a:srgbClr val="333333"/>
              </a:solidFill>
              <a:effectLst/>
              <a:latin typeface="Roboto"/>
            </a:endParaRPr>
          </a:p>
          <a:p>
            <a:pPr marL="158750" lvl="0" indent="0" algn="l" rtl="0">
              <a:spcBef>
                <a:spcPts val="0"/>
              </a:spcBef>
              <a:spcAft>
                <a:spcPts val="0"/>
              </a:spcAft>
              <a:buSzPts val="1100"/>
              <a:buNone/>
            </a:pPr>
            <a:r>
              <a:rPr lang="en-US" b="0" i="0" dirty="0">
                <a:solidFill>
                  <a:srgbClr val="333333"/>
                </a:solidFill>
                <a:effectLst/>
                <a:latin typeface="Roboto"/>
              </a:rPr>
              <a:t>https://www.aspsys.com/solutions/software-solutions/hpc-schedulers/</a:t>
            </a:r>
          </a:p>
          <a:p>
            <a:pPr marL="158750" lvl="0" indent="0" algn="l" rtl="0">
              <a:spcBef>
                <a:spcPts val="0"/>
              </a:spcBef>
              <a:spcAft>
                <a:spcPts val="0"/>
              </a:spcAft>
              <a:buSzPts val="1100"/>
              <a:buNone/>
            </a:pPr>
            <a:r>
              <a:rPr lang="en-US" dirty="0"/>
              <a:t>https://nusit.nus.edu.sg/services/hpc-newsletter/pbs-job-scheduler/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48fbba9f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48fbba9f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https://nusit.nus.edu.sg/services/hpc-newsletter/pbs-job-scheduler/</a:t>
            </a:r>
          </a:p>
          <a:p>
            <a:pPr marL="158750" lvl="0" indent="0" algn="l" rtl="0">
              <a:spcBef>
                <a:spcPts val="0"/>
              </a:spcBef>
              <a:spcAft>
                <a:spcPts val="0"/>
              </a:spcAft>
              <a:buSzPts val="1100"/>
              <a:buNone/>
            </a:pPr>
            <a:endParaRPr dirty="0"/>
          </a:p>
        </p:txBody>
      </p:sp>
    </p:spTree>
    <p:extLst>
      <p:ext uri="{BB962C8B-B14F-4D97-AF65-F5344CB8AC3E}">
        <p14:creationId xmlns:p14="http://schemas.microsoft.com/office/powerpoint/2010/main" val="428287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48fbba9f1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48fbba9f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extLst>
      <p:ext uri="{BB962C8B-B14F-4D97-AF65-F5344CB8AC3E}">
        <p14:creationId xmlns:p14="http://schemas.microsoft.com/office/powerpoint/2010/main" val="99485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solidFill>
                  <a:srgbClr val="0B5394"/>
                </a:solidFill>
              </a:rPr>
              <a:t>NUS HPC ACCESS</a:t>
            </a:r>
            <a:endParaRPr sz="3200" b="1" dirty="0">
              <a:solidFill>
                <a:srgbClr val="0B5394"/>
              </a:solidFill>
            </a:endParaRPr>
          </a:p>
        </p:txBody>
      </p:sp>
      <p:sp>
        <p:nvSpPr>
          <p:cNvPr id="56" name="Google Shape;56;p13"/>
          <p:cNvSpPr/>
          <p:nvPr/>
        </p:nvSpPr>
        <p:spPr>
          <a:xfrm>
            <a:off x="0" y="536625"/>
            <a:ext cx="9144000" cy="30300"/>
          </a:xfrm>
          <a:prstGeom prst="rect">
            <a:avLst/>
          </a:prstGeom>
          <a:solidFill>
            <a:srgbClr val="3D85C6"/>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13"/>
          <p:cNvPicPr preferRelativeResize="0"/>
          <p:nvPr/>
        </p:nvPicPr>
        <p:blipFill rotWithShape="1">
          <a:blip r:embed="rId3">
            <a:alphaModFix/>
          </a:blip>
          <a:srcRect l="20069" t="41535" r="20360" b="41535"/>
          <a:stretch/>
        </p:blipFill>
        <p:spPr>
          <a:xfrm>
            <a:off x="6854625" y="50625"/>
            <a:ext cx="2289376" cy="425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20069" t="41535" r="20360" b="41535"/>
          <a:stretch/>
        </p:blipFill>
        <p:spPr>
          <a:xfrm>
            <a:off x="6854625" y="50625"/>
            <a:ext cx="2289376" cy="425351"/>
          </a:xfrm>
          <a:prstGeom prst="rect">
            <a:avLst/>
          </a:prstGeom>
          <a:noFill/>
          <a:ln>
            <a:noFill/>
          </a:ln>
        </p:spPr>
      </p:pic>
      <p:sp>
        <p:nvSpPr>
          <p:cNvPr id="63" name="Google Shape;63;p14"/>
          <p:cNvSpPr/>
          <p:nvPr/>
        </p:nvSpPr>
        <p:spPr>
          <a:xfrm>
            <a:off x="0" y="536625"/>
            <a:ext cx="9144000" cy="30300"/>
          </a:xfrm>
          <a:prstGeom prst="rect">
            <a:avLst/>
          </a:prstGeom>
          <a:solidFill>
            <a:srgbClr val="3D85C6"/>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321B1342-4613-4B38-86BB-46543A99B289}"/>
              </a:ext>
            </a:extLst>
          </p:cNvPr>
          <p:cNvSpPr txBox="1"/>
          <p:nvPr/>
        </p:nvSpPr>
        <p:spPr>
          <a:xfrm flipH="1">
            <a:off x="740438" y="1425773"/>
            <a:ext cx="6226235" cy="2031325"/>
          </a:xfrm>
          <a:prstGeom prst="rect">
            <a:avLst/>
          </a:prstGeom>
          <a:noFill/>
        </p:spPr>
        <p:txBody>
          <a:bodyPr wrap="square" rtlCol="0">
            <a:spAutoFit/>
          </a:bodyPr>
          <a:lstStyle/>
          <a:p>
            <a:r>
              <a:rPr lang="en-US" altLang="zh-CN" b="1" dirty="0"/>
              <a:t>Bash</a:t>
            </a:r>
            <a:r>
              <a:rPr lang="en-US" altLang="zh-CN" dirty="0"/>
              <a:t> is a command processor that typically runs in a text window where the user types commands that cause actions. </a:t>
            </a:r>
          </a:p>
          <a:p>
            <a:endParaRPr lang="en-US" altLang="zh-CN" dirty="0"/>
          </a:p>
          <a:p>
            <a:r>
              <a:rPr lang="en-US" altLang="zh-CN" b="1" dirty="0"/>
              <a:t>Shell</a:t>
            </a:r>
            <a:r>
              <a:rPr lang="en-US" altLang="zh-CN" dirty="0"/>
              <a:t> is a macro processor which allows for an interactive or non-interactive command execution</a:t>
            </a:r>
          </a:p>
          <a:p>
            <a:endParaRPr lang="en-US" altLang="zh-CN" dirty="0"/>
          </a:p>
          <a:p>
            <a:r>
              <a:rPr lang="en-US" altLang="zh-CN" b="1" dirty="0"/>
              <a:t>Scripting</a:t>
            </a:r>
            <a:r>
              <a:rPr lang="en-US" altLang="zh-CN" dirty="0"/>
              <a:t> allows for an automatic commands execution that would otherwise be executed interactively one-by-one</a:t>
            </a:r>
          </a:p>
          <a:p>
            <a:endParaRPr lang="en-US" altLang="zh-CN" dirty="0"/>
          </a:p>
        </p:txBody>
      </p:sp>
      <p:sp>
        <p:nvSpPr>
          <p:cNvPr id="7" name="Google Shape;64;p14">
            <a:extLst>
              <a:ext uri="{FF2B5EF4-FFF2-40B4-BE49-F238E27FC236}">
                <a16:creationId xmlns:a16="http://schemas.microsoft.com/office/drawing/2014/main" id="{4F1651A3-E45C-4ECB-8EAC-078916A9FC2E}"/>
              </a:ext>
            </a:extLst>
          </p:cNvPr>
          <p:cNvSpPr txBox="1"/>
          <p:nvPr/>
        </p:nvSpPr>
        <p:spPr>
          <a:xfrm>
            <a:off x="101250" y="59686"/>
            <a:ext cx="5832000" cy="425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rgbClr val="0B5394"/>
              </a:buClr>
              <a:buSzPts val="1800"/>
            </a:pPr>
            <a:r>
              <a:rPr lang="en" sz="1800" b="1" dirty="0">
                <a:solidFill>
                  <a:srgbClr val="0B5394"/>
                </a:solidFill>
              </a:rPr>
              <a:t>0. </a:t>
            </a:r>
            <a:r>
              <a:rPr lang="en-US" altLang="zh-CN" sz="1800" b="1" dirty="0">
                <a:solidFill>
                  <a:srgbClr val="0B5394"/>
                </a:solidFill>
              </a:rPr>
              <a:t>Bash Scripting Tutorial for Beginners</a:t>
            </a:r>
            <a:endParaRPr sz="1800" b="1" dirty="0">
              <a:solidFill>
                <a:srgbClr val="0B5394"/>
              </a:solidFill>
            </a:endParaRPr>
          </a:p>
        </p:txBody>
      </p:sp>
    </p:spTree>
    <p:extLst>
      <p:ext uri="{BB962C8B-B14F-4D97-AF65-F5344CB8AC3E}">
        <p14:creationId xmlns:p14="http://schemas.microsoft.com/office/powerpoint/2010/main" val="65421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20069" t="41535" r="20360" b="41535"/>
          <a:stretch/>
        </p:blipFill>
        <p:spPr>
          <a:xfrm>
            <a:off x="6854625" y="50625"/>
            <a:ext cx="2289376" cy="425351"/>
          </a:xfrm>
          <a:prstGeom prst="rect">
            <a:avLst/>
          </a:prstGeom>
          <a:noFill/>
          <a:ln>
            <a:noFill/>
          </a:ln>
        </p:spPr>
      </p:pic>
      <p:sp>
        <p:nvSpPr>
          <p:cNvPr id="63" name="Google Shape;63;p14"/>
          <p:cNvSpPr/>
          <p:nvPr/>
        </p:nvSpPr>
        <p:spPr>
          <a:xfrm>
            <a:off x="0" y="536625"/>
            <a:ext cx="9144000" cy="30300"/>
          </a:xfrm>
          <a:prstGeom prst="rect">
            <a:avLst/>
          </a:prstGeom>
          <a:solidFill>
            <a:srgbClr val="3D85C6"/>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101250" y="59686"/>
            <a:ext cx="5832000" cy="425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rgbClr val="0B5394"/>
              </a:buClr>
              <a:buSzPts val="1800"/>
            </a:pPr>
            <a:r>
              <a:rPr lang="en" sz="1800" b="1" dirty="0">
                <a:solidFill>
                  <a:srgbClr val="0B5394"/>
                </a:solidFill>
              </a:rPr>
              <a:t>1. </a:t>
            </a:r>
            <a:r>
              <a:rPr lang="en-US" sz="1800" b="1" dirty="0">
                <a:solidFill>
                  <a:srgbClr val="0B5394"/>
                </a:solidFill>
              </a:rPr>
              <a:t>W</a:t>
            </a:r>
            <a:r>
              <a:rPr lang="en-US" altLang="zh-CN" sz="1800" b="1" dirty="0">
                <a:solidFill>
                  <a:srgbClr val="0B5394"/>
                </a:solidFill>
              </a:rPr>
              <a:t>hat is HPC</a:t>
            </a:r>
            <a:endParaRPr sz="1800" b="1" dirty="0">
              <a:solidFill>
                <a:srgbClr val="0B5394"/>
              </a:solidFill>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Picture 4" descr="Graphical user interface&#10;&#10;Description automatically generated">
            <a:extLst>
              <a:ext uri="{FF2B5EF4-FFF2-40B4-BE49-F238E27FC236}">
                <a16:creationId xmlns:a16="http://schemas.microsoft.com/office/drawing/2014/main" id="{CCE6D412-AC1C-464C-A7C4-961EA49BC1BC}"/>
              </a:ext>
            </a:extLst>
          </p:cNvPr>
          <p:cNvPicPr>
            <a:picLocks noChangeAspect="1"/>
          </p:cNvPicPr>
          <p:nvPr/>
        </p:nvPicPr>
        <p:blipFill>
          <a:blip r:embed="rId4"/>
          <a:stretch>
            <a:fillRect/>
          </a:stretch>
        </p:blipFill>
        <p:spPr>
          <a:xfrm>
            <a:off x="4972692" y="2814807"/>
            <a:ext cx="3774116" cy="1872458"/>
          </a:xfrm>
          <a:prstGeom prst="rect">
            <a:avLst/>
          </a:prstGeom>
        </p:spPr>
      </p:pic>
      <p:sp>
        <p:nvSpPr>
          <p:cNvPr id="7" name="TextBox 6">
            <a:extLst>
              <a:ext uri="{FF2B5EF4-FFF2-40B4-BE49-F238E27FC236}">
                <a16:creationId xmlns:a16="http://schemas.microsoft.com/office/drawing/2014/main" id="{77B1EA47-E1FE-4D71-849F-2AF9C92C2059}"/>
              </a:ext>
            </a:extLst>
          </p:cNvPr>
          <p:cNvSpPr txBox="1"/>
          <p:nvPr/>
        </p:nvSpPr>
        <p:spPr>
          <a:xfrm flipH="1">
            <a:off x="5365531" y="4810596"/>
            <a:ext cx="3202283" cy="246221"/>
          </a:xfrm>
          <a:prstGeom prst="rect">
            <a:avLst/>
          </a:prstGeom>
          <a:noFill/>
        </p:spPr>
        <p:txBody>
          <a:bodyPr wrap="square" rtlCol="0">
            <a:spAutoFit/>
          </a:bodyPr>
          <a:lstStyle/>
          <a:p>
            <a:r>
              <a:rPr lang="en-US" altLang="zh-CN" sz="1000" dirty="0"/>
              <a:t>Figure 1: High Performance Computing Architecture</a:t>
            </a:r>
            <a:endParaRPr lang="zh-CN" altLang="en-US" sz="1000" dirty="0"/>
          </a:p>
        </p:txBody>
      </p:sp>
      <p:sp>
        <p:nvSpPr>
          <p:cNvPr id="12" name="TextBox 11">
            <a:extLst>
              <a:ext uri="{FF2B5EF4-FFF2-40B4-BE49-F238E27FC236}">
                <a16:creationId xmlns:a16="http://schemas.microsoft.com/office/drawing/2014/main" id="{6427C17A-DA71-4F16-BD65-5513F12A89B2}"/>
              </a:ext>
            </a:extLst>
          </p:cNvPr>
          <p:cNvSpPr txBox="1"/>
          <p:nvPr/>
        </p:nvSpPr>
        <p:spPr>
          <a:xfrm flipH="1">
            <a:off x="740438" y="1425773"/>
            <a:ext cx="6226235" cy="1600438"/>
          </a:xfrm>
          <a:prstGeom prst="rect">
            <a:avLst/>
          </a:prstGeom>
          <a:noFill/>
        </p:spPr>
        <p:txBody>
          <a:bodyPr wrap="square" rtlCol="0">
            <a:spAutoFit/>
          </a:bodyPr>
          <a:lstStyle/>
          <a:p>
            <a:r>
              <a:rPr lang="en-US" altLang="zh-CN" b="1" dirty="0"/>
              <a:t>HPC</a:t>
            </a:r>
            <a:r>
              <a:rPr lang="en-US" altLang="zh-CN" dirty="0"/>
              <a:t> is the abbreviation for High Performance Computing</a:t>
            </a:r>
          </a:p>
          <a:p>
            <a:r>
              <a:rPr lang="en-US" altLang="zh-CN" dirty="0"/>
              <a:t>A </a:t>
            </a:r>
            <a:r>
              <a:rPr lang="en-US" altLang="zh-CN" b="1" dirty="0"/>
              <a:t>computer cluster </a:t>
            </a:r>
            <a:r>
              <a:rPr lang="en-US" altLang="zh-CN" dirty="0"/>
              <a:t>is a set of connected computers (nodes) that work together as if they are a single (much more powerful) machine. </a:t>
            </a:r>
          </a:p>
          <a:p>
            <a:r>
              <a:rPr lang="en-US" altLang="zh-CN" dirty="0"/>
              <a:t>Why we need a </a:t>
            </a:r>
            <a:r>
              <a:rPr lang="en-US" altLang="zh-CN" b="1" dirty="0"/>
              <a:t>scheduler: </a:t>
            </a:r>
            <a:r>
              <a:rPr lang="en-US" altLang="zh-CN" dirty="0"/>
              <a:t>Without a scheduler, an HPC cluster would just be a bunch of servers with different jobs interfering </a:t>
            </a:r>
            <a:r>
              <a:rPr lang="en-US" altLang="zh-CN" b="1" dirty="0"/>
              <a:t>with each other</a:t>
            </a:r>
            <a:endParaRPr lang="en-US" altLang="zh-CN" dirty="0"/>
          </a:p>
          <a:p>
            <a:r>
              <a:rPr lang="en-US" altLang="zh-CN" b="1" dirty="0"/>
              <a:t>PBS</a:t>
            </a:r>
            <a:r>
              <a:rPr lang="en-US" altLang="zh-CN" dirty="0"/>
              <a:t>: Portable Bash System which gives easy to understand message when you check pending reasons of your batch jobs.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20069" t="41535" r="20360" b="41535"/>
          <a:stretch/>
        </p:blipFill>
        <p:spPr>
          <a:xfrm>
            <a:off x="6854625" y="50625"/>
            <a:ext cx="2289376" cy="425351"/>
          </a:xfrm>
          <a:prstGeom prst="rect">
            <a:avLst/>
          </a:prstGeom>
          <a:noFill/>
          <a:ln>
            <a:noFill/>
          </a:ln>
        </p:spPr>
      </p:pic>
      <p:sp>
        <p:nvSpPr>
          <p:cNvPr id="63" name="Google Shape;63;p14"/>
          <p:cNvSpPr/>
          <p:nvPr/>
        </p:nvSpPr>
        <p:spPr>
          <a:xfrm>
            <a:off x="0" y="536625"/>
            <a:ext cx="9144000" cy="30300"/>
          </a:xfrm>
          <a:prstGeom prst="rect">
            <a:avLst/>
          </a:prstGeom>
          <a:solidFill>
            <a:srgbClr val="3D85C6"/>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101250" y="101250"/>
            <a:ext cx="5832000" cy="425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rgbClr val="0B5394"/>
              </a:buClr>
              <a:buSzPts val="1800"/>
            </a:pPr>
            <a:r>
              <a:rPr lang="en" sz="1800" b="1" dirty="0">
                <a:solidFill>
                  <a:srgbClr val="0B5394"/>
                </a:solidFill>
              </a:rPr>
              <a:t>2. </a:t>
            </a:r>
            <a:r>
              <a:rPr lang="en-US" sz="1800" b="1" dirty="0">
                <a:solidFill>
                  <a:srgbClr val="0B5394"/>
                </a:solidFill>
              </a:rPr>
              <a:t>Steps to Use NUS HPC </a:t>
            </a:r>
            <a:endParaRPr sz="1800" b="1" dirty="0">
              <a:solidFill>
                <a:srgbClr val="0B5394"/>
              </a:solidFill>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 name="TextBox 7">
            <a:extLst>
              <a:ext uri="{FF2B5EF4-FFF2-40B4-BE49-F238E27FC236}">
                <a16:creationId xmlns:a16="http://schemas.microsoft.com/office/drawing/2014/main" id="{8B4DD86A-5306-48BF-9F93-F1184BB9B300}"/>
              </a:ext>
            </a:extLst>
          </p:cNvPr>
          <p:cNvSpPr txBox="1"/>
          <p:nvPr/>
        </p:nvSpPr>
        <p:spPr>
          <a:xfrm flipH="1">
            <a:off x="740438" y="1425773"/>
            <a:ext cx="6226235" cy="1169551"/>
          </a:xfrm>
          <a:prstGeom prst="rect">
            <a:avLst/>
          </a:prstGeom>
          <a:noFill/>
        </p:spPr>
        <p:txBody>
          <a:bodyPr wrap="square" rtlCol="0">
            <a:spAutoFit/>
          </a:bodyPr>
          <a:lstStyle/>
          <a:p>
            <a:r>
              <a:rPr lang="en-US" altLang="zh-CN" dirty="0"/>
              <a:t>0-Register your HPC</a:t>
            </a:r>
          </a:p>
          <a:p>
            <a:r>
              <a:rPr lang="en-US" altLang="zh-CN" dirty="0"/>
              <a:t>1-Assess the login nodes</a:t>
            </a:r>
          </a:p>
          <a:p>
            <a:r>
              <a:rPr lang="en-US" altLang="zh-CN" dirty="0"/>
              <a:t>2-Find an example file for R job submission [</a:t>
            </a:r>
            <a:r>
              <a:rPr lang="en-US" altLang="zh-CN" dirty="0" err="1"/>
              <a:t>hpc</a:t>
            </a:r>
            <a:r>
              <a:rPr lang="en-US" altLang="zh-CN" dirty="0"/>
              <a:t> pbs R]</a:t>
            </a:r>
          </a:p>
          <a:p>
            <a:r>
              <a:rPr lang="en-US" altLang="zh-CN" dirty="0"/>
              <a:t>3-Use nano to create your job submission script</a:t>
            </a:r>
          </a:p>
          <a:p>
            <a:r>
              <a:rPr lang="en-US" altLang="zh-CN" dirty="0"/>
              <a:t>4-Submit your file </a:t>
            </a:r>
            <a:r>
              <a:rPr lang="en-US" altLang="zh-CN" dirty="0" err="1"/>
              <a:t>qsub</a:t>
            </a:r>
            <a:r>
              <a:rPr lang="en-US" altLang="zh-CN" dirty="0"/>
              <a:t> </a:t>
            </a:r>
            <a:r>
              <a:rPr lang="en-US" altLang="zh-CN" dirty="0" err="1"/>
              <a:t>file_name</a:t>
            </a:r>
            <a:r>
              <a:rPr lang="en-US" altLang="zh-CN" dirty="0"/>
              <a:t> </a:t>
            </a:r>
          </a:p>
        </p:txBody>
      </p:sp>
      <p:sp>
        <p:nvSpPr>
          <p:cNvPr id="2" name="TextBox 1">
            <a:extLst>
              <a:ext uri="{FF2B5EF4-FFF2-40B4-BE49-F238E27FC236}">
                <a16:creationId xmlns:a16="http://schemas.microsoft.com/office/drawing/2014/main" id="{693312F6-5966-4CD2-B274-9B60289BB043}"/>
              </a:ext>
            </a:extLst>
          </p:cNvPr>
          <p:cNvSpPr txBox="1"/>
          <p:nvPr/>
        </p:nvSpPr>
        <p:spPr>
          <a:xfrm flipH="1">
            <a:off x="740438" y="2563654"/>
            <a:ext cx="5924362" cy="1169551"/>
          </a:xfrm>
          <a:prstGeom prst="rect">
            <a:avLst/>
          </a:prstGeom>
          <a:noFill/>
        </p:spPr>
        <p:txBody>
          <a:bodyPr wrap="square" rtlCol="0">
            <a:spAutoFit/>
          </a:bodyPr>
          <a:lstStyle/>
          <a:p>
            <a:r>
              <a:rPr lang="en-US" altLang="zh-CN" dirty="0">
                <a:solidFill>
                  <a:srgbClr val="0070C0"/>
                </a:solidFill>
              </a:rPr>
              <a:t>#!/bin/bash</a:t>
            </a:r>
          </a:p>
          <a:p>
            <a:r>
              <a:rPr lang="en-US" altLang="zh-CN" dirty="0">
                <a:solidFill>
                  <a:srgbClr val="0070C0"/>
                </a:solidFill>
              </a:rPr>
              <a:t>#PBS –P </a:t>
            </a:r>
            <a:r>
              <a:rPr lang="en-US" altLang="zh-CN" dirty="0" err="1">
                <a:solidFill>
                  <a:srgbClr val="0070C0"/>
                </a:solidFill>
              </a:rPr>
              <a:t>Project_Title</a:t>
            </a:r>
            <a:endParaRPr lang="en-US" altLang="zh-CN" dirty="0">
              <a:solidFill>
                <a:srgbClr val="0070C0"/>
              </a:solidFill>
            </a:endParaRPr>
          </a:p>
          <a:p>
            <a:r>
              <a:rPr lang="en-US" altLang="zh-CN" dirty="0">
                <a:solidFill>
                  <a:srgbClr val="0070C0"/>
                </a:solidFill>
              </a:rPr>
              <a:t>#PBS –q serial</a:t>
            </a:r>
          </a:p>
          <a:p>
            <a:r>
              <a:rPr lang="en-US" altLang="zh-CN" dirty="0">
                <a:solidFill>
                  <a:srgbClr val="0070C0"/>
                </a:solidFill>
              </a:rPr>
              <a:t>#PBS –N </a:t>
            </a:r>
            <a:r>
              <a:rPr lang="en-US" altLang="zh-CN" dirty="0" err="1">
                <a:solidFill>
                  <a:srgbClr val="0070C0"/>
                </a:solidFill>
              </a:rPr>
              <a:t>Job_Name</a:t>
            </a:r>
            <a:endParaRPr lang="en-US" altLang="zh-CN" dirty="0">
              <a:solidFill>
                <a:srgbClr val="0070C0"/>
              </a:solidFill>
            </a:endParaRPr>
          </a:p>
          <a:p>
            <a:r>
              <a:rPr lang="en-US" altLang="zh-CN" dirty="0">
                <a:solidFill>
                  <a:srgbClr val="0070C0"/>
                </a:solidFill>
              </a:rPr>
              <a:t>#PBS –l select=1:ncpus=1:mem=10GB</a:t>
            </a:r>
          </a:p>
        </p:txBody>
      </p:sp>
    </p:spTree>
    <p:extLst>
      <p:ext uri="{BB962C8B-B14F-4D97-AF65-F5344CB8AC3E}">
        <p14:creationId xmlns:p14="http://schemas.microsoft.com/office/powerpoint/2010/main" val="213628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20069" t="41535" r="20360" b="41535"/>
          <a:stretch/>
        </p:blipFill>
        <p:spPr>
          <a:xfrm>
            <a:off x="6854625" y="50625"/>
            <a:ext cx="2289376" cy="425351"/>
          </a:xfrm>
          <a:prstGeom prst="rect">
            <a:avLst/>
          </a:prstGeom>
          <a:noFill/>
          <a:ln>
            <a:noFill/>
          </a:ln>
        </p:spPr>
      </p:pic>
      <p:sp>
        <p:nvSpPr>
          <p:cNvPr id="63" name="Google Shape;63;p14"/>
          <p:cNvSpPr/>
          <p:nvPr/>
        </p:nvSpPr>
        <p:spPr>
          <a:xfrm>
            <a:off x="0" y="536625"/>
            <a:ext cx="9144000" cy="30300"/>
          </a:xfrm>
          <a:prstGeom prst="rect">
            <a:avLst/>
          </a:prstGeom>
          <a:solidFill>
            <a:srgbClr val="3D85C6"/>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64;p14">
            <a:extLst>
              <a:ext uri="{FF2B5EF4-FFF2-40B4-BE49-F238E27FC236}">
                <a16:creationId xmlns:a16="http://schemas.microsoft.com/office/drawing/2014/main" id="{00128C36-AB69-4529-A042-171FD577B162}"/>
              </a:ext>
            </a:extLst>
          </p:cNvPr>
          <p:cNvSpPr txBox="1"/>
          <p:nvPr/>
        </p:nvSpPr>
        <p:spPr>
          <a:xfrm>
            <a:off x="101250" y="101250"/>
            <a:ext cx="5832000" cy="425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rgbClr val="0B5394"/>
              </a:buClr>
              <a:buSzPts val="1800"/>
            </a:pPr>
            <a:r>
              <a:rPr lang="en" sz="1800" b="1" dirty="0">
                <a:solidFill>
                  <a:srgbClr val="0B5394"/>
                </a:solidFill>
              </a:rPr>
              <a:t>3. </a:t>
            </a:r>
            <a:r>
              <a:rPr lang="en-US" sz="1800" b="1" dirty="0">
                <a:solidFill>
                  <a:srgbClr val="0B5394"/>
                </a:solidFill>
              </a:rPr>
              <a:t>File Transfer </a:t>
            </a:r>
            <a:endParaRPr sz="1800" b="1" dirty="0">
              <a:solidFill>
                <a:srgbClr val="0B5394"/>
              </a:solidFill>
            </a:endParaRPr>
          </a:p>
        </p:txBody>
      </p:sp>
      <p:sp>
        <p:nvSpPr>
          <p:cNvPr id="9" name="TextBox 8">
            <a:extLst>
              <a:ext uri="{FF2B5EF4-FFF2-40B4-BE49-F238E27FC236}">
                <a16:creationId xmlns:a16="http://schemas.microsoft.com/office/drawing/2014/main" id="{5F94129B-B433-4A51-91FA-DBD8ED7A56F6}"/>
              </a:ext>
            </a:extLst>
          </p:cNvPr>
          <p:cNvSpPr txBox="1"/>
          <p:nvPr/>
        </p:nvSpPr>
        <p:spPr>
          <a:xfrm flipH="1">
            <a:off x="479862" y="3100461"/>
            <a:ext cx="7992596" cy="523220"/>
          </a:xfrm>
          <a:prstGeom prst="rect">
            <a:avLst/>
          </a:prstGeom>
          <a:noFill/>
        </p:spPr>
        <p:txBody>
          <a:bodyPr wrap="square" rtlCol="0">
            <a:spAutoFit/>
          </a:bodyPr>
          <a:lstStyle/>
          <a:p>
            <a:r>
              <a:rPr lang="en-US" altLang="zh-CN" dirty="0" err="1"/>
              <a:t>scp</a:t>
            </a:r>
            <a:r>
              <a:rPr lang="en-US" altLang="zh-CN" dirty="0"/>
              <a:t> /</a:t>
            </a:r>
            <a:r>
              <a:rPr lang="en-US" altLang="zh-CN" dirty="0" err="1"/>
              <a:t>mnt</a:t>
            </a:r>
            <a:r>
              <a:rPr lang="en-US" altLang="zh-CN" dirty="0"/>
              <a:t>/c/Users/yuwei/Desktop/my_example.txt ephchyu@atlas8:/home/</a:t>
            </a:r>
            <a:r>
              <a:rPr lang="en-US" altLang="zh-CN" dirty="0" err="1"/>
              <a:t>svu</a:t>
            </a:r>
            <a:r>
              <a:rPr lang="en-US" altLang="zh-CN" dirty="0"/>
              <a:t>/</a:t>
            </a:r>
            <a:r>
              <a:rPr lang="en-US" altLang="zh-CN" dirty="0" err="1"/>
              <a:t>ephchyu</a:t>
            </a:r>
            <a:r>
              <a:rPr lang="en-US" altLang="zh-CN" dirty="0"/>
              <a:t>/ [a single file]</a:t>
            </a:r>
          </a:p>
          <a:p>
            <a:r>
              <a:rPr lang="en-US" altLang="zh-CN" dirty="0" err="1"/>
              <a:t>scp</a:t>
            </a:r>
            <a:r>
              <a:rPr lang="en-US" altLang="zh-CN" dirty="0"/>
              <a:t> -r /</a:t>
            </a:r>
            <a:r>
              <a:rPr lang="en-US" altLang="zh-CN" dirty="0" err="1"/>
              <a:t>mnt</a:t>
            </a:r>
            <a:r>
              <a:rPr lang="en-US" altLang="zh-CN" dirty="0"/>
              <a:t>/c/Users/yuwei/Desktop/</a:t>
            </a:r>
            <a:r>
              <a:rPr lang="en-US" altLang="zh-CN" dirty="0" err="1"/>
              <a:t>hpc_test</a:t>
            </a:r>
            <a:r>
              <a:rPr lang="en-US" altLang="zh-CN" dirty="0"/>
              <a:t> ephchyu@atlas8:/home/</a:t>
            </a:r>
            <a:r>
              <a:rPr lang="en-US" altLang="zh-CN" dirty="0" err="1"/>
              <a:t>svu</a:t>
            </a:r>
            <a:r>
              <a:rPr lang="en-US" altLang="zh-CN" dirty="0"/>
              <a:t>/</a:t>
            </a:r>
            <a:r>
              <a:rPr lang="en-US" altLang="zh-CN" dirty="0" err="1"/>
              <a:t>ephchyu</a:t>
            </a:r>
            <a:r>
              <a:rPr lang="en-US" altLang="zh-CN" dirty="0"/>
              <a:t>/    [a folder]</a:t>
            </a:r>
          </a:p>
        </p:txBody>
      </p:sp>
      <p:sp>
        <p:nvSpPr>
          <p:cNvPr id="11" name="TextBox 10">
            <a:extLst>
              <a:ext uri="{FF2B5EF4-FFF2-40B4-BE49-F238E27FC236}">
                <a16:creationId xmlns:a16="http://schemas.microsoft.com/office/drawing/2014/main" id="{D8B35007-1F0F-4CAF-A209-42BF9049CCD9}"/>
              </a:ext>
            </a:extLst>
          </p:cNvPr>
          <p:cNvSpPr txBox="1"/>
          <p:nvPr/>
        </p:nvSpPr>
        <p:spPr>
          <a:xfrm>
            <a:off x="479862" y="1244916"/>
            <a:ext cx="4577136" cy="1600438"/>
          </a:xfrm>
          <a:prstGeom prst="rect">
            <a:avLst/>
          </a:prstGeom>
          <a:noFill/>
        </p:spPr>
        <p:txBody>
          <a:bodyPr wrap="square">
            <a:spAutoFit/>
          </a:bodyPr>
          <a:lstStyle/>
          <a:p>
            <a:r>
              <a:rPr lang="en-US" altLang="zh-CN" dirty="0"/>
              <a:t>cd $PBS_O_WORKDIR</a:t>
            </a:r>
          </a:p>
          <a:p>
            <a:r>
              <a:rPr lang="en-US" altLang="zh-CN" dirty="0"/>
              <a:t>np=$(cat ${PBS_NODEFILE} |</a:t>
            </a:r>
            <a:r>
              <a:rPr lang="en-US" altLang="zh-CN" dirty="0" err="1"/>
              <a:t>wc</a:t>
            </a:r>
            <a:r>
              <a:rPr lang="en-US" altLang="zh-CN" dirty="0"/>
              <a:t> -l) # Get the number of CPUs</a:t>
            </a:r>
          </a:p>
          <a:p>
            <a:endParaRPr lang="en-US" altLang="zh-CN" dirty="0"/>
          </a:p>
          <a:p>
            <a:r>
              <a:rPr lang="en-US" altLang="zh-CN" dirty="0"/>
              <a:t>module load R-3.6.0</a:t>
            </a:r>
          </a:p>
          <a:p>
            <a:r>
              <a:rPr lang="en-US" altLang="zh-CN" dirty="0" err="1"/>
              <a:t>Rscript</a:t>
            </a:r>
            <a:r>
              <a:rPr lang="en-US" altLang="zh-CN" dirty="0"/>
              <a:t> </a:t>
            </a:r>
            <a:r>
              <a:rPr lang="en-US" altLang="zh-CN" dirty="0" err="1"/>
              <a:t>hello_world.R</a:t>
            </a:r>
            <a:endParaRPr lang="en-US" altLang="zh-CN" dirty="0"/>
          </a:p>
          <a:p>
            <a:r>
              <a:rPr lang="en-US" altLang="zh-CN" dirty="0"/>
              <a:t>exit $? Report completion status</a:t>
            </a:r>
            <a:endParaRPr lang="zh-CN" altLang="en-US" dirty="0"/>
          </a:p>
        </p:txBody>
      </p:sp>
    </p:spTree>
    <p:extLst>
      <p:ext uri="{BB962C8B-B14F-4D97-AF65-F5344CB8AC3E}">
        <p14:creationId xmlns:p14="http://schemas.microsoft.com/office/powerpoint/2010/main" val="29455280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2468</TotalTime>
  <Words>557</Words>
  <Application>Microsoft Office PowerPoint</Application>
  <PresentationFormat>On-screen Show (16:9)</PresentationFormat>
  <Paragraphs>50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Exo 2</vt:lpstr>
      <vt:lpstr>open sans</vt:lpstr>
      <vt:lpstr>Roboto</vt:lpstr>
      <vt:lpstr>Arial</vt:lpstr>
      <vt:lpstr>Simple Light</vt:lpstr>
      <vt:lpstr>NUS HPC ACCESS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Estimates of proportion of Japanese Encephalitis cases that die and experience long term disability: a systematic review and analysis</dc:title>
  <cp:lastModifiedBy>Cheng Yuwei</cp:lastModifiedBy>
  <cp:revision>118</cp:revision>
  <dcterms:modified xsi:type="dcterms:W3CDTF">2020-12-17T08:58:44Z</dcterms:modified>
</cp:coreProperties>
</file>