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19ed3dea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19ed3dea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181bc57d0_1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181bc57d0_1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be6185b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be6185b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be6185b45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be6185b45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be6185b45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be6185b45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19ed3deaa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19ed3deaa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19ed3deaa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19ed3deaa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17dfadce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17dfadce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YW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19ed3dea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19ed3dea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YW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0000"/>
                </a:solidFill>
              </a:rPr>
              <a:t>Machine Learning Applications in Credit Risk Modeling</a:t>
            </a:r>
            <a:endParaRPr b="1" sz="2800">
              <a:solidFill>
                <a:srgbClr val="000000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64250" y="2571750"/>
            <a:ext cx="71583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45F06"/>
                </a:solidFill>
              </a:rPr>
              <a:t>b</a:t>
            </a:r>
            <a:r>
              <a:rPr lang="en" sz="1500">
                <a:solidFill>
                  <a:srgbClr val="B45F06"/>
                </a:solidFill>
              </a:rPr>
              <a:t>y Yuwei Wang, Viraj Thakkar, </a:t>
            </a:r>
            <a:r>
              <a:rPr lang="en" sz="1500">
                <a:solidFill>
                  <a:srgbClr val="B45F06"/>
                </a:solidFill>
              </a:rPr>
              <a:t>Ashwin Siripurapu and Steven Dornberg</a:t>
            </a:r>
            <a:endParaRPr sz="1500">
              <a:solidFill>
                <a:srgbClr val="B45F06"/>
              </a:solidFill>
            </a:endParaRPr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162525" y="4550800"/>
            <a:ext cx="2098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45F06"/>
                </a:solidFill>
                <a:latin typeface="Proxima Nova"/>
                <a:ea typeface="Proxima Nova"/>
                <a:cs typeface="Proxima Nova"/>
                <a:sym typeface="Proxima Nova"/>
              </a:rPr>
              <a:t>October 13th, 2020</a:t>
            </a:r>
            <a:endParaRPr sz="1500">
              <a:solidFill>
                <a:srgbClr val="B45F0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45F06"/>
                </a:solidFill>
              </a:rPr>
              <a:t>Paths forward and areas of improvement</a:t>
            </a:r>
            <a:endParaRPr sz="15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B45F06"/>
              </a:solidFill>
            </a:endParaRPr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Data Improvements</a:t>
            </a:r>
            <a:endParaRPr b="1"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More and better data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Company size, growth, history data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Sectors, industries, and exposure to global macro events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Longer history to train on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Modeling Considerations</a:t>
            </a:r>
            <a:endParaRPr b="1"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How frequently to re-train?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On what time horizon should we predict default?</a:t>
            </a:r>
            <a:endParaRPr/>
          </a:p>
        </p:txBody>
      </p:sp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2"/>
          <p:cNvSpPr txBox="1"/>
          <p:nvPr/>
        </p:nvSpPr>
        <p:spPr>
          <a:xfrm>
            <a:off x="0" y="4764625"/>
            <a:ext cx="2706600" cy="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Presented by Ashwin Siripurapu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42925" y="471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45F06"/>
                </a:solidFill>
              </a:rPr>
              <a:t>A structured approach to creating a model</a:t>
            </a:r>
            <a:endParaRPr sz="15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639725" y="1319000"/>
            <a:ext cx="413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 sz="1200"/>
              <a:t>Business Problem Statement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 sz="1200"/>
              <a:t>Data Description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Description of variables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Data Preparation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Feature Importance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 sz="1200"/>
              <a:t>Model Description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Model Introduction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Model Evaluation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 sz="1200"/>
              <a:t>Further Discussion</a:t>
            </a:r>
            <a:endParaRPr sz="1200"/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b="0" l="10738" r="0" t="16331"/>
          <a:stretch/>
        </p:blipFill>
        <p:spPr>
          <a:xfrm rot="10800000">
            <a:off x="5946875" y="1319001"/>
            <a:ext cx="3213450" cy="307907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0" y="4735400"/>
            <a:ext cx="2706600" cy="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Presented by Steven Dornberg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Counterparty Risk Assessment Models</a:t>
            </a:r>
            <a:endParaRPr sz="15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45F06"/>
                </a:solidFill>
              </a:rPr>
              <a:t>Why Machine Learning?</a:t>
            </a:r>
            <a:endParaRPr sz="15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B45F06"/>
              </a:solidFill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Business Problem Statement: How can we effectively and efficiency measure Counterparty Risk utilizing a risk model?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Factors and goals to consider in Counterparty Risk Modeling</a:t>
            </a:r>
            <a:endParaRPr b="1"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Thoroughly</a:t>
            </a:r>
            <a:r>
              <a:rPr lang="en" sz="1200"/>
              <a:t> evaluate a company’s financial metrics to determine variable </a:t>
            </a:r>
            <a:r>
              <a:rPr lang="en" sz="1200"/>
              <a:t>importance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Outputting a default risk decision based on systematically analyzing a combination of multiple variables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Additionally, sometimes we rather know the probability of a default, rather than yes/no, to stratify risk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Benefits of Machine Learning in Evaluating Credit Risk</a:t>
            </a:r>
            <a:endParaRPr b="1"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ML models can determine which financial metrics weigh most heavily in determining default risk in the dataset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Machine Learning models hold a distinct advantage over if-else models (static deterministic environment)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Utilizing past data to assign weights to financial metrics, we can output a probability </a:t>
            </a:r>
            <a:r>
              <a:rPr lang="en" sz="1200"/>
              <a:t>likelihood</a:t>
            </a:r>
            <a:r>
              <a:rPr lang="en" sz="1200"/>
              <a:t> that a company defaults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0" y="4735400"/>
            <a:ext cx="2706600" cy="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Presented by Steven Dornberg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 &amp;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45F06"/>
                </a:solidFill>
              </a:rPr>
              <a:t>The data that drives the machine learning model determines its effectiveness</a:t>
            </a:r>
            <a:endParaRPr sz="15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Data Insights for Credit Risk Modeling</a:t>
            </a:r>
            <a:endParaRPr b="1"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 order to make future predictions, a machine learning model requires a past dataset to learn from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Models are only as good as the data they learn from, regardless of the algorithm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Can the magnitude of a company’s financial assets and liabilities, as well as their YoY change, help predict risk?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Dataset Features</a:t>
            </a:r>
            <a:endParaRPr b="1"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Contains ~4,200 past samples of a company’s financial metrics, and whether they defaulted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Various metrics (features), such as yearly data (ie 2016 TDE), as well as Year-over-Year metrics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Additional features that were engineered as a result of data preparation and imputing missing values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0" y="4729300"/>
            <a:ext cx="2706600" cy="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Presented by Steven Dornberg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8250" y="2762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Create missing indicators</a:t>
            </a:r>
            <a:r>
              <a:rPr lang="en" sz="1200"/>
              <a:t>: add an indicator for each existing variable, to indicate whether the original value was missing (1) or not (0). The missing indicators will be included in model training as features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Fill in missing values</a:t>
            </a:r>
            <a:r>
              <a:rPr lang="en" sz="1200"/>
              <a:t>: Since most variables are highly skewed, we fill missing values with medians of each variable, rather than mean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Fix questionable variables</a:t>
            </a:r>
            <a:r>
              <a:rPr lang="en" sz="1200"/>
              <a:t>: All yoy variables are obviously wrongly calculated (negative sign missing and decimals misplaced), so we recalculated yoy variables defined by var_17 - var_16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Standardization</a:t>
            </a:r>
            <a:r>
              <a:rPr lang="en" sz="1200"/>
              <a:t>: Scaled all variables to [0,1], to fit the requirements of certain models (for example, logistic regression)</a:t>
            </a:r>
            <a:endParaRPr sz="1200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025" y="1246325"/>
            <a:ext cx="904048" cy="904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8588" y="1404275"/>
            <a:ext cx="745337" cy="7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4675" y="1404275"/>
            <a:ext cx="837650" cy="83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4750" y="1404275"/>
            <a:ext cx="837650" cy="8376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264550" y="2174988"/>
            <a:ext cx="22044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Create missing indicators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2528163" y="2175000"/>
            <a:ext cx="18462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Fill in missing values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4434375" y="2175000"/>
            <a:ext cx="24579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Fix questionable variables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6766600" y="2175000"/>
            <a:ext cx="14838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Standardization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2125975" y="1675300"/>
            <a:ext cx="685800" cy="13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4101438" y="1708775"/>
            <a:ext cx="685800" cy="13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6179900" y="1708775"/>
            <a:ext cx="685800" cy="13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311700" y="314725"/>
            <a:ext cx="8520600" cy="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45F06"/>
                </a:solidFill>
              </a:rPr>
              <a:t>Preprocessing steps of data to enter machine learning models</a:t>
            </a:r>
            <a:endParaRPr sz="15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0" y="4756925"/>
            <a:ext cx="30000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Presented by Yuwei Wang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311700" y="445025"/>
            <a:ext cx="8520600" cy="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Models Implemented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45F06"/>
                </a:solidFill>
              </a:rPr>
              <a:t>Generating novel statistical insights from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Classification models</a:t>
            </a:r>
            <a:endParaRPr b="1"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Logistic Regression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Decision Tree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Random Forest (best performance)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Gradient-Boosted Random Forest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0" y="4764625"/>
            <a:ext cx="2706600" cy="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Presented by Ashwin Siripurapu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445025"/>
            <a:ext cx="8520600" cy="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45F06"/>
                </a:solidFill>
              </a:rPr>
              <a:t>Gauging the most predictive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Interest expenses dominate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Debt-to-capital and debt-to-equity less important than total assets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0" y="4764625"/>
            <a:ext cx="2706600" cy="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Presented by Ashwin Siripurapu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825" y="2079600"/>
            <a:ext cx="6576951" cy="274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 and </a:t>
            </a:r>
            <a:r>
              <a:rPr lang="en"/>
              <a:t>Probabilistic</a:t>
            </a:r>
            <a:r>
              <a:rPr lang="en"/>
              <a:t> Insights</a:t>
            </a:r>
            <a:endParaRPr sz="15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45F06"/>
                </a:solidFill>
              </a:rPr>
              <a:t>Analyzing outcomes of probabilistic models</a:t>
            </a:r>
            <a:endParaRPr sz="1500">
              <a:solidFill>
                <a:srgbClr val="B45F06"/>
              </a:solidFill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0" y="4764625"/>
            <a:ext cx="2706600" cy="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Presented by Viraj Thakkar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03425"/>
            <a:ext cx="4930578" cy="195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8414" y="3261450"/>
            <a:ext cx="4854037" cy="175837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/>
        </p:nvSpPr>
        <p:spPr>
          <a:xfrm>
            <a:off x="5784325" y="1514925"/>
            <a:ext cx="20502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Predicted probabilities of Default by RF model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20"/>
          <p:cNvSpPr/>
          <p:nvPr/>
        </p:nvSpPr>
        <p:spPr>
          <a:xfrm rot="10800000">
            <a:off x="5045550" y="1787475"/>
            <a:ext cx="685800" cy="13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15495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Precision</a:t>
            </a:r>
            <a:r>
              <a:rPr lang="en" sz="1100"/>
              <a:t>: proportion of real positive among all predicted positive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Recall</a:t>
            </a:r>
            <a:r>
              <a:rPr lang="en" sz="1100"/>
              <a:t>: proportion of predicted positive among all real positive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F-1 score</a:t>
            </a:r>
            <a:r>
              <a:rPr lang="en" sz="1100"/>
              <a:t>: harmonic mean of precision and recall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Accuracy</a:t>
            </a:r>
            <a:r>
              <a:rPr lang="en" sz="1100"/>
              <a:t>: proportion of correctly assigned observations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AUC</a:t>
            </a:r>
            <a:r>
              <a:rPr lang="en" sz="1100"/>
              <a:t>: area under receiver operating characteristics curve </a:t>
            </a:r>
            <a:endParaRPr sz="1100"/>
          </a:p>
        </p:txBody>
      </p:sp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/>
          </a:blip>
          <a:srcRect b="0" l="980" r="0" t="8867"/>
          <a:stretch/>
        </p:blipFill>
        <p:spPr>
          <a:xfrm>
            <a:off x="775050" y="2285525"/>
            <a:ext cx="4746249" cy="2642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8975" y="1229337"/>
            <a:ext cx="4265025" cy="92250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3700" y="2289700"/>
            <a:ext cx="3207825" cy="264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 sz="15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45F06"/>
                </a:solidFill>
              </a:rPr>
              <a:t>Which model to choose?</a:t>
            </a:r>
            <a:endParaRPr sz="1500">
              <a:solidFill>
                <a:srgbClr val="B45F06"/>
              </a:solidFill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0" y="4764625"/>
            <a:ext cx="2706600" cy="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Presented by Yuwei Wang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