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4C9431-E93D-43E8-8F3A-833A2F5C64DA}">
  <a:tblStyle styleId="{EA4C9431-E93D-43E8-8F3A-833A2F5C64D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232" orient="horz"/>
        <p:guide pos="4112" orient="horz"/>
        <p:guide pos="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eff01670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7eff01670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eff01670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57eff01670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ed123c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57ed123c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7ed123c3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57ed123c3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7ed123c35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57ed123c35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eff0167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7eff0167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eff01670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7eff01670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eff01670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7eff01670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7eff01670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7eff01670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自定义版式">
  <p:cSld name="4_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自定义版式">
  <p:cSld name="5_自定义版式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自定义版式">
  <p:cSld name="1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自定义版式">
  <p:cSld name="3_自定义版式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自定义版式">
  <p:cSld name="2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标题幻灯片">
  <p:cSld name="2_标题幻灯片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body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" name="Google Shape;24;p8"/>
          <p:cNvSpPr/>
          <p:nvPr>
            <p:ph idx="3" type="pic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1216700" y="2675375"/>
            <a:ext cx="10019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chemeClr val="dk1"/>
                </a:solidFill>
              </a:rPr>
              <a:t>An Evaluation of Three Chatbots’ Potential as CALL Tools</a:t>
            </a:r>
            <a:endParaRPr b="1" i="0" sz="3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4356748" y="5177125"/>
            <a:ext cx="34785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WAN Yuwei		54382027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 Songjun 		54380998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/>
          <p:nvPr/>
        </p:nvSpPr>
        <p:spPr>
          <a:xfrm>
            <a:off x="1968250" y="2243125"/>
            <a:ext cx="6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Quattrocento Sans"/>
                <a:ea typeface="Quattrocento Sans"/>
                <a:cs typeface="Quattrocento Sans"/>
                <a:sym typeface="Quattrocento Sans"/>
              </a:rPr>
              <a:t>1 : completely agree ---- 5: completely disagree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1285650" y="182175"/>
            <a:ext cx="96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2B. Questionnaire results - different subjects </a:t>
            </a:r>
            <a:endParaRPr sz="3600"/>
          </a:p>
        </p:txBody>
      </p:sp>
      <p:sp>
        <p:nvSpPr>
          <p:cNvPr id="304" name="Google Shape;304;p18"/>
          <p:cNvSpPr/>
          <p:nvPr/>
        </p:nvSpPr>
        <p:spPr>
          <a:xfrm>
            <a:off x="911225" y="3493325"/>
            <a:ext cx="10019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The younger subject, with lower English proficiency, tends to be more curious about chatbots and have different using experience.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The older subject, with higher English proficiency,  has less interests in chatbots and felt no difference regarding their helpfulness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Both subjects gave an average score of 3 in Q2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The pedagogical function of chatbots needs to be improved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05" name="Google Shape;305;p18"/>
          <p:cNvGraphicFramePr/>
          <p:nvPr/>
        </p:nvGraphicFramePr>
        <p:xfrm>
          <a:off x="1204100" y="10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2398475"/>
                <a:gridCol w="800425"/>
                <a:gridCol w="800425"/>
                <a:gridCol w="800425"/>
                <a:gridCol w="800425"/>
                <a:gridCol w="800425"/>
                <a:gridCol w="800425"/>
                <a:gridCol w="1457700"/>
                <a:gridCol w="1457700"/>
              </a:tblGrid>
              <a:tr h="19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Rose-1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Elbot-1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Mitsuku-1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Rose-2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Elbot-2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Mitsuku-2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Subject 1 Avg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Subject 2 Avg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chatbot is fun to talk to.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2.67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8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chatbot helps me learn English.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18"/>
          <p:cNvSpPr/>
          <p:nvPr/>
        </p:nvSpPr>
        <p:spPr>
          <a:xfrm>
            <a:off x="911225" y="2783825"/>
            <a:ext cx="95403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The younger subject gave more positive feedback in Q1 (2.67 &lt; 4) and gave different score in Q2</a:t>
            </a: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while t</a:t>
            </a: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 older subject gave same score to different chatbots in Q2.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1285650" y="182175"/>
            <a:ext cx="962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2B. </a:t>
            </a: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Questionnaire results - different chatbots </a:t>
            </a:r>
            <a:endParaRPr sz="3600"/>
          </a:p>
        </p:txBody>
      </p:sp>
      <p:sp>
        <p:nvSpPr>
          <p:cNvPr id="312" name="Google Shape;312;p19"/>
          <p:cNvSpPr/>
          <p:nvPr/>
        </p:nvSpPr>
        <p:spPr>
          <a:xfrm>
            <a:off x="911225" y="3250025"/>
            <a:ext cx="4987500" cy="28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More impression of chatbots: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“</a:t>
            </a:r>
            <a:r>
              <a:rPr b="1"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Powerful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 query functions!”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-- Subject 1, Mitsuku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“I can’t believe that it can answer this question so </a:t>
            </a:r>
            <a:r>
              <a:rPr b="1"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perfectly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!”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-- Subject 2, Elbot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13" name="Google Shape;313;p19"/>
          <p:cNvGraphicFramePr/>
          <p:nvPr/>
        </p:nvGraphicFramePr>
        <p:xfrm>
          <a:off x="5939550" y="123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2942325"/>
                <a:gridCol w="1034525"/>
                <a:gridCol w="989950"/>
                <a:gridCol w="1063200"/>
              </a:tblGrid>
              <a:tr h="19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 Avg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 Avg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Mitsuku Avg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chatbot is fun to talk to.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chatbot helps me learn English.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5400" marL="254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19"/>
          <p:cNvSpPr/>
          <p:nvPr/>
        </p:nvSpPr>
        <p:spPr>
          <a:xfrm>
            <a:off x="911225" y="1163050"/>
            <a:ext cx="49875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Elbot has the best using experience (2.5 in both questions), followed by Mitsuku (3 in both questions).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Rose failed in winning the subjects’ favor (4.5 in fun and 3.5 in helpfulness).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5939550" y="325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813975"/>
                <a:gridCol w="4568000"/>
                <a:gridCol w="804475"/>
              </a:tblGrid>
              <a:tr h="40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it rain tomorrow in Nanchang?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Mitsuku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hope it's sunny in Nanchang today.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https://www.weather-forecast.com/locations/Nanchang/forecasts/latest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p19"/>
          <p:cNvGraphicFramePr/>
          <p:nvPr/>
        </p:nvGraphicFramePr>
        <p:xfrm>
          <a:off x="5988000" y="54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813975"/>
                <a:gridCol w="4568000"/>
                <a:gridCol w="707575"/>
              </a:tblGrid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AI conquer human beings in the future?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Yes, this will happen sooner than you think.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0"/>
          <p:cNvGrpSpPr/>
          <p:nvPr/>
        </p:nvGrpSpPr>
        <p:grpSpPr>
          <a:xfrm>
            <a:off x="1959531" y="3092646"/>
            <a:ext cx="3361854" cy="415578"/>
            <a:chOff x="888096" y="1000203"/>
            <a:chExt cx="4259825" cy="944066"/>
          </a:xfrm>
        </p:grpSpPr>
        <p:sp>
          <p:nvSpPr>
            <p:cNvPr id="322" name="Google Shape;322;p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5695468" y="4093453"/>
            <a:ext cx="2300732" cy="509890"/>
            <a:chOff x="888096" y="1000203"/>
            <a:chExt cx="4259825" cy="944066"/>
          </a:xfrm>
        </p:grpSpPr>
        <p:sp>
          <p:nvSpPr>
            <p:cNvPr id="328" name="Google Shape;328;p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33" name="Google Shape;333;p20"/>
          <p:cNvGrpSpPr/>
          <p:nvPr/>
        </p:nvGrpSpPr>
        <p:grpSpPr>
          <a:xfrm>
            <a:off x="8274924" y="4554862"/>
            <a:ext cx="2300732" cy="509890"/>
            <a:chOff x="888096" y="1000203"/>
            <a:chExt cx="4259825" cy="944066"/>
          </a:xfrm>
        </p:grpSpPr>
        <p:sp>
          <p:nvSpPr>
            <p:cNvPr id="334" name="Google Shape;334;p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8274924" y="3634077"/>
            <a:ext cx="2300732" cy="509890"/>
            <a:chOff x="888096" y="1000203"/>
            <a:chExt cx="4259825" cy="944066"/>
          </a:xfrm>
        </p:grpSpPr>
        <p:sp>
          <p:nvSpPr>
            <p:cNvPr id="340" name="Google Shape;340;p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45" name="Google Shape;345;p20"/>
          <p:cNvCxnSpPr>
            <a:stCxn id="322" idx="3"/>
          </p:cNvCxnSpPr>
          <p:nvPr/>
        </p:nvCxnSpPr>
        <p:spPr>
          <a:xfrm>
            <a:off x="5292004" y="3304586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6" name="Google Shape;346;p20"/>
          <p:cNvGrpSpPr/>
          <p:nvPr/>
        </p:nvGrpSpPr>
        <p:grpSpPr>
          <a:xfrm>
            <a:off x="5695468" y="2250467"/>
            <a:ext cx="2300732" cy="509890"/>
            <a:chOff x="888096" y="1000203"/>
            <a:chExt cx="4259825" cy="944066"/>
          </a:xfrm>
        </p:grpSpPr>
        <p:sp>
          <p:nvSpPr>
            <p:cNvPr id="347" name="Google Shape;347;p20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52" name="Google Shape;352;p20"/>
          <p:cNvCxnSpPr/>
          <p:nvPr/>
        </p:nvCxnSpPr>
        <p:spPr>
          <a:xfrm>
            <a:off x="5530118" y="2507375"/>
            <a:ext cx="0" cy="184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20"/>
          <p:cNvCxnSpPr/>
          <p:nvPr/>
        </p:nvCxnSpPr>
        <p:spPr>
          <a:xfrm>
            <a:off x="5530118" y="2507375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0"/>
          <p:cNvCxnSpPr/>
          <p:nvPr/>
        </p:nvCxnSpPr>
        <p:spPr>
          <a:xfrm>
            <a:off x="5530118" y="4355225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20"/>
          <p:cNvCxnSpPr/>
          <p:nvPr/>
        </p:nvCxnSpPr>
        <p:spPr>
          <a:xfrm>
            <a:off x="8102287" y="298817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20"/>
          <p:cNvCxnSpPr/>
          <p:nvPr/>
        </p:nvCxnSpPr>
        <p:spPr>
          <a:xfrm>
            <a:off x="8102287" y="3882894"/>
            <a:ext cx="0" cy="924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20"/>
          <p:cNvCxnSpPr/>
          <p:nvPr/>
        </p:nvCxnSpPr>
        <p:spPr>
          <a:xfrm>
            <a:off x="8102287" y="480681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8" name="Google Shape;358;p20"/>
          <p:cNvGrpSpPr/>
          <p:nvPr/>
        </p:nvGrpSpPr>
        <p:grpSpPr>
          <a:xfrm>
            <a:off x="8280096" y="2708445"/>
            <a:ext cx="2966116" cy="499033"/>
            <a:chOff x="888096" y="1000203"/>
            <a:chExt cx="4259825" cy="944066"/>
          </a:xfrm>
        </p:grpSpPr>
        <p:sp>
          <p:nvSpPr>
            <p:cNvPr id="359" name="Google Shape;359;p20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8280129" y="1793238"/>
            <a:ext cx="2300732" cy="509890"/>
            <a:chOff x="888096" y="1000203"/>
            <a:chExt cx="4259825" cy="944066"/>
          </a:xfrm>
        </p:grpSpPr>
        <p:sp>
          <p:nvSpPr>
            <p:cNvPr id="365" name="Google Shape;365;p20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70" name="Google Shape;370;p20"/>
          <p:cNvCxnSpPr/>
          <p:nvPr/>
        </p:nvCxnSpPr>
        <p:spPr>
          <a:xfrm>
            <a:off x="8102287" y="3882894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20"/>
          <p:cNvCxnSpPr/>
          <p:nvPr/>
        </p:nvCxnSpPr>
        <p:spPr>
          <a:xfrm>
            <a:off x="7976122" y="4355225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20"/>
          <p:cNvSpPr/>
          <p:nvPr/>
        </p:nvSpPr>
        <p:spPr>
          <a:xfrm>
            <a:off x="1959525" y="3119925"/>
            <a:ext cx="35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Chatbot’s Linguistic Qualities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26381" y="4170559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Generation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8414187" y="4622153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Pleasant surprise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8414187" y="3703417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Difficulty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826381" y="2331564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Comprehension</a:t>
            </a:r>
            <a:endParaRPr/>
          </a:p>
        </p:txBody>
      </p:sp>
      <p:cxnSp>
        <p:nvCxnSpPr>
          <p:cNvPr id="377" name="Google Shape;377;p20"/>
          <p:cNvCxnSpPr/>
          <p:nvPr/>
        </p:nvCxnSpPr>
        <p:spPr>
          <a:xfrm>
            <a:off x="8102287" y="2064254"/>
            <a:ext cx="0" cy="924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p20"/>
          <p:cNvSpPr/>
          <p:nvPr/>
        </p:nvSpPr>
        <p:spPr>
          <a:xfrm>
            <a:off x="3876099" y="375900"/>
            <a:ext cx="865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2C. Chatbot’s Linguistic Qualities</a:t>
            </a:r>
            <a:endParaRPr/>
          </a:p>
        </p:txBody>
      </p:sp>
      <p:cxnSp>
        <p:nvCxnSpPr>
          <p:cNvPr id="379" name="Google Shape;379;p20"/>
          <p:cNvCxnSpPr/>
          <p:nvPr/>
        </p:nvCxnSpPr>
        <p:spPr>
          <a:xfrm>
            <a:off x="8102287" y="2064254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20"/>
          <p:cNvCxnSpPr/>
          <p:nvPr/>
        </p:nvCxnSpPr>
        <p:spPr>
          <a:xfrm>
            <a:off x="7976122" y="2516230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20"/>
          <p:cNvSpPr/>
          <p:nvPr/>
        </p:nvSpPr>
        <p:spPr>
          <a:xfrm>
            <a:off x="8280168" y="2818625"/>
            <a:ext cx="32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inappropriate decomposition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8414187" y="1876408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Unstable 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467175" y="5332550"/>
            <a:ext cx="70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Chatbots often have to overcome the great difficulty in </a:t>
            </a:r>
            <a:r>
              <a:rPr b="1"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comprehending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human language given its complexity and variability (Hill, Ford, &amp; Farreras, 2015)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1"/>
          <p:cNvCxnSpPr/>
          <p:nvPr/>
        </p:nvCxnSpPr>
        <p:spPr>
          <a:xfrm>
            <a:off x="6188089" y="2055491"/>
            <a:ext cx="226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21"/>
          <p:cNvSpPr/>
          <p:nvPr/>
        </p:nvSpPr>
        <p:spPr>
          <a:xfrm>
            <a:off x="3876100" y="146350"/>
            <a:ext cx="831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2C. </a:t>
            </a: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Chatbot’s Linguistic Qualities</a:t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4974725" y="1046525"/>
            <a:ext cx="755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Comprehension - </a:t>
            </a:r>
            <a:r>
              <a:rPr b="1"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Unstable</a:t>
            </a:r>
            <a:r>
              <a:rPr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Comprehension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2298550" y="1531875"/>
            <a:ext cx="97995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Elbot and Subject 2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b="1"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Same type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questions: 4 subject-auxiliary inversion questions 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Elbot’s answer received assessment scores ranging from </a:t>
            </a:r>
            <a:r>
              <a:rPr b="1"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lowest to the highest</a:t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2" name="Google Shape;392;p21"/>
          <p:cNvGraphicFramePr/>
          <p:nvPr/>
        </p:nvGraphicFramePr>
        <p:xfrm>
          <a:off x="2685100" y="302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607400"/>
                <a:gridCol w="7796800"/>
                <a:gridCol w="442725"/>
              </a:tblGrid>
              <a:tr h="35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you have heart?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think I must have feelings. I cried during Terminator when they killed the robot.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21"/>
          <p:cNvGraphicFramePr/>
          <p:nvPr/>
        </p:nvGraphicFramePr>
        <p:xfrm>
          <a:off x="2685125" y="48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607375"/>
                <a:gridCol w="7796825"/>
                <a:gridCol w="442700"/>
              </a:tblGrid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Ok. Do you like rain?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weather here is hazy with heavy thunderstorms.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21"/>
          <p:cNvGraphicFramePr/>
          <p:nvPr/>
        </p:nvGraphicFramePr>
        <p:xfrm>
          <a:off x="2685125" y="58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607375"/>
                <a:gridCol w="7796825"/>
                <a:gridCol w="442675"/>
              </a:tblGrid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 do you like it?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my preferences are randomly generated. If I dislike one, I simply delete it and compute it over again.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21"/>
          <p:cNvGraphicFramePr/>
          <p:nvPr/>
        </p:nvGraphicFramePr>
        <p:xfrm>
          <a:off x="2685100" y="39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607400"/>
                <a:gridCol w="7796825"/>
                <a:gridCol w="442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you know other robots?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Please tell me your inclination to Elbots first.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/>
          <p:nvPr/>
        </p:nvSpPr>
        <p:spPr>
          <a:xfrm>
            <a:off x="3876099" y="375900"/>
            <a:ext cx="863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2C. </a:t>
            </a: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Chatbot’s Linguistic Qualities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3251450" y="1141500"/>
            <a:ext cx="952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Comprehension - </a:t>
            </a:r>
            <a:r>
              <a:rPr b="1"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inappropriate grammatical decomposition </a:t>
            </a:r>
            <a:r>
              <a:rPr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02" name="Google Shape;4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04" y="3429000"/>
            <a:ext cx="3645821" cy="16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1045" y="3429001"/>
            <a:ext cx="3209630" cy="17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 txBox="1"/>
          <p:nvPr/>
        </p:nvSpPr>
        <p:spPr>
          <a:xfrm>
            <a:off x="4017675" y="1914900"/>
            <a:ext cx="78930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Mitsuku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Subject 2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tuck to the </a:t>
            </a:r>
            <a:r>
              <a:rPr b="1"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right branch of the tree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decomposed the PP to an NP (World Cup). 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5805125" y="4243839"/>
            <a:ext cx="1823400" cy="8517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7426550" y="4111700"/>
            <a:ext cx="1172700" cy="13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10695625" y="4591125"/>
            <a:ext cx="1172700" cy="6210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8" name="Google Shape;408;p22"/>
          <p:cNvGraphicFramePr/>
          <p:nvPr/>
        </p:nvGraphicFramePr>
        <p:xfrm>
          <a:off x="2518300" y="55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901875"/>
                <a:gridCol w="7985150"/>
                <a:gridCol w="505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you know the holding champion of World Cup?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Mitsuku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champion of World Cup = of World Cup = Cup = Something used to contain drinks, usually tea or coffee.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/>
          <p:nvPr/>
        </p:nvSpPr>
        <p:spPr>
          <a:xfrm>
            <a:off x="3876099" y="375900"/>
            <a:ext cx="843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2C. </a:t>
            </a:r>
            <a:r>
              <a:rPr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Chatbot’s Linguistic Qualities</a:t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6096000" y="1323400"/>
            <a:ext cx="5799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Generation - Pleasant Surprise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3876100" y="2234900"/>
            <a:ext cx="71502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Elbot and Subject 2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anguage use through </a:t>
            </a:r>
            <a:r>
              <a:rPr b="1"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idioms</a:t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-"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Serve the </a:t>
            </a:r>
            <a:r>
              <a:rPr b="1"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language learning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purpose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4517350" y="3320363"/>
            <a:ext cx="7150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Idioms are more complex than ostensibly straightforward literal language. (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Glucksberg &amp; McGlone, 2001)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17" name="Google Shape;417;p23"/>
          <p:cNvGraphicFramePr/>
          <p:nvPr/>
        </p:nvGraphicFramePr>
        <p:xfrm>
          <a:off x="4361700" y="523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694975"/>
                <a:gridCol w="5497275"/>
                <a:gridCol w="5333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Would you like to be my girlfriend?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Sorry, I'm a male.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Well, that's a real party killer.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THREE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2122951" y="1959250"/>
            <a:ext cx="79461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Comparison &amp; Summary</a:t>
            </a:r>
            <a:endParaRPr sz="4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5"/>
          <p:cNvGrpSpPr/>
          <p:nvPr/>
        </p:nvGrpSpPr>
        <p:grpSpPr>
          <a:xfrm>
            <a:off x="715089" y="512217"/>
            <a:ext cx="2300732" cy="509890"/>
            <a:chOff x="888096" y="1000203"/>
            <a:chExt cx="4259825" cy="944066"/>
          </a:xfrm>
        </p:grpSpPr>
        <p:sp>
          <p:nvSpPr>
            <p:cNvPr id="430" name="Google Shape;430;p25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35" name="Google Shape;435;p25"/>
          <p:cNvSpPr/>
          <p:nvPr/>
        </p:nvSpPr>
        <p:spPr>
          <a:xfrm>
            <a:off x="846000" y="587600"/>
            <a:ext cx="21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Comparison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715100" y="1108175"/>
            <a:ext cx="95403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Mitsuku: Best performance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More natural responses with ability to keep to the point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Encourages initiative user participating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Elbot: Most beloved one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Rich vocabulary and idioms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Some ingenious responses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Rose: Showed little advantage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Subject 1 &amp; Subject 2: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Older subject with higher English proficiency -- show less interest and patience.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Younger learner -- more fun and 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beneficial 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English knowledge 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7" name="Google Shape;437;p25"/>
          <p:cNvGrpSpPr/>
          <p:nvPr/>
        </p:nvGrpSpPr>
        <p:grpSpPr>
          <a:xfrm>
            <a:off x="715089" y="4779417"/>
            <a:ext cx="2300732" cy="509890"/>
            <a:chOff x="888096" y="1000203"/>
            <a:chExt cx="4259825" cy="944066"/>
          </a:xfrm>
        </p:grpSpPr>
        <p:sp>
          <p:nvSpPr>
            <p:cNvPr id="438" name="Google Shape;438;p25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43" name="Google Shape;443;p25"/>
          <p:cNvSpPr/>
          <p:nvPr/>
        </p:nvSpPr>
        <p:spPr>
          <a:xfrm>
            <a:off x="846000" y="4854800"/>
            <a:ext cx="21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endParaRPr/>
          </a:p>
        </p:txBody>
      </p:sp>
      <p:sp>
        <p:nvSpPr>
          <p:cNvPr id="444" name="Google Shape;444;p25"/>
          <p:cNvSpPr/>
          <p:nvPr/>
        </p:nvSpPr>
        <p:spPr>
          <a:xfrm>
            <a:off x="867500" y="5352225"/>
            <a:ext cx="78555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Chatbots have the potential to be an ideal CALL tool for English learners, especially those intermediate-level young ones.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FOUR</a:t>
            </a:r>
            <a:endParaRPr/>
          </a:p>
        </p:txBody>
      </p:sp>
      <p:sp>
        <p:nvSpPr>
          <p:cNvPr id="450" name="Google Shape;450;p26"/>
          <p:cNvSpPr txBox="1"/>
          <p:nvPr/>
        </p:nvSpPr>
        <p:spPr>
          <a:xfrm>
            <a:off x="2745420" y="2106550"/>
            <a:ext cx="70161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Problems &amp; Future work</a:t>
            </a:r>
            <a:endParaRPr sz="4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499" y="1811600"/>
            <a:ext cx="3475500" cy="32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7"/>
          <p:cNvSpPr/>
          <p:nvPr/>
        </p:nvSpPr>
        <p:spPr>
          <a:xfrm>
            <a:off x="4147575" y="1529500"/>
            <a:ext cx="3837000" cy="3669300"/>
          </a:xfrm>
          <a:prstGeom prst="diamond">
            <a:avLst/>
          </a:prstGeom>
          <a:gradFill>
            <a:gsLst>
              <a:gs pos="0">
                <a:srgbClr val="FAFAFA">
                  <a:alpha val="2745"/>
                </a:srgbClr>
              </a:gs>
              <a:gs pos="83000">
                <a:srgbClr val="D6D6D6">
                  <a:alpha val="56862"/>
                </a:srgbClr>
              </a:gs>
              <a:gs pos="100000">
                <a:srgbClr val="E3E3E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Problems </a:t>
            </a:r>
            <a:endParaRPr b="1" sz="2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&amp; </a:t>
            </a:r>
            <a:endParaRPr b="1" sz="2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work</a:t>
            </a:r>
            <a:endParaRPr b="1" sz="2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58" name="Google Shape;458;p27"/>
          <p:cNvGrpSpPr/>
          <p:nvPr/>
        </p:nvGrpSpPr>
        <p:grpSpPr>
          <a:xfrm>
            <a:off x="625264" y="2034701"/>
            <a:ext cx="2300732" cy="509890"/>
            <a:chOff x="888096" y="1000203"/>
            <a:chExt cx="4259825" cy="944066"/>
          </a:xfrm>
        </p:grpSpPr>
        <p:sp>
          <p:nvSpPr>
            <p:cNvPr id="459" name="Google Shape;459;p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4" name="Google Shape;464;p27"/>
          <p:cNvSpPr/>
          <p:nvPr/>
        </p:nvSpPr>
        <p:spPr>
          <a:xfrm>
            <a:off x="756176" y="2110084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Memory</a:t>
            </a:r>
            <a:endParaRPr/>
          </a:p>
        </p:txBody>
      </p:sp>
      <p:grpSp>
        <p:nvGrpSpPr>
          <p:cNvPr id="465" name="Google Shape;465;p27"/>
          <p:cNvGrpSpPr/>
          <p:nvPr/>
        </p:nvGrpSpPr>
        <p:grpSpPr>
          <a:xfrm>
            <a:off x="8335859" y="303090"/>
            <a:ext cx="2300732" cy="509890"/>
            <a:chOff x="888096" y="1000203"/>
            <a:chExt cx="4259825" cy="944066"/>
          </a:xfrm>
        </p:grpSpPr>
        <p:sp>
          <p:nvSpPr>
            <p:cNvPr id="466" name="Google Shape;466;p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71" name="Google Shape;471;p27"/>
          <p:cNvSpPr/>
          <p:nvPr/>
        </p:nvSpPr>
        <p:spPr>
          <a:xfrm>
            <a:off x="8466772" y="378472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Commen Sense</a:t>
            </a:r>
            <a:endParaRPr/>
          </a:p>
        </p:txBody>
      </p:sp>
      <p:grpSp>
        <p:nvGrpSpPr>
          <p:cNvPr id="472" name="Google Shape;472;p27"/>
          <p:cNvGrpSpPr/>
          <p:nvPr/>
        </p:nvGrpSpPr>
        <p:grpSpPr>
          <a:xfrm>
            <a:off x="8254921" y="4164902"/>
            <a:ext cx="3032569" cy="509890"/>
            <a:chOff x="888096" y="1000203"/>
            <a:chExt cx="4259825" cy="944066"/>
          </a:xfrm>
        </p:grpSpPr>
        <p:sp>
          <p:nvSpPr>
            <p:cNvPr id="473" name="Google Shape;473;p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78" name="Google Shape;478;p27"/>
          <p:cNvSpPr/>
          <p:nvPr/>
        </p:nvSpPr>
        <p:spPr>
          <a:xfrm>
            <a:off x="8396150" y="4240250"/>
            <a:ext cx="28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Unorganized Knowledge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625250" y="2619988"/>
            <a:ext cx="3475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Incoherent understanding leads to inappropriate response regarding above-mentioned topic → Develope mechanism to extend their memory span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80" name="Google Shape;480;p27"/>
          <p:cNvGraphicFramePr/>
          <p:nvPr/>
        </p:nvGraphicFramePr>
        <p:xfrm>
          <a:off x="703425" y="445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725150"/>
                <a:gridCol w="2307425"/>
              </a:tblGrid>
              <a:tr h="3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media do you use?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do you mean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didn't you understand?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Cool.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27"/>
          <p:cNvSpPr/>
          <p:nvPr/>
        </p:nvSpPr>
        <p:spPr>
          <a:xfrm>
            <a:off x="8254913" y="906600"/>
            <a:ext cx="28281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Lack of world knowledge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Improve query function or 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expand knowledge base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8285575" y="4703150"/>
            <a:ext cx="3274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Not designed for CALL: low learning efficiency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Add more functions such as hierarchical vocabulary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83" name="Google Shape;483;p27"/>
          <p:cNvGraphicFramePr/>
          <p:nvPr/>
        </p:nvGraphicFramePr>
        <p:xfrm>
          <a:off x="8346475" y="23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523950"/>
                <a:gridCol w="2121050"/>
              </a:tblGrid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Tell me more about FC Barcelona.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just might do it, assuming I feel that way.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84" name="Google Shape;484;p27"/>
          <p:cNvGrpSpPr/>
          <p:nvPr/>
        </p:nvGrpSpPr>
        <p:grpSpPr>
          <a:xfrm>
            <a:off x="625258" y="321301"/>
            <a:ext cx="2300732" cy="509890"/>
            <a:chOff x="888096" y="1000203"/>
            <a:chExt cx="4259825" cy="944066"/>
          </a:xfrm>
        </p:grpSpPr>
        <p:sp>
          <p:nvSpPr>
            <p:cNvPr id="485" name="Google Shape;485;p2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90" name="Google Shape;490;p27"/>
          <p:cNvSpPr/>
          <p:nvPr/>
        </p:nvSpPr>
        <p:spPr>
          <a:xfrm>
            <a:off x="756170" y="396684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 of Date</a:t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5262" y="906588"/>
            <a:ext cx="3837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Mistakes like “current American president is Obama”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b="1"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Update of database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4719750" y="643725"/>
            <a:ext cx="30285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</a:t>
            </a:r>
            <a:endParaRPr sz="6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10"/>
          <p:cNvSpPr txBox="1"/>
          <p:nvPr/>
        </p:nvSpPr>
        <p:spPr>
          <a:xfrm>
            <a:off x="802912" y="2493592"/>
            <a:ext cx="146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ONE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10"/>
          <p:cNvSpPr txBox="1"/>
          <p:nvPr/>
        </p:nvSpPr>
        <p:spPr>
          <a:xfrm>
            <a:off x="581398" y="2028825"/>
            <a:ext cx="1941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b="1"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10"/>
          <p:cNvSpPr txBox="1"/>
          <p:nvPr/>
        </p:nvSpPr>
        <p:spPr>
          <a:xfrm>
            <a:off x="2380859" y="2790835"/>
            <a:ext cx="17517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b="1"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0"/>
          <p:cNvSpPr txBox="1"/>
          <p:nvPr/>
        </p:nvSpPr>
        <p:spPr>
          <a:xfrm>
            <a:off x="4249300" y="3629075"/>
            <a:ext cx="3835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Comparison and Summary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0"/>
          <p:cNvSpPr txBox="1"/>
          <p:nvPr/>
        </p:nvSpPr>
        <p:spPr>
          <a:xfrm>
            <a:off x="8216350" y="4226075"/>
            <a:ext cx="3738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CN" sz="24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Problems and Future work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2802427" y="2175753"/>
            <a:ext cx="6658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0"/>
          <p:cNvSpPr/>
          <p:nvPr/>
        </p:nvSpPr>
        <p:spPr>
          <a:xfrm>
            <a:off x="661823" y="2968876"/>
            <a:ext cx="1638300" cy="11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2369973" y="3730876"/>
            <a:ext cx="1638300" cy="11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4382925" y="4569050"/>
            <a:ext cx="3577500" cy="11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8375624" y="5254850"/>
            <a:ext cx="3378900" cy="11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2592925" y="3255617"/>
            <a:ext cx="146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TWO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5503350" y="4093817"/>
            <a:ext cx="146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THREE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9305875" y="4779617"/>
            <a:ext cx="146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FOUR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/>
        </p:nvSpPr>
        <p:spPr>
          <a:xfrm>
            <a:off x="482550" y="801300"/>
            <a:ext cx="8152200" cy="5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Beatty, K. (2013). </a:t>
            </a:r>
            <a:r>
              <a:rPr i="1" lang="zh-CN" sz="1800">
                <a:solidFill>
                  <a:schemeClr val="dk1"/>
                </a:solidFill>
                <a:highlight>
                  <a:srgbClr val="FFFFFF"/>
                </a:highlight>
              </a:rPr>
              <a:t>Teaching &amp; researching: Computer-assisted language learning</a:t>
            </a: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. Routledge.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Glucksberg, S., &amp; McGlone, M. S. (2001). </a:t>
            </a:r>
            <a:r>
              <a:rPr i="1" lang="zh-CN" sz="1800">
                <a:solidFill>
                  <a:schemeClr val="dk1"/>
                </a:solidFill>
                <a:highlight>
                  <a:srgbClr val="FFFFFF"/>
                </a:highlight>
              </a:rPr>
              <a:t>Understanding figurative language: From metaphor to idioms</a:t>
            </a: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 (No. 36). Oxford University Press on Demand.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Hill, J., Ford, W. R., &amp; Farreras, I. G. (2015). Real Conversations with Artificial Intelligence: A Comparison Between Human–Human Online Conversations and Human–Chatbot Conversations. </a:t>
            </a:r>
            <a:r>
              <a:rPr i="1" lang="zh-CN" sz="1800">
                <a:solidFill>
                  <a:schemeClr val="dk1"/>
                </a:solidFill>
              </a:rPr>
              <a:t>Computers in Human Behavior</a:t>
            </a:r>
            <a:r>
              <a:rPr lang="zh-CN" sz="1800">
                <a:solidFill>
                  <a:schemeClr val="dk1"/>
                </a:solidFill>
              </a:rPr>
              <a:t>, </a:t>
            </a:r>
            <a:r>
              <a:rPr i="1" lang="zh-CN" sz="1800">
                <a:solidFill>
                  <a:schemeClr val="dk1"/>
                </a:solidFill>
              </a:rPr>
              <a:t>49</a:t>
            </a:r>
            <a:r>
              <a:rPr lang="zh-CN" sz="1800">
                <a:solidFill>
                  <a:schemeClr val="dk1"/>
                </a:solidFill>
              </a:rPr>
              <a:t>, 245-250.</a:t>
            </a:r>
            <a:endParaRPr sz="18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Shawar, B. A., &amp; Atwell, E. (2007, April). Different Measurements Metrics to Evaluate a Chatbot System. In </a:t>
            </a:r>
            <a:r>
              <a:rPr i="1" lang="zh-CN" sz="1800">
                <a:solidFill>
                  <a:schemeClr val="dk1"/>
                </a:solidFill>
              </a:rPr>
              <a:t>Proceedings of the workshop on bridging the gap: Academic and industrial research in dialog technologies</a:t>
            </a:r>
            <a:r>
              <a:rPr lang="zh-CN" sz="1800">
                <a:solidFill>
                  <a:schemeClr val="dk1"/>
                </a:solidFill>
              </a:rPr>
              <a:t> (pp. 89-96). Association for Computational Linguistics.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482550" y="177600"/>
            <a:ext cx="2363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/>
              <a:t>References</a:t>
            </a:r>
            <a:endParaRPr b="1" sz="25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</a:t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4294927" y="3432857"/>
            <a:ext cx="3602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ONE</a:t>
            </a:r>
            <a:endParaRPr b="1" sz="4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6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889817" y="4292090"/>
            <a:ext cx="2412300" cy="11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2"/>
          <p:cNvGrpSpPr/>
          <p:nvPr/>
        </p:nvGrpSpPr>
        <p:grpSpPr>
          <a:xfrm>
            <a:off x="785920" y="894456"/>
            <a:ext cx="1242591" cy="509890"/>
            <a:chOff x="888096" y="1000203"/>
            <a:chExt cx="4259825" cy="944066"/>
          </a:xfrm>
        </p:grpSpPr>
        <p:sp>
          <p:nvSpPr>
            <p:cNvPr id="62" name="Google Shape;62;p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7" name="Google Shape;67;p12"/>
          <p:cNvSpPr/>
          <p:nvPr/>
        </p:nvSpPr>
        <p:spPr>
          <a:xfrm>
            <a:off x="799850" y="964750"/>
            <a:ext cx="12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</a:t>
            </a:r>
            <a:endParaRPr b="1" sz="2200"/>
          </a:p>
        </p:txBody>
      </p:sp>
      <p:sp>
        <p:nvSpPr>
          <p:cNvPr id="68" name="Google Shape;68;p12"/>
          <p:cNvSpPr/>
          <p:nvPr/>
        </p:nvSpPr>
        <p:spPr>
          <a:xfrm>
            <a:off x="835075" y="1446550"/>
            <a:ext cx="75153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Agents that interact with users turn by turn using natural language for the conversation purpose (Shawar &amp; Atwell, 2007).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300" y="498025"/>
            <a:ext cx="2812567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1499" y="5102011"/>
            <a:ext cx="2980575" cy="1474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5071" y="2661900"/>
            <a:ext cx="25908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10891075" y="3091425"/>
            <a:ext cx="10128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Rose</a:t>
            </a:r>
            <a:endParaRPr/>
          </a:p>
        </p:txBody>
      </p:sp>
      <p:grpSp>
        <p:nvGrpSpPr>
          <p:cNvPr id="73" name="Google Shape;73;p12"/>
          <p:cNvGrpSpPr/>
          <p:nvPr/>
        </p:nvGrpSpPr>
        <p:grpSpPr>
          <a:xfrm>
            <a:off x="785937" y="2472536"/>
            <a:ext cx="4791451" cy="620062"/>
            <a:chOff x="888096" y="1000203"/>
            <a:chExt cx="4259825" cy="944066"/>
          </a:xfrm>
        </p:grpSpPr>
        <p:sp>
          <p:nvSpPr>
            <p:cNvPr id="74" name="Google Shape;74;p12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9" name="Google Shape;79;p12"/>
          <p:cNvSpPr/>
          <p:nvPr/>
        </p:nvSpPr>
        <p:spPr>
          <a:xfrm>
            <a:off x="859824" y="2597888"/>
            <a:ext cx="487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Computer Aided Language Learning </a:t>
            </a:r>
            <a:endParaRPr b="1" sz="2200"/>
          </a:p>
        </p:txBody>
      </p:sp>
      <p:sp>
        <p:nvSpPr>
          <p:cNvPr id="80" name="Google Shape;80;p12"/>
          <p:cNvSpPr/>
          <p:nvPr/>
        </p:nvSpPr>
        <p:spPr>
          <a:xfrm>
            <a:off x="859821" y="3194555"/>
            <a:ext cx="6550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Any process in which a learner uses a computer and, as a result, improves his or her language. (Beatty, 2013) </a:t>
            </a:r>
            <a:r>
              <a:rPr lang="zh-CN" sz="2000">
                <a:solidFill>
                  <a:schemeClr val="dk1"/>
                </a:solidFill>
              </a:rPr>
              <a:t>			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		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	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1" name="Google Shape;81;p12"/>
          <p:cNvGrpSpPr/>
          <p:nvPr/>
        </p:nvGrpSpPr>
        <p:grpSpPr>
          <a:xfrm>
            <a:off x="785907" y="4231081"/>
            <a:ext cx="1242591" cy="509890"/>
            <a:chOff x="888096" y="1000203"/>
            <a:chExt cx="4259825" cy="944066"/>
          </a:xfrm>
        </p:grpSpPr>
        <p:sp>
          <p:nvSpPr>
            <p:cNvPr id="82" name="Google Shape;82;p12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7" name="Google Shape;87;p12"/>
          <p:cNvSpPr/>
          <p:nvPr/>
        </p:nvSpPr>
        <p:spPr>
          <a:xfrm>
            <a:off x="799863" y="4301375"/>
            <a:ext cx="12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Subject</a:t>
            </a:r>
            <a:endParaRPr b="1" sz="2200"/>
          </a:p>
        </p:txBody>
      </p:sp>
      <p:sp>
        <p:nvSpPr>
          <p:cNvPr id="88" name="Google Shape;88;p12"/>
          <p:cNvSpPr/>
          <p:nvPr/>
        </p:nvSpPr>
        <p:spPr>
          <a:xfrm>
            <a:off x="984196" y="4849230"/>
            <a:ext cx="6550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859825" y="4942550"/>
            <a:ext cx="7515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Female secondary Year two student - </a:t>
            </a:r>
            <a:r>
              <a:rPr b="1"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b="1"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ntermediate</a:t>
            </a: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learner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Male University Year four studnt - </a:t>
            </a:r>
            <a:r>
              <a:rPr b="1"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advanced</a:t>
            </a: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learner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0" name="Google Shape;90;p12"/>
          <p:cNvGrpSpPr/>
          <p:nvPr/>
        </p:nvGrpSpPr>
        <p:grpSpPr>
          <a:xfrm>
            <a:off x="799834" y="5851470"/>
            <a:ext cx="5594854" cy="571443"/>
            <a:chOff x="888096" y="1000203"/>
            <a:chExt cx="4259825" cy="944066"/>
          </a:xfrm>
        </p:grpSpPr>
        <p:sp>
          <p:nvSpPr>
            <p:cNvPr id="91" name="Google Shape;91;p12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6" name="Google Shape;96;p12"/>
          <p:cNvSpPr/>
          <p:nvPr/>
        </p:nvSpPr>
        <p:spPr>
          <a:xfrm>
            <a:off x="851127" y="5879450"/>
            <a:ext cx="58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Conversation (40 turns)  &amp; Questionnaire</a:t>
            </a:r>
            <a:endParaRPr b="1" sz="2200"/>
          </a:p>
        </p:txBody>
      </p:sp>
      <p:sp>
        <p:nvSpPr>
          <p:cNvPr id="97" name="Google Shape;97;p12"/>
          <p:cNvSpPr/>
          <p:nvPr/>
        </p:nvSpPr>
        <p:spPr>
          <a:xfrm>
            <a:off x="337230" y="82750"/>
            <a:ext cx="759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AutoNum type="arabicPeriod"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 </a:t>
            </a:r>
            <a:r>
              <a:rPr b="1" lang="zh-C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3936733" y="2016637"/>
            <a:ext cx="43185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sz="6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2067483" y="3791113"/>
            <a:ext cx="2480070" cy="415578"/>
            <a:chOff x="888096" y="1000203"/>
            <a:chExt cx="4259825" cy="944066"/>
          </a:xfrm>
        </p:grpSpPr>
        <p:sp>
          <p:nvSpPr>
            <p:cNvPr id="110" name="Google Shape;110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4933480" y="4816453"/>
            <a:ext cx="2300732" cy="509890"/>
            <a:chOff x="888096" y="1000203"/>
            <a:chExt cx="4259825" cy="944066"/>
          </a:xfrm>
        </p:grpSpPr>
        <p:sp>
          <p:nvSpPr>
            <p:cNvPr id="116" name="Google Shape;116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7565349" y="5267012"/>
            <a:ext cx="2300732" cy="509890"/>
            <a:chOff x="888096" y="1000203"/>
            <a:chExt cx="4259825" cy="944066"/>
          </a:xfrm>
        </p:grpSpPr>
        <p:sp>
          <p:nvSpPr>
            <p:cNvPr id="122" name="Google Shape;122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" name="Google Shape;127;p14"/>
          <p:cNvGrpSpPr/>
          <p:nvPr/>
        </p:nvGrpSpPr>
        <p:grpSpPr>
          <a:xfrm>
            <a:off x="7565349" y="4346227"/>
            <a:ext cx="2300732" cy="509890"/>
            <a:chOff x="888096" y="1000203"/>
            <a:chExt cx="4259825" cy="944066"/>
          </a:xfrm>
        </p:grpSpPr>
        <p:sp>
          <p:nvSpPr>
            <p:cNvPr id="128" name="Google Shape;128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33" name="Google Shape;133;p14"/>
          <p:cNvCxnSpPr>
            <a:stCxn id="110" idx="3"/>
          </p:cNvCxnSpPr>
          <p:nvPr/>
        </p:nvCxnSpPr>
        <p:spPr>
          <a:xfrm>
            <a:off x="4525839" y="4003061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14"/>
          <p:cNvGrpSpPr/>
          <p:nvPr/>
        </p:nvGrpSpPr>
        <p:grpSpPr>
          <a:xfrm>
            <a:off x="4933468" y="2962329"/>
            <a:ext cx="2300732" cy="509890"/>
            <a:chOff x="888096" y="1000203"/>
            <a:chExt cx="4259825" cy="944066"/>
          </a:xfrm>
        </p:grpSpPr>
        <p:sp>
          <p:nvSpPr>
            <p:cNvPr id="135" name="Google Shape;135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40" name="Google Shape;140;p14"/>
          <p:cNvCxnSpPr/>
          <p:nvPr/>
        </p:nvCxnSpPr>
        <p:spPr>
          <a:xfrm>
            <a:off x="4721618" y="3217275"/>
            <a:ext cx="0" cy="184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4"/>
          <p:cNvCxnSpPr>
            <a:endCxn id="142" idx="1"/>
          </p:cNvCxnSpPr>
          <p:nvPr/>
        </p:nvCxnSpPr>
        <p:spPr>
          <a:xfrm>
            <a:off x="4700848" y="3217275"/>
            <a:ext cx="231300" cy="111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4729325" y="5064200"/>
            <a:ext cx="200400" cy="144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7392712" y="370032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7392712" y="4595044"/>
            <a:ext cx="0" cy="924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7392712" y="551896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7" name="Google Shape;147;p14"/>
          <p:cNvGrpSpPr/>
          <p:nvPr/>
        </p:nvGrpSpPr>
        <p:grpSpPr>
          <a:xfrm>
            <a:off x="7570554" y="3426173"/>
            <a:ext cx="2300732" cy="509890"/>
            <a:chOff x="888096" y="1000203"/>
            <a:chExt cx="4259825" cy="944066"/>
          </a:xfrm>
        </p:grpSpPr>
        <p:sp>
          <p:nvSpPr>
            <p:cNvPr id="148" name="Google Shape;148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7570554" y="2564100"/>
            <a:ext cx="2300732" cy="509890"/>
            <a:chOff x="888096" y="1000203"/>
            <a:chExt cx="4259825" cy="944066"/>
          </a:xfrm>
        </p:grpSpPr>
        <p:sp>
          <p:nvSpPr>
            <p:cNvPr id="154" name="Google Shape;154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59" name="Google Shape;159;p14"/>
          <p:cNvCxnSpPr/>
          <p:nvPr/>
        </p:nvCxnSpPr>
        <p:spPr>
          <a:xfrm>
            <a:off x="7392712" y="4595044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4"/>
          <p:cNvCxnSpPr/>
          <p:nvPr/>
        </p:nvCxnSpPr>
        <p:spPr>
          <a:xfrm>
            <a:off x="7266547" y="5067375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4"/>
          <p:cNvSpPr/>
          <p:nvPr/>
        </p:nvSpPr>
        <p:spPr>
          <a:xfrm>
            <a:off x="2089925" y="3814250"/>
            <a:ext cx="24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Assessment results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5021849" y="487240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Chatbot’s utterance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7704599" y="5334300"/>
            <a:ext cx="21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Initiative utterance</a:t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7704612" y="4415567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Appropriateness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4932148" y="3043725"/>
            <a:ext cx="24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Subject’s utterance</a:t>
            </a:r>
            <a:endParaRPr/>
          </a:p>
        </p:txBody>
      </p:sp>
      <p:cxnSp>
        <p:nvCxnSpPr>
          <p:cNvPr id="165" name="Google Shape;165;p14"/>
          <p:cNvCxnSpPr/>
          <p:nvPr/>
        </p:nvCxnSpPr>
        <p:spPr>
          <a:xfrm>
            <a:off x="7387750" y="1932850"/>
            <a:ext cx="5100" cy="176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4"/>
          <p:cNvSpPr/>
          <p:nvPr/>
        </p:nvSpPr>
        <p:spPr>
          <a:xfrm>
            <a:off x="3876105" y="375900"/>
            <a:ext cx="759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2A. Conversation assessment</a:t>
            </a:r>
            <a:endParaRPr sz="3600"/>
          </a:p>
        </p:txBody>
      </p:sp>
      <p:cxnSp>
        <p:nvCxnSpPr>
          <p:cNvPr id="167" name="Google Shape;167;p14"/>
          <p:cNvCxnSpPr/>
          <p:nvPr/>
        </p:nvCxnSpPr>
        <p:spPr>
          <a:xfrm>
            <a:off x="7392712" y="2835116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4"/>
          <p:cNvCxnSpPr/>
          <p:nvPr/>
        </p:nvCxnSpPr>
        <p:spPr>
          <a:xfrm>
            <a:off x="7266397" y="3217280"/>
            <a:ext cx="1263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4"/>
          <p:cNvSpPr/>
          <p:nvPr/>
        </p:nvSpPr>
        <p:spPr>
          <a:xfrm>
            <a:off x="7704612" y="2647271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 dialogue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7700074" y="3496108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subjects</a:t>
            </a: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7570554" y="1759450"/>
            <a:ext cx="2300732" cy="509890"/>
            <a:chOff x="888096" y="1000203"/>
            <a:chExt cx="4259825" cy="944066"/>
          </a:xfrm>
        </p:grpSpPr>
        <p:sp>
          <p:nvSpPr>
            <p:cNvPr id="172" name="Google Shape;172;p14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77" name="Google Shape;177;p14"/>
          <p:cNvCxnSpPr/>
          <p:nvPr/>
        </p:nvCxnSpPr>
        <p:spPr>
          <a:xfrm>
            <a:off x="7392712" y="195712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4"/>
          <p:cNvSpPr/>
          <p:nvPr/>
        </p:nvSpPr>
        <p:spPr>
          <a:xfrm>
            <a:off x="7704599" y="1842625"/>
            <a:ext cx="21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 &amp; Answer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5"/>
          <p:cNvGrpSpPr/>
          <p:nvPr/>
        </p:nvGrpSpPr>
        <p:grpSpPr>
          <a:xfrm>
            <a:off x="887239" y="1243942"/>
            <a:ext cx="2300732" cy="509890"/>
            <a:chOff x="888096" y="1000203"/>
            <a:chExt cx="4259825" cy="944066"/>
          </a:xfrm>
        </p:grpSpPr>
        <p:sp>
          <p:nvSpPr>
            <p:cNvPr id="184" name="Google Shape;184;p15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9" name="Google Shape;189;p15"/>
          <p:cNvSpPr/>
          <p:nvPr/>
        </p:nvSpPr>
        <p:spPr>
          <a:xfrm>
            <a:off x="1018150" y="1319325"/>
            <a:ext cx="21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</a:t>
            </a: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uestion &amp; Answer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859875" y="1796025"/>
            <a:ext cx="73587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Q rate is highest in Mitsuku (28.06%), followed by Elbot (26.83%) and Rose (23.10%). A rate is in an opposite way: highest in Rose (10.57%), followed by Elbot (7.32%) and Mitsuku (6.10%).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Mitsuku encourages users’ questions vs. Rose asks more questions.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86300" y="210800"/>
            <a:ext cx="1015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2A. </a:t>
            </a: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Conversation assessment - Subject’s utterance</a:t>
            </a:r>
            <a:endParaRPr sz="3600"/>
          </a:p>
        </p:txBody>
      </p:sp>
      <p:graphicFrame>
        <p:nvGraphicFramePr>
          <p:cNvPr id="192" name="Google Shape;192;p15"/>
          <p:cNvGraphicFramePr/>
          <p:nvPr/>
        </p:nvGraphicFramePr>
        <p:xfrm>
          <a:off x="8285550" y="9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564875"/>
                <a:gridCol w="930000"/>
                <a:gridCol w="1014225"/>
                <a:gridCol w="1054225"/>
              </a:tblGrid>
              <a:tr h="32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Mitsuku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10.57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23.10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26.83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28.06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2.09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193" name="Google Shape;193;p15"/>
          <p:cNvGrpSpPr/>
          <p:nvPr/>
        </p:nvGrpSpPr>
        <p:grpSpPr>
          <a:xfrm>
            <a:off x="887239" y="3301342"/>
            <a:ext cx="2300732" cy="509890"/>
            <a:chOff x="888096" y="1000203"/>
            <a:chExt cx="4259825" cy="944066"/>
          </a:xfrm>
        </p:grpSpPr>
        <p:sp>
          <p:nvSpPr>
            <p:cNvPr id="194" name="Google Shape;194;p15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9" name="Google Shape;199;p15"/>
          <p:cNvSpPr/>
          <p:nvPr/>
        </p:nvSpPr>
        <p:spPr>
          <a:xfrm>
            <a:off x="1018150" y="3376725"/>
            <a:ext cx="21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 dialogue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859875" y="3800050"/>
            <a:ext cx="735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Mitsuku has obviously high rate of general dialogue (3.66% &gt; 1.07% &gt; 0%)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be treated most </a:t>
            </a:r>
            <a:r>
              <a:rPr b="1"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politely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 (lowest rate of H, 1.22%)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87239" y="4672942"/>
            <a:ext cx="2300732" cy="509890"/>
            <a:chOff x="888096" y="1000203"/>
            <a:chExt cx="4259825" cy="944066"/>
          </a:xfrm>
        </p:grpSpPr>
        <p:sp>
          <p:nvSpPr>
            <p:cNvPr id="202" name="Google Shape;202;p15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1018150" y="4748325"/>
            <a:ext cx="21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subjects</a:t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59875" y="5171650"/>
            <a:ext cx="73587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Subject 2 answered 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questions 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less frequently (5.34% &lt; 10.66%) and produced </a:t>
            </a:r>
            <a:r>
              <a:rPr b="1"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hate words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 (4.64% &gt; 0%)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more experienced user tends to behave impatient and disrespectful.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09" name="Google Shape;209;p15"/>
          <p:cNvGraphicFramePr/>
          <p:nvPr/>
        </p:nvGraphicFramePr>
        <p:xfrm>
          <a:off x="8692313" y="389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487100"/>
                <a:gridCol w="1159975"/>
                <a:gridCol w="1102725"/>
              </a:tblGrid>
              <a:tr h="6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Subject1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Subject2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11.68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23.56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6"/>
          <p:cNvGrpSpPr/>
          <p:nvPr/>
        </p:nvGrpSpPr>
        <p:grpSpPr>
          <a:xfrm>
            <a:off x="887240" y="1221232"/>
            <a:ext cx="2772720" cy="526506"/>
            <a:chOff x="888096" y="1000203"/>
            <a:chExt cx="4259825" cy="944066"/>
          </a:xfrm>
        </p:grpSpPr>
        <p:sp>
          <p:nvSpPr>
            <p:cNvPr id="215" name="Google Shape;215;p16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0" name="Google Shape;220;p16"/>
          <p:cNvSpPr/>
          <p:nvPr/>
        </p:nvSpPr>
        <p:spPr>
          <a:xfrm>
            <a:off x="1018150" y="1319325"/>
            <a:ext cx="25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Appropriateness (1,2,3)</a:t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859875" y="1796025"/>
            <a:ext cx="7650300" cy="2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The best: Mitsuku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highest rate of appropriate responses (29.27%) and lowest rate of inappropriate responses (3.66%).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Elbot and Rose behaved comparably:	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Elbot - more appropriate responses (25.61% &gt; 24.2%) and fewer inappropriate responses (4.88% &lt; 5.28%).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Rose - fewer partially inappropriate responses (9.44% 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&lt; 13.42%</a:t>
            </a: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248750" y="199950"/>
            <a:ext cx="1087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2A. </a:t>
            </a: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Conversation assessment - Chatbot’s utterance</a:t>
            </a:r>
            <a:endParaRPr sz="3600"/>
          </a:p>
        </p:txBody>
      </p:sp>
      <p:graphicFrame>
        <p:nvGraphicFramePr>
          <p:cNvPr id="223" name="Google Shape;223;p16"/>
          <p:cNvGraphicFramePr/>
          <p:nvPr/>
        </p:nvGraphicFramePr>
        <p:xfrm>
          <a:off x="8347400" y="25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{EA4C9431-E93D-43E8-8F3A-833A2F5C64DA}</a:tableStyleId>
              </a:tblPr>
              <a:tblGrid>
                <a:gridCol w="545975"/>
                <a:gridCol w="944325"/>
                <a:gridCol w="1042025"/>
                <a:gridCol w="1112325"/>
              </a:tblGrid>
              <a:tr h="32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 </a:t>
                      </a:r>
                      <a:endParaRPr b="1"/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Rose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Elbot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Mitsuku Average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3.66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13.42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24.20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26.83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29.27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13.72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4.88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8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1.07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24" name="Google Shape;224;p16"/>
          <p:cNvGrpSpPr/>
          <p:nvPr/>
        </p:nvGrpSpPr>
        <p:grpSpPr>
          <a:xfrm>
            <a:off x="887237" y="4359284"/>
            <a:ext cx="2812763" cy="526506"/>
            <a:chOff x="888096" y="1000203"/>
            <a:chExt cx="4259825" cy="944066"/>
          </a:xfrm>
        </p:grpSpPr>
        <p:sp>
          <p:nvSpPr>
            <p:cNvPr id="225" name="Google Shape;225;p16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0" name="Google Shape;230;p16"/>
          <p:cNvSpPr/>
          <p:nvPr/>
        </p:nvSpPr>
        <p:spPr>
          <a:xfrm>
            <a:off x="1018150" y="4443525"/>
            <a:ext cx="25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Initiative utterance (CI)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859875" y="4866850"/>
            <a:ext cx="71889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Chatbot initiative utterance accounts for 4.88% for both Mitsuku and Elbot, and 13.72% for Rose.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Quattrocento Sans"/>
                <a:ea typeface="Quattrocento Sans"/>
                <a:cs typeface="Quattrocento Sans"/>
                <a:sym typeface="Quattrocento Sans"/>
              </a:rPr>
              <a:t>→ Rose always transfers topic.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7"/>
          <p:cNvGrpSpPr/>
          <p:nvPr/>
        </p:nvGrpSpPr>
        <p:grpSpPr>
          <a:xfrm>
            <a:off x="3058083" y="3791113"/>
            <a:ext cx="2480070" cy="415578"/>
            <a:chOff x="888096" y="1000203"/>
            <a:chExt cx="4259825" cy="944066"/>
          </a:xfrm>
        </p:grpSpPr>
        <p:sp>
          <p:nvSpPr>
            <p:cNvPr id="237" name="Google Shape;237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2" name="Google Shape;242;p17"/>
          <p:cNvGrpSpPr/>
          <p:nvPr/>
        </p:nvGrpSpPr>
        <p:grpSpPr>
          <a:xfrm>
            <a:off x="5924080" y="4816453"/>
            <a:ext cx="2300732" cy="509890"/>
            <a:chOff x="888096" y="1000203"/>
            <a:chExt cx="4259825" cy="944066"/>
          </a:xfrm>
        </p:grpSpPr>
        <p:sp>
          <p:nvSpPr>
            <p:cNvPr id="243" name="Google Shape;243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>
            <a:off x="8555996" y="5267044"/>
            <a:ext cx="1712450" cy="509890"/>
            <a:chOff x="888096" y="1000203"/>
            <a:chExt cx="4259825" cy="944066"/>
          </a:xfrm>
        </p:grpSpPr>
        <p:sp>
          <p:nvSpPr>
            <p:cNvPr id="249" name="Google Shape;249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8555943" y="4346251"/>
            <a:ext cx="1726507" cy="509890"/>
            <a:chOff x="888096" y="1000203"/>
            <a:chExt cx="4259825" cy="944066"/>
          </a:xfrm>
        </p:grpSpPr>
        <p:sp>
          <p:nvSpPr>
            <p:cNvPr id="255" name="Google Shape;255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0" name="Google Shape;260;p17"/>
          <p:cNvCxnSpPr>
            <a:stCxn id="237" idx="3"/>
          </p:cNvCxnSpPr>
          <p:nvPr/>
        </p:nvCxnSpPr>
        <p:spPr>
          <a:xfrm>
            <a:off x="5516439" y="4003061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1" name="Google Shape;261;p17"/>
          <p:cNvGrpSpPr/>
          <p:nvPr/>
        </p:nvGrpSpPr>
        <p:grpSpPr>
          <a:xfrm>
            <a:off x="5924068" y="2962329"/>
            <a:ext cx="2300732" cy="509890"/>
            <a:chOff x="888096" y="1000203"/>
            <a:chExt cx="4259825" cy="944066"/>
          </a:xfrm>
        </p:grpSpPr>
        <p:sp>
          <p:nvSpPr>
            <p:cNvPr id="262" name="Google Shape;262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67" name="Google Shape;267;p17"/>
          <p:cNvCxnSpPr/>
          <p:nvPr/>
        </p:nvCxnSpPr>
        <p:spPr>
          <a:xfrm>
            <a:off x="5712218" y="3217275"/>
            <a:ext cx="0" cy="184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8383312" y="370032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8383312" y="4595044"/>
            <a:ext cx="0" cy="924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8383312" y="551896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1" name="Google Shape;271;p17"/>
          <p:cNvGrpSpPr/>
          <p:nvPr/>
        </p:nvGrpSpPr>
        <p:grpSpPr>
          <a:xfrm>
            <a:off x="8561164" y="3426188"/>
            <a:ext cx="1692854" cy="509890"/>
            <a:chOff x="888096" y="1000203"/>
            <a:chExt cx="4259825" cy="944066"/>
          </a:xfrm>
        </p:grpSpPr>
        <p:sp>
          <p:nvSpPr>
            <p:cNvPr id="272" name="Google Shape;272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77" name="Google Shape;277;p17"/>
          <p:cNvCxnSpPr/>
          <p:nvPr/>
        </p:nvCxnSpPr>
        <p:spPr>
          <a:xfrm>
            <a:off x="8383312" y="4595044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7"/>
          <p:cNvSpPr/>
          <p:nvPr/>
        </p:nvSpPr>
        <p:spPr>
          <a:xfrm>
            <a:off x="3074924" y="3814263"/>
            <a:ext cx="26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Questionnaire</a:t>
            </a:r>
            <a:r>
              <a:rPr lang="zh-C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results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6012449" y="4872400"/>
            <a:ext cx="23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chatbots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8695200" y="5334300"/>
            <a:ext cx="15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Helpness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8695212" y="4415567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5922748" y="3043725"/>
            <a:ext cx="24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subjects</a:t>
            </a:r>
            <a:endParaRPr/>
          </a:p>
        </p:txBody>
      </p:sp>
      <p:cxnSp>
        <p:nvCxnSpPr>
          <p:cNvPr id="283" name="Google Shape;283;p17"/>
          <p:cNvCxnSpPr/>
          <p:nvPr/>
        </p:nvCxnSpPr>
        <p:spPr>
          <a:xfrm flipH="1">
            <a:off x="8383575" y="2391000"/>
            <a:ext cx="18300" cy="13095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7"/>
          <p:cNvSpPr/>
          <p:nvPr/>
        </p:nvSpPr>
        <p:spPr>
          <a:xfrm>
            <a:off x="3876105" y="375900"/>
            <a:ext cx="759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2B. Questionnaire results</a:t>
            </a:r>
            <a:endParaRPr sz="3600"/>
          </a:p>
        </p:txBody>
      </p:sp>
      <p:sp>
        <p:nvSpPr>
          <p:cNvPr id="285" name="Google Shape;285;p17"/>
          <p:cNvSpPr/>
          <p:nvPr/>
        </p:nvSpPr>
        <p:spPr>
          <a:xfrm>
            <a:off x="8690674" y="3496108"/>
            <a:ext cx="20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Subject 2</a:t>
            </a:r>
            <a:endParaRPr/>
          </a:p>
        </p:txBody>
      </p:sp>
      <p:grpSp>
        <p:nvGrpSpPr>
          <p:cNvPr id="286" name="Google Shape;286;p17"/>
          <p:cNvGrpSpPr/>
          <p:nvPr/>
        </p:nvGrpSpPr>
        <p:grpSpPr>
          <a:xfrm>
            <a:off x="8561112" y="2140453"/>
            <a:ext cx="1706912" cy="509890"/>
            <a:chOff x="888096" y="1000203"/>
            <a:chExt cx="4259825" cy="944066"/>
          </a:xfrm>
        </p:grpSpPr>
        <p:sp>
          <p:nvSpPr>
            <p:cNvPr id="287" name="Google Shape;287;p17"/>
            <p:cNvSpPr/>
            <p:nvPr/>
          </p:nvSpPr>
          <p:spPr>
            <a:xfrm>
              <a:off x="911225" y="1045634"/>
              <a:ext cx="4199400" cy="872100"/>
            </a:xfrm>
            <a:prstGeom prst="rect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292" name="Google Shape;292;p17"/>
          <p:cNvCxnSpPr/>
          <p:nvPr/>
        </p:nvCxnSpPr>
        <p:spPr>
          <a:xfrm>
            <a:off x="8383312" y="2414329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17"/>
          <p:cNvSpPr/>
          <p:nvPr/>
        </p:nvSpPr>
        <p:spPr>
          <a:xfrm>
            <a:off x="8695200" y="2223625"/>
            <a:ext cx="15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Subject 1</a:t>
            </a:r>
            <a:endParaRPr/>
          </a:p>
        </p:txBody>
      </p:sp>
      <p:cxnSp>
        <p:nvCxnSpPr>
          <p:cNvPr id="294" name="Google Shape;294;p17"/>
          <p:cNvCxnSpPr/>
          <p:nvPr/>
        </p:nvCxnSpPr>
        <p:spPr>
          <a:xfrm>
            <a:off x="8231339" y="3243761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17"/>
          <p:cNvCxnSpPr/>
          <p:nvPr/>
        </p:nvCxnSpPr>
        <p:spPr>
          <a:xfrm>
            <a:off x="8231339" y="5071411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17"/>
          <p:cNvCxnSpPr/>
          <p:nvPr/>
        </p:nvCxnSpPr>
        <p:spPr>
          <a:xfrm>
            <a:off x="5739614" y="5071411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17"/>
          <p:cNvCxnSpPr/>
          <p:nvPr/>
        </p:nvCxnSpPr>
        <p:spPr>
          <a:xfrm>
            <a:off x="5739614" y="3243761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