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 Condensed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-italic.fntdata"/><Relationship Id="rId30" Type="http://schemas.openxmlformats.org/officeDocument/2006/relationships/font" Target="fonts/RobotoCondensed-bold.fntdata"/><Relationship Id="rId11" Type="http://schemas.openxmlformats.org/officeDocument/2006/relationships/slide" Target="slides/slide7.xml"/><Relationship Id="rId33" Type="http://schemas.openxmlformats.org/officeDocument/2006/relationships/font" Target="fonts/Oswald-regular.fntdata"/><Relationship Id="rId10" Type="http://schemas.openxmlformats.org/officeDocument/2006/relationships/slide" Target="slides/slide6.xml"/><Relationship Id="rId32" Type="http://schemas.openxmlformats.org/officeDocument/2006/relationships/font" Target="fonts/RobotoCondense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swa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1538557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153855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8382bf007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8382bf00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83d8d59be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83d8d59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8382bf007_3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8382bf00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8382bf007_3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8382bf007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8382bf007_3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8382bf007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83d8d59be_2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83d8d59b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83d8d59be_2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83d8d59b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83d8d59be_2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83d8d59b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83d8d59be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83d8d59b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83d8d59be_3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83d8d59b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715385575_0_3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71538557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83d8d59be_3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83d8d59b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83d8d59be_3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83d8d59be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83d8d59be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83d8d59b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8382bf007_4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8382bf007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715385575_0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71538557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934fd41ea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934fd41e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934fd41ea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934fd41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934fd41ea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934fd41e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934fd41ea_0_6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934fd41ea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934fd41ea_0_3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934fd41e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934fd41ea_0_4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934fd41ea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BB5D9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0" name="Google Shape;10;p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Google Shape;15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6" name="Google Shape;16;p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parent Shapes">
  <p:cSld name="BLANK_1">
    <p:bg>
      <p:bgPr>
        <a:solidFill>
          <a:srgbClr val="3796B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42" name="Google Shape;142;p1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Google Shape;147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8" name="Google Shape;148;p1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99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4" name="Google Shape;24;p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Google Shape;29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0" name="Google Shape;30;p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Google Shape;35;p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0" name="Google Shape;40;p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Google Shape;45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6" name="Google Shape;46;p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3" name="Google Shape;53;p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Google Shape;58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59" name="Google Shape;59;p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Google Shape;64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68" name="Google Shape;68;p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Google Shape;73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4" name="Google Shape;74;p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Google Shape;79;p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1" name="Google Shape;81;p6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4" name="Google Shape;84;p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Google Shape;89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0" name="Google Shape;90;p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Google Shape;95;p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7" name="Google Shape;97;p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8" name="Google Shape;98;p7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1" name="Google Shape;101;p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Google Shape;106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07" name="Google Shape;107;p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Google Shape;112;p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5" name="Google Shape;115;p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21" name="Google Shape;121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2" name="Google Shape;122;p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29" name="Google Shape;129;p1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Google Shape;134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35" name="Google Shape;135;p1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ctrTitle"/>
          </p:nvPr>
        </p:nvSpPr>
        <p:spPr>
          <a:xfrm>
            <a:off x="177050" y="1133150"/>
            <a:ext cx="8341200" cy="17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Week 11 - Business Language Analysis</a:t>
            </a:r>
            <a:endParaRPr sz="4000"/>
          </a:p>
        </p:txBody>
      </p:sp>
      <p:sp>
        <p:nvSpPr>
          <p:cNvPr id="158" name="Google Shape;158;p12"/>
          <p:cNvSpPr txBox="1"/>
          <p:nvPr/>
        </p:nvSpPr>
        <p:spPr>
          <a:xfrm>
            <a:off x="4572000" y="84725"/>
            <a:ext cx="4378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LT3234 Language and Cognition</a:t>
            </a:r>
            <a:endParaRPr b="1" sz="25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338175" y="2919800"/>
            <a:ext cx="2932500" cy="20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C458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Alan SIN Man Long (54339418)</a:t>
            </a:r>
            <a:endParaRPr b="1" sz="1500">
              <a:solidFill>
                <a:srgbClr val="1C458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Gigi WONG Man Chi (5403 3000)</a:t>
            </a:r>
            <a:endParaRPr b="1" sz="1500">
              <a:solidFill>
                <a:srgbClr val="1C458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Kenix TAI Wing Lam (54915198)</a:t>
            </a:r>
            <a:endParaRPr b="1" sz="1500">
              <a:solidFill>
                <a:srgbClr val="1C458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Mia WAN Yuwei(5438 2027)</a:t>
            </a:r>
            <a:endParaRPr b="1" sz="1500">
              <a:solidFill>
                <a:srgbClr val="1C458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Muriel LEUNG Sin Yee (5479 7429)</a:t>
            </a:r>
            <a:endParaRPr b="1" sz="1500">
              <a:solidFill>
                <a:srgbClr val="1C458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458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radial category</a:t>
            </a:r>
            <a:endParaRPr/>
          </a:p>
        </p:txBody>
      </p:sp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The notion of radiality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C</a:t>
            </a:r>
            <a:r>
              <a:rPr lang="en"/>
              <a:t>onceptual category in which the range of concepts are organised relative to a central or prototypical concept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How specific concepts and conceptual areas relate to each other in the minds of the speakers of a particular language</a:t>
            </a:r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625" y="243600"/>
            <a:ext cx="2888975" cy="23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1031425" y="1149725"/>
            <a:ext cx="65388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rocess of business language </a:t>
            </a:r>
            <a:r>
              <a:rPr lang="en">
                <a:solidFill>
                  <a:srgbClr val="3796BF"/>
                </a:solidFill>
              </a:rPr>
              <a:t>analysis</a:t>
            </a:r>
            <a:endParaRPr>
              <a:solidFill>
                <a:srgbClr val="3796BF"/>
              </a:solidFill>
            </a:endParaRPr>
          </a:p>
        </p:txBody>
      </p:sp>
      <p:sp>
        <p:nvSpPr>
          <p:cNvPr id="234" name="Google Shape;234;p22"/>
          <p:cNvSpPr txBox="1"/>
          <p:nvPr>
            <p:ph idx="4294967295" type="body"/>
          </p:nvPr>
        </p:nvSpPr>
        <p:spPr>
          <a:xfrm>
            <a:off x="1031425" y="1609500"/>
            <a:ext cx="71769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G</a:t>
            </a:r>
            <a:r>
              <a:rPr lang="en"/>
              <a:t>ather language sources. Eg. business documents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Extract business terms → eat up the file by replacing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Build glossary: definitions of terms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Classify terms: generic business ontology → particular domain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Link terms: linkage of terms through semantic relationships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Load semantic base: easier to maintain multidimensional semantic structure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Main principle: a narrow semantic gap between domain understanding and object implementations.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type="ctrTitle"/>
          </p:nvPr>
        </p:nvSpPr>
        <p:spPr>
          <a:xfrm>
            <a:off x="685800" y="2421550"/>
            <a:ext cx="6724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rgbClr val="3796BF"/>
                </a:solidFill>
              </a:rPr>
              <a:t>3</a:t>
            </a:r>
            <a:r>
              <a:rPr b="0" lang="en" sz="7200">
                <a:solidFill>
                  <a:srgbClr val="3796BF"/>
                </a:solidFill>
              </a:rPr>
              <a:t>.</a:t>
            </a:r>
            <a:endParaRPr b="0" sz="72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1031425" y="1777125"/>
            <a:ext cx="64872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Beneficiary -- </a:t>
            </a:r>
            <a:r>
              <a:rPr lang="en">
                <a:solidFill>
                  <a:srgbClr val="000000"/>
                </a:solidFill>
              </a:rPr>
              <a:t>A person or other entity designated to receive benefits from an insurance policy upon the death of the insured.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»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Assignee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 A person or other party to whom benefits from an insurance policy are contractually assigned.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/>
          <p:nvPr/>
        </p:nvSpPr>
        <p:spPr>
          <a:xfrm>
            <a:off x="1305875" y="3895288"/>
            <a:ext cx="2295000" cy="614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Beneficiary</a:t>
            </a:r>
            <a:endParaRPr sz="1800"/>
          </a:p>
        </p:txBody>
      </p:sp>
      <p:sp>
        <p:nvSpPr>
          <p:cNvPr id="251" name="Google Shape;251;p25"/>
          <p:cNvSpPr/>
          <p:nvPr/>
        </p:nvSpPr>
        <p:spPr>
          <a:xfrm>
            <a:off x="5895875" y="3895300"/>
            <a:ext cx="2295000" cy="614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Assignee</a:t>
            </a:r>
            <a:endParaRPr sz="1800"/>
          </a:p>
        </p:txBody>
      </p:sp>
      <p:sp>
        <p:nvSpPr>
          <p:cNvPr id="252" name="Google Shape;252;p25"/>
          <p:cNvSpPr/>
          <p:nvPr/>
        </p:nvSpPr>
        <p:spPr>
          <a:xfrm>
            <a:off x="3560600" y="2682363"/>
            <a:ext cx="2295000" cy="614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Policyholder</a:t>
            </a:r>
            <a:endParaRPr sz="1800"/>
          </a:p>
        </p:txBody>
      </p:sp>
      <p:sp>
        <p:nvSpPr>
          <p:cNvPr id="253" name="Google Shape;253;p25"/>
          <p:cNvSpPr/>
          <p:nvPr/>
        </p:nvSpPr>
        <p:spPr>
          <a:xfrm>
            <a:off x="3560600" y="1469425"/>
            <a:ext cx="2295000" cy="614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Company</a:t>
            </a:r>
            <a:endParaRPr sz="1800"/>
          </a:p>
        </p:txBody>
      </p:sp>
      <p:cxnSp>
        <p:nvCxnSpPr>
          <p:cNvPr id="254" name="Google Shape;254;p25"/>
          <p:cNvCxnSpPr>
            <a:stCxn id="252" idx="0"/>
            <a:endCxn id="253" idx="4"/>
          </p:cNvCxnSpPr>
          <p:nvPr/>
        </p:nvCxnSpPr>
        <p:spPr>
          <a:xfrm rot="10800000">
            <a:off x="4708100" y="2083563"/>
            <a:ext cx="0" cy="5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5"/>
          <p:cNvCxnSpPr>
            <a:stCxn id="253" idx="3"/>
            <a:endCxn id="250" idx="0"/>
          </p:cNvCxnSpPr>
          <p:nvPr/>
        </p:nvCxnSpPr>
        <p:spPr>
          <a:xfrm flipH="1">
            <a:off x="2453395" y="1993592"/>
            <a:ext cx="1443300" cy="19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5"/>
          <p:cNvCxnSpPr>
            <a:stCxn id="253" idx="5"/>
            <a:endCxn id="251" idx="0"/>
          </p:cNvCxnSpPr>
          <p:nvPr/>
        </p:nvCxnSpPr>
        <p:spPr>
          <a:xfrm>
            <a:off x="5519505" y="1993592"/>
            <a:ext cx="1524000" cy="19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5"/>
          <p:cNvCxnSpPr>
            <a:stCxn id="252" idx="4"/>
            <a:endCxn id="250" idx="7"/>
          </p:cNvCxnSpPr>
          <p:nvPr/>
        </p:nvCxnSpPr>
        <p:spPr>
          <a:xfrm flipH="1">
            <a:off x="3264800" y="3296463"/>
            <a:ext cx="1443300" cy="6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5"/>
          <p:cNvCxnSpPr>
            <a:stCxn id="252" idx="4"/>
            <a:endCxn id="251" idx="1"/>
          </p:cNvCxnSpPr>
          <p:nvPr/>
        </p:nvCxnSpPr>
        <p:spPr>
          <a:xfrm>
            <a:off x="4708100" y="3296463"/>
            <a:ext cx="1524000" cy="6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ctrTitle"/>
          </p:nvPr>
        </p:nvSpPr>
        <p:spPr>
          <a:xfrm>
            <a:off x="685800" y="2421550"/>
            <a:ext cx="6724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rgbClr val="3796BF"/>
                </a:solidFill>
              </a:rPr>
              <a:t>4</a:t>
            </a:r>
            <a:r>
              <a:rPr b="0" lang="en" sz="7200">
                <a:solidFill>
                  <a:srgbClr val="3796BF"/>
                </a:solidFill>
              </a:rPr>
              <a:t>.</a:t>
            </a:r>
            <a:endParaRPr b="0" sz="72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Major Problem</a:t>
            </a:r>
            <a:endParaRPr/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1031425" y="1777125"/>
            <a:ext cx="6863700" cy="31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As with any solution, a problem is required for business language analysis to even exist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 major problem in the business field, as mentioned by Doug McDavid, is the challenge of intercomprehension when professionals from different fields come together to work on the same project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Jargons and terms of a certain field can be undecipherable for people of another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Proposed Solution</a:t>
            </a:r>
            <a:endParaRPr/>
          </a:p>
        </p:txBody>
      </p:sp>
      <p:sp>
        <p:nvSpPr>
          <p:cNvPr id="275" name="Google Shape;275;p28"/>
          <p:cNvSpPr txBox="1"/>
          <p:nvPr>
            <p:ph idx="1" type="body"/>
          </p:nvPr>
        </p:nvSpPr>
        <p:spPr>
          <a:xfrm>
            <a:off x="1031425" y="1777125"/>
            <a:ext cx="67875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b="1" lang="en"/>
              <a:t>The Large Database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Utilizing the method of Business Language Analysis, a new business, in the form of an object-oriented database, can be established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Technically, to a certain extent, Google is already an existing example of such a database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1024500" y="914650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Database</a:t>
            </a:r>
            <a:endParaRPr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463200" y="1396875"/>
            <a:ext cx="7756800" cy="27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Through the practice of BLA, information of different fields is collected and categorized semantically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 Radial Diagram of categories is formed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Over time, with more input from people of any field from all over the world, the database can only grow larger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Eventually, any business language is categorized and radially linked 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Categories (block) of information can be sold as separable, modular objects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Prices vary depending on the size of the block  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Our Problem </a:t>
            </a:r>
            <a:endParaRPr/>
          </a:p>
        </p:txBody>
      </p:sp>
      <p:sp>
        <p:nvSpPr>
          <p:cNvPr id="287" name="Google Shape;287;p30"/>
          <p:cNvSpPr txBox="1"/>
          <p:nvPr>
            <p:ph idx="1" type="body"/>
          </p:nvPr>
        </p:nvSpPr>
        <p:spPr>
          <a:xfrm>
            <a:off x="1031425" y="1777125"/>
            <a:ext cx="6552600" cy="27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Such is a powerful model since any business can benefit from the database, meaning the consumer market is huge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However, in order to solve our proposed problem, more work is needed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Since businesses are living minds, the connection between business terms can be realized in the same way as the linguistic connections in human cognition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b="1" lang="en"/>
              <a:t>Metaphor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96B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idx="4294967295" type="title"/>
          </p:nvPr>
        </p:nvSpPr>
        <p:spPr>
          <a:xfrm>
            <a:off x="11047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Agenda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5" name="Google Shape;165;p13"/>
          <p:cNvSpPr txBox="1"/>
          <p:nvPr>
            <p:ph idx="4294967295" type="body"/>
          </p:nvPr>
        </p:nvSpPr>
        <p:spPr>
          <a:xfrm>
            <a:off x="1031425" y="1830425"/>
            <a:ext cx="2037600" cy="1371600"/>
          </a:xfrm>
          <a:prstGeom prst="rect">
            <a:avLst/>
          </a:prstGeom>
          <a:ln cap="flat" cmpd="sng" w="3810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Introduction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6" name="Google Shape;166;p13"/>
          <p:cNvSpPr txBox="1"/>
          <p:nvPr>
            <p:ph idx="4294967295" type="body"/>
          </p:nvPr>
        </p:nvSpPr>
        <p:spPr>
          <a:xfrm>
            <a:off x="3173275" y="1830425"/>
            <a:ext cx="2037600" cy="1371600"/>
          </a:xfrm>
          <a:prstGeom prst="rect">
            <a:avLst/>
          </a:prstGeom>
          <a:ln cap="flat" cmpd="sng" w="3810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2.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Cognition, Language and Business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67" name="Google Shape;167;p13"/>
          <p:cNvSpPr txBox="1"/>
          <p:nvPr>
            <p:ph idx="4294967295" type="body"/>
          </p:nvPr>
        </p:nvSpPr>
        <p:spPr>
          <a:xfrm>
            <a:off x="5315125" y="1830425"/>
            <a:ext cx="2037600" cy="1371600"/>
          </a:xfrm>
          <a:prstGeom prst="rect">
            <a:avLst/>
          </a:prstGeom>
          <a:ln cap="flat" cmpd="sng" w="3810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3. Examples 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68" name="Google Shape;168;p13"/>
          <p:cNvSpPr txBox="1"/>
          <p:nvPr>
            <p:ph idx="4294967295" type="body"/>
          </p:nvPr>
        </p:nvSpPr>
        <p:spPr>
          <a:xfrm>
            <a:off x="1031425" y="3318125"/>
            <a:ext cx="2037600" cy="1371600"/>
          </a:xfrm>
          <a:prstGeom prst="rect">
            <a:avLst/>
          </a:prstGeom>
          <a:ln cap="flat" cmpd="sng" w="3810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4. Applications 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9" name="Google Shape;169;p13"/>
          <p:cNvSpPr txBox="1"/>
          <p:nvPr>
            <p:ph idx="4294967295" type="body"/>
          </p:nvPr>
        </p:nvSpPr>
        <p:spPr>
          <a:xfrm>
            <a:off x="3173275" y="3318025"/>
            <a:ext cx="2037600" cy="1371600"/>
          </a:xfrm>
          <a:prstGeom prst="rect">
            <a:avLst/>
          </a:prstGeom>
          <a:ln cap="flat" cmpd="sng" w="3810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5.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Conclusion 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1031425" y="8870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Metaphor</a:t>
            </a:r>
            <a:endParaRPr/>
          </a:p>
        </p:txBody>
      </p:sp>
      <p:sp>
        <p:nvSpPr>
          <p:cNvPr id="293" name="Google Shape;293;p31"/>
          <p:cNvSpPr txBox="1"/>
          <p:nvPr>
            <p:ph idx="1" type="body"/>
          </p:nvPr>
        </p:nvSpPr>
        <p:spPr>
          <a:xfrm>
            <a:off x="116750" y="1286300"/>
            <a:ext cx="6566400" cy="27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Jargons of different professional fields can be linked to general terms through functional metaphor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Example: AMA (Medical jargon, stands for Against Medical Advice) -&gt; negative/advice/doctor -&gt; not recommended by doctor -&gt; Warning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The function of the term AMA is basically “to warn” 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Linguists working on the database should also associate functional metaphors to every term in the database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Professionals can quickly understand each other through metaphorical objects when engaged in cross-field projects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type="ctrTitle"/>
          </p:nvPr>
        </p:nvSpPr>
        <p:spPr>
          <a:xfrm>
            <a:off x="685800" y="2421550"/>
            <a:ext cx="6724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rgbClr val="3796BF"/>
                </a:solidFill>
              </a:rPr>
              <a:t>5</a:t>
            </a:r>
            <a:r>
              <a:rPr b="0" lang="en" sz="7200">
                <a:solidFill>
                  <a:srgbClr val="3796BF"/>
                </a:solidFill>
              </a:rPr>
              <a:t>.</a:t>
            </a:r>
            <a:endParaRPr b="0" sz="72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4" name="Google Shape;304;p33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Business Language Analysis: </a:t>
            </a:r>
            <a:r>
              <a:rPr lang="en"/>
              <a:t>Information System as a Living, or Cognitive System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Rethink economic as an evolving ecosystem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Major Problem: challenge of intercomprehension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Proposed Solution: The Large Database of Radial Diagram of categories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10" name="Google Shape;310;p34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Evans V. &amp; Green M. 2006. Cognitive Linguistics, an Introduction. Lawrence Erlbaum Associates, Publishers. London.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idx="4294967295" type="ctrTitle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900"/>
                </a:solidFill>
              </a:rPr>
              <a:t>THANKS</a:t>
            </a:r>
            <a:r>
              <a:rPr lang="en" sz="6000">
                <a:solidFill>
                  <a:srgbClr val="FF9900"/>
                </a:solidFill>
              </a:rPr>
              <a:t>!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316" name="Google Shape;316;p35"/>
          <p:cNvSpPr txBox="1"/>
          <p:nvPr>
            <p:ph idx="4294967295" type="subTitle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796BF"/>
                </a:solidFill>
              </a:rPr>
              <a:t>Any questions?</a:t>
            </a:r>
            <a:endParaRPr b="1" sz="36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ctrTitle"/>
          </p:nvPr>
        </p:nvSpPr>
        <p:spPr>
          <a:xfrm>
            <a:off x="685800" y="2421550"/>
            <a:ext cx="6724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rgbClr val="3796BF"/>
                </a:solidFill>
              </a:rPr>
              <a:t>1</a:t>
            </a:r>
            <a:r>
              <a:rPr b="0" lang="en" sz="7200">
                <a:solidFill>
                  <a:srgbClr val="3796BF"/>
                </a:solidFill>
              </a:rPr>
              <a:t>.</a:t>
            </a:r>
            <a:endParaRPr b="0" sz="72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of the Article</a:t>
            </a:r>
            <a:endParaRPr/>
          </a:p>
        </p:txBody>
      </p:sp>
      <p:sp>
        <p:nvSpPr>
          <p:cNvPr id="180" name="Google Shape;180;p15"/>
          <p:cNvSpPr txBox="1"/>
          <p:nvPr>
            <p:ph idx="2" type="body"/>
          </p:nvPr>
        </p:nvSpPr>
        <p:spPr>
          <a:xfrm>
            <a:off x="3995775" y="1937075"/>
            <a:ext cx="3645000" cy="2034600"/>
          </a:xfrm>
          <a:prstGeom prst="rect">
            <a:avLst/>
          </a:prstGeom>
          <a:ln cap="flat" cmpd="sng" w="28575">
            <a:solidFill>
              <a:srgbClr val="6078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796BF"/>
                </a:solidFill>
              </a:rPr>
              <a:t>Thus...</a:t>
            </a:r>
            <a:endParaRPr sz="1500">
              <a:solidFill>
                <a:srgbClr val="3796BF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The article proposes a human-centered approach which focuses more on understanding than engineering 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That the information system is viewed as the mind of a living system.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1031425" y="1937075"/>
            <a:ext cx="1975500" cy="2034600"/>
          </a:xfrm>
          <a:prstGeom prst="rect">
            <a:avLst/>
          </a:prstGeom>
          <a:ln cap="flat" cmpd="sng" w="28575">
            <a:solidFill>
              <a:srgbClr val="6078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796BF"/>
                </a:solidFill>
              </a:rPr>
              <a:t>Because...</a:t>
            </a:r>
            <a:endParaRPr sz="1500">
              <a:solidFill>
                <a:srgbClr val="3796BF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Information management is ultimately about human communication.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3141649" y="2708625"/>
            <a:ext cx="7194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ctrTitle"/>
          </p:nvPr>
        </p:nvSpPr>
        <p:spPr>
          <a:xfrm>
            <a:off x="685800" y="2421550"/>
            <a:ext cx="6724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rgbClr val="3796BF"/>
                </a:solidFill>
              </a:rPr>
              <a:t>2.</a:t>
            </a:r>
            <a:endParaRPr b="0" sz="72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Cognition, Language and Business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597200" y="1064075"/>
            <a:ext cx="81021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System as the Mind of a Living System</a:t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1157900" y="1958625"/>
            <a:ext cx="1442400" cy="1412100"/>
          </a:xfrm>
          <a:prstGeom prst="ellipse">
            <a:avLst/>
          </a:prstGeom>
          <a:noFill/>
          <a:ln cap="flat" cmpd="sng" w="38100">
            <a:solidFill>
              <a:srgbClr val="81D1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Information System</a:t>
            </a:r>
            <a:endParaRPr b="1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3850800" y="1980775"/>
            <a:ext cx="1442400" cy="1412100"/>
          </a:xfrm>
          <a:prstGeom prst="ellipse">
            <a:avLst/>
          </a:prstGeom>
          <a:noFill/>
          <a:ln cap="flat" cmpd="sng" w="38100">
            <a:solidFill>
              <a:srgbClr val="81D1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Human Mind</a:t>
            </a:r>
            <a:endParaRPr b="1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2600250" y="2090925"/>
            <a:ext cx="1254000" cy="1096800"/>
          </a:xfrm>
          <a:prstGeom prst="ellipse">
            <a:avLst/>
          </a:prstGeom>
          <a:noFill/>
          <a:ln cap="flat" cmpd="sng" w="152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similar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2240050" y="3471225"/>
            <a:ext cx="1503300" cy="1412100"/>
          </a:xfrm>
          <a:prstGeom prst="ellipse">
            <a:avLst/>
          </a:prstGeom>
          <a:noFill/>
          <a:ln cap="flat" cmpd="sng" w="38100">
            <a:solidFill>
              <a:srgbClr val="81D1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Objects</a:t>
            </a:r>
            <a:endParaRPr b="1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5075850" y="3443175"/>
            <a:ext cx="1503300" cy="1468200"/>
          </a:xfrm>
          <a:prstGeom prst="ellipse">
            <a:avLst/>
          </a:prstGeom>
          <a:noFill/>
          <a:ln cap="flat" cmpd="sng" w="38100">
            <a:solidFill>
              <a:srgbClr val="81D1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Linguistics Terms/</a:t>
            </a:r>
            <a:endParaRPr b="1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Expressions</a:t>
            </a:r>
            <a:endParaRPr b="1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3709050" y="3628875"/>
            <a:ext cx="1366800" cy="1096800"/>
          </a:xfrm>
          <a:prstGeom prst="ellipse">
            <a:avLst/>
          </a:prstGeom>
          <a:noFill/>
          <a:ln cap="flat" cmpd="sng" w="152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 expressed in 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797850" y="1826575"/>
            <a:ext cx="7548300" cy="6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Such Process Extends into Business Concepts: An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855075" y="2138700"/>
            <a:ext cx="2592000" cy="2347800"/>
          </a:xfrm>
          <a:prstGeom prst="homePlate">
            <a:avLst>
              <a:gd fmla="val 30129" name="adj"/>
            </a:avLst>
          </a:prstGeom>
          <a:solidFill>
            <a:srgbClr val="81D1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Category</a:t>
            </a:r>
            <a:r>
              <a:rPr b="1" lang="en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endParaRPr b="1"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Product</a:t>
            </a:r>
            <a:endParaRPr b="1"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b="1" sz="1500">
              <a:solidFill>
                <a:srgbClr val="FFF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2926075" y="2138700"/>
            <a:ext cx="2809200" cy="2347800"/>
          </a:xfrm>
          <a:prstGeom prst="chevron">
            <a:avLst>
              <a:gd fmla="val 29853" name="adj"/>
            </a:avLst>
          </a:prstGeom>
          <a:solidFill>
            <a:srgbClr val="4BB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Prototypical Member</a:t>
            </a:r>
            <a:r>
              <a:rPr b="1" lang="en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endParaRPr b="1"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of an Industrial Process</a:t>
            </a:r>
            <a:endParaRPr b="1"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e.g. a car</a:t>
            </a:r>
            <a:endParaRPr b="1"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5238600" y="2125050"/>
            <a:ext cx="2931600" cy="2375100"/>
          </a:xfrm>
          <a:prstGeom prst="chevron">
            <a:avLst>
              <a:gd fmla="val 29853" name="adj"/>
            </a:avLst>
          </a:prstGeom>
          <a:solidFill>
            <a:srgbClr val="3796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Radial Categories</a:t>
            </a:r>
            <a:r>
              <a:rPr b="1" lang="en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Manufacturers, features, price</a:t>
            </a:r>
            <a:endParaRPr b="1"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Orientation Approach</a:t>
            </a:r>
            <a:endParaRPr/>
          </a:p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1031425" y="1777125"/>
            <a:ext cx="64872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Presented as the most hopeful approach to business language analysis which is based on the system thinking paradigm.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Main principle: a narrow semantic gap between domain understanding and object implementations.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1063800" y="1326150"/>
            <a:ext cx="70164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Human Form Mental Categories:</a:t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1154667" y="2153500"/>
            <a:ext cx="2191500" cy="1852200"/>
          </a:xfrm>
          <a:prstGeom prst="homePlate">
            <a:avLst>
              <a:gd fmla="val 30129" name="adj"/>
            </a:avLst>
          </a:prstGeom>
          <a:solidFill>
            <a:srgbClr val="81D1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Idealized Conceptual Models (ICMs)</a:t>
            </a:r>
            <a:endParaRPr b="1"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2902904" y="2153500"/>
            <a:ext cx="2233800" cy="1852200"/>
          </a:xfrm>
          <a:prstGeom prst="chevron">
            <a:avLst>
              <a:gd fmla="val 29853" name="adj"/>
            </a:avLst>
          </a:prstGeom>
          <a:solidFill>
            <a:srgbClr val="4BB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Prototypical Members</a:t>
            </a:r>
            <a:endParaRPr b="1"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4734013" y="2153500"/>
            <a:ext cx="2233800" cy="1852200"/>
          </a:xfrm>
          <a:prstGeom prst="chevron">
            <a:avLst>
              <a:gd fmla="val 29853" name="adj"/>
            </a:avLst>
          </a:prstGeom>
          <a:solidFill>
            <a:srgbClr val="3796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Extends into Radial Categories</a:t>
            </a:r>
            <a:endParaRPr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6556704" y="2153500"/>
            <a:ext cx="2233800" cy="1852200"/>
          </a:xfrm>
          <a:prstGeom prst="chevron">
            <a:avLst>
              <a:gd fmla="val 29853" name="adj"/>
            </a:avLst>
          </a:prstGeom>
          <a:solidFill>
            <a:srgbClr val="4BB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Peripheral Members</a:t>
            </a:r>
            <a:endParaRPr b="1"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