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T Sans Narrow"/>
      <p:regular r:id="rId36"/>
      <p:bold r:id="rId37"/>
    </p:embeddedFont>
    <p:embeddedFont>
      <p:font typeface="Roboto Condensed"/>
      <p:regular r:id="rId38"/>
      <p:bold r:id="rId39"/>
      <p:italic r:id="rId40"/>
      <p:boldItalic r:id="rId41"/>
    </p:embeddedFont>
    <p:embeddedFont>
      <p:font typeface="Oswald"/>
      <p:regular r:id="rId42"/>
      <p:bold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italic.fntdata"/><Relationship Id="rId20" Type="http://schemas.openxmlformats.org/officeDocument/2006/relationships/slide" Target="slides/slide14.xml"/><Relationship Id="rId42" Type="http://schemas.openxmlformats.org/officeDocument/2006/relationships/font" Target="fonts/Oswald-regular.fntdata"/><Relationship Id="rId41" Type="http://schemas.openxmlformats.org/officeDocument/2006/relationships/font" Target="fonts/RobotoCondensed-boldItalic.fntdata"/><Relationship Id="rId22" Type="http://schemas.openxmlformats.org/officeDocument/2006/relationships/slide" Target="slides/slide16.xml"/><Relationship Id="rId44" Type="http://schemas.openxmlformats.org/officeDocument/2006/relationships/font" Target="fonts/OpenSans-regular.fntdata"/><Relationship Id="rId21" Type="http://schemas.openxmlformats.org/officeDocument/2006/relationships/slide" Target="slides/slide15.xml"/><Relationship Id="rId43" Type="http://schemas.openxmlformats.org/officeDocument/2006/relationships/font" Target="fonts/Oswald-bold.fntdata"/><Relationship Id="rId24" Type="http://schemas.openxmlformats.org/officeDocument/2006/relationships/slide" Target="slides/slide18.xml"/><Relationship Id="rId46" Type="http://schemas.openxmlformats.org/officeDocument/2006/relationships/font" Target="fonts/OpenSans-italic.fntdata"/><Relationship Id="rId23" Type="http://schemas.openxmlformats.org/officeDocument/2006/relationships/slide" Target="slides/slide17.xml"/><Relationship Id="rId45" Type="http://schemas.openxmlformats.org/officeDocument/2006/relationships/font" Target="fonts/Open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TSansNarrow-bold.fntdata"/><Relationship Id="rId14" Type="http://schemas.openxmlformats.org/officeDocument/2006/relationships/slide" Target="slides/slide8.xml"/><Relationship Id="rId36" Type="http://schemas.openxmlformats.org/officeDocument/2006/relationships/font" Target="fonts/PTSansNarrow-regular.fntdata"/><Relationship Id="rId17" Type="http://schemas.openxmlformats.org/officeDocument/2006/relationships/slide" Target="slides/slide11.xml"/><Relationship Id="rId39" Type="http://schemas.openxmlformats.org/officeDocument/2006/relationships/font" Target="fonts/RobotoCondensed-bold.fntdata"/><Relationship Id="rId16" Type="http://schemas.openxmlformats.org/officeDocument/2006/relationships/slide" Target="slides/slide10.xml"/><Relationship Id="rId38" Type="http://schemas.openxmlformats.org/officeDocument/2006/relationships/font" Target="fonts/RobotoCondense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29e599f33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29e599f3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29e59a4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29e59a4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2bb603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2bb603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2bb60381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2bb6038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2bb60381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2bb6038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2c7b3044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2c7b3044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2b27857b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2b27857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29e59a42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29e59a42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2c7b3044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2c7b3044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2c7b30449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2c7b30449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2c7b30449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2c7b30449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29e599f33_2_4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29e599f33_2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29e599f33_2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29e599f33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29e599f3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29e599f3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29e599f3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29e599f3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29e599f3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29e599f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42c7b30449_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42c7b30449_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2c7b30449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2c7b30449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42b27857bd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42b27857b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2c7b304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2c7b304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42b27857bd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42b27857b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42b27857bd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2b27857b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29e599f33_2_9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29e599f33_2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29e599f33_2_4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29e599f33_2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29e59a42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29e59a42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The very first question that the study of Language and Cognition asks is how human beings perceive and construe the external world. So the word “construal” is very important in the study of Language and Cognition. We are going to define it first.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29e599f33_2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29e599f33_2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When we see a “book”, we’ll first perceive the image of a book and then formulate a mental construction of this object in our mind, during this stage.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29e599f33_2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29e599f33_2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After forming a conception, we need a linguistic form to express, so we’ll say that this is a “book”.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29e599f33_2_1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29e599f33_2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29e599f33_2_1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29e599f33_2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4BB5D9"/>
        </a:solidFill>
      </p:bgPr>
    </p:bg>
    <p:spTree>
      <p:nvGrpSpPr>
        <p:cNvPr id="65" name="Shape 65"/>
        <p:cNvGrpSpPr/>
        <p:nvPr/>
      </p:nvGrpSpPr>
      <p:grpSpPr>
        <a:xfrm>
          <a:off x="0" y="0"/>
          <a:ext cx="0" cy="0"/>
          <a:chOff x="0" y="0"/>
          <a:chExt cx="0" cy="0"/>
        </a:xfrm>
      </p:grpSpPr>
      <p:grpSp>
        <p:nvGrpSpPr>
          <p:cNvPr id="66" name="Google Shape;66;p14"/>
          <p:cNvGrpSpPr/>
          <p:nvPr/>
        </p:nvGrpSpPr>
        <p:grpSpPr>
          <a:xfrm>
            <a:off x="5609666" y="2185857"/>
            <a:ext cx="3534604" cy="3432788"/>
            <a:chOff x="6172200" y="2656118"/>
            <a:chExt cx="2971754" cy="2886151"/>
          </a:xfrm>
        </p:grpSpPr>
        <p:sp>
          <p:nvSpPr>
            <p:cNvPr id="67" name="Google Shape;67;p14"/>
            <p:cNvSpPr/>
            <p:nvPr/>
          </p:nvSpPr>
          <p:spPr>
            <a:xfrm flipH="1" rot="9208626">
              <a:off x="6704904" y="4110434"/>
              <a:ext cx="484232" cy="120400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flipH="1" rot="9208633">
              <a:off x="7804300" y="3279013"/>
              <a:ext cx="877624" cy="2182136"/>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flipH="1" rot="9208678">
              <a:off x="6287617" y="4657701"/>
              <a:ext cx="229660" cy="571018"/>
            </a:xfrm>
            <a:prstGeom prst="flowChartManualInpu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FFFFFF"/>
            </a:solidFill>
            <a:ln>
              <a:noFill/>
            </a:ln>
          </p:spPr>
        </p:sp>
      </p:grpSp>
      <p:grpSp>
        <p:nvGrpSpPr>
          <p:cNvPr id="72" name="Google Shape;72;p14"/>
          <p:cNvGrpSpPr/>
          <p:nvPr/>
        </p:nvGrpSpPr>
        <p:grpSpPr>
          <a:xfrm>
            <a:off x="-22" y="-324543"/>
            <a:ext cx="3068579" cy="1910876"/>
            <a:chOff x="-32" y="-215963"/>
            <a:chExt cx="2163561" cy="1347300"/>
          </a:xfrm>
        </p:grpSpPr>
        <p:sp>
          <p:nvSpPr>
            <p:cNvPr id="73" name="Google Shape;73;p14"/>
            <p:cNvSpPr/>
            <p:nvPr/>
          </p:nvSpPr>
          <p:spPr>
            <a:xfrm flipH="1" rot="-1591408">
              <a:off x="1362169" y="-63166"/>
              <a:ext cx="205103" cy="509980"/>
            </a:xfrm>
            <a:prstGeom prst="flowChartManualInpu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flipH="1" rot="-1591339">
              <a:off x="892401" y="-169347"/>
              <a:ext cx="504374" cy="1254067"/>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flipH="1" rot="-1591322">
              <a:off x="1818452" y="-76292"/>
              <a:ext cx="229660" cy="571018"/>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81D1EC"/>
            </a:solidFill>
            <a:ln>
              <a:noFill/>
            </a:ln>
          </p:spPr>
        </p:sp>
      </p:grpSp>
      <p:sp>
        <p:nvSpPr>
          <p:cNvPr id="78" name="Google Shape;78;p14"/>
          <p:cNvSpPr txBox="1"/>
          <p:nvPr>
            <p:ph type="ctrTitle"/>
          </p:nvPr>
        </p:nvSpPr>
        <p:spPr>
          <a:xfrm>
            <a:off x="685800" y="2753825"/>
            <a:ext cx="56715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5000"/>
              <a:buNone/>
              <a:defRPr sz="5000">
                <a:solidFill>
                  <a:srgbClr val="FFFFFF"/>
                </a:solidFill>
              </a:defRPr>
            </a:lvl1pPr>
            <a:lvl2pPr lvl="1" rtl="0">
              <a:spcBef>
                <a:spcPts val="0"/>
              </a:spcBef>
              <a:spcAft>
                <a:spcPts val="0"/>
              </a:spcAft>
              <a:buClr>
                <a:srgbClr val="FFFFFF"/>
              </a:buClr>
              <a:buSzPts val="5000"/>
              <a:buNone/>
              <a:defRPr sz="5000">
                <a:solidFill>
                  <a:srgbClr val="FFFFFF"/>
                </a:solidFill>
              </a:defRPr>
            </a:lvl2pPr>
            <a:lvl3pPr lvl="2" rtl="0">
              <a:spcBef>
                <a:spcPts val="0"/>
              </a:spcBef>
              <a:spcAft>
                <a:spcPts val="0"/>
              </a:spcAft>
              <a:buClr>
                <a:srgbClr val="FFFFFF"/>
              </a:buClr>
              <a:buSzPts val="5000"/>
              <a:buNone/>
              <a:defRPr sz="5000">
                <a:solidFill>
                  <a:srgbClr val="FFFFFF"/>
                </a:solidFill>
              </a:defRPr>
            </a:lvl3pPr>
            <a:lvl4pPr lvl="3" rtl="0">
              <a:spcBef>
                <a:spcPts val="0"/>
              </a:spcBef>
              <a:spcAft>
                <a:spcPts val="0"/>
              </a:spcAft>
              <a:buClr>
                <a:srgbClr val="FFFFFF"/>
              </a:buClr>
              <a:buSzPts val="5000"/>
              <a:buNone/>
              <a:defRPr sz="5000">
                <a:solidFill>
                  <a:srgbClr val="FFFFFF"/>
                </a:solidFill>
              </a:defRPr>
            </a:lvl4pPr>
            <a:lvl5pPr lvl="4" rtl="0">
              <a:spcBef>
                <a:spcPts val="0"/>
              </a:spcBef>
              <a:spcAft>
                <a:spcPts val="0"/>
              </a:spcAft>
              <a:buClr>
                <a:srgbClr val="FFFFFF"/>
              </a:buClr>
              <a:buSzPts val="5000"/>
              <a:buNone/>
              <a:defRPr sz="5000">
                <a:solidFill>
                  <a:srgbClr val="FFFFFF"/>
                </a:solidFill>
              </a:defRPr>
            </a:lvl5pPr>
            <a:lvl6pPr lvl="5" rtl="0">
              <a:spcBef>
                <a:spcPts val="0"/>
              </a:spcBef>
              <a:spcAft>
                <a:spcPts val="0"/>
              </a:spcAft>
              <a:buClr>
                <a:srgbClr val="FFFFFF"/>
              </a:buClr>
              <a:buSzPts val="5000"/>
              <a:buNone/>
              <a:defRPr sz="5000">
                <a:solidFill>
                  <a:srgbClr val="FFFFFF"/>
                </a:solidFill>
              </a:defRPr>
            </a:lvl6pPr>
            <a:lvl7pPr lvl="6" rtl="0">
              <a:spcBef>
                <a:spcPts val="0"/>
              </a:spcBef>
              <a:spcAft>
                <a:spcPts val="0"/>
              </a:spcAft>
              <a:buClr>
                <a:srgbClr val="FFFFFF"/>
              </a:buClr>
              <a:buSzPts val="5000"/>
              <a:buNone/>
              <a:defRPr sz="5000">
                <a:solidFill>
                  <a:srgbClr val="FFFFFF"/>
                </a:solidFill>
              </a:defRPr>
            </a:lvl7pPr>
            <a:lvl8pPr lvl="7" rtl="0">
              <a:spcBef>
                <a:spcPts val="0"/>
              </a:spcBef>
              <a:spcAft>
                <a:spcPts val="0"/>
              </a:spcAft>
              <a:buClr>
                <a:srgbClr val="FFFFFF"/>
              </a:buClr>
              <a:buSzPts val="5000"/>
              <a:buNone/>
              <a:defRPr sz="5000">
                <a:solidFill>
                  <a:srgbClr val="FFFFFF"/>
                </a:solidFill>
              </a:defRPr>
            </a:lvl8pPr>
            <a:lvl9pPr lvl="8" rtl="0">
              <a:spcBef>
                <a:spcPts val="0"/>
              </a:spcBef>
              <a:spcAft>
                <a:spcPts val="0"/>
              </a:spcAft>
              <a:buClr>
                <a:srgbClr val="FFFFFF"/>
              </a:buClr>
              <a:buSzPts val="5000"/>
              <a:buNone/>
              <a:defRPr sz="50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9900"/>
        </a:solidFill>
      </p:bgPr>
    </p:bg>
    <p:spTree>
      <p:nvGrpSpPr>
        <p:cNvPr id="79" name="Shape 79"/>
        <p:cNvGrpSpPr/>
        <p:nvPr/>
      </p:nvGrpSpPr>
      <p:grpSpPr>
        <a:xfrm>
          <a:off x="0" y="0"/>
          <a:ext cx="0" cy="0"/>
          <a:chOff x="0" y="0"/>
          <a:chExt cx="0" cy="0"/>
        </a:xfrm>
      </p:grpSpPr>
      <p:grpSp>
        <p:nvGrpSpPr>
          <p:cNvPr id="80" name="Google Shape;80;p15"/>
          <p:cNvGrpSpPr/>
          <p:nvPr/>
        </p:nvGrpSpPr>
        <p:grpSpPr>
          <a:xfrm>
            <a:off x="6172200" y="2656118"/>
            <a:ext cx="2971754" cy="2886151"/>
            <a:chOff x="6172200" y="2656118"/>
            <a:chExt cx="2971754" cy="2886151"/>
          </a:xfrm>
        </p:grpSpPr>
        <p:sp>
          <p:nvSpPr>
            <p:cNvPr id="81" name="Google Shape;81;p15"/>
            <p:cNvSpPr/>
            <p:nvPr/>
          </p:nvSpPr>
          <p:spPr>
            <a:xfrm flipH="1" rot="9208626">
              <a:off x="6704904" y="4110434"/>
              <a:ext cx="484232" cy="120400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rot="9208633">
              <a:off x="7804300" y="3279013"/>
              <a:ext cx="877624" cy="2182136"/>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flipH="1" rot="9208606">
              <a:off x="7481789" y="4276913"/>
              <a:ext cx="408796" cy="1016449"/>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flipH="1" rot="9208678">
              <a:off x="6287617" y="4657701"/>
              <a:ext cx="229660" cy="571018"/>
            </a:xfrm>
            <a:prstGeom prst="flowChartManualInpu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FFFFFF"/>
            </a:solidFill>
            <a:ln>
              <a:noFill/>
            </a:ln>
          </p:spPr>
        </p:sp>
      </p:grpSp>
      <p:grpSp>
        <p:nvGrpSpPr>
          <p:cNvPr id="86" name="Google Shape;86;p15"/>
          <p:cNvGrpSpPr/>
          <p:nvPr/>
        </p:nvGrpSpPr>
        <p:grpSpPr>
          <a:xfrm>
            <a:off x="-32" y="-228027"/>
            <a:ext cx="2163561" cy="1347300"/>
            <a:chOff x="-32" y="-215963"/>
            <a:chExt cx="2163561" cy="1347300"/>
          </a:xfrm>
        </p:grpSpPr>
        <p:sp>
          <p:nvSpPr>
            <p:cNvPr id="87" name="Google Shape;87;p15"/>
            <p:cNvSpPr/>
            <p:nvPr/>
          </p:nvSpPr>
          <p:spPr>
            <a:xfrm flipH="1" rot="-1591408">
              <a:off x="1362169" y="-63166"/>
              <a:ext cx="205103" cy="509980"/>
            </a:xfrm>
            <a:prstGeom prst="flowChartManualInpu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flipH="1" rot="-1591371">
              <a:off x="239463" y="-151890"/>
              <a:ext cx="434754" cy="1080980"/>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flipH="1" rot="-1591339">
              <a:off x="892401" y="-169347"/>
              <a:ext cx="504374" cy="1254067"/>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flipH="1" rot="-1591322">
              <a:off x="1818452" y="-76292"/>
              <a:ext cx="229660" cy="571018"/>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81D1EC"/>
            </a:solidFill>
            <a:ln>
              <a:noFill/>
            </a:ln>
          </p:spPr>
        </p:sp>
      </p:grpSp>
      <p:sp>
        <p:nvSpPr>
          <p:cNvPr id="92" name="Google Shape;92;p15"/>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93" name="Google Shape;93;p15"/>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4" name="Shape 94"/>
        <p:cNvGrpSpPr/>
        <p:nvPr/>
      </p:nvGrpSpPr>
      <p:grpSpPr>
        <a:xfrm>
          <a:off x="0" y="0"/>
          <a:ext cx="0" cy="0"/>
          <a:chOff x="0" y="0"/>
          <a:chExt cx="0" cy="0"/>
        </a:xfrm>
      </p:grpSpPr>
      <p:sp>
        <p:nvSpPr>
          <p:cNvPr id="95" name="Google Shape;95;p16"/>
          <p:cNvSpPr txBox="1"/>
          <p:nvPr>
            <p:ph idx="1" type="body"/>
          </p:nvPr>
        </p:nvSpPr>
        <p:spPr>
          <a:xfrm>
            <a:off x="2822775" y="2161800"/>
            <a:ext cx="3498300" cy="819900"/>
          </a:xfrm>
          <a:prstGeom prst="rect">
            <a:avLst/>
          </a:prstGeom>
        </p:spPr>
        <p:txBody>
          <a:bodyPr anchorCtr="0" anchor="ctr" bIns="91425" lIns="91425" spcFirstLastPara="1" rIns="91425" wrap="square" tIns="91425">
            <a:noAutofit/>
          </a:bodyPr>
          <a:lstStyle>
            <a:lvl1pPr indent="-381000" lvl="0" marL="457200" rtl="0" algn="ctr">
              <a:spcBef>
                <a:spcPts val="600"/>
              </a:spcBef>
              <a:spcAft>
                <a:spcPts val="0"/>
              </a:spcAft>
              <a:buClr>
                <a:srgbClr val="3796BF"/>
              </a:buClr>
              <a:buSzPts val="2400"/>
              <a:buFont typeface="Oswald"/>
              <a:buChar char="»"/>
              <a:defRPr sz="2400">
                <a:solidFill>
                  <a:srgbClr val="3796BF"/>
                </a:solidFill>
                <a:latin typeface="Oswald"/>
                <a:ea typeface="Oswald"/>
                <a:cs typeface="Oswald"/>
                <a:sym typeface="Oswald"/>
              </a:defRPr>
            </a:lvl1pPr>
            <a:lvl2pPr indent="-381000" lvl="1" marL="9144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2pPr>
            <a:lvl3pPr indent="-381000" lvl="2" marL="13716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3pPr>
            <a:lvl4pPr indent="-381000" lvl="3" marL="18288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4pPr>
            <a:lvl5pPr indent="-381000" lvl="4" marL="22860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5pPr>
            <a:lvl6pPr indent="-381000" lvl="5" marL="27432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6pPr>
            <a:lvl7pPr indent="-381000" lvl="6" marL="32004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7pPr>
            <a:lvl8pPr indent="-381000" lvl="7" marL="36576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8pPr>
            <a:lvl9pPr indent="-381000" lvl="8" marL="41148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9pPr>
          </a:lstStyle>
          <a:p/>
        </p:txBody>
      </p:sp>
      <p:grpSp>
        <p:nvGrpSpPr>
          <p:cNvPr id="96" name="Google Shape;96;p16"/>
          <p:cNvGrpSpPr/>
          <p:nvPr/>
        </p:nvGrpSpPr>
        <p:grpSpPr>
          <a:xfrm>
            <a:off x="5609666" y="2185857"/>
            <a:ext cx="3534604" cy="3432788"/>
            <a:chOff x="6172200" y="2656118"/>
            <a:chExt cx="2971754" cy="2886151"/>
          </a:xfrm>
        </p:grpSpPr>
        <p:sp>
          <p:nvSpPr>
            <p:cNvPr id="97" name="Google Shape;97;p16"/>
            <p:cNvSpPr/>
            <p:nvPr/>
          </p:nvSpPr>
          <p:spPr>
            <a:xfrm flipH="1" rot="9208626">
              <a:off x="6704904" y="4110434"/>
              <a:ext cx="484232" cy="120400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flipH="1" rot="9208633">
              <a:off x="7804300" y="3279013"/>
              <a:ext cx="877624" cy="2182136"/>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flipH="1" rot="9208678">
              <a:off x="6287617" y="4657701"/>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4BB5D9"/>
            </a:solidFill>
            <a:ln>
              <a:noFill/>
            </a:ln>
          </p:spPr>
        </p:sp>
      </p:grpSp>
      <p:grpSp>
        <p:nvGrpSpPr>
          <p:cNvPr id="102" name="Google Shape;102;p16"/>
          <p:cNvGrpSpPr/>
          <p:nvPr/>
        </p:nvGrpSpPr>
        <p:grpSpPr>
          <a:xfrm>
            <a:off x="-22" y="-324543"/>
            <a:ext cx="3068579" cy="1910876"/>
            <a:chOff x="-32" y="-215963"/>
            <a:chExt cx="2163561" cy="1347300"/>
          </a:xfrm>
        </p:grpSpPr>
        <p:sp>
          <p:nvSpPr>
            <p:cNvPr id="103" name="Google Shape;103;p16"/>
            <p:cNvSpPr/>
            <p:nvPr/>
          </p:nvSpPr>
          <p:spPr>
            <a:xfrm flipH="1" rot="-1591408">
              <a:off x="1362169" y="-63166"/>
              <a:ext cx="205103" cy="509980"/>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flipH="1" rot="-1591339">
              <a:off x="892401" y="-169347"/>
              <a:ext cx="504374" cy="1254067"/>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flipH="1" rot="-1591322">
              <a:off x="1818452" y="-76292"/>
              <a:ext cx="229660" cy="571018"/>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81D1EC"/>
            </a:soli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8" name="Shape 108"/>
        <p:cNvGrpSpPr/>
        <p:nvPr/>
      </p:nvGrpSpPr>
      <p:grpSpPr>
        <a:xfrm>
          <a:off x="0" y="0"/>
          <a:ext cx="0" cy="0"/>
          <a:chOff x="0" y="0"/>
          <a:chExt cx="0" cy="0"/>
        </a:xfrm>
      </p:grpSpPr>
      <p:grpSp>
        <p:nvGrpSpPr>
          <p:cNvPr id="109" name="Google Shape;109;p17"/>
          <p:cNvGrpSpPr/>
          <p:nvPr/>
        </p:nvGrpSpPr>
        <p:grpSpPr>
          <a:xfrm>
            <a:off x="6172200" y="2656118"/>
            <a:ext cx="2971754" cy="2886151"/>
            <a:chOff x="6172200" y="2656118"/>
            <a:chExt cx="2971754" cy="2886151"/>
          </a:xfrm>
        </p:grpSpPr>
        <p:sp>
          <p:nvSpPr>
            <p:cNvPr id="110" name="Google Shape;110;p17"/>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115" name="Google Shape;115;p17"/>
          <p:cNvGrpSpPr/>
          <p:nvPr/>
        </p:nvGrpSpPr>
        <p:grpSpPr>
          <a:xfrm>
            <a:off x="-32" y="-228027"/>
            <a:ext cx="2163561" cy="1347300"/>
            <a:chOff x="-32" y="-215963"/>
            <a:chExt cx="2163561" cy="1347300"/>
          </a:xfrm>
        </p:grpSpPr>
        <p:sp>
          <p:nvSpPr>
            <p:cNvPr id="116" name="Google Shape;116;p17"/>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121" name="Google Shape;121;p17"/>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p17"/>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23" name="Shape 123"/>
        <p:cNvGrpSpPr/>
        <p:nvPr/>
      </p:nvGrpSpPr>
      <p:grpSpPr>
        <a:xfrm>
          <a:off x="0" y="0"/>
          <a:ext cx="0" cy="0"/>
          <a:chOff x="0" y="0"/>
          <a:chExt cx="0" cy="0"/>
        </a:xfrm>
      </p:grpSpPr>
      <p:grpSp>
        <p:nvGrpSpPr>
          <p:cNvPr id="124" name="Google Shape;124;p18"/>
          <p:cNvGrpSpPr/>
          <p:nvPr/>
        </p:nvGrpSpPr>
        <p:grpSpPr>
          <a:xfrm>
            <a:off x="6172200" y="2656118"/>
            <a:ext cx="2971754" cy="2886151"/>
            <a:chOff x="6172200" y="2656118"/>
            <a:chExt cx="2971754" cy="2886151"/>
          </a:xfrm>
        </p:grpSpPr>
        <p:sp>
          <p:nvSpPr>
            <p:cNvPr id="125" name="Google Shape;125;p18"/>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130" name="Google Shape;130;p18"/>
          <p:cNvGrpSpPr/>
          <p:nvPr/>
        </p:nvGrpSpPr>
        <p:grpSpPr>
          <a:xfrm>
            <a:off x="-32" y="-228027"/>
            <a:ext cx="2163561" cy="1347300"/>
            <a:chOff x="-32" y="-215963"/>
            <a:chExt cx="2163561" cy="1347300"/>
          </a:xfrm>
        </p:grpSpPr>
        <p:sp>
          <p:nvSpPr>
            <p:cNvPr id="131" name="Google Shape;131;p18"/>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136" name="Google Shape;136;p18"/>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7" name="Google Shape;137;p18"/>
          <p:cNvSpPr txBox="1"/>
          <p:nvPr>
            <p:ph idx="1" type="body"/>
          </p:nvPr>
        </p:nvSpPr>
        <p:spPr>
          <a:xfrm>
            <a:off x="1031425" y="1860875"/>
            <a:ext cx="2796000" cy="3064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38" name="Google Shape;138;p18"/>
          <p:cNvSpPr txBox="1"/>
          <p:nvPr>
            <p:ph idx="2" type="body"/>
          </p:nvPr>
        </p:nvSpPr>
        <p:spPr>
          <a:xfrm>
            <a:off x="3995772" y="1860875"/>
            <a:ext cx="2796000" cy="3064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39" name="Shape 139"/>
        <p:cNvGrpSpPr/>
        <p:nvPr/>
      </p:nvGrpSpPr>
      <p:grpSpPr>
        <a:xfrm>
          <a:off x="0" y="0"/>
          <a:ext cx="0" cy="0"/>
          <a:chOff x="0" y="0"/>
          <a:chExt cx="0" cy="0"/>
        </a:xfrm>
      </p:grpSpPr>
      <p:grpSp>
        <p:nvGrpSpPr>
          <p:cNvPr id="140" name="Google Shape;140;p19"/>
          <p:cNvGrpSpPr/>
          <p:nvPr/>
        </p:nvGrpSpPr>
        <p:grpSpPr>
          <a:xfrm>
            <a:off x="6791633" y="3181575"/>
            <a:ext cx="2352143" cy="2284388"/>
            <a:chOff x="6172200" y="2656118"/>
            <a:chExt cx="2971754" cy="2886151"/>
          </a:xfrm>
        </p:grpSpPr>
        <p:sp>
          <p:nvSpPr>
            <p:cNvPr id="141" name="Google Shape;141;p19"/>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146" name="Google Shape;146;p19"/>
          <p:cNvGrpSpPr/>
          <p:nvPr/>
        </p:nvGrpSpPr>
        <p:grpSpPr>
          <a:xfrm>
            <a:off x="-32" y="-228027"/>
            <a:ext cx="2163561" cy="1347300"/>
            <a:chOff x="-32" y="-215963"/>
            <a:chExt cx="2163561" cy="1347300"/>
          </a:xfrm>
        </p:grpSpPr>
        <p:sp>
          <p:nvSpPr>
            <p:cNvPr id="147" name="Google Shape;147;p19"/>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152" name="Google Shape;152;p19"/>
          <p:cNvSpPr txBox="1"/>
          <p:nvPr>
            <p:ph type="title"/>
          </p:nvPr>
        </p:nvSpPr>
        <p:spPr>
          <a:xfrm>
            <a:off x="1031425" y="1149725"/>
            <a:ext cx="6321000" cy="680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3" name="Google Shape;153;p19"/>
          <p:cNvSpPr txBox="1"/>
          <p:nvPr>
            <p:ph idx="1" type="body"/>
          </p:nvPr>
        </p:nvSpPr>
        <p:spPr>
          <a:xfrm>
            <a:off x="1031425" y="1830425"/>
            <a:ext cx="2037600" cy="3095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54" name="Google Shape;154;p19"/>
          <p:cNvSpPr txBox="1"/>
          <p:nvPr>
            <p:ph idx="2" type="body"/>
          </p:nvPr>
        </p:nvSpPr>
        <p:spPr>
          <a:xfrm>
            <a:off x="3173275" y="1830425"/>
            <a:ext cx="2037600" cy="3095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55" name="Google Shape;155;p19"/>
          <p:cNvSpPr txBox="1"/>
          <p:nvPr>
            <p:ph idx="3" type="body"/>
          </p:nvPr>
        </p:nvSpPr>
        <p:spPr>
          <a:xfrm>
            <a:off x="5315125" y="1830425"/>
            <a:ext cx="2037600" cy="3095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56" name="Shape 156"/>
        <p:cNvGrpSpPr/>
        <p:nvPr/>
      </p:nvGrpSpPr>
      <p:grpSpPr>
        <a:xfrm>
          <a:off x="0" y="0"/>
          <a:ext cx="0" cy="0"/>
          <a:chOff x="0" y="0"/>
          <a:chExt cx="0" cy="0"/>
        </a:xfrm>
      </p:grpSpPr>
      <p:grpSp>
        <p:nvGrpSpPr>
          <p:cNvPr id="157" name="Google Shape;157;p20"/>
          <p:cNvGrpSpPr/>
          <p:nvPr/>
        </p:nvGrpSpPr>
        <p:grpSpPr>
          <a:xfrm>
            <a:off x="6172200" y="2656118"/>
            <a:ext cx="2971754" cy="2886151"/>
            <a:chOff x="6172200" y="2656118"/>
            <a:chExt cx="2971754" cy="2886151"/>
          </a:xfrm>
        </p:grpSpPr>
        <p:sp>
          <p:nvSpPr>
            <p:cNvPr id="158" name="Google Shape;158;p20"/>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163" name="Google Shape;163;p20"/>
          <p:cNvGrpSpPr/>
          <p:nvPr/>
        </p:nvGrpSpPr>
        <p:grpSpPr>
          <a:xfrm>
            <a:off x="-32" y="-228027"/>
            <a:ext cx="2163561" cy="1347300"/>
            <a:chOff x="-32" y="-215963"/>
            <a:chExt cx="2163561" cy="1347300"/>
          </a:xfrm>
        </p:grpSpPr>
        <p:sp>
          <p:nvSpPr>
            <p:cNvPr id="164" name="Google Shape;164;p20"/>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169" name="Google Shape;169;p20"/>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70" name="Shape 170"/>
        <p:cNvGrpSpPr/>
        <p:nvPr/>
      </p:nvGrpSpPr>
      <p:grpSpPr>
        <a:xfrm>
          <a:off x="0" y="0"/>
          <a:ext cx="0" cy="0"/>
          <a:chOff x="0" y="0"/>
          <a:chExt cx="0" cy="0"/>
        </a:xfrm>
      </p:grpSpPr>
      <p:grpSp>
        <p:nvGrpSpPr>
          <p:cNvPr id="171" name="Google Shape;171;p21"/>
          <p:cNvGrpSpPr/>
          <p:nvPr/>
        </p:nvGrpSpPr>
        <p:grpSpPr>
          <a:xfrm>
            <a:off x="-32" y="-228027"/>
            <a:ext cx="2163561" cy="1347300"/>
            <a:chOff x="-32" y="-215963"/>
            <a:chExt cx="2163561" cy="1347300"/>
          </a:xfrm>
        </p:grpSpPr>
        <p:sp>
          <p:nvSpPr>
            <p:cNvPr id="172" name="Google Shape;172;p21"/>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177" name="Google Shape;177;p21"/>
          <p:cNvSpPr txBox="1"/>
          <p:nvPr>
            <p:ph idx="1" type="body"/>
          </p:nvPr>
        </p:nvSpPr>
        <p:spPr>
          <a:xfrm>
            <a:off x="1097775" y="4025300"/>
            <a:ext cx="6948600" cy="519600"/>
          </a:xfrm>
          <a:prstGeom prst="rect">
            <a:avLst/>
          </a:prstGeom>
        </p:spPr>
        <p:txBody>
          <a:bodyPr anchorCtr="0" anchor="t" bIns="91425" lIns="91425" spcFirstLastPara="1" rIns="91425" wrap="square" tIns="91425">
            <a:noAutofit/>
          </a:bodyPr>
          <a:lstStyle>
            <a:lvl1pPr indent="-228600" lvl="0" marL="457200" rtl="0">
              <a:spcBef>
                <a:spcPts val="360"/>
              </a:spcBef>
              <a:spcAft>
                <a:spcPts val="0"/>
              </a:spcAft>
              <a:buSzPts val="1800"/>
              <a:buNone/>
              <a:defRPr sz="1800"/>
            </a:lvl1pPr>
          </a:lstStyle>
          <a:p/>
        </p:txBody>
      </p:sp>
      <p:grpSp>
        <p:nvGrpSpPr>
          <p:cNvPr id="178" name="Google Shape;178;p21"/>
          <p:cNvGrpSpPr/>
          <p:nvPr/>
        </p:nvGrpSpPr>
        <p:grpSpPr>
          <a:xfrm>
            <a:off x="6791633" y="3181575"/>
            <a:ext cx="2352143" cy="2284388"/>
            <a:chOff x="6172200" y="2656118"/>
            <a:chExt cx="2971754" cy="2886151"/>
          </a:xfrm>
        </p:grpSpPr>
        <p:sp>
          <p:nvSpPr>
            <p:cNvPr id="179" name="Google Shape;179;p21"/>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3796BF"/>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4" name="Shape 184"/>
        <p:cNvGrpSpPr/>
        <p:nvPr/>
      </p:nvGrpSpPr>
      <p:grpSpPr>
        <a:xfrm>
          <a:off x="0" y="0"/>
          <a:ext cx="0" cy="0"/>
          <a:chOff x="0" y="0"/>
          <a:chExt cx="0" cy="0"/>
        </a:xfrm>
      </p:grpSpPr>
      <p:grpSp>
        <p:nvGrpSpPr>
          <p:cNvPr id="185" name="Google Shape;185;p22"/>
          <p:cNvGrpSpPr/>
          <p:nvPr/>
        </p:nvGrpSpPr>
        <p:grpSpPr>
          <a:xfrm>
            <a:off x="6172200" y="2656118"/>
            <a:ext cx="2971754" cy="2886151"/>
            <a:chOff x="6172200" y="2656118"/>
            <a:chExt cx="2971754" cy="2886151"/>
          </a:xfrm>
        </p:grpSpPr>
        <p:sp>
          <p:nvSpPr>
            <p:cNvPr id="186" name="Google Shape;186;p22"/>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191" name="Google Shape;191;p22"/>
          <p:cNvGrpSpPr/>
          <p:nvPr/>
        </p:nvGrpSpPr>
        <p:grpSpPr>
          <a:xfrm>
            <a:off x="-32" y="-228027"/>
            <a:ext cx="2163561" cy="1347300"/>
            <a:chOff x="-32" y="-215963"/>
            <a:chExt cx="2163561" cy="1347300"/>
          </a:xfrm>
        </p:grpSpPr>
        <p:sp>
          <p:nvSpPr>
            <p:cNvPr id="192" name="Google Shape;192;p22"/>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4BB5D9"/>
            </a:solidFill>
            <a:ln>
              <a:noFill/>
            </a:ln>
          </p:spPr>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parent Shapes">
  <p:cSld name="BLANK_1">
    <p:bg>
      <p:bgPr>
        <a:solidFill>
          <a:srgbClr val="3796BF"/>
        </a:solidFill>
      </p:bgPr>
    </p:bg>
    <p:spTree>
      <p:nvGrpSpPr>
        <p:cNvPr id="197" name="Shape 197"/>
        <p:cNvGrpSpPr/>
        <p:nvPr/>
      </p:nvGrpSpPr>
      <p:grpSpPr>
        <a:xfrm>
          <a:off x="0" y="0"/>
          <a:ext cx="0" cy="0"/>
          <a:chOff x="0" y="0"/>
          <a:chExt cx="0" cy="0"/>
        </a:xfrm>
      </p:grpSpPr>
      <p:grpSp>
        <p:nvGrpSpPr>
          <p:cNvPr id="198" name="Google Shape;198;p23"/>
          <p:cNvGrpSpPr/>
          <p:nvPr/>
        </p:nvGrpSpPr>
        <p:grpSpPr>
          <a:xfrm>
            <a:off x="6172200" y="2656118"/>
            <a:ext cx="2971754" cy="2886151"/>
            <a:chOff x="6172200" y="2656118"/>
            <a:chExt cx="2971754" cy="2886151"/>
          </a:xfrm>
        </p:grpSpPr>
        <p:sp>
          <p:nvSpPr>
            <p:cNvPr id="199" name="Google Shape;199;p23"/>
            <p:cNvSpPr/>
            <p:nvPr/>
          </p:nvSpPr>
          <p:spPr>
            <a:xfrm flipH="1" rot="9208626">
              <a:off x="6704904" y="4110434"/>
              <a:ext cx="484232" cy="1204006"/>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flipH="1" rot="9208633">
              <a:off x="7804300" y="3279013"/>
              <a:ext cx="877624" cy="2182136"/>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rot="9208606">
              <a:off x="7481789" y="4276913"/>
              <a:ext cx="408796" cy="1016449"/>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rot="9208678">
              <a:off x="6287617" y="4657701"/>
              <a:ext cx="229660" cy="571018"/>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grpSp>
        <p:nvGrpSpPr>
          <p:cNvPr id="204" name="Google Shape;204;p23"/>
          <p:cNvGrpSpPr/>
          <p:nvPr/>
        </p:nvGrpSpPr>
        <p:grpSpPr>
          <a:xfrm>
            <a:off x="-32" y="-228027"/>
            <a:ext cx="2163561" cy="1347300"/>
            <a:chOff x="-32" y="-215963"/>
            <a:chExt cx="2163561" cy="1347300"/>
          </a:xfrm>
        </p:grpSpPr>
        <p:sp>
          <p:nvSpPr>
            <p:cNvPr id="205" name="Google Shape;205;p23"/>
            <p:cNvSpPr/>
            <p:nvPr/>
          </p:nvSpPr>
          <p:spPr>
            <a:xfrm flipH="1" rot="-1591408">
              <a:off x="1362169" y="-63166"/>
              <a:ext cx="205103" cy="509980"/>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rot="-1591371">
              <a:off x="239463" y="-151890"/>
              <a:ext cx="434754" cy="1080980"/>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rot="-1591339">
              <a:off x="892401" y="-169347"/>
              <a:ext cx="504374" cy="1254067"/>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flipH="1" rot="-1591322">
              <a:off x="1818452" y="-76292"/>
              <a:ext cx="229660" cy="571018"/>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1031425" y="1149725"/>
            <a:ext cx="5760300" cy="680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1pPr>
            <a:lvl2pPr lvl="1" rtl="0">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2pPr>
            <a:lvl3pPr lvl="2" rtl="0">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3pPr>
            <a:lvl4pPr lvl="3" rtl="0">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4pPr>
            <a:lvl5pPr lvl="4" rtl="0">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5pPr>
            <a:lvl6pPr lvl="5" rtl="0">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6pPr>
            <a:lvl7pPr lvl="6" rtl="0">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7pPr>
            <a:lvl8pPr lvl="7" rtl="0">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8pPr>
            <a:lvl9pPr lvl="8" rtl="0">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9pPr>
          </a:lstStyle>
          <a:p/>
        </p:txBody>
      </p:sp>
      <p:sp>
        <p:nvSpPr>
          <p:cNvPr id="64" name="Google Shape;64;p13"/>
          <p:cNvSpPr txBox="1"/>
          <p:nvPr>
            <p:ph idx="1" type="body"/>
          </p:nvPr>
        </p:nvSpPr>
        <p:spPr>
          <a:xfrm>
            <a:off x="1031425" y="1777125"/>
            <a:ext cx="5760300" cy="25212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indent="-355600" lvl="1" marL="914400" rtl="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indent="-355600" lvl="2" marL="1371600" rtl="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indent="-355600" lvl="3" marL="1828800" rtl="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indent="-355600" lvl="4" marL="2286000" rtl="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indent="-355600" lvl="5" marL="2743200" rtl="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indent="-355600" lvl="6" marL="3200400" rtl="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indent="-355600" lvl="7" marL="3657600" rtl="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indent="-355600" lvl="8" marL="4114800" rtl="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jp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jpg"/><Relationship Id="rId4" Type="http://schemas.openxmlformats.org/officeDocument/2006/relationships/image" Target="../media/image9.jpg"/><Relationship Id="rId5" Type="http://schemas.openxmlformats.org/officeDocument/2006/relationships/image" Target="../media/image6.jpg"/><Relationship Id="rId6"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1.jpg"/><Relationship Id="rId5"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4"/>
          <p:cNvSpPr txBox="1"/>
          <p:nvPr>
            <p:ph type="ctrTitle"/>
          </p:nvPr>
        </p:nvSpPr>
        <p:spPr>
          <a:xfrm>
            <a:off x="267825" y="1133150"/>
            <a:ext cx="8913600" cy="170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sz="4000"/>
              <a:t>Week 3 - Perspective and Foregrounding </a:t>
            </a:r>
            <a:endParaRPr sz="4000"/>
          </a:p>
          <a:p>
            <a:pPr indent="0" lvl="0" marL="1828800" rtl="0" algn="l">
              <a:spcBef>
                <a:spcPts val="0"/>
              </a:spcBef>
              <a:spcAft>
                <a:spcPts val="0"/>
              </a:spcAft>
              <a:buNone/>
            </a:pPr>
            <a:r>
              <a:rPr lang="zh-HK" sz="4000"/>
              <a:t> in the Topic of Construal</a:t>
            </a:r>
            <a:endParaRPr sz="4000"/>
          </a:p>
        </p:txBody>
      </p:sp>
      <p:sp>
        <p:nvSpPr>
          <p:cNvPr id="215" name="Google Shape;215;p24"/>
          <p:cNvSpPr txBox="1"/>
          <p:nvPr/>
        </p:nvSpPr>
        <p:spPr>
          <a:xfrm>
            <a:off x="4572000" y="84725"/>
            <a:ext cx="4378500" cy="680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zh-HK" sz="2500">
                <a:solidFill>
                  <a:srgbClr val="FF9900"/>
                </a:solidFill>
                <a:latin typeface="Oswald"/>
                <a:ea typeface="Oswald"/>
                <a:cs typeface="Oswald"/>
                <a:sym typeface="Oswald"/>
              </a:rPr>
              <a:t>LT3234 Language and Cognition</a:t>
            </a:r>
            <a:endParaRPr b="1" sz="2500">
              <a:solidFill>
                <a:srgbClr val="FF9900"/>
              </a:solidFill>
              <a:latin typeface="Oswald"/>
              <a:ea typeface="Oswald"/>
              <a:cs typeface="Oswald"/>
              <a:sym typeface="Oswald"/>
            </a:endParaRPr>
          </a:p>
        </p:txBody>
      </p:sp>
      <p:sp>
        <p:nvSpPr>
          <p:cNvPr id="216" name="Google Shape;216;p24"/>
          <p:cNvSpPr txBox="1"/>
          <p:nvPr/>
        </p:nvSpPr>
        <p:spPr>
          <a:xfrm>
            <a:off x="473900" y="2946925"/>
            <a:ext cx="2796000" cy="203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1200">
              <a:solidFill>
                <a:srgbClr val="1C4587"/>
              </a:solidFill>
              <a:latin typeface="Roboto Condensed"/>
              <a:ea typeface="Roboto Condensed"/>
              <a:cs typeface="Roboto Condensed"/>
              <a:sym typeface="Roboto Condensed"/>
            </a:endParaRPr>
          </a:p>
          <a:p>
            <a:pPr indent="0" lvl="0" marL="0" rtl="0" algn="l">
              <a:spcBef>
                <a:spcPts val="600"/>
              </a:spcBef>
              <a:spcAft>
                <a:spcPts val="0"/>
              </a:spcAft>
              <a:buNone/>
            </a:pPr>
            <a:r>
              <a:rPr b="1" lang="zh-HK" sz="1200">
                <a:solidFill>
                  <a:srgbClr val="1C4587"/>
                </a:solidFill>
                <a:latin typeface="Roboto Condensed"/>
                <a:ea typeface="Roboto Condensed"/>
                <a:cs typeface="Roboto Condensed"/>
                <a:sym typeface="Roboto Condensed"/>
              </a:rPr>
              <a:t>Alan SIN Man Long (54339418)</a:t>
            </a:r>
            <a:endParaRPr b="1" sz="1200">
              <a:solidFill>
                <a:srgbClr val="1C4587"/>
              </a:solidFill>
              <a:latin typeface="Roboto Condensed"/>
              <a:ea typeface="Roboto Condensed"/>
              <a:cs typeface="Roboto Condensed"/>
              <a:sym typeface="Roboto Condensed"/>
            </a:endParaRPr>
          </a:p>
          <a:p>
            <a:pPr indent="0" lvl="0" marL="0" rtl="0" algn="l">
              <a:spcBef>
                <a:spcPts val="600"/>
              </a:spcBef>
              <a:spcAft>
                <a:spcPts val="0"/>
              </a:spcAft>
              <a:buNone/>
            </a:pPr>
            <a:r>
              <a:rPr b="1" lang="zh-HK" sz="1200">
                <a:solidFill>
                  <a:srgbClr val="1C4587"/>
                </a:solidFill>
                <a:latin typeface="Roboto Condensed"/>
                <a:ea typeface="Roboto Condensed"/>
                <a:cs typeface="Roboto Condensed"/>
                <a:sym typeface="Roboto Condensed"/>
              </a:rPr>
              <a:t>Gigi WONG Man Chi (5403 3000)</a:t>
            </a:r>
            <a:endParaRPr b="1" sz="1200">
              <a:solidFill>
                <a:srgbClr val="1C4587"/>
              </a:solidFill>
              <a:latin typeface="Roboto Condensed"/>
              <a:ea typeface="Roboto Condensed"/>
              <a:cs typeface="Roboto Condensed"/>
              <a:sym typeface="Roboto Condensed"/>
            </a:endParaRPr>
          </a:p>
          <a:p>
            <a:pPr indent="0" lvl="0" marL="0" rtl="0" algn="l">
              <a:spcBef>
                <a:spcPts val="600"/>
              </a:spcBef>
              <a:spcAft>
                <a:spcPts val="0"/>
              </a:spcAft>
              <a:buNone/>
            </a:pPr>
            <a:r>
              <a:rPr b="1" lang="zh-HK" sz="1200">
                <a:solidFill>
                  <a:srgbClr val="1C4587"/>
                </a:solidFill>
                <a:latin typeface="Roboto Condensed"/>
                <a:ea typeface="Roboto Condensed"/>
                <a:cs typeface="Roboto Condensed"/>
                <a:sym typeface="Roboto Condensed"/>
              </a:rPr>
              <a:t>Mia WAN Yuwei(5438 2027)</a:t>
            </a:r>
            <a:endParaRPr b="1" sz="1200">
              <a:solidFill>
                <a:srgbClr val="1C4587"/>
              </a:solidFill>
              <a:latin typeface="Roboto Condensed"/>
              <a:ea typeface="Roboto Condensed"/>
              <a:cs typeface="Roboto Condensed"/>
              <a:sym typeface="Roboto Condensed"/>
            </a:endParaRPr>
          </a:p>
          <a:p>
            <a:pPr indent="0" lvl="0" marL="0" rtl="0" algn="l">
              <a:spcBef>
                <a:spcPts val="600"/>
              </a:spcBef>
              <a:spcAft>
                <a:spcPts val="0"/>
              </a:spcAft>
              <a:buNone/>
            </a:pPr>
            <a:r>
              <a:rPr b="1" lang="zh-HK" sz="1200">
                <a:solidFill>
                  <a:srgbClr val="1C4587"/>
                </a:solidFill>
                <a:latin typeface="Roboto Condensed"/>
                <a:ea typeface="Roboto Condensed"/>
                <a:cs typeface="Roboto Condensed"/>
                <a:sym typeface="Roboto Condensed"/>
              </a:rPr>
              <a:t>Muriel LEUNG Sin Yee (5479 7429)</a:t>
            </a:r>
            <a:endParaRPr b="1" sz="1200">
              <a:solidFill>
                <a:srgbClr val="1C4587"/>
              </a:solidFill>
              <a:latin typeface="Roboto Condensed"/>
              <a:ea typeface="Roboto Condensed"/>
              <a:cs typeface="Roboto Condensed"/>
              <a:sym typeface="Roboto Condensed"/>
            </a:endParaRPr>
          </a:p>
          <a:p>
            <a:pPr indent="0" lvl="0" marL="0" rtl="0" algn="l">
              <a:spcBef>
                <a:spcPts val="600"/>
              </a:spcBef>
              <a:spcAft>
                <a:spcPts val="0"/>
              </a:spcAft>
              <a:buNone/>
            </a:pPr>
            <a:r>
              <a:rPr b="1" lang="zh-HK" sz="1200">
                <a:solidFill>
                  <a:srgbClr val="1C4587"/>
                </a:solidFill>
                <a:latin typeface="Roboto Condensed"/>
                <a:ea typeface="Roboto Condensed"/>
                <a:cs typeface="Roboto Condensed"/>
                <a:sym typeface="Roboto Condensed"/>
              </a:rPr>
              <a:t>Kenix Tai Wing Lam (54915198)</a:t>
            </a:r>
            <a:endParaRPr b="1" sz="1200">
              <a:solidFill>
                <a:srgbClr val="1C4587"/>
              </a:solidFill>
              <a:latin typeface="Roboto Condensed"/>
              <a:ea typeface="Roboto Condensed"/>
              <a:cs typeface="Roboto Condensed"/>
              <a:sym typeface="Roboto Condensed"/>
            </a:endParaRPr>
          </a:p>
          <a:p>
            <a:pPr indent="0" lvl="0" marL="0" rtl="0" algn="l">
              <a:spcBef>
                <a:spcPts val="600"/>
              </a:spcBef>
              <a:spcAft>
                <a:spcPts val="0"/>
              </a:spcAft>
              <a:buNone/>
            </a:pPr>
            <a:r>
              <a:t/>
            </a:r>
            <a:endParaRPr sz="1800">
              <a:solidFill>
                <a:srgbClr val="607896"/>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Perspective </a:t>
            </a:r>
            <a:endParaRPr/>
          </a:p>
        </p:txBody>
      </p:sp>
      <p:sp>
        <p:nvSpPr>
          <p:cNvPr id="284" name="Google Shape;284;p33"/>
          <p:cNvSpPr txBox="1"/>
          <p:nvPr>
            <p:ph idx="1" type="body"/>
          </p:nvPr>
        </p:nvSpPr>
        <p:spPr>
          <a:xfrm>
            <a:off x="1031425" y="1990000"/>
            <a:ext cx="6106500" cy="1677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a:p>
          <a:p>
            <a:pPr indent="0" lvl="0" marL="0" rtl="0" algn="ctr">
              <a:spcBef>
                <a:spcPts val="600"/>
              </a:spcBef>
              <a:spcAft>
                <a:spcPts val="0"/>
              </a:spcAft>
              <a:buNone/>
            </a:pPr>
            <a:r>
              <a:rPr b="1" lang="zh-HK" sz="4000"/>
              <a:t>Viewpoints of </a:t>
            </a:r>
            <a:endParaRPr b="1" sz="4000"/>
          </a:p>
          <a:p>
            <a:pPr indent="0" lvl="0" marL="0" rtl="0" algn="ctr">
              <a:spcBef>
                <a:spcPts val="600"/>
              </a:spcBef>
              <a:spcAft>
                <a:spcPts val="0"/>
              </a:spcAft>
              <a:buNone/>
            </a:pPr>
            <a:r>
              <a:rPr b="1" lang="zh-HK" sz="4000"/>
              <a:t>Relative Positions</a:t>
            </a:r>
            <a:endParaRPr sz="4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3995775" y="1180175"/>
            <a:ext cx="2796000" cy="68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HK"/>
              <a:t>Relative</a:t>
            </a:r>
            <a:endParaRPr/>
          </a:p>
        </p:txBody>
      </p:sp>
      <p:sp>
        <p:nvSpPr>
          <p:cNvPr id="290" name="Google Shape;290;p34"/>
          <p:cNvSpPr txBox="1"/>
          <p:nvPr>
            <p:ph idx="1" type="body"/>
          </p:nvPr>
        </p:nvSpPr>
        <p:spPr>
          <a:xfrm>
            <a:off x="1031425" y="1860875"/>
            <a:ext cx="2796000" cy="153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zh-HK" sz="2400"/>
              <a:t>     </a:t>
            </a:r>
            <a:r>
              <a:rPr lang="zh-HK" sz="2200"/>
              <a:t>Spatial references</a:t>
            </a:r>
            <a:endParaRPr sz="2200"/>
          </a:p>
          <a:p>
            <a:pPr indent="457200" lvl="0" marL="0" rtl="0" algn="l">
              <a:spcBef>
                <a:spcPts val="600"/>
              </a:spcBef>
              <a:spcAft>
                <a:spcPts val="0"/>
              </a:spcAft>
              <a:buNone/>
            </a:pPr>
            <a:r>
              <a:t/>
            </a:r>
            <a:endParaRPr/>
          </a:p>
          <a:p>
            <a:pPr indent="0" lvl="0" marL="914400" rtl="0" algn="l">
              <a:spcBef>
                <a:spcPts val="600"/>
              </a:spcBef>
              <a:spcAft>
                <a:spcPts val="0"/>
              </a:spcAft>
              <a:buNone/>
            </a:pPr>
            <a:r>
              <a:t/>
            </a:r>
            <a:endParaRPr/>
          </a:p>
        </p:txBody>
      </p:sp>
      <p:sp>
        <p:nvSpPr>
          <p:cNvPr id="291" name="Google Shape;291;p34"/>
          <p:cNvSpPr txBox="1"/>
          <p:nvPr>
            <p:ph idx="2" type="body"/>
          </p:nvPr>
        </p:nvSpPr>
        <p:spPr>
          <a:xfrm>
            <a:off x="3995775" y="1860875"/>
            <a:ext cx="2796000" cy="153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zh-HK"/>
              <a:t>       </a:t>
            </a:r>
            <a:r>
              <a:rPr lang="zh-HK" sz="2400"/>
              <a:t>In comparison to</a:t>
            </a:r>
            <a:endParaRPr sz="2400"/>
          </a:p>
        </p:txBody>
      </p:sp>
      <p:sp>
        <p:nvSpPr>
          <p:cNvPr id="292" name="Google Shape;292;p34"/>
          <p:cNvSpPr txBox="1"/>
          <p:nvPr>
            <p:ph type="title"/>
          </p:nvPr>
        </p:nvSpPr>
        <p:spPr>
          <a:xfrm>
            <a:off x="1031425" y="1180175"/>
            <a:ext cx="2796000" cy="68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HK"/>
              <a:t>Position</a:t>
            </a:r>
            <a:endParaRPr/>
          </a:p>
        </p:txBody>
      </p:sp>
      <p:sp>
        <p:nvSpPr>
          <p:cNvPr id="293" name="Google Shape;293;p34"/>
          <p:cNvSpPr txBox="1"/>
          <p:nvPr/>
        </p:nvSpPr>
        <p:spPr>
          <a:xfrm>
            <a:off x="1031425" y="2760625"/>
            <a:ext cx="5760300" cy="1188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rgbClr val="3796BF"/>
              </a:buClr>
              <a:buSzPts val="2800"/>
              <a:buChar char="➢"/>
            </a:pPr>
            <a:r>
              <a:rPr lang="zh-HK" sz="2800">
                <a:solidFill>
                  <a:srgbClr val="3796BF"/>
                </a:solidFill>
              </a:rPr>
              <a:t>To the </a:t>
            </a:r>
            <a:r>
              <a:rPr b="1" lang="zh-HK" sz="2800">
                <a:solidFill>
                  <a:srgbClr val="3796BF"/>
                </a:solidFill>
              </a:rPr>
              <a:t>LEFT</a:t>
            </a:r>
            <a:r>
              <a:rPr lang="zh-HK" sz="2800">
                <a:solidFill>
                  <a:srgbClr val="3796BF"/>
                </a:solidFill>
              </a:rPr>
              <a:t>              of </a:t>
            </a:r>
            <a:r>
              <a:rPr b="1" lang="zh-HK" sz="2800">
                <a:solidFill>
                  <a:srgbClr val="3796BF"/>
                </a:solidFill>
              </a:rPr>
              <a:t>ME</a:t>
            </a:r>
            <a:r>
              <a:rPr lang="zh-HK" sz="2800">
                <a:solidFill>
                  <a:srgbClr val="3796BF"/>
                </a:solidFill>
              </a:rPr>
              <a:t>.</a:t>
            </a:r>
            <a:endParaRPr sz="2800">
              <a:solidFill>
                <a:srgbClr val="3796BF"/>
              </a:solidFill>
            </a:endParaRPr>
          </a:p>
          <a:p>
            <a:pPr indent="-406400" lvl="0" marL="457200" rtl="0" algn="l">
              <a:spcBef>
                <a:spcPts val="0"/>
              </a:spcBef>
              <a:spcAft>
                <a:spcPts val="0"/>
              </a:spcAft>
              <a:buClr>
                <a:srgbClr val="3796BF"/>
              </a:buClr>
              <a:buSzPts val="2800"/>
              <a:buChar char="➢"/>
            </a:pPr>
            <a:r>
              <a:rPr lang="zh-HK" sz="2800">
                <a:solidFill>
                  <a:srgbClr val="3796BF"/>
                </a:solidFill>
              </a:rPr>
              <a:t>To the </a:t>
            </a:r>
            <a:r>
              <a:rPr b="1" lang="zh-HK" sz="2800">
                <a:solidFill>
                  <a:srgbClr val="3796BF"/>
                </a:solidFill>
              </a:rPr>
              <a:t>RIGHT			 </a:t>
            </a:r>
            <a:r>
              <a:rPr lang="zh-HK" sz="2800">
                <a:solidFill>
                  <a:srgbClr val="3796BF"/>
                </a:solidFill>
              </a:rPr>
              <a:t>of </a:t>
            </a:r>
            <a:r>
              <a:rPr b="1" lang="zh-HK" sz="2800">
                <a:solidFill>
                  <a:srgbClr val="3796BF"/>
                </a:solidFill>
              </a:rPr>
              <a:t>YOU</a:t>
            </a:r>
            <a:r>
              <a:rPr lang="zh-HK" sz="2800">
                <a:solidFill>
                  <a:srgbClr val="3796BF"/>
                </a:solidFill>
              </a:rPr>
              <a:t>.</a:t>
            </a:r>
            <a:endParaRPr sz="2800">
              <a:solidFill>
                <a:srgbClr val="3796BF"/>
              </a:solidFill>
            </a:endParaRPr>
          </a:p>
        </p:txBody>
      </p:sp>
      <p:sp>
        <p:nvSpPr>
          <p:cNvPr id="294" name="Google Shape;294;p34"/>
          <p:cNvSpPr/>
          <p:nvPr/>
        </p:nvSpPr>
        <p:spPr>
          <a:xfrm>
            <a:off x="1366575" y="1297950"/>
            <a:ext cx="2460900" cy="2547600"/>
          </a:xfrm>
          <a:prstGeom prst="rect">
            <a:avLst/>
          </a:prstGeom>
          <a:noFill/>
          <a:ln cap="flat" cmpd="sng" w="9525">
            <a:solidFill>
              <a:srgbClr val="60789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p:nvPr/>
        </p:nvSpPr>
        <p:spPr>
          <a:xfrm>
            <a:off x="4333175" y="1297950"/>
            <a:ext cx="2506500" cy="2547600"/>
          </a:xfrm>
          <a:prstGeom prst="rect">
            <a:avLst/>
          </a:prstGeom>
          <a:noFill/>
          <a:ln cap="flat" cmpd="sng" w="9525">
            <a:solidFill>
              <a:srgbClr val="60789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34"/>
          <p:cNvSpPr txBox="1"/>
          <p:nvPr/>
        </p:nvSpPr>
        <p:spPr>
          <a:xfrm>
            <a:off x="793975" y="4017275"/>
            <a:ext cx="6235200" cy="9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2800">
                <a:solidFill>
                  <a:srgbClr val="3796BF"/>
                </a:solidFill>
              </a:rPr>
              <a:t>X is </a:t>
            </a:r>
            <a:r>
              <a:rPr lang="zh-HK" sz="2800">
                <a:solidFill>
                  <a:schemeClr val="accent6"/>
                </a:solidFill>
              </a:rPr>
              <a:t>(position)</a:t>
            </a:r>
            <a:r>
              <a:rPr lang="zh-HK" sz="2800">
                <a:solidFill>
                  <a:srgbClr val="3796BF"/>
                </a:solidFill>
              </a:rPr>
              <a:t> </a:t>
            </a:r>
            <a:r>
              <a:rPr lang="zh-HK" sz="2800">
                <a:solidFill>
                  <a:schemeClr val="accent3"/>
                </a:solidFill>
              </a:rPr>
              <a:t>(in comparison to)</a:t>
            </a:r>
            <a:r>
              <a:rPr lang="zh-HK" sz="2800">
                <a:solidFill>
                  <a:srgbClr val="3796BF"/>
                </a:solidFill>
              </a:rPr>
              <a:t> </a:t>
            </a:r>
            <a:r>
              <a:rPr lang="zh-HK" sz="3000">
                <a:solidFill>
                  <a:srgbClr val="3796BF"/>
                </a:solidFill>
              </a:rPr>
              <a:t>Y.</a:t>
            </a:r>
            <a:endParaRPr sz="3000">
              <a:solidFill>
                <a:srgbClr val="3796B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HK"/>
              <a:t>Relative Positions - Spatial</a:t>
            </a:r>
            <a:endParaRPr/>
          </a:p>
        </p:txBody>
      </p:sp>
      <p:sp>
        <p:nvSpPr>
          <p:cNvPr id="302" name="Google Shape;302;p35"/>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2400">
                <a:solidFill>
                  <a:srgbClr val="3796BF"/>
                </a:solidFill>
              </a:rPr>
              <a:t>X is </a:t>
            </a:r>
            <a:r>
              <a:rPr lang="zh-HK" sz="2400">
                <a:solidFill>
                  <a:schemeClr val="accent6"/>
                </a:solidFill>
              </a:rPr>
              <a:t>(position)</a:t>
            </a:r>
            <a:r>
              <a:rPr lang="zh-HK" sz="2400">
                <a:solidFill>
                  <a:srgbClr val="3796BF"/>
                </a:solidFill>
              </a:rPr>
              <a:t> </a:t>
            </a:r>
            <a:r>
              <a:rPr lang="zh-HK" sz="2400">
                <a:solidFill>
                  <a:schemeClr val="accent3"/>
                </a:solidFill>
              </a:rPr>
              <a:t>(in comparison to)</a:t>
            </a:r>
            <a:r>
              <a:rPr lang="zh-HK" sz="2400">
                <a:solidFill>
                  <a:srgbClr val="3796BF"/>
                </a:solidFill>
              </a:rPr>
              <a:t> Y.</a:t>
            </a:r>
            <a:endParaRPr sz="2400">
              <a:solidFill>
                <a:srgbClr val="3796BF"/>
              </a:solidFill>
            </a:endParaRPr>
          </a:p>
          <a:p>
            <a:pPr indent="0" lvl="0" marL="0" rtl="0" algn="l">
              <a:spcBef>
                <a:spcPts val="0"/>
              </a:spcBef>
              <a:spcAft>
                <a:spcPts val="0"/>
              </a:spcAft>
              <a:buNone/>
            </a:pPr>
            <a:r>
              <a:t/>
            </a:r>
            <a:endParaRPr sz="2400">
              <a:solidFill>
                <a:srgbClr val="3796BF"/>
              </a:solidFill>
            </a:endParaRPr>
          </a:p>
          <a:p>
            <a:pPr indent="-381000" lvl="0" marL="457200" rtl="0" algn="l">
              <a:spcBef>
                <a:spcPts val="0"/>
              </a:spcBef>
              <a:spcAft>
                <a:spcPts val="0"/>
              </a:spcAft>
              <a:buClr>
                <a:srgbClr val="3796BF"/>
              </a:buClr>
              <a:buSzPts val="2400"/>
              <a:buChar char="➢"/>
            </a:pPr>
            <a:r>
              <a:rPr b="1" lang="zh-HK" sz="2400">
                <a:solidFill>
                  <a:srgbClr val="3796BF"/>
                </a:solidFill>
              </a:rPr>
              <a:t>I am to the left of you.</a:t>
            </a:r>
            <a:endParaRPr b="1" sz="2400">
              <a:solidFill>
                <a:srgbClr val="3796BF"/>
              </a:solidFill>
            </a:endParaRPr>
          </a:p>
          <a:p>
            <a:pPr indent="-381000" lvl="0" marL="457200" rtl="0" algn="l">
              <a:spcBef>
                <a:spcPts val="0"/>
              </a:spcBef>
              <a:spcAft>
                <a:spcPts val="0"/>
              </a:spcAft>
              <a:buClr>
                <a:srgbClr val="3796BF"/>
              </a:buClr>
              <a:buSzPts val="2400"/>
              <a:buChar char="➢"/>
            </a:pPr>
            <a:r>
              <a:rPr b="1" lang="zh-HK" sz="2400">
                <a:solidFill>
                  <a:srgbClr val="3796BF"/>
                </a:solidFill>
              </a:rPr>
              <a:t>You are to the right of me.</a:t>
            </a:r>
            <a:endParaRPr b="1" sz="2400">
              <a:solidFill>
                <a:srgbClr val="3796BF"/>
              </a:solidFill>
            </a:endParaRPr>
          </a:p>
          <a:p>
            <a:pPr indent="0" lvl="0" marL="0" rtl="0" algn="l">
              <a:spcBef>
                <a:spcPts val="0"/>
              </a:spcBef>
              <a:spcAft>
                <a:spcPts val="0"/>
              </a:spcAft>
              <a:buNone/>
            </a:pPr>
            <a:r>
              <a:t/>
            </a:r>
            <a:endParaRPr sz="2400">
              <a:solidFill>
                <a:srgbClr val="3796BF"/>
              </a:solidFill>
            </a:endParaRPr>
          </a:p>
          <a:p>
            <a:pPr indent="-381000" lvl="0" marL="457200" rtl="0" algn="l">
              <a:spcBef>
                <a:spcPts val="0"/>
              </a:spcBef>
              <a:spcAft>
                <a:spcPts val="0"/>
              </a:spcAft>
              <a:buClr>
                <a:schemeClr val="accent6"/>
              </a:buClr>
              <a:buSzPts val="2400"/>
              <a:buChar char="➢"/>
            </a:pPr>
            <a:r>
              <a:rPr b="1" lang="zh-HK" sz="2400">
                <a:solidFill>
                  <a:schemeClr val="accent6"/>
                </a:solidFill>
              </a:rPr>
              <a:t>I am to the left of this building.</a:t>
            </a:r>
            <a:endParaRPr b="1" sz="2400">
              <a:solidFill>
                <a:schemeClr val="accent6"/>
              </a:solidFill>
            </a:endParaRPr>
          </a:p>
          <a:p>
            <a:pPr indent="-381000" lvl="0" marL="457200" rtl="0" algn="l">
              <a:spcBef>
                <a:spcPts val="0"/>
              </a:spcBef>
              <a:spcAft>
                <a:spcPts val="0"/>
              </a:spcAft>
              <a:buClr>
                <a:schemeClr val="accent6"/>
              </a:buClr>
              <a:buSzPts val="2400"/>
              <a:buChar char="➢"/>
            </a:pPr>
            <a:r>
              <a:rPr b="1" lang="zh-HK" sz="2400">
                <a:solidFill>
                  <a:schemeClr val="accent6"/>
                </a:solidFill>
              </a:rPr>
              <a:t>(?) This building is to the right of me.</a:t>
            </a:r>
            <a:r>
              <a:rPr lang="zh-HK" sz="2400">
                <a:solidFill>
                  <a:schemeClr val="accent6"/>
                </a:solidFill>
              </a:rPr>
              <a:t> </a:t>
            </a:r>
            <a:endParaRPr sz="2400">
              <a:solidFill>
                <a:schemeClr val="accent6"/>
              </a:solidFill>
            </a:endParaRPr>
          </a:p>
          <a:p>
            <a:pPr indent="0" lvl="0" marL="0" rtl="0" algn="l">
              <a:spcBef>
                <a:spcPts val="0"/>
              </a:spcBef>
              <a:spcAft>
                <a:spcPts val="0"/>
              </a:spcAft>
              <a:buClr>
                <a:schemeClr val="dk1"/>
              </a:buClr>
              <a:buSzPts val="1100"/>
              <a:buFont typeface="Arial"/>
              <a:buNone/>
            </a:pPr>
            <a:r>
              <a:t/>
            </a:r>
            <a:endParaRPr sz="2400">
              <a:solidFill>
                <a:srgbClr val="3796BF"/>
              </a:solidFill>
              <a:latin typeface="Arial"/>
              <a:ea typeface="Arial"/>
              <a:cs typeface="Arial"/>
              <a:sym typeface="Arial"/>
            </a:endParaRPr>
          </a:p>
        </p:txBody>
      </p:sp>
      <p:sp>
        <p:nvSpPr>
          <p:cNvPr id="303" name="Google Shape;303;p35"/>
          <p:cNvSpPr/>
          <p:nvPr/>
        </p:nvSpPr>
        <p:spPr>
          <a:xfrm>
            <a:off x="1105600" y="1895350"/>
            <a:ext cx="4264500" cy="3432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HK"/>
              <a:t>Relative Positions - Spatial</a:t>
            </a:r>
            <a:endParaRPr/>
          </a:p>
        </p:txBody>
      </p:sp>
      <p:sp>
        <p:nvSpPr>
          <p:cNvPr id="309" name="Google Shape;309;p36"/>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b="1" lang="zh-HK" sz="2500">
                <a:solidFill>
                  <a:schemeClr val="accent3"/>
                </a:solidFill>
              </a:rPr>
              <a:t>Reference Points</a:t>
            </a:r>
            <a:endParaRPr b="1" sz="2500">
              <a:solidFill>
                <a:schemeClr val="accent3"/>
              </a:solidFill>
            </a:endParaRPr>
          </a:p>
          <a:p>
            <a:pPr indent="-387350" lvl="0" marL="457200" rtl="0" algn="l">
              <a:spcBef>
                <a:spcPts val="600"/>
              </a:spcBef>
              <a:spcAft>
                <a:spcPts val="0"/>
              </a:spcAft>
              <a:buSzPts val="2500"/>
              <a:buChar char="❖"/>
            </a:pPr>
            <a:r>
              <a:rPr b="1" lang="zh-HK" sz="2500"/>
              <a:t>Landmark</a:t>
            </a:r>
            <a:endParaRPr b="1" sz="2500"/>
          </a:p>
          <a:p>
            <a:pPr indent="0" lvl="0" marL="457200" rtl="0" algn="l">
              <a:spcBef>
                <a:spcPts val="600"/>
              </a:spcBef>
              <a:spcAft>
                <a:spcPts val="0"/>
              </a:spcAft>
              <a:buClr>
                <a:schemeClr val="dk1"/>
              </a:buClr>
              <a:buSzPts val="1100"/>
              <a:buFont typeface="Arial"/>
              <a:buNone/>
            </a:pPr>
            <a:r>
              <a:rPr lang="zh-HK" sz="2200"/>
              <a:t>Large and conspicuous</a:t>
            </a:r>
            <a:endParaRPr sz="2200"/>
          </a:p>
          <a:p>
            <a:pPr indent="-387350" lvl="0" marL="457200" rtl="0" algn="l">
              <a:spcBef>
                <a:spcPts val="600"/>
              </a:spcBef>
              <a:spcAft>
                <a:spcPts val="0"/>
              </a:spcAft>
              <a:buSzPts val="2500"/>
              <a:buChar char="❖"/>
            </a:pPr>
            <a:r>
              <a:rPr b="1" lang="zh-HK" sz="2500"/>
              <a:t>Trajector</a:t>
            </a:r>
            <a:endParaRPr b="1" sz="2500"/>
          </a:p>
          <a:p>
            <a:pPr indent="0" lvl="0" marL="457200" rtl="0" algn="l">
              <a:spcBef>
                <a:spcPts val="600"/>
              </a:spcBef>
              <a:spcAft>
                <a:spcPts val="0"/>
              </a:spcAft>
              <a:buClr>
                <a:schemeClr val="dk1"/>
              </a:buClr>
              <a:buSzPts val="1100"/>
              <a:buFont typeface="Arial"/>
              <a:buNone/>
            </a:pPr>
            <a:r>
              <a:rPr lang="zh-HK" sz="2200"/>
              <a:t>Smaller and more mobile</a:t>
            </a:r>
            <a:endParaRPr sz="2200"/>
          </a:p>
          <a:p>
            <a:pPr indent="-419100" lvl="0" marL="914400" rtl="0" algn="l">
              <a:spcBef>
                <a:spcPts val="600"/>
              </a:spcBef>
              <a:spcAft>
                <a:spcPts val="0"/>
              </a:spcAft>
              <a:buSzPts val="3000"/>
              <a:buChar char="➢"/>
            </a:pPr>
            <a:r>
              <a:rPr lang="zh-HK" sz="2200"/>
              <a:t>The tourists are in front of </a:t>
            </a:r>
            <a:r>
              <a:rPr b="1" lang="zh-HK" sz="2200">
                <a:solidFill>
                  <a:schemeClr val="accent6"/>
                </a:solidFill>
              </a:rPr>
              <a:t>the van</a:t>
            </a:r>
            <a:r>
              <a:rPr lang="zh-HK" sz="2200"/>
              <a:t>.</a:t>
            </a:r>
            <a:endParaRPr sz="2200"/>
          </a:p>
          <a:p>
            <a:pPr indent="-419100" lvl="0" marL="914400" rtl="0" algn="l">
              <a:spcBef>
                <a:spcPts val="0"/>
              </a:spcBef>
              <a:spcAft>
                <a:spcPts val="0"/>
              </a:spcAft>
              <a:buSzPts val="3000"/>
              <a:buChar char="➢"/>
            </a:pPr>
            <a:r>
              <a:rPr b="1" lang="zh-HK" sz="2200">
                <a:solidFill>
                  <a:schemeClr val="accent6"/>
                </a:solidFill>
              </a:rPr>
              <a:t>The van</a:t>
            </a:r>
            <a:r>
              <a:rPr lang="zh-HK" sz="2200"/>
              <a:t> is in front of the pyramid.</a:t>
            </a:r>
            <a:r>
              <a:rPr lang="zh-HK" sz="2500"/>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HK"/>
              <a:t>Relative Positions - Temporal</a:t>
            </a:r>
            <a:endParaRPr/>
          </a:p>
        </p:txBody>
      </p:sp>
      <p:sp>
        <p:nvSpPr>
          <p:cNvPr id="315" name="Google Shape;315;p37"/>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387350" lvl="0" marL="457200" rtl="0" algn="l">
              <a:spcBef>
                <a:spcPts val="600"/>
              </a:spcBef>
              <a:spcAft>
                <a:spcPts val="0"/>
              </a:spcAft>
              <a:buSzPts val="2500"/>
              <a:buChar char="➢"/>
            </a:pPr>
            <a:r>
              <a:rPr lang="zh-HK" sz="2500"/>
              <a:t>Typewriters were before my time.</a:t>
            </a:r>
            <a:endParaRPr sz="2500"/>
          </a:p>
          <a:p>
            <a:pPr indent="-387350" lvl="0" marL="457200" rtl="0" algn="l">
              <a:spcBef>
                <a:spcPts val="0"/>
              </a:spcBef>
              <a:spcAft>
                <a:spcPts val="0"/>
              </a:spcAft>
              <a:buSzPts val="2500"/>
              <a:buChar char="➢"/>
            </a:pPr>
            <a:r>
              <a:rPr lang="zh-HK" sz="2500"/>
              <a:t>I was born after the time of typewriters. </a:t>
            </a:r>
            <a:endParaRPr sz="2500"/>
          </a:p>
          <a:p>
            <a:pPr indent="0" lvl="0" marL="0" rtl="0" algn="l">
              <a:spcBef>
                <a:spcPts val="600"/>
              </a:spcBef>
              <a:spcAft>
                <a:spcPts val="0"/>
              </a:spcAft>
              <a:buNone/>
            </a:pPr>
            <a:r>
              <a:t/>
            </a:r>
            <a:endParaRPr sz="2500"/>
          </a:p>
          <a:p>
            <a:pPr indent="-387350" lvl="0" marL="457200" rtl="0" algn="l">
              <a:spcBef>
                <a:spcPts val="600"/>
              </a:spcBef>
              <a:spcAft>
                <a:spcPts val="0"/>
              </a:spcAft>
              <a:buClr>
                <a:schemeClr val="accent6"/>
              </a:buClr>
              <a:buSzPts val="2500"/>
              <a:buChar char="➢"/>
            </a:pPr>
            <a:r>
              <a:rPr lang="zh-HK" sz="2500">
                <a:solidFill>
                  <a:schemeClr val="accent6"/>
                </a:solidFill>
              </a:rPr>
              <a:t>Harrison died just 30 days after moving into the White House.</a:t>
            </a:r>
            <a:endParaRPr sz="2500">
              <a:solidFill>
                <a:schemeClr val="accent6"/>
              </a:solidFill>
            </a:endParaRPr>
          </a:p>
          <a:p>
            <a:pPr indent="-387350" lvl="0" marL="457200" rtl="0" algn="l">
              <a:spcBef>
                <a:spcPts val="0"/>
              </a:spcBef>
              <a:spcAft>
                <a:spcPts val="0"/>
              </a:spcAft>
              <a:buClr>
                <a:schemeClr val="accent6"/>
              </a:buClr>
              <a:buSzPts val="2500"/>
              <a:buChar char="➢"/>
            </a:pPr>
            <a:r>
              <a:rPr lang="zh-HK" sz="2500">
                <a:solidFill>
                  <a:schemeClr val="accent6"/>
                </a:solidFill>
              </a:rPr>
              <a:t>(?) Harrison moved into the White House just 30 days before he died.</a:t>
            </a:r>
            <a:endParaRPr sz="2500">
              <a:solidFill>
                <a:schemeClr val="accent6"/>
              </a:solidFill>
            </a:endParaRPr>
          </a:p>
        </p:txBody>
      </p:sp>
      <p:cxnSp>
        <p:nvCxnSpPr>
          <p:cNvPr id="316" name="Google Shape;316;p37"/>
          <p:cNvCxnSpPr/>
          <p:nvPr/>
        </p:nvCxnSpPr>
        <p:spPr>
          <a:xfrm flipH="1" rot="10800000">
            <a:off x="6702350" y="2062713"/>
            <a:ext cx="1840500" cy="6900"/>
          </a:xfrm>
          <a:prstGeom prst="straightConnector1">
            <a:avLst/>
          </a:prstGeom>
          <a:noFill/>
          <a:ln cap="flat" cmpd="sng" w="38100">
            <a:solidFill>
              <a:schemeClr val="dk1"/>
            </a:solidFill>
            <a:prstDash val="solid"/>
            <a:round/>
            <a:headEnd len="med" w="med" type="none"/>
            <a:tailEnd len="med" w="med" type="none"/>
          </a:ln>
        </p:spPr>
      </p:cxnSp>
      <p:cxnSp>
        <p:nvCxnSpPr>
          <p:cNvPr id="317" name="Google Shape;317;p37"/>
          <p:cNvCxnSpPr/>
          <p:nvPr/>
        </p:nvCxnSpPr>
        <p:spPr>
          <a:xfrm flipH="1" rot="10800000">
            <a:off x="6702350" y="2602700"/>
            <a:ext cx="1840500" cy="6900"/>
          </a:xfrm>
          <a:prstGeom prst="straightConnector1">
            <a:avLst/>
          </a:prstGeom>
          <a:noFill/>
          <a:ln cap="flat" cmpd="sng" w="38100">
            <a:solidFill>
              <a:srgbClr val="000000"/>
            </a:solidFill>
            <a:prstDash val="solid"/>
            <a:round/>
            <a:headEnd len="med" w="med" type="none"/>
            <a:tailEnd len="med" w="med" type="none"/>
          </a:ln>
        </p:spPr>
      </p:cxnSp>
      <p:cxnSp>
        <p:nvCxnSpPr>
          <p:cNvPr id="318" name="Google Shape;318;p37"/>
          <p:cNvCxnSpPr/>
          <p:nvPr/>
        </p:nvCxnSpPr>
        <p:spPr>
          <a:xfrm>
            <a:off x="7629400" y="1771725"/>
            <a:ext cx="0" cy="549300"/>
          </a:xfrm>
          <a:prstGeom prst="straightConnector1">
            <a:avLst/>
          </a:prstGeom>
          <a:noFill/>
          <a:ln cap="flat" cmpd="sng" w="38100">
            <a:solidFill>
              <a:schemeClr val="dk1"/>
            </a:solidFill>
            <a:prstDash val="solid"/>
            <a:round/>
            <a:headEnd len="med" w="med" type="none"/>
            <a:tailEnd len="med" w="med" type="none"/>
          </a:ln>
        </p:spPr>
      </p:cxnSp>
      <p:sp>
        <p:nvSpPr>
          <p:cNvPr id="319" name="Google Shape;319;p37"/>
          <p:cNvSpPr txBox="1"/>
          <p:nvPr/>
        </p:nvSpPr>
        <p:spPr>
          <a:xfrm>
            <a:off x="6750525" y="1249800"/>
            <a:ext cx="1840500" cy="18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HK"/>
              <a:t>point of reference</a:t>
            </a:r>
            <a:endParaRPr/>
          </a:p>
          <a:p>
            <a:pPr indent="0" lvl="0" marL="0" rtl="0" algn="ctr">
              <a:spcBef>
                <a:spcPts val="0"/>
              </a:spcBef>
              <a:spcAft>
                <a:spcPts val="0"/>
              </a:spcAft>
              <a:buNone/>
            </a:pPr>
            <a:r>
              <a:rPr lang="zh-HK"/>
              <a:t>(Y axis)</a:t>
            </a:r>
            <a:endParaRPr/>
          </a:p>
        </p:txBody>
      </p:sp>
      <p:cxnSp>
        <p:nvCxnSpPr>
          <p:cNvPr id="320" name="Google Shape;320;p37"/>
          <p:cNvCxnSpPr/>
          <p:nvPr/>
        </p:nvCxnSpPr>
        <p:spPr>
          <a:xfrm>
            <a:off x="6908375" y="1843125"/>
            <a:ext cx="0" cy="226500"/>
          </a:xfrm>
          <a:prstGeom prst="straightConnector1">
            <a:avLst/>
          </a:prstGeom>
          <a:noFill/>
          <a:ln cap="flat" cmpd="sng" w="19050">
            <a:solidFill>
              <a:srgbClr val="000000"/>
            </a:solidFill>
            <a:prstDash val="solid"/>
            <a:round/>
            <a:headEnd len="med" w="med" type="none"/>
            <a:tailEnd len="med" w="med" type="triangle"/>
          </a:ln>
        </p:spPr>
      </p:cxnSp>
      <p:sp>
        <p:nvSpPr>
          <p:cNvPr id="321" name="Google Shape;321;p37"/>
          <p:cNvSpPr txBox="1"/>
          <p:nvPr/>
        </p:nvSpPr>
        <p:spPr>
          <a:xfrm>
            <a:off x="8185675" y="2018900"/>
            <a:ext cx="1064400" cy="58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HK"/>
              <a:t>Timelines</a:t>
            </a:r>
            <a:endParaRPr/>
          </a:p>
          <a:p>
            <a:pPr indent="0" lvl="0" marL="0" rtl="0" algn="ctr">
              <a:spcBef>
                <a:spcPts val="0"/>
              </a:spcBef>
              <a:spcAft>
                <a:spcPts val="0"/>
              </a:spcAft>
              <a:buNone/>
            </a:pPr>
            <a:r>
              <a:rPr lang="zh-HK"/>
              <a:t> (X axis)</a:t>
            </a:r>
            <a:endParaRPr/>
          </a:p>
        </p:txBody>
      </p:sp>
      <p:cxnSp>
        <p:nvCxnSpPr>
          <p:cNvPr id="322" name="Google Shape;322;p37"/>
          <p:cNvCxnSpPr/>
          <p:nvPr/>
        </p:nvCxnSpPr>
        <p:spPr>
          <a:xfrm>
            <a:off x="8185675" y="2389925"/>
            <a:ext cx="0" cy="226500"/>
          </a:xfrm>
          <a:prstGeom prst="straightConnector1">
            <a:avLst/>
          </a:prstGeom>
          <a:noFill/>
          <a:ln cap="flat" cmpd="sng" w="19050">
            <a:solidFill>
              <a:srgbClr val="000000"/>
            </a:solidFill>
            <a:prstDash val="solid"/>
            <a:round/>
            <a:headEnd len="med" w="med" type="none"/>
            <a:tailEnd len="med" w="med" type="triangle"/>
          </a:ln>
        </p:spPr>
      </p:cxnSp>
      <p:cxnSp>
        <p:nvCxnSpPr>
          <p:cNvPr id="323" name="Google Shape;323;p37"/>
          <p:cNvCxnSpPr/>
          <p:nvPr/>
        </p:nvCxnSpPr>
        <p:spPr>
          <a:xfrm>
            <a:off x="7623850" y="2389925"/>
            <a:ext cx="0" cy="549300"/>
          </a:xfrm>
          <a:prstGeom prst="straightConnector1">
            <a:avLst/>
          </a:prstGeom>
          <a:noFill/>
          <a:ln cap="flat" cmpd="sng" w="38100">
            <a:solidFill>
              <a:srgbClr val="000000"/>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8"/>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zh-HK" sz="7200">
                <a:solidFill>
                  <a:srgbClr val="3796BF"/>
                </a:solidFill>
              </a:rPr>
              <a:t>4</a:t>
            </a:r>
            <a:r>
              <a:rPr b="0" lang="zh-HK" sz="7200">
                <a:solidFill>
                  <a:srgbClr val="3796BF"/>
                </a:solidFill>
              </a:rPr>
              <a:t>.</a:t>
            </a:r>
            <a:endParaRPr b="0" sz="7200">
              <a:solidFill>
                <a:srgbClr val="3796BF"/>
              </a:solidFill>
            </a:endParaRPr>
          </a:p>
          <a:p>
            <a:pPr indent="0" lvl="0" marL="0" rtl="0" algn="l">
              <a:spcBef>
                <a:spcPts val="0"/>
              </a:spcBef>
              <a:spcAft>
                <a:spcPts val="0"/>
              </a:spcAft>
              <a:buNone/>
            </a:pPr>
            <a:r>
              <a:rPr lang="zh-HK"/>
              <a:t>Foregrounding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HK"/>
              <a:t>Foregrounding</a:t>
            </a:r>
            <a:endParaRPr/>
          </a:p>
        </p:txBody>
      </p:sp>
      <p:sp>
        <p:nvSpPr>
          <p:cNvPr id="334" name="Google Shape;334;p39"/>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387350" lvl="0" marL="457200" rtl="0" algn="l">
              <a:spcBef>
                <a:spcPts val="600"/>
              </a:spcBef>
              <a:spcAft>
                <a:spcPts val="0"/>
              </a:spcAft>
              <a:buClr>
                <a:schemeClr val="accent6"/>
              </a:buClr>
              <a:buSzPts val="2500"/>
              <a:buChar char="➢"/>
            </a:pPr>
            <a:r>
              <a:rPr lang="zh-HK" sz="2500"/>
              <a:t>the relative prominence of </a:t>
            </a:r>
            <a:br>
              <a:rPr lang="zh-HK" sz="2500"/>
            </a:br>
            <a:r>
              <a:rPr lang="zh-HK" sz="2500"/>
              <a:t>the various components</a:t>
            </a:r>
            <a:endParaRPr sz="2500">
              <a:solidFill>
                <a:schemeClr val="accent6"/>
              </a:solidFill>
            </a:endParaRPr>
          </a:p>
          <a:p>
            <a:pPr indent="-387350" lvl="0" marL="457200" rtl="0" algn="l">
              <a:spcBef>
                <a:spcPts val="0"/>
              </a:spcBef>
              <a:spcAft>
                <a:spcPts val="0"/>
              </a:spcAft>
              <a:buClr>
                <a:schemeClr val="accent6"/>
              </a:buClr>
              <a:buSzPts val="2500"/>
              <a:buChar char="➢"/>
            </a:pPr>
            <a:r>
              <a:rPr lang="zh-HK" sz="2500">
                <a:solidFill>
                  <a:schemeClr val="accent6"/>
                </a:solidFill>
              </a:rPr>
              <a:t>the most central or </a:t>
            </a:r>
            <a:br>
              <a:rPr lang="zh-HK" sz="2500">
                <a:solidFill>
                  <a:schemeClr val="accent6"/>
                </a:solidFill>
              </a:rPr>
            </a:br>
            <a:r>
              <a:rPr lang="zh-HK" sz="2500">
                <a:solidFill>
                  <a:schemeClr val="accent6"/>
                </a:solidFill>
              </a:rPr>
              <a:t>important ideas / clause </a:t>
            </a:r>
            <a:br>
              <a:rPr lang="zh-HK" sz="2500">
                <a:solidFill>
                  <a:schemeClr val="accent6"/>
                </a:solidFill>
              </a:rPr>
            </a:br>
            <a:r>
              <a:rPr lang="zh-HK" sz="2500">
                <a:solidFill>
                  <a:schemeClr val="accent6"/>
                </a:solidFill>
              </a:rPr>
              <a:t>in text</a:t>
            </a:r>
            <a:br>
              <a:rPr lang="zh-HK" sz="2500">
                <a:solidFill>
                  <a:schemeClr val="accent6"/>
                </a:solidFill>
              </a:rPr>
            </a:br>
            <a:endParaRPr sz="2500">
              <a:solidFill>
                <a:schemeClr val="accent6"/>
              </a:solidFill>
            </a:endParaRPr>
          </a:p>
          <a:p>
            <a:pPr indent="-387350" lvl="0" marL="457200" rtl="0" algn="l">
              <a:spcBef>
                <a:spcPts val="0"/>
              </a:spcBef>
              <a:spcAft>
                <a:spcPts val="0"/>
              </a:spcAft>
              <a:buClr>
                <a:schemeClr val="accent6"/>
              </a:buClr>
              <a:buSzPts val="2500"/>
              <a:buChar char="➢"/>
            </a:pPr>
            <a:r>
              <a:rPr lang="zh-HK" sz="2500">
                <a:solidFill>
                  <a:schemeClr val="accent6"/>
                </a:solidFill>
              </a:rPr>
              <a:t>The FOCUS!</a:t>
            </a:r>
            <a:endParaRPr sz="2500">
              <a:solidFill>
                <a:schemeClr val="accent6"/>
              </a:solidFill>
            </a:endParaRPr>
          </a:p>
        </p:txBody>
      </p:sp>
      <p:pic>
        <p:nvPicPr>
          <p:cNvPr id="335" name="Google Shape;335;p39"/>
          <p:cNvPicPr preferRelativeResize="0"/>
          <p:nvPr/>
        </p:nvPicPr>
        <p:blipFill>
          <a:blip r:embed="rId3">
            <a:alphaModFix/>
          </a:blip>
          <a:stretch>
            <a:fillRect/>
          </a:stretch>
        </p:blipFill>
        <p:spPr>
          <a:xfrm>
            <a:off x="5080250" y="486550"/>
            <a:ext cx="3626725" cy="4460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HK"/>
              <a:t>Foregrounding &amp; Backgrounding</a:t>
            </a:r>
            <a:endParaRPr/>
          </a:p>
        </p:txBody>
      </p:sp>
      <p:sp>
        <p:nvSpPr>
          <p:cNvPr id="341" name="Google Shape;341;p40"/>
          <p:cNvSpPr txBox="1"/>
          <p:nvPr>
            <p:ph idx="1" type="body"/>
          </p:nvPr>
        </p:nvSpPr>
        <p:spPr>
          <a:xfrm>
            <a:off x="1031425" y="1777125"/>
            <a:ext cx="72741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zh-HK" sz="2500"/>
              <a:t>John set fire to a house.</a:t>
            </a:r>
            <a:endParaRPr sz="2500"/>
          </a:p>
          <a:p>
            <a:pPr indent="-387350" lvl="0" marL="457200" rtl="0" algn="l">
              <a:spcBef>
                <a:spcPts val="600"/>
              </a:spcBef>
              <a:spcAft>
                <a:spcPts val="0"/>
              </a:spcAft>
              <a:buClr>
                <a:schemeClr val="accent6"/>
              </a:buClr>
              <a:buSzPts val="2500"/>
              <a:buChar char="➢"/>
            </a:pPr>
            <a:r>
              <a:rPr lang="zh-HK" sz="2500">
                <a:solidFill>
                  <a:schemeClr val="accent6"/>
                </a:solidFill>
              </a:rPr>
              <a:t>Foreground: The role of John</a:t>
            </a:r>
            <a:br>
              <a:rPr lang="zh-HK" sz="2500">
                <a:solidFill>
                  <a:schemeClr val="accent6"/>
                </a:solidFill>
              </a:rPr>
            </a:br>
            <a:r>
              <a:rPr lang="zh-HK" sz="2500">
                <a:solidFill>
                  <a:schemeClr val="accent6"/>
                </a:solidFill>
              </a:rPr>
              <a:t>Background: John’s involvement in the event</a:t>
            </a:r>
            <a:endParaRPr sz="2500">
              <a:solidFill>
                <a:schemeClr val="accent6"/>
              </a:solidFill>
            </a:endParaRPr>
          </a:p>
        </p:txBody>
      </p:sp>
      <p:pic>
        <p:nvPicPr>
          <p:cNvPr id="342" name="Google Shape;342;p40"/>
          <p:cNvPicPr preferRelativeResize="0"/>
          <p:nvPr/>
        </p:nvPicPr>
        <p:blipFill>
          <a:blip r:embed="rId3">
            <a:alphaModFix/>
          </a:blip>
          <a:stretch>
            <a:fillRect/>
          </a:stretch>
        </p:blipFill>
        <p:spPr>
          <a:xfrm>
            <a:off x="1595375" y="3176726"/>
            <a:ext cx="5133126" cy="183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HK"/>
              <a:t>Foregrounding</a:t>
            </a:r>
            <a:endParaRPr/>
          </a:p>
        </p:txBody>
      </p:sp>
      <p:sp>
        <p:nvSpPr>
          <p:cNvPr id="348" name="Google Shape;348;p41"/>
          <p:cNvSpPr txBox="1"/>
          <p:nvPr>
            <p:ph idx="1" type="body"/>
          </p:nvPr>
        </p:nvSpPr>
        <p:spPr>
          <a:xfrm>
            <a:off x="1031425" y="1777125"/>
            <a:ext cx="72741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zh-HK" sz="2500">
                <a:solidFill>
                  <a:schemeClr val="accent6"/>
                </a:solidFill>
              </a:rPr>
              <a:t>John</a:t>
            </a:r>
            <a:r>
              <a:rPr lang="zh-HK" sz="2500"/>
              <a:t> set fire to the house.</a:t>
            </a:r>
            <a:endParaRPr sz="2500"/>
          </a:p>
          <a:p>
            <a:pPr indent="0" lvl="0" marL="0" rtl="0" algn="l">
              <a:spcBef>
                <a:spcPts val="600"/>
              </a:spcBef>
              <a:spcAft>
                <a:spcPts val="0"/>
              </a:spcAft>
              <a:buNone/>
            </a:pPr>
            <a:r>
              <a:t/>
            </a:r>
            <a:endParaRPr sz="2500"/>
          </a:p>
          <a:p>
            <a:pPr indent="0" lvl="0" marL="0" rtl="0" algn="l">
              <a:spcBef>
                <a:spcPts val="600"/>
              </a:spcBef>
              <a:spcAft>
                <a:spcPts val="0"/>
              </a:spcAft>
              <a:buNone/>
            </a:pPr>
            <a:r>
              <a:t/>
            </a:r>
            <a:endParaRPr sz="2500"/>
          </a:p>
          <a:p>
            <a:pPr indent="0" lvl="0" marL="0" rtl="0" algn="l">
              <a:spcBef>
                <a:spcPts val="600"/>
              </a:spcBef>
              <a:spcAft>
                <a:spcPts val="0"/>
              </a:spcAft>
              <a:buNone/>
            </a:pPr>
            <a:r>
              <a:rPr lang="zh-HK" sz="2500">
                <a:solidFill>
                  <a:schemeClr val="accent6"/>
                </a:solidFill>
              </a:rPr>
              <a:t>A match</a:t>
            </a:r>
            <a:r>
              <a:rPr lang="zh-HK" sz="2500"/>
              <a:t> set fire to the house.</a:t>
            </a:r>
            <a:endParaRPr sz="2500"/>
          </a:p>
        </p:txBody>
      </p:sp>
      <p:pic>
        <p:nvPicPr>
          <p:cNvPr id="349" name="Google Shape;349;p41"/>
          <p:cNvPicPr preferRelativeResize="0"/>
          <p:nvPr/>
        </p:nvPicPr>
        <p:blipFill rotWithShape="1">
          <a:blip r:embed="rId3">
            <a:alphaModFix/>
          </a:blip>
          <a:srcRect b="0" l="20074" r="15995" t="0"/>
          <a:stretch/>
        </p:blipFill>
        <p:spPr>
          <a:xfrm>
            <a:off x="5122425" y="1349925"/>
            <a:ext cx="3127951" cy="1751650"/>
          </a:xfrm>
          <a:prstGeom prst="rect">
            <a:avLst/>
          </a:prstGeom>
          <a:noFill/>
          <a:ln>
            <a:noFill/>
          </a:ln>
        </p:spPr>
      </p:pic>
      <p:pic>
        <p:nvPicPr>
          <p:cNvPr id="350" name="Google Shape;350;p41"/>
          <p:cNvPicPr preferRelativeResize="0"/>
          <p:nvPr/>
        </p:nvPicPr>
        <p:blipFill>
          <a:blip r:embed="rId4">
            <a:alphaModFix/>
          </a:blip>
          <a:stretch>
            <a:fillRect/>
          </a:stretch>
        </p:blipFill>
        <p:spPr>
          <a:xfrm>
            <a:off x="5122410" y="3101575"/>
            <a:ext cx="3127966" cy="1751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More examples</a:t>
            </a:r>
            <a:endParaRPr/>
          </a:p>
        </p:txBody>
      </p:sp>
      <p:sp>
        <p:nvSpPr>
          <p:cNvPr id="356" name="Google Shape;356;p42"/>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zh-HK"/>
              <a:t>Mary killed </a:t>
            </a:r>
            <a:r>
              <a:rPr lang="zh-HK">
                <a:solidFill>
                  <a:schemeClr val="accent6"/>
                </a:solidFill>
              </a:rPr>
              <a:t>John</a:t>
            </a:r>
            <a:r>
              <a:rPr lang="zh-HK"/>
              <a:t> with a knife.</a:t>
            </a:r>
            <a:br>
              <a:rPr lang="zh-HK"/>
            </a:br>
            <a:r>
              <a:rPr lang="zh-HK"/>
              <a:t>Mary used </a:t>
            </a:r>
            <a:r>
              <a:rPr lang="zh-HK">
                <a:solidFill>
                  <a:schemeClr val="accent6"/>
                </a:solidFill>
              </a:rPr>
              <a:t>a knife</a:t>
            </a:r>
            <a:r>
              <a:rPr lang="zh-HK"/>
              <a:t> to kill John.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zh-HK" sz="7200">
                <a:solidFill>
                  <a:srgbClr val="3796BF"/>
                </a:solidFill>
              </a:rPr>
              <a:t>1</a:t>
            </a:r>
            <a:r>
              <a:rPr b="0" lang="zh-HK" sz="7200">
                <a:solidFill>
                  <a:srgbClr val="3796BF"/>
                </a:solidFill>
              </a:rPr>
              <a:t>.</a:t>
            </a:r>
            <a:endParaRPr b="0" sz="7200">
              <a:solidFill>
                <a:srgbClr val="3796BF"/>
              </a:solidFill>
            </a:endParaRPr>
          </a:p>
          <a:p>
            <a:pPr indent="0" lvl="0" marL="0" rtl="0" algn="l">
              <a:spcBef>
                <a:spcPts val="0"/>
              </a:spcBef>
              <a:spcAft>
                <a:spcPts val="0"/>
              </a:spcAft>
              <a:buNone/>
            </a:pPr>
            <a:r>
              <a:rPr lang="zh-HK"/>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3"/>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zh-HK" sz="7200">
                <a:solidFill>
                  <a:srgbClr val="3796BF"/>
                </a:solidFill>
              </a:rPr>
              <a:t>5</a:t>
            </a:r>
            <a:r>
              <a:rPr b="0" lang="zh-HK" sz="7200">
                <a:solidFill>
                  <a:srgbClr val="3796BF"/>
                </a:solidFill>
              </a:rPr>
              <a:t>.</a:t>
            </a:r>
            <a:endParaRPr b="0" sz="7200">
              <a:solidFill>
                <a:srgbClr val="3796BF"/>
              </a:solidFill>
            </a:endParaRPr>
          </a:p>
          <a:p>
            <a:pPr indent="0" lvl="0" marL="0" rtl="0" algn="l">
              <a:spcBef>
                <a:spcPts val="0"/>
              </a:spcBef>
              <a:spcAft>
                <a:spcPts val="0"/>
              </a:spcAft>
              <a:buNone/>
            </a:pPr>
            <a:r>
              <a:rPr lang="zh-HK"/>
              <a:t>Applications to other Languages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Other Languages - Mandarin</a:t>
            </a:r>
            <a:endParaRPr/>
          </a:p>
        </p:txBody>
      </p:sp>
      <p:sp>
        <p:nvSpPr>
          <p:cNvPr id="367" name="Google Shape;367;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After comparison, we found that some examples in Mandarin can also be explained by perspective and foregrounding.</a:t>
            </a:r>
            <a:endParaRPr/>
          </a:p>
          <a:p>
            <a:pPr indent="0" lvl="0" marL="0" rtl="0" algn="l">
              <a:spcBef>
                <a:spcPts val="1600"/>
              </a:spcBef>
              <a:spcAft>
                <a:spcPts val="0"/>
              </a:spcAft>
              <a:buNone/>
            </a:pPr>
            <a:r>
              <a:rPr lang="zh-HK"/>
              <a:t>Example 1 - perspective:</a:t>
            </a:r>
            <a:endParaRPr/>
          </a:p>
          <a:p>
            <a:pPr indent="0" lvl="0" marL="457200" rtl="0" algn="l">
              <a:spcBef>
                <a:spcPts val="1600"/>
              </a:spcBef>
              <a:spcAft>
                <a:spcPts val="1600"/>
              </a:spcAft>
              <a:buNone/>
            </a:pPr>
            <a:r>
              <a:rPr lang="zh-HK"/>
              <a:t>a. </a:t>
            </a:r>
            <a:r>
              <a:rPr lang="zh-HK"/>
              <a:t>小红比小明瘦                                                                      b.小明比小红胖</a:t>
            </a:r>
            <a:endParaRPr/>
          </a:p>
        </p:txBody>
      </p:sp>
      <p:pic>
        <p:nvPicPr>
          <p:cNvPr id="368" name="Google Shape;368;p44"/>
          <p:cNvPicPr preferRelativeResize="0"/>
          <p:nvPr/>
        </p:nvPicPr>
        <p:blipFill rotWithShape="1">
          <a:blip r:embed="rId3">
            <a:alphaModFix/>
          </a:blip>
          <a:srcRect b="0" l="0" r="78232" t="47473"/>
          <a:stretch/>
        </p:blipFill>
        <p:spPr>
          <a:xfrm>
            <a:off x="1329425" y="3097313"/>
            <a:ext cx="638749" cy="1880350"/>
          </a:xfrm>
          <a:prstGeom prst="rect">
            <a:avLst/>
          </a:prstGeom>
          <a:noFill/>
          <a:ln>
            <a:noFill/>
          </a:ln>
        </p:spPr>
      </p:pic>
      <p:pic>
        <p:nvPicPr>
          <p:cNvPr id="369" name="Google Shape;369;p44"/>
          <p:cNvPicPr preferRelativeResize="0"/>
          <p:nvPr/>
        </p:nvPicPr>
        <p:blipFill rotWithShape="1">
          <a:blip r:embed="rId3">
            <a:alphaModFix/>
          </a:blip>
          <a:srcRect b="0" l="73883" r="4349" t="47473"/>
          <a:stretch/>
        </p:blipFill>
        <p:spPr>
          <a:xfrm>
            <a:off x="6714975" y="3068163"/>
            <a:ext cx="784399" cy="1938625"/>
          </a:xfrm>
          <a:prstGeom prst="rect">
            <a:avLst/>
          </a:prstGeom>
          <a:noFill/>
          <a:ln>
            <a:noFill/>
          </a:ln>
        </p:spPr>
      </p:pic>
      <p:sp>
        <p:nvSpPr>
          <p:cNvPr id="370" name="Google Shape;370;p44"/>
          <p:cNvSpPr/>
          <p:nvPr/>
        </p:nvSpPr>
        <p:spPr>
          <a:xfrm>
            <a:off x="2651725" y="2571750"/>
            <a:ext cx="3619500" cy="2157300"/>
          </a:xfrm>
          <a:prstGeom prst="roundRect">
            <a:avLst>
              <a:gd fmla="val 16667" name="adj"/>
            </a:avLst>
          </a:prstGeom>
          <a:solidFill>
            <a:srgbClr val="FCE5CD"/>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HK" sz="1800">
                <a:solidFill>
                  <a:schemeClr val="dk2"/>
                </a:solidFill>
              </a:rPr>
              <a:t>a</a:t>
            </a:r>
            <a:r>
              <a:rPr lang="zh-HK" sz="1800">
                <a:solidFill>
                  <a:schemeClr val="dk2"/>
                </a:solidFill>
              </a:rPr>
              <a:t>: From perspective of </a:t>
            </a:r>
            <a:r>
              <a:rPr lang="zh-HK" sz="1800">
                <a:solidFill>
                  <a:schemeClr val="dk2"/>
                </a:solidFill>
              </a:rPr>
              <a:t>小红, 小明 is a reference------A thin girl 小红</a:t>
            </a:r>
            <a:endParaRPr sz="1800">
              <a:solidFill>
                <a:schemeClr val="dk2"/>
              </a:solidFill>
            </a:endParaRPr>
          </a:p>
          <a:p>
            <a:pPr indent="0" lvl="0" marL="0" rtl="0" algn="l">
              <a:spcBef>
                <a:spcPts val="0"/>
              </a:spcBef>
              <a:spcAft>
                <a:spcPts val="0"/>
              </a:spcAft>
              <a:buNone/>
            </a:pPr>
            <a:r>
              <a:rPr lang="zh-HK" sz="1800">
                <a:solidFill>
                  <a:schemeClr val="dk2"/>
                </a:solidFill>
              </a:rPr>
              <a:t>b: From perspective of 小明, 小红 is a reference------A fat boy 小明</a:t>
            </a:r>
            <a:endParaRPr sz="1800">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O</a:t>
            </a:r>
            <a:r>
              <a:rPr lang="zh-HK"/>
              <a:t>ther Languages - Mandarin</a:t>
            </a:r>
            <a:endParaRPr/>
          </a:p>
        </p:txBody>
      </p:sp>
      <p:sp>
        <p:nvSpPr>
          <p:cNvPr id="376" name="Google Shape;376;p4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Example 2 - foregrounding:</a:t>
            </a:r>
            <a:endParaRPr/>
          </a:p>
          <a:p>
            <a:pPr indent="0" lvl="0" marL="457200" rtl="0" algn="l">
              <a:spcBef>
                <a:spcPts val="1600"/>
              </a:spcBef>
              <a:spcAft>
                <a:spcPts val="0"/>
              </a:spcAft>
              <a:buNone/>
            </a:pPr>
            <a:r>
              <a:rPr lang="zh-HK"/>
              <a:t>a.</a:t>
            </a:r>
            <a:r>
              <a:rPr lang="zh-HK">
                <a:solidFill>
                  <a:srgbClr val="695D46"/>
                </a:solidFill>
              </a:rPr>
              <a:t>他們在山上</a:t>
            </a:r>
            <a:r>
              <a:rPr lang="zh-HK"/>
              <a:t>                                                                 b.</a:t>
            </a:r>
            <a:r>
              <a:rPr lang="zh-HK">
                <a:solidFill>
                  <a:srgbClr val="695D46"/>
                </a:solidFill>
              </a:rPr>
              <a:t>他們在山裏</a:t>
            </a:r>
            <a:endParaRPr>
              <a:solidFill>
                <a:srgbClr val="695D46"/>
              </a:solidFill>
            </a:endParaRPr>
          </a:p>
          <a:p>
            <a:pPr indent="0" lvl="0" marL="457200" rtl="0" algn="l">
              <a:spcBef>
                <a:spcPts val="1600"/>
              </a:spcBef>
              <a:spcAft>
                <a:spcPts val="1600"/>
              </a:spcAft>
              <a:buNone/>
            </a:pPr>
            <a:r>
              <a:t/>
            </a:r>
            <a:endParaRPr/>
          </a:p>
        </p:txBody>
      </p:sp>
      <p:pic>
        <p:nvPicPr>
          <p:cNvPr id="377" name="Google Shape;377;p45"/>
          <p:cNvPicPr preferRelativeResize="0"/>
          <p:nvPr/>
        </p:nvPicPr>
        <p:blipFill rotWithShape="1">
          <a:blip r:embed="rId3">
            <a:alphaModFix/>
          </a:blip>
          <a:srcRect b="-1958" l="6395" r="11075" t="15684"/>
          <a:stretch/>
        </p:blipFill>
        <p:spPr>
          <a:xfrm>
            <a:off x="0" y="2269200"/>
            <a:ext cx="3060875" cy="2168349"/>
          </a:xfrm>
          <a:prstGeom prst="rect">
            <a:avLst/>
          </a:prstGeom>
          <a:noFill/>
          <a:ln>
            <a:noFill/>
          </a:ln>
        </p:spPr>
      </p:pic>
      <p:pic>
        <p:nvPicPr>
          <p:cNvPr id="378" name="Google Shape;378;p45"/>
          <p:cNvPicPr preferRelativeResize="0"/>
          <p:nvPr/>
        </p:nvPicPr>
        <p:blipFill rotWithShape="1">
          <a:blip r:embed="rId4">
            <a:alphaModFix/>
          </a:blip>
          <a:srcRect b="21474" l="22807" r="6580" t="6510"/>
          <a:stretch/>
        </p:blipFill>
        <p:spPr>
          <a:xfrm>
            <a:off x="5954727" y="2269200"/>
            <a:ext cx="3189273" cy="2168350"/>
          </a:xfrm>
          <a:prstGeom prst="rect">
            <a:avLst/>
          </a:prstGeom>
          <a:noFill/>
          <a:ln>
            <a:noFill/>
          </a:ln>
        </p:spPr>
      </p:pic>
      <p:sp>
        <p:nvSpPr>
          <p:cNvPr id="379" name="Google Shape;379;p45"/>
          <p:cNvSpPr/>
          <p:nvPr/>
        </p:nvSpPr>
        <p:spPr>
          <a:xfrm>
            <a:off x="3200800" y="1969325"/>
            <a:ext cx="2590200" cy="2768100"/>
          </a:xfrm>
          <a:prstGeom prst="roundRect">
            <a:avLst>
              <a:gd fmla="val 16667" name="adj"/>
            </a:avLst>
          </a:prstGeom>
          <a:solidFill>
            <a:srgbClr val="FCE5CD"/>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HK" sz="1800">
                <a:solidFill>
                  <a:schemeClr val="dk2"/>
                </a:solidFill>
              </a:rPr>
              <a:t>a</a:t>
            </a:r>
            <a:r>
              <a:rPr lang="zh-HK" sz="1800">
                <a:solidFill>
                  <a:schemeClr val="dk2"/>
                </a:solidFill>
              </a:rPr>
              <a:t>: </a:t>
            </a:r>
            <a:r>
              <a:rPr lang="zh-HK" sz="1800">
                <a:solidFill>
                  <a:schemeClr val="dk2"/>
                </a:solidFill>
              </a:rPr>
              <a:t>山上-山下, f</a:t>
            </a:r>
            <a:r>
              <a:rPr lang="zh-HK" sz="1800">
                <a:solidFill>
                  <a:schemeClr val="dk2"/>
                </a:solidFill>
              </a:rPr>
              <a:t>ocus on height</a:t>
            </a:r>
            <a:endParaRPr sz="1800">
              <a:solidFill>
                <a:schemeClr val="dk2"/>
              </a:solidFill>
            </a:endParaRPr>
          </a:p>
          <a:p>
            <a:pPr indent="0" lvl="0" marL="0" rtl="0" algn="l">
              <a:spcBef>
                <a:spcPts val="0"/>
              </a:spcBef>
              <a:spcAft>
                <a:spcPts val="0"/>
              </a:spcAft>
              <a:buNone/>
            </a:pPr>
            <a:r>
              <a:rPr lang="zh-HK" sz="1800">
                <a:solidFill>
                  <a:schemeClr val="dk2"/>
                </a:solidFill>
              </a:rPr>
              <a:t>b: </a:t>
            </a:r>
            <a:r>
              <a:rPr lang="zh-HK" sz="1800">
                <a:solidFill>
                  <a:schemeClr val="dk2"/>
                </a:solidFill>
              </a:rPr>
              <a:t>山</a:t>
            </a:r>
            <a:r>
              <a:rPr lang="zh-HK" sz="1800">
                <a:solidFill>
                  <a:srgbClr val="695D46"/>
                </a:solidFill>
                <a:latin typeface="Open Sans"/>
                <a:ea typeface="Open Sans"/>
                <a:cs typeface="Open Sans"/>
                <a:sym typeface="Open Sans"/>
              </a:rPr>
              <a:t>裏</a:t>
            </a:r>
            <a:r>
              <a:rPr lang="zh-HK" sz="1800">
                <a:solidFill>
                  <a:schemeClr val="dk2"/>
                </a:solidFill>
              </a:rPr>
              <a:t>-山外, f</a:t>
            </a:r>
            <a:r>
              <a:rPr lang="zh-HK" sz="1800">
                <a:solidFill>
                  <a:schemeClr val="dk2"/>
                </a:solidFill>
              </a:rPr>
              <a:t>ocus on location</a:t>
            </a:r>
            <a:endParaRPr sz="1800">
              <a:solidFill>
                <a:schemeClr val="dk2"/>
              </a:solidFill>
            </a:endParaRPr>
          </a:p>
          <a:p>
            <a:pPr indent="0" lvl="0" marL="0" rtl="0" algn="l">
              <a:spcBef>
                <a:spcPts val="0"/>
              </a:spcBef>
              <a:spcAft>
                <a:spcPts val="0"/>
              </a:spcAft>
              <a:buNone/>
            </a:pPr>
            <a:r>
              <a:rPr lang="zh-HK" sz="1800">
                <a:solidFill>
                  <a:schemeClr val="dk2"/>
                </a:solidFill>
              </a:rPr>
              <a:t>----&gt;may also refer to different kinds/sizes of mountain and location of speaker</a:t>
            </a:r>
            <a:endParaRPr sz="1800">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Other Languages - Mandarin</a:t>
            </a:r>
            <a:endParaRPr/>
          </a:p>
        </p:txBody>
      </p:sp>
      <p:sp>
        <p:nvSpPr>
          <p:cNvPr id="385" name="Google Shape;385;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However, Mandarin may have some other ways to facilitate construal.</a:t>
            </a:r>
            <a:endParaRPr/>
          </a:p>
          <a:p>
            <a:pPr indent="0" lvl="0" marL="0" rtl="0" algn="l">
              <a:spcBef>
                <a:spcPts val="1600"/>
              </a:spcBef>
              <a:spcAft>
                <a:spcPts val="0"/>
              </a:spcAft>
              <a:buNone/>
            </a:pPr>
            <a:r>
              <a:rPr lang="zh-HK">
                <a:solidFill>
                  <a:srgbClr val="695D46"/>
                </a:solidFill>
              </a:rPr>
              <a:t>Extension:</a:t>
            </a:r>
            <a:endParaRPr>
              <a:solidFill>
                <a:srgbClr val="695D46"/>
              </a:solidFill>
            </a:endParaRPr>
          </a:p>
          <a:p>
            <a:pPr indent="0" lvl="0" marL="0" rtl="0" algn="l">
              <a:spcBef>
                <a:spcPts val="0"/>
              </a:spcBef>
              <a:spcAft>
                <a:spcPts val="0"/>
              </a:spcAft>
              <a:buNone/>
            </a:pPr>
            <a:r>
              <a:rPr lang="zh-HK">
                <a:solidFill>
                  <a:srgbClr val="695D46"/>
                </a:solidFill>
              </a:rPr>
              <a:t>他們買了一個籃球</a:t>
            </a:r>
            <a:endParaRPr>
              <a:solidFill>
                <a:srgbClr val="695D46"/>
              </a:solidFill>
            </a:endParaRPr>
          </a:p>
          <a:p>
            <a:pPr indent="0" lvl="0" marL="0" rtl="0" algn="l">
              <a:spcBef>
                <a:spcPts val="0"/>
              </a:spcBef>
              <a:spcAft>
                <a:spcPts val="0"/>
              </a:spcAft>
              <a:buNone/>
            </a:pPr>
            <a:r>
              <a:rPr lang="zh-HK">
                <a:solidFill>
                  <a:srgbClr val="695D46"/>
                </a:solidFill>
              </a:rPr>
              <a:t>他們比/打了一場籃球</a:t>
            </a:r>
            <a:endParaRPr>
              <a:solidFill>
                <a:srgbClr val="695D46"/>
              </a:solidFill>
            </a:endParaRPr>
          </a:p>
          <a:p>
            <a:pPr indent="0" lvl="0" marL="0" rtl="0" algn="l">
              <a:spcBef>
                <a:spcPts val="0"/>
              </a:spcBef>
              <a:spcAft>
                <a:spcPts val="0"/>
              </a:spcAft>
              <a:buNone/>
            </a:pPr>
            <a:r>
              <a:t/>
            </a:r>
            <a:endParaRPr>
              <a:solidFill>
                <a:srgbClr val="695D46"/>
              </a:solidFill>
            </a:endParaRPr>
          </a:p>
          <a:p>
            <a:pPr indent="0" lvl="0" marL="0" rtl="0" algn="l">
              <a:spcBef>
                <a:spcPts val="0"/>
              </a:spcBef>
              <a:spcAft>
                <a:spcPts val="0"/>
              </a:spcAft>
              <a:buNone/>
            </a:pPr>
            <a:r>
              <a:t/>
            </a:r>
            <a:endParaRPr>
              <a:solidFill>
                <a:srgbClr val="695D46"/>
              </a:solidFill>
            </a:endParaRPr>
          </a:p>
          <a:p>
            <a:pPr indent="0" lvl="0" marL="0" rtl="0" algn="l">
              <a:spcBef>
                <a:spcPts val="0"/>
              </a:spcBef>
              <a:spcAft>
                <a:spcPts val="0"/>
              </a:spcAft>
              <a:buNone/>
            </a:pPr>
            <a:r>
              <a:rPr lang="zh-HK">
                <a:solidFill>
                  <a:srgbClr val="695D46"/>
                </a:solidFill>
              </a:rPr>
              <a:t>Specific reference:</a:t>
            </a:r>
            <a:endParaRPr>
              <a:solidFill>
                <a:srgbClr val="695D46"/>
              </a:solidFill>
            </a:endParaRPr>
          </a:p>
          <a:p>
            <a:pPr indent="0" lvl="0" marL="0" rtl="0" algn="l">
              <a:spcBef>
                <a:spcPts val="0"/>
              </a:spcBef>
              <a:spcAft>
                <a:spcPts val="0"/>
              </a:spcAft>
              <a:buNone/>
            </a:pPr>
            <a:r>
              <a:rPr lang="zh-HK">
                <a:solidFill>
                  <a:srgbClr val="695D46"/>
                </a:solidFill>
              </a:rPr>
              <a:t>你吃飯了嗎</a:t>
            </a:r>
            <a:endParaRPr>
              <a:solidFill>
                <a:srgbClr val="695D46"/>
              </a:solidFill>
            </a:endParaRPr>
          </a:p>
          <a:p>
            <a:pPr indent="0" lvl="0" marL="0" rtl="0" algn="l">
              <a:spcBef>
                <a:spcPts val="0"/>
              </a:spcBef>
              <a:spcAft>
                <a:spcPts val="0"/>
              </a:spcAft>
              <a:buNone/>
            </a:pPr>
            <a:r>
              <a:rPr lang="zh-HK">
                <a:solidFill>
                  <a:srgbClr val="695D46"/>
                </a:solidFill>
              </a:rPr>
              <a:t>你飯吃了嗎</a:t>
            </a:r>
            <a:endParaRPr>
              <a:solidFill>
                <a:srgbClr val="695D46"/>
              </a:solidFill>
            </a:endParaRPr>
          </a:p>
          <a:p>
            <a:pPr indent="0" lvl="0" marL="457200" rtl="0" algn="l">
              <a:spcBef>
                <a:spcPts val="0"/>
              </a:spcBef>
              <a:spcAft>
                <a:spcPts val="1600"/>
              </a:spcAft>
              <a:buNone/>
            </a:pPr>
            <a:r>
              <a:t/>
            </a:r>
            <a:endParaRPr>
              <a:solidFill>
                <a:srgbClr val="695D46"/>
              </a:solidFill>
            </a:endParaRPr>
          </a:p>
        </p:txBody>
      </p:sp>
      <p:pic>
        <p:nvPicPr>
          <p:cNvPr id="386" name="Google Shape;386;p46"/>
          <p:cNvPicPr preferRelativeResize="0"/>
          <p:nvPr/>
        </p:nvPicPr>
        <p:blipFill>
          <a:blip r:embed="rId3">
            <a:alphaModFix/>
          </a:blip>
          <a:stretch>
            <a:fillRect/>
          </a:stretch>
        </p:blipFill>
        <p:spPr>
          <a:xfrm>
            <a:off x="5385975" y="1650938"/>
            <a:ext cx="1544875" cy="1513975"/>
          </a:xfrm>
          <a:prstGeom prst="rect">
            <a:avLst/>
          </a:prstGeom>
          <a:noFill/>
          <a:ln>
            <a:noFill/>
          </a:ln>
        </p:spPr>
      </p:pic>
      <p:pic>
        <p:nvPicPr>
          <p:cNvPr id="387" name="Google Shape;387;p46"/>
          <p:cNvPicPr preferRelativeResize="0"/>
          <p:nvPr/>
        </p:nvPicPr>
        <p:blipFill rotWithShape="1">
          <a:blip r:embed="rId4">
            <a:alphaModFix/>
          </a:blip>
          <a:srcRect b="36883" l="0" r="57668" t="12158"/>
          <a:stretch/>
        </p:blipFill>
        <p:spPr>
          <a:xfrm>
            <a:off x="3168475" y="1678223"/>
            <a:ext cx="1673225" cy="1459401"/>
          </a:xfrm>
          <a:prstGeom prst="rect">
            <a:avLst/>
          </a:prstGeom>
          <a:noFill/>
          <a:ln>
            <a:noFill/>
          </a:ln>
        </p:spPr>
      </p:pic>
      <p:pic>
        <p:nvPicPr>
          <p:cNvPr id="388" name="Google Shape;388;p46"/>
          <p:cNvPicPr preferRelativeResize="0"/>
          <p:nvPr/>
        </p:nvPicPr>
        <p:blipFill>
          <a:blip r:embed="rId5">
            <a:alphaModFix/>
          </a:blip>
          <a:stretch>
            <a:fillRect/>
          </a:stretch>
        </p:blipFill>
        <p:spPr>
          <a:xfrm>
            <a:off x="3103013" y="3216075"/>
            <a:ext cx="1804150" cy="1804150"/>
          </a:xfrm>
          <a:prstGeom prst="rect">
            <a:avLst/>
          </a:prstGeom>
          <a:noFill/>
          <a:ln>
            <a:noFill/>
          </a:ln>
        </p:spPr>
      </p:pic>
      <p:pic>
        <p:nvPicPr>
          <p:cNvPr id="389" name="Google Shape;389;p46"/>
          <p:cNvPicPr preferRelativeResize="0"/>
          <p:nvPr/>
        </p:nvPicPr>
        <p:blipFill rotWithShape="1">
          <a:blip r:embed="rId6">
            <a:alphaModFix/>
          </a:blip>
          <a:srcRect b="0" l="10777" r="9566" t="0"/>
          <a:stretch/>
        </p:blipFill>
        <p:spPr>
          <a:xfrm>
            <a:off x="5385975" y="3216075"/>
            <a:ext cx="1916201" cy="1804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Other Languages - Cantonese</a:t>
            </a:r>
            <a:endParaRPr/>
          </a:p>
        </p:txBody>
      </p:sp>
      <p:sp>
        <p:nvSpPr>
          <p:cNvPr id="395" name="Google Shape;395;p47"/>
          <p:cNvSpPr txBox="1"/>
          <p:nvPr>
            <p:ph idx="1" type="body"/>
          </p:nvPr>
        </p:nvSpPr>
        <p:spPr>
          <a:xfrm>
            <a:off x="311700" y="1266325"/>
            <a:ext cx="8344800" cy="24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個甜品　　係　　我　　用　　面粉同朱古力　　整的。</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HK"/>
              <a:t>It is me who make the dessert by using flour and chocolate.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HK"/>
              <a:t>個</a:t>
            </a:r>
            <a:r>
              <a:rPr lang="zh-HK"/>
              <a:t>甜品　　係　　用　　面粉同朱古力　　整的。</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HK"/>
              <a:t>The dessert is made of flour and chocolate. </a:t>
            </a:r>
            <a:endParaRPr/>
          </a:p>
          <a:p>
            <a:pPr indent="0" lvl="0" marL="0" rtl="0" algn="l">
              <a:spcBef>
                <a:spcPts val="1600"/>
              </a:spcBef>
              <a:spcAft>
                <a:spcPts val="1600"/>
              </a:spcAft>
              <a:buNone/>
            </a:pPr>
            <a:r>
              <a:t/>
            </a:r>
            <a:endParaRPr/>
          </a:p>
        </p:txBody>
      </p:sp>
      <p:sp>
        <p:nvSpPr>
          <p:cNvPr id="396" name="Google Shape;396;p47"/>
          <p:cNvSpPr txBox="1"/>
          <p:nvPr/>
        </p:nvSpPr>
        <p:spPr>
          <a:xfrm>
            <a:off x="2787000" y="1772975"/>
            <a:ext cx="6195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t>used</a:t>
            </a:r>
            <a:endParaRPr/>
          </a:p>
        </p:txBody>
      </p:sp>
      <p:sp>
        <p:nvSpPr>
          <p:cNvPr id="397" name="Google Shape;397;p47"/>
          <p:cNvSpPr txBox="1"/>
          <p:nvPr/>
        </p:nvSpPr>
        <p:spPr>
          <a:xfrm>
            <a:off x="3431625" y="1772975"/>
            <a:ext cx="18594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t>flour and </a:t>
            </a:r>
            <a:r>
              <a:rPr lang="zh-HK"/>
              <a:t>chocolate</a:t>
            </a:r>
            <a:endParaRPr/>
          </a:p>
        </p:txBody>
      </p:sp>
      <p:sp>
        <p:nvSpPr>
          <p:cNvPr id="398" name="Google Shape;398;p47"/>
          <p:cNvSpPr txBox="1"/>
          <p:nvPr/>
        </p:nvSpPr>
        <p:spPr>
          <a:xfrm>
            <a:off x="5316150" y="1772975"/>
            <a:ext cx="8541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t>to make</a:t>
            </a:r>
            <a:endParaRPr/>
          </a:p>
        </p:txBody>
      </p:sp>
      <p:sp>
        <p:nvSpPr>
          <p:cNvPr id="399" name="Google Shape;399;p47"/>
          <p:cNvSpPr txBox="1"/>
          <p:nvPr/>
        </p:nvSpPr>
        <p:spPr>
          <a:xfrm>
            <a:off x="251650" y="3891075"/>
            <a:ext cx="11775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t>The</a:t>
            </a:r>
            <a:r>
              <a:rPr lang="zh-HK"/>
              <a:t> dessert</a:t>
            </a:r>
            <a:endParaRPr/>
          </a:p>
        </p:txBody>
      </p:sp>
      <p:sp>
        <p:nvSpPr>
          <p:cNvPr id="400" name="Google Shape;400;p47"/>
          <p:cNvSpPr txBox="1"/>
          <p:nvPr/>
        </p:nvSpPr>
        <p:spPr>
          <a:xfrm>
            <a:off x="1542900" y="3891075"/>
            <a:ext cx="4329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t>is</a:t>
            </a:r>
            <a:endParaRPr/>
          </a:p>
        </p:txBody>
      </p:sp>
      <p:sp>
        <p:nvSpPr>
          <p:cNvPr id="401" name="Google Shape;401;p47"/>
          <p:cNvSpPr txBox="1"/>
          <p:nvPr/>
        </p:nvSpPr>
        <p:spPr>
          <a:xfrm>
            <a:off x="1965575" y="3891075"/>
            <a:ext cx="9045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t>by using</a:t>
            </a:r>
            <a:endParaRPr/>
          </a:p>
        </p:txBody>
      </p:sp>
      <p:sp>
        <p:nvSpPr>
          <p:cNvPr id="402" name="Google Shape;402;p47"/>
          <p:cNvSpPr txBox="1"/>
          <p:nvPr/>
        </p:nvSpPr>
        <p:spPr>
          <a:xfrm>
            <a:off x="2787000" y="3891075"/>
            <a:ext cx="18594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t>flour and chocolate</a:t>
            </a:r>
            <a:endParaRPr/>
          </a:p>
        </p:txBody>
      </p:sp>
      <p:sp>
        <p:nvSpPr>
          <p:cNvPr id="403" name="Google Shape;403;p47"/>
          <p:cNvSpPr txBox="1"/>
          <p:nvPr/>
        </p:nvSpPr>
        <p:spPr>
          <a:xfrm>
            <a:off x="4612275" y="3891075"/>
            <a:ext cx="8541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t>to make</a:t>
            </a:r>
            <a:endParaRPr/>
          </a:p>
        </p:txBody>
      </p:sp>
      <p:sp>
        <p:nvSpPr>
          <p:cNvPr id="404" name="Google Shape;404;p47"/>
          <p:cNvSpPr txBox="1"/>
          <p:nvPr/>
        </p:nvSpPr>
        <p:spPr>
          <a:xfrm>
            <a:off x="251650" y="1772975"/>
            <a:ext cx="11775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t>The dessert</a:t>
            </a:r>
            <a:endParaRPr/>
          </a:p>
        </p:txBody>
      </p:sp>
      <p:sp>
        <p:nvSpPr>
          <p:cNvPr id="405" name="Google Shape;405;p47"/>
          <p:cNvSpPr txBox="1"/>
          <p:nvPr/>
        </p:nvSpPr>
        <p:spPr>
          <a:xfrm>
            <a:off x="1495150" y="1772975"/>
            <a:ext cx="4329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t>is</a:t>
            </a:r>
            <a:endParaRPr/>
          </a:p>
        </p:txBody>
      </p:sp>
      <p:sp>
        <p:nvSpPr>
          <p:cNvPr id="406" name="Google Shape;406;p47"/>
          <p:cNvSpPr txBox="1"/>
          <p:nvPr/>
        </p:nvSpPr>
        <p:spPr>
          <a:xfrm>
            <a:off x="2201375" y="1772975"/>
            <a:ext cx="4329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t>I</a:t>
            </a:r>
            <a:endParaRPr/>
          </a:p>
        </p:txBody>
      </p:sp>
      <p:sp>
        <p:nvSpPr>
          <p:cNvPr id="407" name="Google Shape;407;p47"/>
          <p:cNvSpPr/>
          <p:nvPr/>
        </p:nvSpPr>
        <p:spPr>
          <a:xfrm>
            <a:off x="7156600" y="1157500"/>
            <a:ext cx="1917000" cy="1530000"/>
          </a:xfrm>
          <a:prstGeom prst="roundRect">
            <a:avLst>
              <a:gd fmla="val 16667" name="adj"/>
            </a:avLst>
          </a:prstGeom>
          <a:solidFill>
            <a:srgbClr val="FCE5CD"/>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HK"/>
              <a:t>The role of “me” is foregrounded. </a:t>
            </a:r>
            <a:endParaRPr/>
          </a:p>
        </p:txBody>
      </p:sp>
      <p:sp>
        <p:nvSpPr>
          <p:cNvPr id="408" name="Google Shape;408;p47"/>
          <p:cNvSpPr/>
          <p:nvPr/>
        </p:nvSpPr>
        <p:spPr>
          <a:xfrm>
            <a:off x="7156600" y="3232425"/>
            <a:ext cx="1917000" cy="1530000"/>
          </a:xfrm>
          <a:prstGeom prst="roundRect">
            <a:avLst>
              <a:gd fmla="val 16667" name="adj"/>
            </a:avLst>
          </a:prstGeom>
          <a:solidFill>
            <a:srgbClr val="FCE5CD"/>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HK"/>
              <a:t>The elements of the dessert is foregrounded.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Other Languages - Korean and Japanese</a:t>
            </a:r>
            <a:endParaRPr/>
          </a:p>
        </p:txBody>
      </p:sp>
      <p:sp>
        <p:nvSpPr>
          <p:cNvPr id="414" name="Google Shape;414;p48"/>
          <p:cNvSpPr txBox="1"/>
          <p:nvPr>
            <p:ph idx="1" type="body"/>
          </p:nvPr>
        </p:nvSpPr>
        <p:spPr>
          <a:xfrm>
            <a:off x="311700" y="1095225"/>
            <a:ext cx="8520600" cy="36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solidFill>
                  <a:srgbClr val="695D46"/>
                </a:solidFill>
              </a:rPr>
              <a:t>There are some languages which have specific particles to highlight the </a:t>
            </a:r>
            <a:r>
              <a:rPr lang="zh-HK"/>
              <a:t>perspective in the following case. </a:t>
            </a:r>
            <a:endParaRPr>
              <a:solidFill>
                <a:srgbClr val="695D46"/>
              </a:solidFill>
            </a:endParaRPr>
          </a:p>
          <a:p>
            <a:pPr indent="0" lvl="0" marL="0" rtl="0" algn="l">
              <a:spcBef>
                <a:spcPts val="0"/>
              </a:spcBef>
              <a:spcAft>
                <a:spcPts val="0"/>
              </a:spcAft>
              <a:buNone/>
            </a:pPr>
            <a:r>
              <a:t/>
            </a:r>
            <a:endParaRPr>
              <a:solidFill>
                <a:srgbClr val="695D46"/>
              </a:solidFill>
            </a:endParaRPr>
          </a:p>
          <a:p>
            <a:pPr indent="-342900" lvl="0" marL="457200" rtl="0" algn="l">
              <a:spcBef>
                <a:spcPts val="0"/>
              </a:spcBef>
              <a:spcAft>
                <a:spcPts val="0"/>
              </a:spcAft>
              <a:buSzPts val="1800"/>
              <a:buChar char="●"/>
            </a:pPr>
            <a:r>
              <a:rPr lang="zh-HK">
                <a:solidFill>
                  <a:srgbClr val="695D46"/>
                </a:solidFill>
              </a:rPr>
              <a:t>비행기</a:t>
            </a:r>
            <a:r>
              <a:rPr lang="zh-HK">
                <a:solidFill>
                  <a:srgbClr val="FF0000"/>
                </a:solidFill>
              </a:rPr>
              <a:t>가</a:t>
            </a:r>
            <a:r>
              <a:rPr lang="zh-HK">
                <a:solidFill>
                  <a:srgbClr val="695D46"/>
                </a:solidFill>
              </a:rPr>
              <a:t> 기차</a:t>
            </a:r>
            <a:r>
              <a:rPr lang="zh-HK">
                <a:solidFill>
                  <a:srgbClr val="9900FF"/>
                </a:solidFill>
              </a:rPr>
              <a:t>보다</a:t>
            </a:r>
            <a:r>
              <a:rPr lang="zh-HK">
                <a:solidFill>
                  <a:srgbClr val="695D46"/>
                </a:solidFill>
              </a:rPr>
              <a:t> 빨라요.</a:t>
            </a:r>
            <a:endParaRPr/>
          </a:p>
          <a:p>
            <a:pPr indent="457200" lvl="0" marL="0" rtl="0" algn="l">
              <a:spcBef>
                <a:spcPts val="0"/>
              </a:spcBef>
              <a:spcAft>
                <a:spcPts val="0"/>
              </a:spcAft>
              <a:buNone/>
            </a:pPr>
            <a:r>
              <a:rPr lang="zh-HK"/>
              <a:t>The particle “가” tells that </a:t>
            </a:r>
            <a:endParaRPr/>
          </a:p>
          <a:p>
            <a:pPr indent="457200" lvl="0" marL="0" rtl="0" algn="l">
              <a:spcBef>
                <a:spcPts val="0"/>
              </a:spcBef>
              <a:spcAft>
                <a:spcPts val="0"/>
              </a:spcAft>
              <a:buNone/>
            </a:pPr>
            <a:r>
              <a:rPr lang="zh-HK"/>
              <a:t>this sentence is from the </a:t>
            </a:r>
            <a:endParaRPr/>
          </a:p>
          <a:p>
            <a:pPr indent="457200" lvl="0" marL="0" rtl="0" algn="l">
              <a:spcBef>
                <a:spcPts val="0"/>
              </a:spcBef>
              <a:spcAft>
                <a:spcPts val="0"/>
              </a:spcAft>
              <a:buNone/>
            </a:pPr>
            <a:r>
              <a:rPr lang="zh-HK"/>
              <a:t>perspective of </a:t>
            </a:r>
            <a:r>
              <a:rPr lang="zh-HK"/>
              <a:t>비행기. </a:t>
            </a:r>
            <a:endParaRPr/>
          </a:p>
          <a:p>
            <a:pPr indent="0" lvl="0" marL="0" rtl="0" algn="l">
              <a:spcBef>
                <a:spcPts val="0"/>
              </a:spcBef>
              <a:spcAft>
                <a:spcPts val="0"/>
              </a:spcAft>
              <a:buNone/>
            </a:pPr>
            <a:r>
              <a:t/>
            </a:r>
            <a:endParaRPr sz="1200"/>
          </a:p>
          <a:p>
            <a:pPr indent="-342900" lvl="0" marL="457200" rtl="0" algn="l">
              <a:spcBef>
                <a:spcPts val="0"/>
              </a:spcBef>
              <a:spcAft>
                <a:spcPts val="0"/>
              </a:spcAft>
              <a:buSzPts val="1800"/>
              <a:buChar char="●"/>
            </a:pPr>
            <a:r>
              <a:rPr lang="zh-HK"/>
              <a:t>地下鉄</a:t>
            </a:r>
            <a:r>
              <a:rPr lang="zh-HK">
                <a:solidFill>
                  <a:srgbClr val="FF0000"/>
                </a:solidFill>
              </a:rPr>
              <a:t>は</a:t>
            </a:r>
            <a:r>
              <a:rPr lang="zh-HK"/>
              <a:t>　車</a:t>
            </a:r>
            <a:r>
              <a:rPr lang="zh-HK">
                <a:solidFill>
                  <a:srgbClr val="9900FF"/>
                </a:solidFill>
              </a:rPr>
              <a:t>より</a:t>
            </a:r>
            <a:r>
              <a:rPr lang="zh-HK"/>
              <a:t>　</a:t>
            </a:r>
            <a:r>
              <a:rPr lang="zh-HK"/>
              <a:t>速いです</a:t>
            </a:r>
            <a:r>
              <a:rPr lang="zh-HK"/>
              <a:t>。</a:t>
            </a:r>
            <a:endParaRPr/>
          </a:p>
          <a:p>
            <a:pPr indent="457200" lvl="0" marL="0" rtl="0" algn="l">
              <a:spcBef>
                <a:spcPts val="0"/>
              </a:spcBef>
              <a:spcAft>
                <a:spcPts val="0"/>
              </a:spcAft>
              <a:buNone/>
            </a:pPr>
            <a:r>
              <a:rPr lang="zh-HK"/>
              <a:t>The particle “は” tells that </a:t>
            </a:r>
            <a:endParaRPr/>
          </a:p>
          <a:p>
            <a:pPr indent="457200" lvl="0" marL="0" rtl="0" algn="l">
              <a:spcBef>
                <a:spcPts val="0"/>
              </a:spcBef>
              <a:spcAft>
                <a:spcPts val="0"/>
              </a:spcAft>
              <a:buNone/>
            </a:pPr>
            <a:r>
              <a:rPr lang="zh-HK"/>
              <a:t>this sentence is from the </a:t>
            </a:r>
            <a:endParaRPr/>
          </a:p>
          <a:p>
            <a:pPr indent="457200" lvl="0" marL="0" rtl="0" algn="l">
              <a:spcBef>
                <a:spcPts val="0"/>
              </a:spcBef>
              <a:spcAft>
                <a:spcPts val="0"/>
              </a:spcAft>
              <a:buNone/>
            </a:pPr>
            <a:r>
              <a:rPr lang="zh-HK"/>
              <a:t>perspective of 地下鉄. </a:t>
            </a:r>
            <a:endParaRPr>
              <a:solidFill>
                <a:srgbClr val="695D46"/>
              </a:solidFill>
            </a:endParaRPr>
          </a:p>
          <a:p>
            <a:pPr indent="0" lvl="0" marL="0" rtl="0" algn="l">
              <a:spcBef>
                <a:spcPts val="0"/>
              </a:spcBef>
              <a:spcAft>
                <a:spcPts val="0"/>
              </a:spcAft>
              <a:buNone/>
            </a:pPr>
            <a:r>
              <a:t/>
            </a:r>
            <a:endParaRPr>
              <a:solidFill>
                <a:srgbClr val="695D46"/>
              </a:solidFill>
            </a:endParaRPr>
          </a:p>
          <a:p>
            <a:pPr indent="0" lvl="0" marL="457200" rtl="0" algn="l">
              <a:spcBef>
                <a:spcPts val="0"/>
              </a:spcBef>
              <a:spcAft>
                <a:spcPts val="1600"/>
              </a:spcAft>
              <a:buNone/>
            </a:pPr>
            <a:r>
              <a:t/>
            </a:r>
            <a:endParaRPr>
              <a:solidFill>
                <a:srgbClr val="695D46"/>
              </a:solidFill>
            </a:endParaRPr>
          </a:p>
        </p:txBody>
      </p:sp>
      <p:pic>
        <p:nvPicPr>
          <p:cNvPr id="415" name="Google Shape;415;p48"/>
          <p:cNvPicPr preferRelativeResize="0"/>
          <p:nvPr/>
        </p:nvPicPr>
        <p:blipFill>
          <a:blip r:embed="rId3">
            <a:alphaModFix/>
          </a:blip>
          <a:stretch>
            <a:fillRect/>
          </a:stretch>
        </p:blipFill>
        <p:spPr>
          <a:xfrm>
            <a:off x="3784647" y="1923513"/>
            <a:ext cx="2096500" cy="1195825"/>
          </a:xfrm>
          <a:prstGeom prst="rect">
            <a:avLst/>
          </a:prstGeom>
          <a:noFill/>
          <a:ln>
            <a:noFill/>
          </a:ln>
        </p:spPr>
      </p:pic>
      <p:pic>
        <p:nvPicPr>
          <p:cNvPr id="416" name="Google Shape;416;p48"/>
          <p:cNvPicPr preferRelativeResize="0"/>
          <p:nvPr/>
        </p:nvPicPr>
        <p:blipFill>
          <a:blip r:embed="rId4">
            <a:alphaModFix/>
          </a:blip>
          <a:stretch>
            <a:fillRect/>
          </a:stretch>
        </p:blipFill>
        <p:spPr>
          <a:xfrm>
            <a:off x="7262075" y="1761475"/>
            <a:ext cx="1670875" cy="1670875"/>
          </a:xfrm>
          <a:prstGeom prst="rect">
            <a:avLst/>
          </a:prstGeom>
          <a:noFill/>
          <a:ln>
            <a:noFill/>
          </a:ln>
        </p:spPr>
      </p:pic>
      <p:pic>
        <p:nvPicPr>
          <p:cNvPr id="417" name="Google Shape;417;p48"/>
          <p:cNvPicPr preferRelativeResize="0"/>
          <p:nvPr/>
        </p:nvPicPr>
        <p:blipFill>
          <a:blip r:embed="rId4">
            <a:alphaModFix/>
          </a:blip>
          <a:stretch>
            <a:fillRect/>
          </a:stretch>
        </p:blipFill>
        <p:spPr>
          <a:xfrm>
            <a:off x="3997462" y="3292850"/>
            <a:ext cx="1670875" cy="1670875"/>
          </a:xfrm>
          <a:prstGeom prst="rect">
            <a:avLst/>
          </a:prstGeom>
          <a:noFill/>
          <a:ln>
            <a:noFill/>
          </a:ln>
        </p:spPr>
      </p:pic>
      <p:pic>
        <p:nvPicPr>
          <p:cNvPr id="418" name="Google Shape;418;p48"/>
          <p:cNvPicPr preferRelativeResize="0"/>
          <p:nvPr/>
        </p:nvPicPr>
        <p:blipFill>
          <a:blip r:embed="rId5">
            <a:alphaModFix/>
          </a:blip>
          <a:stretch>
            <a:fillRect/>
          </a:stretch>
        </p:blipFill>
        <p:spPr>
          <a:xfrm>
            <a:off x="6690525" y="3713550"/>
            <a:ext cx="2453475" cy="1250175"/>
          </a:xfrm>
          <a:prstGeom prst="rect">
            <a:avLst/>
          </a:prstGeom>
          <a:noFill/>
          <a:ln>
            <a:noFill/>
          </a:ln>
        </p:spPr>
      </p:pic>
      <p:sp>
        <p:nvSpPr>
          <p:cNvPr id="419" name="Google Shape;419;p48"/>
          <p:cNvSpPr txBox="1"/>
          <p:nvPr/>
        </p:nvSpPr>
        <p:spPr>
          <a:xfrm>
            <a:off x="4379950" y="1813225"/>
            <a:ext cx="10053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HK" sz="1800">
                <a:solidFill>
                  <a:srgbClr val="0000FF"/>
                </a:solidFill>
                <a:latin typeface="Open Sans"/>
                <a:ea typeface="Open Sans"/>
                <a:cs typeface="Open Sans"/>
                <a:sym typeface="Open Sans"/>
              </a:rPr>
              <a:t>비행기</a:t>
            </a:r>
            <a:endParaRPr>
              <a:solidFill>
                <a:srgbClr val="0000FF"/>
              </a:solidFill>
            </a:endParaRPr>
          </a:p>
        </p:txBody>
      </p:sp>
      <p:sp>
        <p:nvSpPr>
          <p:cNvPr id="420" name="Google Shape;420;p48"/>
          <p:cNvSpPr txBox="1"/>
          <p:nvPr/>
        </p:nvSpPr>
        <p:spPr>
          <a:xfrm>
            <a:off x="7904325" y="1631025"/>
            <a:ext cx="10944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HK" sz="1800">
                <a:solidFill>
                  <a:srgbClr val="0000FF"/>
                </a:solidFill>
                <a:latin typeface="Open Sans"/>
                <a:ea typeface="Open Sans"/>
                <a:cs typeface="Open Sans"/>
                <a:sym typeface="Open Sans"/>
              </a:rPr>
              <a:t>기차</a:t>
            </a:r>
            <a:endParaRPr>
              <a:solidFill>
                <a:srgbClr val="0000FF"/>
              </a:solidFill>
            </a:endParaRPr>
          </a:p>
        </p:txBody>
      </p:sp>
      <p:sp>
        <p:nvSpPr>
          <p:cNvPr id="421" name="Google Shape;421;p48"/>
          <p:cNvSpPr txBox="1"/>
          <p:nvPr/>
        </p:nvSpPr>
        <p:spPr>
          <a:xfrm>
            <a:off x="4421625" y="3119325"/>
            <a:ext cx="10053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HK" sz="1800">
                <a:solidFill>
                  <a:srgbClr val="0000FF"/>
                </a:solidFill>
                <a:latin typeface="Open Sans"/>
                <a:ea typeface="Open Sans"/>
                <a:cs typeface="Open Sans"/>
                <a:sym typeface="Open Sans"/>
              </a:rPr>
              <a:t>地下鉄</a:t>
            </a:r>
            <a:endParaRPr>
              <a:solidFill>
                <a:srgbClr val="0000FF"/>
              </a:solidFill>
            </a:endParaRPr>
          </a:p>
        </p:txBody>
      </p:sp>
      <p:sp>
        <p:nvSpPr>
          <p:cNvPr id="422" name="Google Shape;422;p48"/>
          <p:cNvSpPr txBox="1"/>
          <p:nvPr/>
        </p:nvSpPr>
        <p:spPr>
          <a:xfrm>
            <a:off x="7662811" y="3507075"/>
            <a:ext cx="869400" cy="29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HK" sz="1800">
                <a:solidFill>
                  <a:srgbClr val="0000FF"/>
                </a:solidFill>
                <a:latin typeface="Open Sans"/>
                <a:ea typeface="Open Sans"/>
                <a:cs typeface="Open Sans"/>
                <a:sym typeface="Open Sans"/>
              </a:rPr>
              <a:t>車</a:t>
            </a:r>
            <a:endParaRPr>
              <a:solidFill>
                <a:srgbClr val="0000FF"/>
              </a:solidFill>
            </a:endParaRPr>
          </a:p>
        </p:txBody>
      </p:sp>
      <p:sp>
        <p:nvSpPr>
          <p:cNvPr id="423" name="Google Shape;423;p48"/>
          <p:cNvSpPr/>
          <p:nvPr/>
        </p:nvSpPr>
        <p:spPr>
          <a:xfrm>
            <a:off x="5751725" y="3987325"/>
            <a:ext cx="1094400" cy="63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8"/>
          <p:cNvSpPr txBox="1"/>
          <p:nvPr/>
        </p:nvSpPr>
        <p:spPr>
          <a:xfrm>
            <a:off x="5751725" y="4134475"/>
            <a:ext cx="12741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HK" sz="1800">
                <a:latin typeface="Open Sans"/>
                <a:ea typeface="Open Sans"/>
                <a:cs typeface="Open Sans"/>
                <a:sym typeface="Open Sans"/>
              </a:rPr>
              <a:t>速いです</a:t>
            </a:r>
            <a:endParaRPr/>
          </a:p>
        </p:txBody>
      </p:sp>
      <p:sp>
        <p:nvSpPr>
          <p:cNvPr id="425" name="Google Shape;425;p48"/>
          <p:cNvSpPr txBox="1"/>
          <p:nvPr/>
        </p:nvSpPr>
        <p:spPr>
          <a:xfrm>
            <a:off x="5821475" y="3713550"/>
            <a:ext cx="9549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solidFill>
                  <a:srgbClr val="4A86E8"/>
                </a:solidFill>
              </a:rPr>
              <a:t>Faster</a:t>
            </a:r>
            <a:endParaRPr>
              <a:solidFill>
                <a:srgbClr val="4A86E8"/>
              </a:solidFill>
            </a:endParaRPr>
          </a:p>
        </p:txBody>
      </p:sp>
      <p:sp>
        <p:nvSpPr>
          <p:cNvPr id="426" name="Google Shape;426;p48"/>
          <p:cNvSpPr txBox="1"/>
          <p:nvPr/>
        </p:nvSpPr>
        <p:spPr>
          <a:xfrm>
            <a:off x="6094163" y="1993750"/>
            <a:ext cx="9549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solidFill>
                  <a:srgbClr val="4A86E8"/>
                </a:solidFill>
              </a:rPr>
              <a:t>Faster</a:t>
            </a:r>
            <a:endParaRPr>
              <a:solidFill>
                <a:srgbClr val="4A86E8"/>
              </a:solidFill>
            </a:endParaRPr>
          </a:p>
        </p:txBody>
      </p:sp>
      <p:sp>
        <p:nvSpPr>
          <p:cNvPr id="427" name="Google Shape;427;p48"/>
          <p:cNvSpPr/>
          <p:nvPr/>
        </p:nvSpPr>
        <p:spPr>
          <a:xfrm>
            <a:off x="6024413" y="2253525"/>
            <a:ext cx="1094400" cy="63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8"/>
          <p:cNvSpPr txBox="1"/>
          <p:nvPr/>
        </p:nvSpPr>
        <p:spPr>
          <a:xfrm>
            <a:off x="6024413" y="2365725"/>
            <a:ext cx="1274100" cy="40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HK" sz="1800">
                <a:latin typeface="Open Sans"/>
                <a:ea typeface="Open Sans"/>
                <a:cs typeface="Open Sans"/>
                <a:sym typeface="Open Sans"/>
              </a:rPr>
              <a:t>빨라요</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49"/>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zh-HK" sz="7200">
                <a:solidFill>
                  <a:srgbClr val="3796BF"/>
                </a:solidFill>
              </a:rPr>
              <a:t>6</a:t>
            </a:r>
            <a:r>
              <a:rPr b="0" lang="zh-HK" sz="7200">
                <a:solidFill>
                  <a:srgbClr val="3796BF"/>
                </a:solidFill>
              </a:rPr>
              <a:t>.</a:t>
            </a:r>
            <a:endParaRPr b="0" sz="7200">
              <a:solidFill>
                <a:srgbClr val="3796BF"/>
              </a:solidFill>
            </a:endParaRPr>
          </a:p>
          <a:p>
            <a:pPr indent="0" lvl="0" marL="0" rtl="0" algn="l">
              <a:spcBef>
                <a:spcPts val="0"/>
              </a:spcBef>
              <a:spcAft>
                <a:spcPts val="0"/>
              </a:spcAft>
              <a:buNone/>
            </a:pPr>
            <a:r>
              <a:rPr lang="zh-HK"/>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0"/>
          <p:cNvSpPr txBox="1"/>
          <p:nvPr>
            <p:ph type="title"/>
          </p:nvPr>
        </p:nvSpPr>
        <p:spPr>
          <a:xfrm>
            <a:off x="1031425" y="565250"/>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Conclusion</a:t>
            </a:r>
            <a:endParaRPr/>
          </a:p>
        </p:txBody>
      </p:sp>
      <p:sp>
        <p:nvSpPr>
          <p:cNvPr id="439" name="Google Shape;439;p50"/>
          <p:cNvSpPr txBox="1"/>
          <p:nvPr>
            <p:ph idx="1" type="body"/>
          </p:nvPr>
        </p:nvSpPr>
        <p:spPr>
          <a:xfrm>
            <a:off x="1031425" y="909825"/>
            <a:ext cx="5760300" cy="252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zh-HK"/>
              <a:t>Construal is the </a:t>
            </a:r>
            <a:r>
              <a:rPr b="1" lang="zh-HK">
                <a:solidFill>
                  <a:schemeClr val="accent6"/>
                </a:solidFill>
              </a:rPr>
              <a:t>interpretation</a:t>
            </a:r>
            <a:r>
              <a:rPr lang="zh-HK"/>
              <a:t> and </a:t>
            </a:r>
            <a:r>
              <a:rPr b="1" lang="zh-HK">
                <a:solidFill>
                  <a:schemeClr val="accent1"/>
                </a:solidFill>
              </a:rPr>
              <a:t>expression</a:t>
            </a:r>
            <a:r>
              <a:rPr lang="zh-HK"/>
              <a:t> of concepts</a:t>
            </a:r>
            <a:endParaRPr/>
          </a:p>
          <a:p>
            <a:pPr indent="-355600" lvl="0" marL="457200" rtl="0" algn="l">
              <a:spcBef>
                <a:spcPts val="0"/>
              </a:spcBef>
              <a:spcAft>
                <a:spcPts val="0"/>
              </a:spcAft>
              <a:buSzPts val="2000"/>
              <a:buChar char="❖"/>
            </a:pPr>
            <a:r>
              <a:rPr b="1" lang="zh-HK">
                <a:solidFill>
                  <a:schemeClr val="accent6"/>
                </a:solidFill>
              </a:rPr>
              <a:t>Interpretation</a:t>
            </a:r>
            <a:r>
              <a:rPr lang="zh-HK"/>
              <a:t> means to </a:t>
            </a:r>
            <a:r>
              <a:rPr b="1" lang="zh-HK">
                <a:solidFill>
                  <a:schemeClr val="accent6"/>
                </a:solidFill>
              </a:rPr>
              <a:t>perceive and construct</a:t>
            </a:r>
            <a:endParaRPr b="1">
              <a:solidFill>
                <a:schemeClr val="accent6"/>
              </a:solidFill>
            </a:endParaRPr>
          </a:p>
          <a:p>
            <a:pPr indent="-355600" lvl="0" marL="457200" rtl="0" algn="l">
              <a:spcBef>
                <a:spcPts val="0"/>
              </a:spcBef>
              <a:spcAft>
                <a:spcPts val="0"/>
              </a:spcAft>
              <a:buSzPts val="2000"/>
              <a:buChar char="❖"/>
            </a:pPr>
            <a:r>
              <a:rPr lang="zh-HK"/>
              <a:t>A person’s cognition is </a:t>
            </a:r>
            <a:r>
              <a:rPr b="1" lang="zh-HK">
                <a:solidFill>
                  <a:schemeClr val="accent1"/>
                </a:solidFill>
              </a:rPr>
              <a:t>reflected</a:t>
            </a:r>
            <a:r>
              <a:rPr lang="zh-HK"/>
              <a:t> through </a:t>
            </a:r>
            <a:r>
              <a:rPr b="1" lang="zh-HK">
                <a:solidFill>
                  <a:schemeClr val="accent1"/>
                </a:solidFill>
              </a:rPr>
              <a:t>linguistic expressions</a:t>
            </a:r>
            <a:endParaRPr b="1">
              <a:solidFill>
                <a:schemeClr val="accent1"/>
              </a:solidFill>
            </a:endParaRPr>
          </a:p>
          <a:p>
            <a:pPr indent="-355600" lvl="0" marL="457200" rtl="0" algn="l">
              <a:spcBef>
                <a:spcPts val="0"/>
              </a:spcBef>
              <a:spcAft>
                <a:spcPts val="0"/>
              </a:spcAft>
              <a:buSzPts val="2000"/>
              <a:buChar char="❖"/>
            </a:pPr>
            <a:r>
              <a:rPr lang="zh-HK"/>
              <a:t>There are various strategies of how </a:t>
            </a:r>
            <a:r>
              <a:rPr b="1" lang="zh-HK">
                <a:solidFill>
                  <a:schemeClr val="accent1"/>
                </a:solidFill>
              </a:rPr>
              <a:t>expressions</a:t>
            </a:r>
            <a:r>
              <a:rPr lang="zh-HK"/>
              <a:t> can be delivered, two of which are the use of </a:t>
            </a:r>
            <a:r>
              <a:rPr b="1" lang="zh-HK">
                <a:solidFill>
                  <a:schemeClr val="accent3"/>
                </a:solidFill>
              </a:rPr>
              <a:t>perspectives</a:t>
            </a:r>
            <a:r>
              <a:rPr lang="zh-HK"/>
              <a:t> and </a:t>
            </a:r>
            <a:r>
              <a:rPr b="1" lang="zh-HK">
                <a:solidFill>
                  <a:srgbClr val="4C1130"/>
                </a:solidFill>
              </a:rPr>
              <a:t>foregrounding</a:t>
            </a:r>
            <a:endParaRPr b="1">
              <a:solidFill>
                <a:srgbClr val="4C1130"/>
              </a:solidFill>
            </a:endParaRPr>
          </a:p>
          <a:p>
            <a:pPr indent="-355600" lvl="0" marL="457200" rtl="0" algn="l">
              <a:spcBef>
                <a:spcPts val="0"/>
              </a:spcBef>
              <a:spcAft>
                <a:spcPts val="0"/>
              </a:spcAft>
              <a:buClr>
                <a:srgbClr val="4BB5D9"/>
              </a:buClr>
              <a:buSzPts val="2000"/>
              <a:buChar char="❖"/>
            </a:pPr>
            <a:r>
              <a:rPr b="1" lang="zh-HK">
                <a:solidFill>
                  <a:schemeClr val="accent3"/>
                </a:solidFill>
              </a:rPr>
              <a:t>Perspectives</a:t>
            </a:r>
            <a:r>
              <a:rPr lang="zh-HK"/>
              <a:t> are the </a:t>
            </a:r>
            <a:r>
              <a:rPr b="1" lang="zh-HK">
                <a:solidFill>
                  <a:schemeClr val="accent3"/>
                </a:solidFill>
              </a:rPr>
              <a:t>viewpoints of relative positions</a:t>
            </a:r>
            <a:endParaRPr b="1">
              <a:solidFill>
                <a:schemeClr val="accent3"/>
              </a:solidFill>
            </a:endParaRPr>
          </a:p>
          <a:p>
            <a:pPr indent="-355600" lvl="0" marL="457200" rtl="0" algn="l">
              <a:spcBef>
                <a:spcPts val="0"/>
              </a:spcBef>
              <a:spcAft>
                <a:spcPts val="0"/>
              </a:spcAft>
              <a:buClr>
                <a:srgbClr val="4BB5D9"/>
              </a:buClr>
              <a:buSzPts val="2000"/>
              <a:buChar char="❖"/>
            </a:pPr>
            <a:r>
              <a:rPr b="1" lang="zh-HK">
                <a:solidFill>
                  <a:srgbClr val="4C1130"/>
                </a:solidFill>
              </a:rPr>
              <a:t>Foregrounding </a:t>
            </a:r>
            <a:r>
              <a:rPr lang="zh-HK"/>
              <a:t>is the intentional effort made to give </a:t>
            </a:r>
            <a:r>
              <a:rPr b="1" lang="zh-HK">
                <a:solidFill>
                  <a:srgbClr val="4C1130"/>
                </a:solidFill>
              </a:rPr>
              <a:t>varying prominence</a:t>
            </a:r>
            <a:r>
              <a:rPr lang="zh-HK"/>
              <a:t> to the components in </a:t>
            </a:r>
            <a:endParaRPr/>
          </a:p>
          <a:p>
            <a:pPr indent="0" lvl="0" marL="457200" rtl="0" algn="l">
              <a:spcBef>
                <a:spcPts val="600"/>
              </a:spcBef>
              <a:spcAft>
                <a:spcPts val="0"/>
              </a:spcAft>
              <a:buNone/>
            </a:pPr>
            <a:r>
              <a:rPr lang="zh-HK"/>
              <a:t>an expression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1"/>
          <p:cNvSpPr txBox="1"/>
          <p:nvPr>
            <p:ph idx="4294967295" type="ctrTitle"/>
          </p:nvPr>
        </p:nvSpPr>
        <p:spPr>
          <a:xfrm>
            <a:off x="685800" y="2093550"/>
            <a:ext cx="4924200" cy="71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sz="6000">
                <a:solidFill>
                  <a:srgbClr val="FF9900"/>
                </a:solidFill>
              </a:rPr>
              <a:t>THANKS!</a:t>
            </a:r>
            <a:endParaRPr sz="6000">
              <a:solidFill>
                <a:srgbClr val="FF9900"/>
              </a:solidFill>
            </a:endParaRPr>
          </a:p>
        </p:txBody>
      </p:sp>
      <p:sp>
        <p:nvSpPr>
          <p:cNvPr id="445" name="Google Shape;445;p51"/>
          <p:cNvSpPr txBox="1"/>
          <p:nvPr>
            <p:ph idx="4294967295" type="subTitle"/>
          </p:nvPr>
        </p:nvSpPr>
        <p:spPr>
          <a:xfrm>
            <a:off x="685800" y="2608680"/>
            <a:ext cx="4924200" cy="100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zh-HK" sz="3600">
                <a:solidFill>
                  <a:srgbClr val="3796BF"/>
                </a:solidFill>
              </a:rPr>
              <a:t>Any questions?</a:t>
            </a:r>
            <a:endParaRPr b="1" sz="3600">
              <a:solidFill>
                <a:srgbClr val="3796BF"/>
              </a:solidFill>
            </a:endParaRPr>
          </a:p>
          <a:p>
            <a:pPr indent="0" lvl="0" marL="0" rtl="0" algn="l">
              <a:spcBef>
                <a:spcPts val="600"/>
              </a:spcBef>
              <a:spcAft>
                <a:spcPts val="0"/>
              </a:spcAft>
              <a:buClr>
                <a:schemeClr val="dk1"/>
              </a:buClr>
              <a:buSzPts val="1100"/>
              <a:buFont typeface="Arial"/>
              <a:buNone/>
            </a:pPr>
            <a:r>
              <a:t/>
            </a:r>
            <a:endParaRPr/>
          </a:p>
        </p:txBody>
      </p:sp>
      <p:sp>
        <p:nvSpPr>
          <p:cNvPr id="446" name="Google Shape;446;p51"/>
          <p:cNvSpPr txBox="1"/>
          <p:nvPr/>
        </p:nvSpPr>
        <p:spPr>
          <a:xfrm flipH="1">
            <a:off x="4572000" y="1600800"/>
            <a:ext cx="2159100" cy="194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zh-HK" sz="9600">
                <a:solidFill>
                  <a:srgbClr val="FF9900"/>
                </a:solidFill>
              </a:rPr>
              <a:t>😉</a:t>
            </a:r>
            <a:endParaRPr sz="9600">
              <a:solidFill>
                <a:srgbClr val="FF99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450" name="Shape 450"/>
        <p:cNvGrpSpPr/>
        <p:nvPr/>
      </p:nvGrpSpPr>
      <p:grpSpPr>
        <a:xfrm>
          <a:off x="0" y="0"/>
          <a:ext cx="0" cy="0"/>
          <a:chOff x="0" y="0"/>
          <a:chExt cx="0" cy="0"/>
        </a:xfrm>
      </p:grpSpPr>
      <p:sp>
        <p:nvSpPr>
          <p:cNvPr id="451" name="Google Shape;451;p52"/>
          <p:cNvSpPr txBox="1"/>
          <p:nvPr>
            <p:ph idx="4294967295" type="title"/>
          </p:nvPr>
        </p:nvSpPr>
        <p:spPr>
          <a:xfrm>
            <a:off x="1031425" y="1149725"/>
            <a:ext cx="63210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Reference</a:t>
            </a:r>
            <a:endParaRPr/>
          </a:p>
        </p:txBody>
      </p:sp>
      <p:sp>
        <p:nvSpPr>
          <p:cNvPr id="452" name="Google Shape;452;p52"/>
          <p:cNvSpPr txBox="1"/>
          <p:nvPr>
            <p:ph idx="4294967295" type="body"/>
          </p:nvPr>
        </p:nvSpPr>
        <p:spPr>
          <a:xfrm>
            <a:off x="1031425" y="1830425"/>
            <a:ext cx="6513300" cy="248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zh-HK" sz="1500">
                <a:solidFill>
                  <a:srgbClr val="FFFFFF"/>
                </a:solidFill>
              </a:rPr>
              <a:t>Fang, A. (2018). </a:t>
            </a:r>
            <a:r>
              <a:rPr i="1" lang="zh-HK" sz="1500">
                <a:solidFill>
                  <a:srgbClr val="FFFFFF"/>
                </a:solidFill>
              </a:rPr>
              <a:t>Language and Cognition Session 1: Introduction</a:t>
            </a:r>
            <a:r>
              <a:rPr lang="zh-HK" sz="1500">
                <a:solidFill>
                  <a:srgbClr val="FFFFFF"/>
                </a:solidFill>
              </a:rPr>
              <a:t> [Powerpoint slides], p.39. </a:t>
            </a:r>
            <a:endParaRPr sz="15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96BF"/>
        </a:solidFill>
      </p:bgPr>
    </p:bg>
    <p:spTree>
      <p:nvGrpSpPr>
        <p:cNvPr id="225" name="Shape 225"/>
        <p:cNvGrpSpPr/>
        <p:nvPr/>
      </p:nvGrpSpPr>
      <p:grpSpPr>
        <a:xfrm>
          <a:off x="0" y="0"/>
          <a:ext cx="0" cy="0"/>
          <a:chOff x="0" y="0"/>
          <a:chExt cx="0" cy="0"/>
        </a:xfrm>
      </p:grpSpPr>
      <p:sp>
        <p:nvSpPr>
          <p:cNvPr id="226" name="Google Shape;226;p26"/>
          <p:cNvSpPr txBox="1"/>
          <p:nvPr>
            <p:ph idx="4294967295" type="title"/>
          </p:nvPr>
        </p:nvSpPr>
        <p:spPr>
          <a:xfrm>
            <a:off x="1104725" y="1149725"/>
            <a:ext cx="63210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solidFill>
                  <a:srgbClr val="FF9900"/>
                </a:solidFill>
              </a:rPr>
              <a:t>Agenda</a:t>
            </a:r>
            <a:endParaRPr>
              <a:solidFill>
                <a:srgbClr val="FF9900"/>
              </a:solidFill>
            </a:endParaRPr>
          </a:p>
        </p:txBody>
      </p:sp>
      <p:sp>
        <p:nvSpPr>
          <p:cNvPr id="227" name="Google Shape;227;p26"/>
          <p:cNvSpPr txBox="1"/>
          <p:nvPr>
            <p:ph idx="4294967295" type="body"/>
          </p:nvPr>
        </p:nvSpPr>
        <p:spPr>
          <a:xfrm>
            <a:off x="1031425" y="1830425"/>
            <a:ext cx="2037600" cy="1371600"/>
          </a:xfrm>
          <a:prstGeom prst="rect">
            <a:avLst/>
          </a:prstGeom>
          <a:ln cap="flat" cmpd="sng" w="38100">
            <a:solidFill>
              <a:srgbClr val="F9CB9C"/>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600"/>
              </a:spcBef>
              <a:spcAft>
                <a:spcPts val="0"/>
              </a:spcAft>
              <a:buClr>
                <a:srgbClr val="FFFFFF"/>
              </a:buClr>
              <a:buSzPts val="1800"/>
              <a:buAutoNum type="arabicPeriod"/>
            </a:pPr>
            <a:r>
              <a:t/>
            </a:r>
            <a:endParaRPr b="1" sz="1800">
              <a:solidFill>
                <a:srgbClr val="FFFFFF"/>
              </a:solidFill>
            </a:endParaRPr>
          </a:p>
          <a:p>
            <a:pPr indent="0" lvl="0" marL="0" rtl="0" algn="l">
              <a:spcBef>
                <a:spcPts val="600"/>
              </a:spcBef>
              <a:spcAft>
                <a:spcPts val="0"/>
              </a:spcAft>
              <a:buNone/>
            </a:pPr>
            <a:r>
              <a:rPr b="1" lang="zh-HK" sz="1800">
                <a:solidFill>
                  <a:srgbClr val="FFFFFF"/>
                </a:solidFill>
              </a:rPr>
              <a:t>Introduction</a:t>
            </a:r>
            <a:endParaRPr b="1" sz="1800">
              <a:solidFill>
                <a:srgbClr val="FFFFFF"/>
              </a:solidFill>
            </a:endParaRPr>
          </a:p>
        </p:txBody>
      </p:sp>
      <p:sp>
        <p:nvSpPr>
          <p:cNvPr id="228" name="Google Shape;228;p26"/>
          <p:cNvSpPr txBox="1"/>
          <p:nvPr>
            <p:ph idx="4294967295" type="body"/>
          </p:nvPr>
        </p:nvSpPr>
        <p:spPr>
          <a:xfrm>
            <a:off x="3173275" y="1830425"/>
            <a:ext cx="2037600" cy="1371600"/>
          </a:xfrm>
          <a:prstGeom prst="rect">
            <a:avLst/>
          </a:prstGeom>
          <a:ln cap="flat" cmpd="sng" w="38100">
            <a:solidFill>
              <a:srgbClr val="F9CB9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zh-HK" sz="1800">
                <a:solidFill>
                  <a:srgbClr val="FFFFFF"/>
                </a:solidFill>
              </a:rPr>
              <a:t>2. </a:t>
            </a:r>
            <a:endParaRPr b="1" sz="1800">
              <a:solidFill>
                <a:srgbClr val="FFFFFF"/>
              </a:solidFill>
            </a:endParaRPr>
          </a:p>
          <a:p>
            <a:pPr indent="0" lvl="0" marL="0" rtl="0" algn="l">
              <a:spcBef>
                <a:spcPts val="600"/>
              </a:spcBef>
              <a:spcAft>
                <a:spcPts val="0"/>
              </a:spcAft>
              <a:buNone/>
            </a:pPr>
            <a:r>
              <a:rPr b="1" lang="zh-HK" sz="1700">
                <a:solidFill>
                  <a:srgbClr val="FFFFFF"/>
                </a:solidFill>
              </a:rPr>
              <a:t>What is “construal” ?</a:t>
            </a:r>
            <a:endParaRPr b="1" sz="1700">
              <a:solidFill>
                <a:srgbClr val="FFFFFF"/>
              </a:solidFill>
            </a:endParaRPr>
          </a:p>
        </p:txBody>
      </p:sp>
      <p:sp>
        <p:nvSpPr>
          <p:cNvPr id="229" name="Google Shape;229;p26"/>
          <p:cNvSpPr txBox="1"/>
          <p:nvPr>
            <p:ph idx="4294967295" type="body"/>
          </p:nvPr>
        </p:nvSpPr>
        <p:spPr>
          <a:xfrm>
            <a:off x="5315125" y="1830425"/>
            <a:ext cx="2037600" cy="1371600"/>
          </a:xfrm>
          <a:prstGeom prst="rect">
            <a:avLst/>
          </a:prstGeom>
          <a:ln cap="flat" cmpd="sng" w="38100">
            <a:solidFill>
              <a:srgbClr val="F9CB9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zh-HK" sz="1800">
                <a:solidFill>
                  <a:srgbClr val="FFFFFF"/>
                </a:solidFill>
              </a:rPr>
              <a:t>3. </a:t>
            </a:r>
            <a:endParaRPr b="1" sz="1800">
              <a:solidFill>
                <a:srgbClr val="FFFFFF"/>
              </a:solidFill>
            </a:endParaRPr>
          </a:p>
          <a:p>
            <a:pPr indent="0" lvl="0" marL="0" rtl="0" algn="l">
              <a:spcBef>
                <a:spcPts val="600"/>
              </a:spcBef>
              <a:spcAft>
                <a:spcPts val="0"/>
              </a:spcAft>
              <a:buNone/>
            </a:pPr>
            <a:r>
              <a:rPr b="1" lang="zh-HK" sz="1800">
                <a:solidFill>
                  <a:srgbClr val="FFFFFF"/>
                </a:solidFill>
              </a:rPr>
              <a:t>Perspective</a:t>
            </a:r>
            <a:endParaRPr b="1" sz="1800">
              <a:solidFill>
                <a:srgbClr val="FFFFFF"/>
              </a:solidFill>
            </a:endParaRPr>
          </a:p>
          <a:p>
            <a:pPr indent="0" lvl="0" marL="0" rtl="0" algn="l">
              <a:spcBef>
                <a:spcPts val="600"/>
              </a:spcBef>
              <a:spcAft>
                <a:spcPts val="0"/>
              </a:spcAft>
              <a:buNone/>
            </a:pPr>
            <a:r>
              <a:t/>
            </a:r>
            <a:endParaRPr sz="1200">
              <a:solidFill>
                <a:srgbClr val="FFFFFF"/>
              </a:solidFill>
            </a:endParaRPr>
          </a:p>
        </p:txBody>
      </p:sp>
      <p:sp>
        <p:nvSpPr>
          <p:cNvPr id="230" name="Google Shape;230;p26"/>
          <p:cNvSpPr txBox="1"/>
          <p:nvPr>
            <p:ph idx="4294967295" type="body"/>
          </p:nvPr>
        </p:nvSpPr>
        <p:spPr>
          <a:xfrm>
            <a:off x="1031425" y="3318125"/>
            <a:ext cx="2037600" cy="1371600"/>
          </a:xfrm>
          <a:prstGeom prst="rect">
            <a:avLst/>
          </a:prstGeom>
          <a:ln cap="flat" cmpd="sng" w="38100">
            <a:solidFill>
              <a:srgbClr val="F9CB9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zh-HK" sz="1800">
                <a:solidFill>
                  <a:srgbClr val="FFFFFF"/>
                </a:solidFill>
              </a:rPr>
              <a:t>4. </a:t>
            </a:r>
            <a:endParaRPr b="1" sz="1800">
              <a:solidFill>
                <a:srgbClr val="FFFFFF"/>
              </a:solidFill>
            </a:endParaRPr>
          </a:p>
          <a:p>
            <a:pPr indent="0" lvl="0" marL="0" rtl="0" algn="l">
              <a:spcBef>
                <a:spcPts val="600"/>
              </a:spcBef>
              <a:spcAft>
                <a:spcPts val="0"/>
              </a:spcAft>
              <a:buNone/>
            </a:pPr>
            <a:r>
              <a:rPr b="1" lang="zh-HK" sz="1800">
                <a:solidFill>
                  <a:srgbClr val="FFFFFF"/>
                </a:solidFill>
              </a:rPr>
              <a:t>Foregrounding</a:t>
            </a:r>
            <a:endParaRPr b="1" sz="1800">
              <a:solidFill>
                <a:srgbClr val="FFFFFF"/>
              </a:solidFill>
            </a:endParaRPr>
          </a:p>
        </p:txBody>
      </p:sp>
      <p:sp>
        <p:nvSpPr>
          <p:cNvPr id="231" name="Google Shape;231;p26"/>
          <p:cNvSpPr txBox="1"/>
          <p:nvPr>
            <p:ph idx="4294967295" type="body"/>
          </p:nvPr>
        </p:nvSpPr>
        <p:spPr>
          <a:xfrm>
            <a:off x="3173275" y="3318025"/>
            <a:ext cx="2037600" cy="1371600"/>
          </a:xfrm>
          <a:prstGeom prst="rect">
            <a:avLst/>
          </a:prstGeom>
          <a:ln cap="flat" cmpd="sng" w="38100">
            <a:solidFill>
              <a:srgbClr val="F9CB9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zh-HK" sz="1800">
                <a:solidFill>
                  <a:srgbClr val="FFFFFF"/>
                </a:solidFill>
              </a:rPr>
              <a:t>5.</a:t>
            </a:r>
            <a:endParaRPr b="1" sz="1800">
              <a:solidFill>
                <a:srgbClr val="FFFFFF"/>
              </a:solidFill>
            </a:endParaRPr>
          </a:p>
          <a:p>
            <a:pPr indent="0" lvl="0" marL="0" rtl="0" algn="l">
              <a:spcBef>
                <a:spcPts val="600"/>
              </a:spcBef>
              <a:spcAft>
                <a:spcPts val="0"/>
              </a:spcAft>
              <a:buNone/>
            </a:pPr>
            <a:r>
              <a:rPr b="1" lang="zh-HK" sz="1800">
                <a:solidFill>
                  <a:srgbClr val="FFFFFF"/>
                </a:solidFill>
              </a:rPr>
              <a:t>Applications to other languages </a:t>
            </a:r>
            <a:endParaRPr b="1" sz="1800">
              <a:solidFill>
                <a:srgbClr val="FFFFFF"/>
              </a:solidFill>
            </a:endParaRPr>
          </a:p>
          <a:p>
            <a:pPr indent="0" lvl="0" marL="0" rtl="0" algn="l">
              <a:spcBef>
                <a:spcPts val="600"/>
              </a:spcBef>
              <a:spcAft>
                <a:spcPts val="0"/>
              </a:spcAft>
              <a:buNone/>
            </a:pPr>
            <a:r>
              <a:t/>
            </a:r>
            <a:endParaRPr sz="1200">
              <a:solidFill>
                <a:srgbClr val="FFFFFF"/>
              </a:solidFill>
            </a:endParaRPr>
          </a:p>
        </p:txBody>
      </p:sp>
      <p:sp>
        <p:nvSpPr>
          <p:cNvPr id="232" name="Google Shape;232;p26"/>
          <p:cNvSpPr txBox="1"/>
          <p:nvPr>
            <p:ph idx="4294967295" type="body"/>
          </p:nvPr>
        </p:nvSpPr>
        <p:spPr>
          <a:xfrm>
            <a:off x="5315125" y="3318125"/>
            <a:ext cx="2037600" cy="1371600"/>
          </a:xfrm>
          <a:prstGeom prst="rect">
            <a:avLst/>
          </a:prstGeom>
          <a:ln cap="flat" cmpd="sng" w="38100">
            <a:solidFill>
              <a:srgbClr val="F9CB9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zh-HK" sz="1800">
                <a:solidFill>
                  <a:srgbClr val="FFFFFF"/>
                </a:solidFill>
              </a:rPr>
              <a:t>6. </a:t>
            </a:r>
            <a:endParaRPr b="1" sz="1800">
              <a:solidFill>
                <a:srgbClr val="FFFFFF"/>
              </a:solidFill>
            </a:endParaRPr>
          </a:p>
          <a:p>
            <a:pPr indent="0" lvl="0" marL="0" rtl="0" algn="l">
              <a:spcBef>
                <a:spcPts val="600"/>
              </a:spcBef>
              <a:spcAft>
                <a:spcPts val="0"/>
              </a:spcAft>
              <a:buNone/>
            </a:pPr>
            <a:r>
              <a:rPr b="1" lang="zh-HK" sz="1800">
                <a:solidFill>
                  <a:srgbClr val="FFFFFF"/>
                </a:solidFill>
              </a:rPr>
              <a:t>Conclusion</a:t>
            </a:r>
            <a:endParaRPr b="1" sz="1800">
              <a:solidFill>
                <a:srgbClr val="FFFFFF"/>
              </a:solidFill>
            </a:endParaRPr>
          </a:p>
          <a:p>
            <a:pPr indent="0" lvl="0" marL="0" rtl="0" algn="l">
              <a:spcBef>
                <a:spcPts val="600"/>
              </a:spcBef>
              <a:spcAft>
                <a:spcPts val="0"/>
              </a:spcAft>
              <a:buNone/>
            </a:pPr>
            <a:r>
              <a:t/>
            </a:r>
            <a:endParaRPr sz="12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7"/>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zh-HK" sz="7200">
                <a:solidFill>
                  <a:srgbClr val="3796BF"/>
                </a:solidFill>
              </a:rPr>
              <a:t>2</a:t>
            </a:r>
            <a:r>
              <a:rPr b="0" lang="zh-HK" sz="7200">
                <a:solidFill>
                  <a:srgbClr val="3796BF"/>
                </a:solidFill>
              </a:rPr>
              <a:t>.</a:t>
            </a:r>
            <a:endParaRPr b="0" sz="7200">
              <a:solidFill>
                <a:srgbClr val="3796BF"/>
              </a:solidFill>
            </a:endParaRPr>
          </a:p>
          <a:p>
            <a:pPr indent="0" lvl="0" marL="0" rtl="0" algn="l">
              <a:spcBef>
                <a:spcPts val="0"/>
              </a:spcBef>
              <a:spcAft>
                <a:spcPts val="0"/>
              </a:spcAft>
              <a:buNone/>
            </a:pPr>
            <a:r>
              <a:rPr lang="zh-HK"/>
              <a:t>What is “construal”?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8"/>
          <p:cNvSpPr txBox="1"/>
          <p:nvPr>
            <p:ph idx="1" type="body"/>
          </p:nvPr>
        </p:nvSpPr>
        <p:spPr>
          <a:xfrm>
            <a:off x="2822775" y="2161800"/>
            <a:ext cx="34983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zh-HK" sz="3000"/>
              <a:t>“Construal” has two parts of meaning</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457200" lvl="0" marL="457200" rtl="0" algn="ctr">
              <a:spcBef>
                <a:spcPts val="0"/>
              </a:spcBef>
              <a:spcAft>
                <a:spcPts val="0"/>
              </a:spcAft>
              <a:buSzPts val="3600"/>
              <a:buAutoNum type="arabicPeriod"/>
            </a:pPr>
            <a:r>
              <a:rPr lang="zh-HK"/>
              <a:t>INTERPRETATION</a:t>
            </a:r>
            <a:endParaRPr/>
          </a:p>
        </p:txBody>
      </p:sp>
      <p:sp>
        <p:nvSpPr>
          <p:cNvPr id="248" name="Google Shape;248;p29"/>
          <p:cNvSpPr txBox="1"/>
          <p:nvPr>
            <p:ph idx="1" type="body"/>
          </p:nvPr>
        </p:nvSpPr>
        <p:spPr>
          <a:xfrm>
            <a:off x="7041225" y="1373400"/>
            <a:ext cx="1924200" cy="2362200"/>
          </a:xfrm>
          <a:prstGeom prst="rect">
            <a:avLst/>
          </a:prstGeom>
          <a:solidFill>
            <a:srgbClr val="3796BF"/>
          </a:solidFill>
          <a:ln cap="flat" cmpd="sng" w="9525">
            <a:solidFill>
              <a:srgbClr val="60789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zh-HK">
                <a:solidFill>
                  <a:srgbClr val="FFFFFF"/>
                </a:solidFill>
              </a:rPr>
              <a:t>1st</a:t>
            </a:r>
            <a:r>
              <a:rPr b="1" lang="zh-HK">
                <a:solidFill>
                  <a:srgbClr val="FFFFFF"/>
                </a:solidFill>
              </a:rPr>
              <a:t> Part:</a:t>
            </a:r>
            <a:endParaRPr b="1">
              <a:solidFill>
                <a:srgbClr val="FFFFFF"/>
              </a:solidFill>
            </a:endParaRPr>
          </a:p>
          <a:p>
            <a:pPr indent="0" lvl="0" marL="0" rtl="0" algn="l">
              <a:spcBef>
                <a:spcPts val="1600"/>
              </a:spcBef>
              <a:spcAft>
                <a:spcPts val="1600"/>
              </a:spcAft>
              <a:buNone/>
            </a:pPr>
            <a:r>
              <a:rPr b="1" lang="zh-HK">
                <a:solidFill>
                  <a:srgbClr val="FFFFFF"/>
                </a:solidFill>
              </a:rPr>
              <a:t>How we </a:t>
            </a:r>
            <a:r>
              <a:rPr b="1" lang="zh-HK" u="sng">
                <a:solidFill>
                  <a:srgbClr val="FFFFFF"/>
                </a:solidFill>
              </a:rPr>
              <a:t>construct</a:t>
            </a:r>
            <a:r>
              <a:rPr b="1" lang="zh-HK">
                <a:solidFill>
                  <a:srgbClr val="FFFFFF"/>
                </a:solidFill>
              </a:rPr>
              <a:t> the external world in our minds</a:t>
            </a:r>
            <a:endParaRPr b="1">
              <a:solidFill>
                <a:srgbClr val="FFFFFF"/>
              </a:solidFill>
            </a:endParaRPr>
          </a:p>
        </p:txBody>
      </p:sp>
      <p:pic>
        <p:nvPicPr>
          <p:cNvPr id="249" name="Google Shape;249;p29"/>
          <p:cNvPicPr preferRelativeResize="0"/>
          <p:nvPr/>
        </p:nvPicPr>
        <p:blipFill>
          <a:blip r:embed="rId3">
            <a:alphaModFix/>
          </a:blip>
          <a:stretch>
            <a:fillRect/>
          </a:stretch>
        </p:blipFill>
        <p:spPr>
          <a:xfrm>
            <a:off x="311700" y="1424050"/>
            <a:ext cx="6521126" cy="3542425"/>
          </a:xfrm>
          <a:prstGeom prst="rect">
            <a:avLst/>
          </a:prstGeom>
          <a:noFill/>
          <a:ln>
            <a:noFill/>
          </a:ln>
        </p:spPr>
      </p:pic>
      <p:sp>
        <p:nvSpPr>
          <p:cNvPr id="250" name="Google Shape;250;p29"/>
          <p:cNvSpPr/>
          <p:nvPr/>
        </p:nvSpPr>
        <p:spPr>
          <a:xfrm>
            <a:off x="435675" y="3323150"/>
            <a:ext cx="1924200" cy="13917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 name="Google Shape;251;p29"/>
          <p:cNvCxnSpPr/>
          <p:nvPr/>
        </p:nvCxnSpPr>
        <p:spPr>
          <a:xfrm flipH="1">
            <a:off x="2475075" y="2967050"/>
            <a:ext cx="4560600" cy="1054500"/>
          </a:xfrm>
          <a:prstGeom prst="straightConnector1">
            <a:avLst/>
          </a:prstGeom>
          <a:noFill/>
          <a:ln cap="flat" cmpd="sng" w="38100">
            <a:solidFill>
              <a:srgbClr val="4A86E8"/>
            </a:solidFill>
            <a:prstDash val="solid"/>
            <a:round/>
            <a:headEnd len="med" w="med" type="none"/>
            <a:tailEnd len="med" w="med" type="triangle"/>
          </a:ln>
        </p:spPr>
      </p:cxnSp>
      <p:cxnSp>
        <p:nvCxnSpPr>
          <p:cNvPr id="252" name="Google Shape;252;p29"/>
          <p:cNvCxnSpPr/>
          <p:nvPr/>
        </p:nvCxnSpPr>
        <p:spPr>
          <a:xfrm rot="10800000">
            <a:off x="2545100" y="2527425"/>
            <a:ext cx="4503900" cy="426300"/>
          </a:xfrm>
          <a:prstGeom prst="straightConnector1">
            <a:avLst/>
          </a:prstGeom>
          <a:noFill/>
          <a:ln cap="flat" cmpd="sng" w="38100">
            <a:solidFill>
              <a:srgbClr val="4A86E8"/>
            </a:solidFill>
            <a:prstDash val="solid"/>
            <a:round/>
            <a:headEnd len="med" w="med" type="none"/>
            <a:tailEnd len="med" w="med" type="triangle"/>
          </a:ln>
        </p:spPr>
      </p:cxnSp>
      <p:sp>
        <p:nvSpPr>
          <p:cNvPr id="253" name="Google Shape;253;p29"/>
          <p:cNvSpPr/>
          <p:nvPr/>
        </p:nvSpPr>
        <p:spPr>
          <a:xfrm>
            <a:off x="435675" y="1636725"/>
            <a:ext cx="1924200" cy="13917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30"/>
          <p:cNvPicPr preferRelativeResize="0"/>
          <p:nvPr/>
        </p:nvPicPr>
        <p:blipFill>
          <a:blip r:embed="rId3">
            <a:alphaModFix/>
          </a:blip>
          <a:stretch>
            <a:fillRect/>
          </a:stretch>
        </p:blipFill>
        <p:spPr>
          <a:xfrm>
            <a:off x="2691925" y="1258650"/>
            <a:ext cx="6033875" cy="3552150"/>
          </a:xfrm>
          <a:prstGeom prst="rect">
            <a:avLst/>
          </a:prstGeom>
          <a:noFill/>
          <a:ln>
            <a:noFill/>
          </a:ln>
        </p:spPr>
      </p:pic>
      <p:sp>
        <p:nvSpPr>
          <p:cNvPr id="259" name="Google Shape;259;p30"/>
          <p:cNvSpPr/>
          <p:nvPr/>
        </p:nvSpPr>
        <p:spPr>
          <a:xfrm>
            <a:off x="6791450" y="3202125"/>
            <a:ext cx="1924200" cy="13917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30"/>
          <p:cNvCxnSpPr/>
          <p:nvPr/>
        </p:nvCxnSpPr>
        <p:spPr>
          <a:xfrm>
            <a:off x="2602650" y="2424100"/>
            <a:ext cx="4065300" cy="1242900"/>
          </a:xfrm>
          <a:prstGeom prst="straightConnector1">
            <a:avLst/>
          </a:prstGeom>
          <a:noFill/>
          <a:ln cap="flat" cmpd="sng" w="38100">
            <a:solidFill>
              <a:srgbClr val="4A86E8"/>
            </a:solidFill>
            <a:prstDash val="solid"/>
            <a:round/>
            <a:headEnd len="med" w="med" type="none"/>
            <a:tailEnd len="med" w="med" type="triangle"/>
          </a:ln>
        </p:spPr>
      </p:cxnSp>
      <p:sp>
        <p:nvSpPr>
          <p:cNvPr id="261" name="Google Shape;261;p30"/>
          <p:cNvSpPr txBox="1"/>
          <p:nvPr>
            <p:ph idx="1" type="body"/>
          </p:nvPr>
        </p:nvSpPr>
        <p:spPr>
          <a:xfrm>
            <a:off x="199150" y="1197025"/>
            <a:ext cx="2280000" cy="2222700"/>
          </a:xfrm>
          <a:prstGeom prst="rect">
            <a:avLst/>
          </a:prstGeom>
          <a:solidFill>
            <a:srgbClr val="3796BF"/>
          </a:solid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zh-HK">
                <a:solidFill>
                  <a:srgbClr val="FFFFFF"/>
                </a:solidFill>
              </a:rPr>
              <a:t>2nd</a:t>
            </a:r>
            <a:r>
              <a:rPr b="1" lang="zh-HK">
                <a:solidFill>
                  <a:srgbClr val="FFFFFF"/>
                </a:solidFill>
              </a:rPr>
              <a:t> Part:</a:t>
            </a:r>
            <a:endParaRPr b="1">
              <a:solidFill>
                <a:srgbClr val="FFFFFF"/>
              </a:solidFill>
            </a:endParaRPr>
          </a:p>
          <a:p>
            <a:pPr indent="0" lvl="0" marL="0" rtl="0" algn="l">
              <a:spcBef>
                <a:spcPts val="1600"/>
              </a:spcBef>
              <a:spcAft>
                <a:spcPts val="1600"/>
              </a:spcAft>
              <a:buNone/>
            </a:pPr>
            <a:r>
              <a:rPr b="1" lang="zh-HK">
                <a:solidFill>
                  <a:srgbClr val="FFFFFF"/>
                </a:solidFill>
              </a:rPr>
              <a:t>How we </a:t>
            </a:r>
            <a:r>
              <a:rPr b="1" lang="zh-HK" u="sng">
                <a:solidFill>
                  <a:srgbClr val="FFFFFF"/>
                </a:solidFill>
              </a:rPr>
              <a:t>linguistically express</a:t>
            </a:r>
            <a:r>
              <a:rPr b="1" lang="zh-HK">
                <a:solidFill>
                  <a:srgbClr val="FFFFFF"/>
                </a:solidFill>
              </a:rPr>
              <a:t> that mental construct</a:t>
            </a:r>
            <a:endParaRPr b="1">
              <a:solidFill>
                <a:srgbClr val="FFFFFF"/>
              </a:solidFill>
            </a:endParaRPr>
          </a:p>
        </p:txBody>
      </p:sp>
      <p:sp>
        <p:nvSpPr>
          <p:cNvPr id="262" name="Google Shape;262;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HK"/>
              <a:t>2. EXPRESSION</a:t>
            </a:r>
            <a:endParaRPr/>
          </a:p>
        </p:txBody>
      </p:sp>
      <p:cxnSp>
        <p:nvCxnSpPr>
          <p:cNvPr id="263" name="Google Shape;263;p30"/>
          <p:cNvCxnSpPr/>
          <p:nvPr/>
        </p:nvCxnSpPr>
        <p:spPr>
          <a:xfrm flipH="1" rot="10800000">
            <a:off x="2554638" y="2287600"/>
            <a:ext cx="4107900" cy="136500"/>
          </a:xfrm>
          <a:prstGeom prst="straightConnector1">
            <a:avLst/>
          </a:prstGeom>
          <a:noFill/>
          <a:ln cap="flat" cmpd="sng" w="38100">
            <a:solidFill>
              <a:srgbClr val="4A86E8"/>
            </a:solidFill>
            <a:prstDash val="solid"/>
            <a:round/>
            <a:headEnd len="med" w="med" type="none"/>
            <a:tailEnd len="med" w="med" type="triangle"/>
          </a:ln>
        </p:spPr>
      </p:cxnSp>
      <p:sp>
        <p:nvSpPr>
          <p:cNvPr id="264" name="Google Shape;264;p30"/>
          <p:cNvSpPr/>
          <p:nvPr/>
        </p:nvSpPr>
        <p:spPr>
          <a:xfrm>
            <a:off x="6791450" y="1481425"/>
            <a:ext cx="1841100" cy="13917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1031425" y="1476500"/>
            <a:ext cx="64116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But why may we have different construals for the same situation?</a:t>
            </a:r>
            <a:endParaRPr/>
          </a:p>
        </p:txBody>
      </p:sp>
      <p:sp>
        <p:nvSpPr>
          <p:cNvPr id="270" name="Google Shape;270;p31"/>
          <p:cNvSpPr/>
          <p:nvPr/>
        </p:nvSpPr>
        <p:spPr>
          <a:xfrm>
            <a:off x="1113400" y="2393350"/>
            <a:ext cx="1849800" cy="1852200"/>
          </a:xfrm>
          <a:prstGeom prst="homePlate">
            <a:avLst>
              <a:gd fmla="val 30129" name="adj"/>
            </a:avLst>
          </a:prstGeom>
          <a:solidFill>
            <a:srgbClr val="81D1E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HK" sz="1500">
                <a:solidFill>
                  <a:srgbClr val="FFFFFF"/>
                </a:solidFill>
                <a:latin typeface="Roboto Condensed"/>
                <a:ea typeface="Roboto Condensed"/>
                <a:cs typeface="Roboto Condensed"/>
                <a:sym typeface="Roboto Condensed"/>
              </a:rPr>
              <a:t>Perspective</a:t>
            </a:r>
            <a:endParaRPr b="1" sz="1500">
              <a:solidFill>
                <a:srgbClr val="FFFFFF"/>
              </a:solidFill>
              <a:latin typeface="Roboto Condensed"/>
              <a:ea typeface="Roboto Condensed"/>
              <a:cs typeface="Roboto Condensed"/>
              <a:sym typeface="Roboto Condensed"/>
            </a:endParaRPr>
          </a:p>
        </p:txBody>
      </p:sp>
      <p:sp>
        <p:nvSpPr>
          <p:cNvPr id="271" name="Google Shape;271;p31"/>
          <p:cNvSpPr/>
          <p:nvPr/>
        </p:nvSpPr>
        <p:spPr>
          <a:xfrm>
            <a:off x="2541500" y="2393350"/>
            <a:ext cx="2396400" cy="1852200"/>
          </a:xfrm>
          <a:prstGeom prst="chevron">
            <a:avLst>
              <a:gd fmla="val 29853" name="adj"/>
            </a:avLst>
          </a:prstGeom>
          <a:solidFill>
            <a:srgbClr val="4BB5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HK" sz="1500">
                <a:solidFill>
                  <a:srgbClr val="FFFFFF"/>
                </a:solidFill>
                <a:latin typeface="Roboto Condensed"/>
                <a:ea typeface="Roboto Condensed"/>
                <a:cs typeface="Roboto Condensed"/>
                <a:sym typeface="Roboto Condensed"/>
              </a:rPr>
              <a:t>Foregrounding</a:t>
            </a:r>
            <a:endParaRPr b="1" sz="1500">
              <a:solidFill>
                <a:srgbClr val="FFFFFF"/>
              </a:solidFill>
              <a:latin typeface="Roboto Condensed"/>
              <a:ea typeface="Roboto Condensed"/>
              <a:cs typeface="Roboto Condensed"/>
              <a:sym typeface="Roboto Condensed"/>
            </a:endParaRPr>
          </a:p>
        </p:txBody>
      </p:sp>
      <p:sp>
        <p:nvSpPr>
          <p:cNvPr id="272" name="Google Shape;272;p31"/>
          <p:cNvSpPr/>
          <p:nvPr/>
        </p:nvSpPr>
        <p:spPr>
          <a:xfrm>
            <a:off x="4514288" y="2393350"/>
            <a:ext cx="2233800" cy="1852200"/>
          </a:xfrm>
          <a:prstGeom prst="chevron">
            <a:avLst>
              <a:gd fmla="val 29853" name="adj"/>
            </a:avLst>
          </a:prstGeom>
          <a:solidFill>
            <a:srgbClr val="3796B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HK" sz="1500">
                <a:solidFill>
                  <a:srgbClr val="FFFFFF"/>
                </a:solidFill>
                <a:latin typeface="Roboto Condensed"/>
                <a:ea typeface="Roboto Condensed"/>
                <a:cs typeface="Roboto Condensed"/>
                <a:sym typeface="Roboto Condensed"/>
              </a:rPr>
              <a:t>Metaphor</a:t>
            </a:r>
            <a:endParaRPr b="1" sz="1500">
              <a:solidFill>
                <a:srgbClr val="FFFFFF"/>
              </a:solidFill>
              <a:latin typeface="Roboto Condensed"/>
              <a:ea typeface="Roboto Condensed"/>
              <a:cs typeface="Roboto Condensed"/>
              <a:sym typeface="Roboto Condensed"/>
            </a:endParaRPr>
          </a:p>
        </p:txBody>
      </p:sp>
      <p:sp>
        <p:nvSpPr>
          <p:cNvPr id="273" name="Google Shape;273;p31"/>
          <p:cNvSpPr/>
          <p:nvPr/>
        </p:nvSpPr>
        <p:spPr>
          <a:xfrm>
            <a:off x="6334079" y="2393350"/>
            <a:ext cx="2233800" cy="1852200"/>
          </a:xfrm>
          <a:prstGeom prst="chevron">
            <a:avLst>
              <a:gd fmla="val 29853" name="adj"/>
            </a:avLst>
          </a:prstGeom>
          <a:solidFill>
            <a:srgbClr val="4BB5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HK" sz="1500">
                <a:solidFill>
                  <a:srgbClr val="FFFFFF"/>
                </a:solidFill>
                <a:latin typeface="Roboto Condensed"/>
                <a:ea typeface="Roboto Condensed"/>
                <a:cs typeface="Roboto Condensed"/>
                <a:sym typeface="Roboto Condensed"/>
              </a:rPr>
              <a:t>Frame</a:t>
            </a:r>
            <a:endParaRPr b="1" sz="1500">
              <a:solidFill>
                <a:srgbClr val="FFFFFF"/>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2"/>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zh-HK" sz="7200">
                <a:solidFill>
                  <a:srgbClr val="3796BF"/>
                </a:solidFill>
              </a:rPr>
              <a:t>3</a:t>
            </a:r>
            <a:r>
              <a:rPr b="0" lang="zh-HK" sz="7200">
                <a:solidFill>
                  <a:srgbClr val="3796BF"/>
                </a:solidFill>
              </a:rPr>
              <a:t>.</a:t>
            </a:r>
            <a:endParaRPr b="0" sz="7200">
              <a:solidFill>
                <a:srgbClr val="3796BF"/>
              </a:solidFill>
            </a:endParaRPr>
          </a:p>
          <a:p>
            <a:pPr indent="0" lvl="0" marL="0" rtl="0" algn="l">
              <a:spcBef>
                <a:spcPts val="0"/>
              </a:spcBef>
              <a:spcAft>
                <a:spcPts val="0"/>
              </a:spcAft>
              <a:buNone/>
            </a:pPr>
            <a:r>
              <a:rPr lang="zh-HK"/>
              <a:t>Perspective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