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20" Type="http://schemas.openxmlformats.org/officeDocument/2006/relationships/slide" Target="slides/slide16.xml"/><Relationship Id="rId42" Type="http://schemas.openxmlformats.org/officeDocument/2006/relationships/font" Target="fonts/Raleway-italic.fntdata"/><Relationship Id="rId41" Type="http://schemas.openxmlformats.org/officeDocument/2006/relationships/font" Target="fonts/Raleway-bold.fntdata"/><Relationship Id="rId22" Type="http://schemas.openxmlformats.org/officeDocument/2006/relationships/slide" Target="slides/slide18.xml"/><Relationship Id="rId44" Type="http://schemas.openxmlformats.org/officeDocument/2006/relationships/font" Target="fonts/Lato-regular.fntdata"/><Relationship Id="rId21" Type="http://schemas.openxmlformats.org/officeDocument/2006/relationships/slide" Target="slides/slide17.xml"/><Relationship Id="rId43" Type="http://schemas.openxmlformats.org/officeDocument/2006/relationships/font" Target="fonts/Raleway-boldItalic.fntdata"/><Relationship Id="rId24" Type="http://schemas.openxmlformats.org/officeDocument/2006/relationships/slide" Target="slides/slide20.xml"/><Relationship Id="rId46" Type="http://schemas.openxmlformats.org/officeDocument/2006/relationships/font" Target="fonts/Lato-italic.fntdata"/><Relationship Id="rId23" Type="http://schemas.openxmlformats.org/officeDocument/2006/relationships/slide" Target="slides/slide19.xml"/><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Lat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309" lvl="0" marL="457200">
              <a:spcBef>
                <a:spcPts val="0"/>
              </a:spcBef>
              <a:spcAft>
                <a:spcPts val="0"/>
              </a:spcAft>
              <a:buSzPts val="1397"/>
              <a:buFont typeface="Arial"/>
              <a:buChar char="●"/>
              <a:defRPr sz="1100"/>
            </a:lvl1pPr>
            <a:lvl2pPr indent="-317309" lvl="1" marL="914400">
              <a:spcBef>
                <a:spcPts val="0"/>
              </a:spcBef>
              <a:spcAft>
                <a:spcPts val="0"/>
              </a:spcAft>
              <a:buSzPts val="1397"/>
              <a:buFont typeface="Arial"/>
              <a:buChar char="○"/>
              <a:defRPr sz="1100"/>
            </a:lvl2pPr>
            <a:lvl3pPr indent="-317309" lvl="2" marL="1371600">
              <a:spcBef>
                <a:spcPts val="0"/>
              </a:spcBef>
              <a:spcAft>
                <a:spcPts val="0"/>
              </a:spcAft>
              <a:buSzPts val="1397"/>
              <a:buFont typeface="Arial"/>
              <a:buChar char="■"/>
              <a:defRPr sz="1100"/>
            </a:lvl3pPr>
            <a:lvl4pPr indent="-317309" lvl="3" marL="1828800">
              <a:spcBef>
                <a:spcPts val="0"/>
              </a:spcBef>
              <a:spcAft>
                <a:spcPts val="0"/>
              </a:spcAft>
              <a:buSzPts val="1397"/>
              <a:buFont typeface="Arial"/>
              <a:buChar char="●"/>
              <a:defRPr sz="1100"/>
            </a:lvl4pPr>
            <a:lvl5pPr indent="-317309" lvl="4" marL="2286000">
              <a:spcBef>
                <a:spcPts val="0"/>
              </a:spcBef>
              <a:spcAft>
                <a:spcPts val="0"/>
              </a:spcAft>
              <a:buSzPts val="1397"/>
              <a:buFont typeface="Arial"/>
              <a:buChar char="○"/>
              <a:defRPr sz="1100"/>
            </a:lvl5pPr>
            <a:lvl6pPr indent="-317309" lvl="5" marL="2743200">
              <a:spcBef>
                <a:spcPts val="0"/>
              </a:spcBef>
              <a:spcAft>
                <a:spcPts val="0"/>
              </a:spcAft>
              <a:buSzPts val="1397"/>
              <a:buFont typeface="Arial"/>
              <a:buChar char="■"/>
              <a:defRPr sz="1100"/>
            </a:lvl6pPr>
            <a:lvl7pPr indent="-317309" lvl="6" marL="3200400">
              <a:spcBef>
                <a:spcPts val="0"/>
              </a:spcBef>
              <a:spcAft>
                <a:spcPts val="0"/>
              </a:spcAft>
              <a:buSzPts val="1397"/>
              <a:buFont typeface="Arial"/>
              <a:buChar char="●"/>
              <a:defRPr sz="1100"/>
            </a:lvl7pPr>
            <a:lvl8pPr indent="-317309" lvl="7" marL="3657600">
              <a:spcBef>
                <a:spcPts val="0"/>
              </a:spcBef>
              <a:spcAft>
                <a:spcPts val="0"/>
              </a:spcAft>
              <a:buSzPts val="1397"/>
              <a:buFont typeface="Arial"/>
              <a:buChar char="○"/>
              <a:defRPr sz="1100"/>
            </a:lvl8pPr>
            <a:lvl9pPr indent="-317309" lvl="8" marL="4114800">
              <a:spcBef>
                <a:spcPts val="0"/>
              </a:spcBef>
              <a:spcAft>
                <a:spcPts val="0"/>
              </a:spcAft>
              <a:buSzPts val="1397"/>
              <a:buFont typeface="Arial"/>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97"/>
              <a:buFont typeface="Arial"/>
              <a:buNone/>
            </a:pPr>
            <a:r>
              <a:rPr lang="en-GB"/>
              <a:t>G</a:t>
            </a:r>
            <a:r>
              <a:rPr lang="en-GB"/>
              <a:t>ood morning everyone, we are group 11</a:t>
            </a:r>
            <a:endParaRPr/>
          </a:p>
          <a:p>
            <a:pPr indent="0" lvl="0" marL="0" rtl="0" algn="l">
              <a:spcBef>
                <a:spcPts val="0"/>
              </a:spcBef>
              <a:spcAft>
                <a:spcPts val="0"/>
              </a:spcAft>
              <a:buSzPts val="1397"/>
              <a:buFont typeface="Arial"/>
              <a:buNone/>
            </a:pPr>
            <a:r>
              <a:rPr lang="en-GB"/>
              <a:t>I’m Mia……I‘m Jack……I‘m ?</a:t>
            </a:r>
            <a:endParaRPr/>
          </a:p>
          <a:p>
            <a:pPr indent="0" lvl="0" marL="0" rtl="0" algn="l">
              <a:spcBef>
                <a:spcPts val="0"/>
              </a:spcBef>
              <a:spcAft>
                <a:spcPts val="0"/>
              </a:spcAft>
              <a:buSzPts val="1397"/>
              <a:buFont typeface="Arial"/>
              <a:buNone/>
            </a:pPr>
            <a:r>
              <a:rPr lang="en-GB"/>
              <a:t>Today we are going to give a presentation about evaluating representative online MT services </a:t>
            </a:r>
            <a:br>
              <a:rPr lang="en-GB"/>
            </a:br>
            <a:r>
              <a:rPr lang="en-GB"/>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9ed91432b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ed91432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The third topic is part of body expressing frequency.</a:t>
            </a:r>
            <a:endParaRPr/>
          </a:p>
          <a:p>
            <a:pPr indent="88709" lvl="0" marL="0" rtl="0" algn="l">
              <a:spcBef>
                <a:spcPts val="0"/>
              </a:spcBef>
              <a:spcAft>
                <a:spcPts val="0"/>
              </a:spcAft>
              <a:buNone/>
            </a:pPr>
            <a:r>
              <a:rPr lang="en-GB"/>
              <a:t>When they are complement. For example, </a:t>
            </a:r>
            <a:r>
              <a:rPr lang="en-GB"/>
              <a:t>Youdao, Bing and Collins have problems in 一脚，they thought that my foot/leg is the part be kicked</a:t>
            </a:r>
            <a:endParaRPr/>
          </a:p>
          <a:p>
            <a:pPr indent="0" lvl="0" marL="0" rtl="0" algn="l">
              <a:spcBef>
                <a:spcPts val="0"/>
              </a:spcBef>
              <a:spcAft>
                <a:spcPts val="0"/>
              </a:spcAft>
              <a:buNone/>
            </a:pPr>
            <a:r>
              <a:rPr lang="en-GB"/>
              <a:t> when we increase the number, things become worse. Most of them have word-by-word translation or just leave it alone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b2d4d46ce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2d4d46c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When they are modifiermodifier. </a:t>
            </a:r>
            <a:r>
              <a:rPr lang="en-GB"/>
              <a:t>Baidu give right answer for them all, and Google gets the last one right. Other MT don’t treat it as a modifier or just leave it alone.The possible reason maybe English does not have such expressions.</a:t>
            </a:r>
            <a:endParaRPr>
              <a:solidFill>
                <a:schemeClr val="dk1"/>
              </a:solidFill>
            </a:endParaRPr>
          </a:p>
          <a:p>
            <a:pPr indent="88709" lvl="0" marL="0" rtl="0" algn="l">
              <a:spcBef>
                <a:spcPts val="0"/>
              </a:spcBef>
              <a:spcAft>
                <a:spcPts val="0"/>
              </a:spcAft>
              <a:buNone/>
            </a:pPr>
            <a:r>
              <a:rPr lang="en-GB">
                <a:solidFill>
                  <a:schemeClr val="dk1"/>
                </a:solidFill>
              </a:rPr>
              <a:t>After analysis, we can found that Baidu performs better in lexical part. The reason maybe its wide-ranging Chinese vocabulary and using example-based MT at same time.</a:t>
            </a:r>
            <a:endParaRPr>
              <a:solidFill>
                <a:schemeClr val="dk1"/>
              </a:solidFill>
            </a:endParaRPr>
          </a:p>
          <a:p>
            <a:pPr indent="88709"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a02b2eb71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a02b2eb7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97"/>
              <a:buFont typeface="Arial"/>
              <a:buNone/>
            </a:pPr>
            <a:r>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2b22cfb7c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22cfb7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Now I’m going to show some cases about syntactic structures to you. First let’s look at the complex NP with clausal modifiers in Chinese. For example, in the noun phrase “</a:t>
            </a:r>
            <a:r>
              <a:rPr lang="en-GB"/>
              <a:t>他說的話</a:t>
            </a:r>
            <a:r>
              <a:rPr lang="en-GB"/>
              <a:t>”, “</a:t>
            </a:r>
            <a:r>
              <a:rPr lang="en-GB"/>
              <a:t>他說的</a:t>
            </a:r>
            <a:r>
              <a:rPr lang="en-GB"/>
              <a:t>” is a subclause modifying the head noun “話”. We can see across the three examples, google and youdao’s performance are relatively bad, since they do not preserve the np structure of the input, but translate them into sentences. Possible reasons are that in the subclause of chinese, the head noun is always placed at the final position, whose word order of is very similar to a normal statement sentence, with an addition of “de”. In this case, the translators may confuse the two structures and translate it into a sentence.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29fc97f5a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fc97f5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However, When we insert one more clausal modifier to the np, we can see none of the translators can perform well, as all of them translate the np to a sentence. Although the meaning is still understandable, they lose the information of the structure, which is a matter of faithfulness. Also, the possible reasons maybe that in the complex structure, it is more difficult for machines to do the constituent grouping and the hierarchical structure analysis. As we can see, the first modifier should be attached to the last head noun, and between them there is a long way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2b22cfb7cb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22cfb7c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Another case is concerned about the resultatives in chinese, which refer to some special verb-verb/adjective compound in chinese, when the second word indicats the result of the first action verb, like...and for these three cases, the results are predicted on the object. As for the results, we can see for example 1, all of the translators perform well, the reasons may be that there are words like “break” in English, which already contain the meaning of an action and the result, it is very similar to chinese. But for example 2 and 3, most of them do not translate the word for “result”. Reasons are that there are no such corresponding words in english, and thus it is more difficult for the machines to process.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2b24171d7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24171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However, in chinese there are also resultatives when the result can be predicted on the subject, like “</a:t>
            </a:r>
            <a:r>
              <a:rPr lang="en-GB"/>
              <a:t>他吃飽了飯</a:t>
            </a:r>
            <a:r>
              <a:rPr lang="en-GB"/>
              <a:t>” it is “</a:t>
            </a:r>
            <a:r>
              <a:rPr lang="en-GB"/>
              <a:t>他飽了</a:t>
            </a:r>
            <a:r>
              <a:rPr lang="en-GB"/>
              <a:t>”rather than“飯</a:t>
            </a:r>
            <a:r>
              <a:rPr lang="en-GB"/>
              <a:t>飽了</a:t>
            </a:r>
            <a:r>
              <a:rPr lang="en-GB"/>
              <a:t>”. As for the results, for “她</a:t>
            </a:r>
            <a:r>
              <a:rPr lang="en-GB"/>
              <a:t>吃飽了飯</a:t>
            </a:r>
            <a:r>
              <a:rPr lang="en-GB"/>
              <a:t>”, all the translators do not translate the action verb; and in both cases, they translate the “result” as a current state, which is not true since the resultative indicates a change of the state from not full to full after the action eating; also the translation is still incorrect in meanings, since “be full of” means </a:t>
            </a:r>
            <a:r>
              <a:rPr lang="en-GB"/>
              <a:t>充滿, and be tired of means 厭倦. The reasons may be that the machines do not FULLY understand the semantic meanings of the resultative.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2b22cfb7cb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22cfb7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Also there are some interesting cases when the result can be either predicted on the subject or the object, like the sentence. In such cases, the translators act very differently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b24171d78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24171d7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next case is about a-not-a sentences in chinese. First let’s consider the incomplete forms of A-not-A. It means that the first word before the negation is not complete, like in “</a:t>
            </a:r>
            <a:r>
              <a:rPr lang="en-GB"/>
              <a:t>理不理解</a:t>
            </a:r>
            <a:r>
              <a:rPr lang="en-GB"/>
              <a:t>” here actually “</a:t>
            </a:r>
            <a:r>
              <a:rPr lang="en-GB"/>
              <a:t>解</a:t>
            </a:r>
            <a:r>
              <a:rPr lang="en-GB"/>
              <a:t>” in the first word is omitted. We can see in the translations, many translators use the “don’t” form, which is not the actual meaning of the original sentence. Possible reasons are that the machines are disturbed by the negation, or maybe they don’t know how to process the single word “li” and “jie”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2b24171d78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24171d7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However, when we use the same sentence with only changing the incomplete form to complete one, we can see the results are very different. Baidu &amp; Google performs worse, cuz in the previous case, though they use the incorrect sentence structure, the meaning is still preserved. But here the translation is just in a mess. This result may be due to the incorrect segmentation, as the machines place the boundary after “lijie” and then processes the following segment as a clause of the main verb “lijie”. In contrast, we can see youdao performs better for the full form.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97"/>
              <a:buFont typeface="Arial"/>
              <a:buNone/>
            </a:pPr>
            <a:r>
              <a:rPr lang="en-GB"/>
              <a:t>Here is out agenda</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2b24171d78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b24171d7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Now i will talk about the issue related to tense. </a:t>
            </a:r>
            <a:endParaRPr/>
          </a:p>
          <a:p>
            <a:pPr indent="88709" lvl="0" marL="0" rtl="0" algn="l">
              <a:spcBef>
                <a:spcPts val="0"/>
              </a:spcBef>
              <a:spcAft>
                <a:spcPts val="0"/>
              </a:spcAft>
              <a:buNone/>
            </a:pPr>
            <a:r>
              <a:t/>
            </a:r>
            <a:endParaRPr/>
          </a:p>
          <a:p>
            <a:pPr indent="88709" lvl="0" marL="0" rtl="0" algn="l">
              <a:spcBef>
                <a:spcPts val="0"/>
              </a:spcBef>
              <a:spcAft>
                <a:spcPts val="0"/>
              </a:spcAft>
              <a:buNone/>
            </a:pPr>
            <a:r>
              <a:rPr lang="en-GB"/>
              <a:t>B</a:t>
            </a:r>
            <a:r>
              <a:rPr lang="en-GB"/>
              <a:t>asically, the translators we have tried can deal with the past tense indicator “了" and "過" quite accurately. But we found a special case.</a:t>
            </a:r>
            <a:endParaRPr/>
          </a:p>
          <a:p>
            <a:pPr indent="88709" lvl="0" marL="0" rtl="0" algn="l">
              <a:spcBef>
                <a:spcPts val="0"/>
              </a:spcBef>
              <a:spcAft>
                <a:spcPts val="0"/>
              </a:spcAft>
              <a:buNone/>
            </a:pPr>
            <a:r>
              <a:t/>
            </a:r>
            <a:endParaRPr/>
          </a:p>
          <a:p>
            <a:pPr indent="88709" lvl="0" marL="0" rtl="0" algn="l">
              <a:spcBef>
                <a:spcPts val="0"/>
              </a:spcBef>
              <a:spcAft>
                <a:spcPts val="0"/>
              </a:spcAft>
              <a:buNone/>
            </a:pPr>
            <a:r>
              <a:rPr lang="en-GB"/>
              <a:t>When we say </a:t>
            </a:r>
            <a:r>
              <a:rPr lang="en-GB">
                <a:solidFill>
                  <a:schemeClr val="dk1"/>
                </a:solidFill>
                <a:latin typeface="Times New Roman"/>
                <a:ea typeface="Times New Roman"/>
                <a:cs typeface="Times New Roman"/>
                <a:sym typeface="Times New Roman"/>
              </a:rPr>
              <a:t>他結</a:t>
            </a:r>
            <a:r>
              <a:rPr lang="en-GB">
                <a:solidFill>
                  <a:srgbClr val="0000FF"/>
                </a:solidFill>
                <a:latin typeface="Times New Roman"/>
                <a:ea typeface="Times New Roman"/>
                <a:cs typeface="Times New Roman"/>
                <a:sym typeface="Times New Roman"/>
              </a:rPr>
              <a:t>了</a:t>
            </a:r>
            <a:r>
              <a:rPr lang="en-GB">
                <a:solidFill>
                  <a:schemeClr val="dk1"/>
                </a:solidFill>
                <a:latin typeface="Times New Roman"/>
                <a:ea typeface="Times New Roman"/>
                <a:cs typeface="Times New Roman"/>
                <a:sym typeface="Times New Roman"/>
              </a:rPr>
              <a:t>婚. It implies that he has got married and now is still at the state of being married. So the right saying should not be He was married. So we can see that Baidu and Collins cannot score any marks in this case.  Surprisingly, google, youdao and collins can translate it correctly. </a:t>
            </a:r>
            <a:endParaRPr>
              <a:solidFill>
                <a:schemeClr val="dk1"/>
              </a:solidFill>
              <a:latin typeface="Times New Roman"/>
              <a:ea typeface="Times New Roman"/>
              <a:cs typeface="Times New Roman"/>
              <a:sym typeface="Times New Roman"/>
            </a:endParaRPr>
          </a:p>
          <a:p>
            <a:pPr indent="88709"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88709" lvl="0" marL="0" rtl="0" algn="l">
              <a:spcBef>
                <a:spcPts val="0"/>
              </a:spcBef>
              <a:spcAft>
                <a:spcPts val="0"/>
              </a:spcAft>
              <a:buNone/>
            </a:pPr>
            <a:r>
              <a:rPr lang="en-GB">
                <a:solidFill>
                  <a:schemeClr val="dk1"/>
                </a:solidFill>
                <a:latin typeface="Times New Roman"/>
                <a:ea typeface="Times New Roman"/>
                <a:cs typeface="Times New Roman"/>
                <a:sym typeface="Times New Roman"/>
              </a:rPr>
              <a:t>Then for the saying "他結過婚". It implies that he got married before, but now is probably not at the state of being married anymore.. In this case, Baidu and Bing is correct. But Google, Youdao and Collins are all fail. </a:t>
            </a:r>
            <a:endParaRPr>
              <a:solidFill>
                <a:schemeClr val="dk1"/>
              </a:solidFill>
              <a:latin typeface="Times New Roman"/>
              <a:ea typeface="Times New Roman"/>
              <a:cs typeface="Times New Roman"/>
              <a:sym typeface="Times New Roman"/>
            </a:endParaRPr>
          </a:p>
          <a:p>
            <a:pPr indent="88709"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88709" lvl="0" marL="0" rtl="0" algn="l">
              <a:spcBef>
                <a:spcPts val="0"/>
              </a:spcBef>
              <a:spcAft>
                <a:spcPts val="0"/>
              </a:spcAft>
              <a:buNone/>
            </a:pPr>
            <a:r>
              <a:rPr lang="en-GB">
                <a:solidFill>
                  <a:schemeClr val="dk1"/>
                </a:solidFill>
                <a:latin typeface="Times New Roman"/>
                <a:ea typeface="Times New Roman"/>
                <a:cs typeface="Times New Roman"/>
                <a:sym typeface="Times New Roman"/>
              </a:rPr>
              <a:t>However, it is noticeable that the translation of these two sentences are exactly the same, except Youdao. So it is assumed that that all regard 了 and 過 are the same in this context. </a:t>
            </a:r>
            <a:endParaRPr>
              <a:solidFill>
                <a:schemeClr val="dk1"/>
              </a:solidFill>
              <a:latin typeface="Times New Roman"/>
              <a:ea typeface="Times New Roman"/>
              <a:cs typeface="Times New Roman"/>
              <a:sym typeface="Times New Roman"/>
            </a:endParaRPr>
          </a:p>
          <a:p>
            <a:pPr indent="88709"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88709" lvl="0" marL="0" rtl="0" algn="l">
              <a:spcBef>
                <a:spcPts val="0"/>
              </a:spcBef>
              <a:spcAft>
                <a:spcPts val="0"/>
              </a:spcAft>
              <a:buNone/>
            </a:pPr>
            <a:r>
              <a:rPr lang="en-GB">
                <a:solidFill>
                  <a:schemeClr val="dk1"/>
                </a:solidFill>
                <a:latin typeface="Times New Roman"/>
                <a:ea typeface="Times New Roman"/>
                <a:cs typeface="Times New Roman"/>
                <a:sym typeface="Times New Roman"/>
              </a:rPr>
              <a:t> this example tells that the sentence with implicature is hard to be translated. It requires not only enough syntactical rules but also real world knowledge.</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2b3682258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b3682258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97"/>
              <a:buFont typeface="Arial"/>
              <a:buNone/>
            </a:pPr>
            <a:r>
              <a:rPr lang="en-GB"/>
              <a:t>Next, i will talk about some extra findings</a:t>
            </a:r>
            <a:endParaRPr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29fc97f5a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fc97f5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We found that Baidu and Bing provide Cantonese translation. But it is obviously less reliable comparing with Chinese-English translation.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2b2d9f340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b2d9f340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And we found that Baidu cannot accurately deal with </a:t>
            </a:r>
            <a:r>
              <a:rPr lang="en-GB">
                <a:solidFill>
                  <a:schemeClr val="dk1"/>
                </a:solidFill>
              </a:rPr>
              <a:t>the third-person pronoun in Cantonese, 佢 which </a:t>
            </a:r>
            <a:r>
              <a:rPr lang="en-GB"/>
              <a:t>is ambiguous in terms of gender-specification. But in some context like 佢好靚女, 佢 must be she. But Baidu mistranslates it as He’s a pretty girl, while Bing can correctly translate it. </a:t>
            </a:r>
            <a:endParaRPr/>
          </a:p>
          <a:p>
            <a:pPr indent="88709" lvl="0" marL="0" rtl="0" algn="l">
              <a:spcBef>
                <a:spcPts val="0"/>
              </a:spcBef>
              <a:spcAft>
                <a:spcPts val="0"/>
              </a:spcAft>
              <a:buNone/>
            </a:pPr>
            <a:r>
              <a:t/>
            </a:r>
            <a:endParaRPr/>
          </a:p>
          <a:p>
            <a:pPr indent="88709" lvl="0" marL="0" rtl="0" algn="l">
              <a:spcBef>
                <a:spcPts val="0"/>
              </a:spcBef>
              <a:spcAft>
                <a:spcPts val="0"/>
              </a:spcAft>
              <a:buNone/>
            </a:pPr>
            <a:r>
              <a:rPr lang="en-GB"/>
              <a:t>The mistranslation maybe due to word-for-word translation and the lack of real world knowledge. </a:t>
            </a:r>
            <a:endParaRPr/>
          </a:p>
          <a:p>
            <a:pPr indent="88709" lvl="0" marL="0" rtl="0" algn="l">
              <a:spcBef>
                <a:spcPts val="0"/>
              </a:spcBef>
              <a:spcAft>
                <a:spcPts val="0"/>
              </a:spcAft>
              <a:buNone/>
            </a:pPr>
            <a:r>
              <a:t/>
            </a:r>
            <a:endParaRPr/>
          </a:p>
          <a:p>
            <a:pPr indent="88709"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29fbd2e9a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fbd2e9a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2b2d4d46ce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b2d4d46ce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2b2d4d46ce_1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b2d4d46ce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2b36822584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b36822584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97"/>
              <a:buFont typeface="Arial"/>
              <a:buNone/>
            </a:pPr>
            <a:r>
              <a:rPr lang="en-GB"/>
              <a:t>Now i will talk about the interface design of these 5 online translators</a:t>
            </a:r>
            <a:endParaRPr sz="11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29fc97f5a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9fc97f5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Let’s begin with Baidu.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the input part, a list of word suggestion will pop out when we start typing. The user can click on the result to see other possible translation. It allows user to report any error and improve it. The unique function is the favourites and bilingual comparison function.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2a02feec7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02feec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Next for the google, it has all the function that baidu has, additionally it supports speech input and pinyin notation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97"/>
              <a:buFont typeface="Arial"/>
              <a:buNone/>
            </a:pPr>
            <a:r>
              <a:rPr lang="en-GB"/>
              <a:t>According to what we have learnt, we are in the stage of Knowledge-based MT now. But there is still a long way to go. To test the problems, we choose five popular online machine translation services.</a:t>
            </a:r>
            <a:endParaRP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2b2d4d46ce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b2d4d46ce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Next, for the Youdao. It’s relatively simple with less feature functions. There is no word suggestion for the input. It also supports immediate translation and click to see alternitive. And there is no way to repot and improve error. Users can only give marks.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2a02feec7d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a02feec7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for the Bing, it’s very simple and plain. No word suggestion or click to see the alternitive. And there is no way to report and improve the error.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2b2d4d46ce_1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b2d4d46ce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Lastly, Collins. This is the most simple basic one. No any extended function but the dictionary. And it doesnt support immediate translation. User have to click the translate button whenever they enter a new input.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97"/>
              <a:buFont typeface="Arial"/>
              <a:buNone/>
            </a:pPr>
            <a:r>
              <a:rPr lang="en-GB"/>
              <a:t>Finally, let me give you a brief summary of our findings	\</a:t>
            </a:r>
            <a:endParaRPr sz="11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2b34bd46c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b34bd46c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the text quality, generally speaking, baidu and youdao do better on chinese structure. And google performs better on translation of paragraph.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there are several common problems among them. First, the lexicon corpus is not large enough. Second, the knowledge acquisition of chinese linguistic structure is still inadequate. Last but not least, they cannot conform to the principle of faithfulness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the interface design, baidu and google have most extend functions and more user-friendly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After all, machine translation can handle sentences with simple structure and context-free meaning, but not complex structure.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97"/>
              <a:buFont typeface="Arial"/>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97"/>
              <a:buFont typeface="Arial"/>
              <a:buNone/>
            </a:pPr>
            <a:r>
              <a:rPr lang="en-GB"/>
              <a:t>They are provided by Google, Baidu, Youdao, Bing and Collins. Google Baidu Youdao have turned to Neural Machine Translation in various degree.Bing and collins are still using Statistical Machine Translation</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a02feec7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02feec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We use four criterias to evaluate them. Text quality is the central issue. And we also have interface design analysis for extendibility, operational capabilities and efficiency of use.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97"/>
              <a:buFont typeface="Arial"/>
              <a:buNone/>
            </a:pPr>
            <a:r>
              <a:rPr lang="en-GB"/>
              <a:t>First let me talk about lexical analysis</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97"/>
              <a:buFont typeface="Arial"/>
              <a:buNone/>
            </a:pPr>
            <a:r>
              <a:rPr lang="en-GB"/>
              <a:t>We test some words from Chinese dialects. </a:t>
            </a:r>
            <a:r>
              <a:rPr lang="en-GB"/>
              <a:t>For example, 你真会忽悠人, 忽悠 is northeast dialect. Only Baidu gives the right answer.Google remains unchanged. The other three have wrong meaning. Next is 发小, Beijing dialect, means good friend since childhood. Again,Baidu gives right answer, though it’s not very concise. Other translators use word-by-word translation. </a:t>
            </a:r>
            <a:r>
              <a:rPr lang="en-GB">
                <a:solidFill>
                  <a:schemeClr val="dk1"/>
                </a:solidFill>
              </a:rPr>
              <a:t>The last example is 出洋相. Its Shanghai dialect. This time Youdao gives right answer. Baidu gets the meaning but it has problem with syntax. Google translate it word-by word as out of the ocean.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These mistakes maybe caused by lack of training. So machine treat them as separated words.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29ed91432b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ed91432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The second topic is special classifiers in Chinese. They have unique express and convey special meaning. For example, </a:t>
            </a:r>
            <a:r>
              <a:rPr lang="en-GB"/>
              <a:t>一担粮食, only Baidu gives right answer. Other ones are word-by-word translation</a:t>
            </a:r>
            <a:endParaRPr/>
          </a:p>
          <a:p>
            <a:pPr indent="88709" lvl="0" marL="0" rtl="0" algn="l">
              <a:spcBef>
                <a:spcPts val="0"/>
              </a:spcBef>
              <a:spcAft>
                <a:spcPts val="0"/>
              </a:spcAft>
              <a:buNone/>
            </a:pPr>
            <a:r>
              <a:rPr lang="en-GB"/>
              <a:t>Next example is 一提, which means six tin/bottles in one package.. But they all translate as I bought a beer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29ed91432b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ed91432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709" lvl="0" marL="0" rtl="0" algn="l">
              <a:spcBef>
                <a:spcPts val="0"/>
              </a:spcBef>
              <a:spcAft>
                <a:spcPts val="0"/>
              </a:spcAft>
              <a:buNone/>
            </a:pPr>
            <a:r>
              <a:rPr lang="en-GB"/>
              <a:t>Here we have two more examples, 斤and两</a:t>
            </a:r>
            <a:endParaRPr/>
          </a:p>
          <a:p>
            <a:pPr indent="88709" lvl="0" marL="0" rtl="0" algn="l">
              <a:spcBef>
                <a:spcPts val="0"/>
              </a:spcBef>
              <a:spcAft>
                <a:spcPts val="0"/>
              </a:spcAft>
              <a:buNone/>
            </a:pPr>
            <a:r>
              <a:rPr lang="en-GB"/>
              <a:t>斤 in Chinese means a half kilo, but they translate as one kilo/pound. 两means </a:t>
            </a:r>
            <a:r>
              <a:rPr lang="en-GB"/>
              <a:t>fifty gram, but they translate 一两 as one or two.</a:t>
            </a:r>
            <a:endParaRPr/>
          </a:p>
          <a:p>
            <a:pPr indent="88709" lvl="0" marL="0" rtl="0" algn="l">
              <a:spcBef>
                <a:spcPts val="0"/>
              </a:spcBef>
              <a:spcAft>
                <a:spcPts val="0"/>
              </a:spcAft>
              <a:buNone/>
            </a:pPr>
            <a:r>
              <a:rPr lang="en-GB"/>
              <a:t>We guess that the reasons are: English doesn’t have corresponding meaning, the records are incomplete or original mistakes happened in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1425" y="3785246"/>
            <a:ext cx="5216700" cy="1546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2185C5"/>
              </a:buClr>
              <a:buSzPts val="4800"/>
              <a:buFont typeface="Raleway"/>
              <a:buNone/>
              <a:defRPr b="0" i="0" sz="4800" u="none" cap="none" strike="noStrike">
                <a:solidFill>
                  <a:srgbClr val="2185C5"/>
                </a:solidFill>
                <a:latin typeface="Raleway"/>
                <a:ea typeface="Raleway"/>
                <a:cs typeface="Raleway"/>
                <a:sym typeface="Raleway"/>
              </a:defRPr>
            </a:lvl1pPr>
            <a:lvl2pPr indent="0" lvl="1">
              <a:spcBef>
                <a:spcPts val="0"/>
              </a:spcBef>
              <a:spcAft>
                <a:spcPts val="0"/>
              </a:spcAft>
              <a:buClr>
                <a:srgbClr val="2185C5"/>
              </a:buClr>
              <a:buSzPts val="4800"/>
              <a:buFont typeface="Raleway"/>
              <a:buNone/>
              <a:defRPr sz="4800">
                <a:solidFill>
                  <a:srgbClr val="2185C5"/>
                </a:solidFill>
                <a:latin typeface="Raleway"/>
                <a:ea typeface="Raleway"/>
                <a:cs typeface="Raleway"/>
                <a:sym typeface="Raleway"/>
              </a:defRPr>
            </a:lvl2pPr>
            <a:lvl3pPr indent="0" lvl="2">
              <a:spcBef>
                <a:spcPts val="0"/>
              </a:spcBef>
              <a:spcAft>
                <a:spcPts val="0"/>
              </a:spcAft>
              <a:buClr>
                <a:srgbClr val="2185C5"/>
              </a:buClr>
              <a:buSzPts val="4800"/>
              <a:buFont typeface="Raleway"/>
              <a:buNone/>
              <a:defRPr sz="4800">
                <a:solidFill>
                  <a:srgbClr val="2185C5"/>
                </a:solidFill>
                <a:latin typeface="Raleway"/>
                <a:ea typeface="Raleway"/>
                <a:cs typeface="Raleway"/>
                <a:sym typeface="Raleway"/>
              </a:defRPr>
            </a:lvl3pPr>
            <a:lvl4pPr indent="0" lvl="3">
              <a:spcBef>
                <a:spcPts val="0"/>
              </a:spcBef>
              <a:spcAft>
                <a:spcPts val="0"/>
              </a:spcAft>
              <a:buClr>
                <a:srgbClr val="2185C5"/>
              </a:buClr>
              <a:buSzPts val="4800"/>
              <a:buFont typeface="Raleway"/>
              <a:buNone/>
              <a:defRPr sz="4800">
                <a:solidFill>
                  <a:srgbClr val="2185C5"/>
                </a:solidFill>
                <a:latin typeface="Raleway"/>
                <a:ea typeface="Raleway"/>
                <a:cs typeface="Raleway"/>
                <a:sym typeface="Raleway"/>
              </a:defRPr>
            </a:lvl4pPr>
            <a:lvl5pPr indent="0" lvl="4">
              <a:spcBef>
                <a:spcPts val="0"/>
              </a:spcBef>
              <a:spcAft>
                <a:spcPts val="0"/>
              </a:spcAft>
              <a:buClr>
                <a:srgbClr val="2185C5"/>
              </a:buClr>
              <a:buSzPts val="4800"/>
              <a:buFont typeface="Raleway"/>
              <a:buNone/>
              <a:defRPr sz="4800">
                <a:solidFill>
                  <a:srgbClr val="2185C5"/>
                </a:solidFill>
                <a:latin typeface="Raleway"/>
                <a:ea typeface="Raleway"/>
                <a:cs typeface="Raleway"/>
                <a:sym typeface="Raleway"/>
              </a:defRPr>
            </a:lvl5pPr>
            <a:lvl6pPr indent="0" lvl="5">
              <a:spcBef>
                <a:spcPts val="0"/>
              </a:spcBef>
              <a:spcAft>
                <a:spcPts val="0"/>
              </a:spcAft>
              <a:buClr>
                <a:srgbClr val="2185C5"/>
              </a:buClr>
              <a:buSzPts val="4800"/>
              <a:buFont typeface="Raleway"/>
              <a:buNone/>
              <a:defRPr sz="4800">
                <a:solidFill>
                  <a:srgbClr val="2185C5"/>
                </a:solidFill>
                <a:latin typeface="Raleway"/>
                <a:ea typeface="Raleway"/>
                <a:cs typeface="Raleway"/>
                <a:sym typeface="Raleway"/>
              </a:defRPr>
            </a:lvl6pPr>
            <a:lvl7pPr indent="0" lvl="6">
              <a:spcBef>
                <a:spcPts val="0"/>
              </a:spcBef>
              <a:spcAft>
                <a:spcPts val="0"/>
              </a:spcAft>
              <a:buClr>
                <a:srgbClr val="2185C5"/>
              </a:buClr>
              <a:buSzPts val="4800"/>
              <a:buFont typeface="Raleway"/>
              <a:buNone/>
              <a:defRPr sz="4800">
                <a:solidFill>
                  <a:srgbClr val="2185C5"/>
                </a:solidFill>
                <a:latin typeface="Raleway"/>
                <a:ea typeface="Raleway"/>
                <a:cs typeface="Raleway"/>
                <a:sym typeface="Raleway"/>
              </a:defRPr>
            </a:lvl7pPr>
            <a:lvl8pPr indent="0" lvl="7">
              <a:spcBef>
                <a:spcPts val="0"/>
              </a:spcBef>
              <a:spcAft>
                <a:spcPts val="0"/>
              </a:spcAft>
              <a:buClr>
                <a:srgbClr val="2185C5"/>
              </a:buClr>
              <a:buSzPts val="4800"/>
              <a:buFont typeface="Raleway"/>
              <a:buNone/>
              <a:defRPr sz="4800">
                <a:solidFill>
                  <a:srgbClr val="2185C5"/>
                </a:solidFill>
                <a:latin typeface="Raleway"/>
                <a:ea typeface="Raleway"/>
                <a:cs typeface="Raleway"/>
                <a:sym typeface="Raleway"/>
              </a:defRPr>
            </a:lvl8pPr>
            <a:lvl9pPr indent="0" lvl="8">
              <a:spcBef>
                <a:spcPts val="0"/>
              </a:spcBef>
              <a:spcAft>
                <a:spcPts val="0"/>
              </a:spcAft>
              <a:buClr>
                <a:srgbClr val="2185C5"/>
              </a:buClr>
              <a:buSzPts val="4800"/>
              <a:buFont typeface="Raleway"/>
              <a:buNone/>
              <a:defRPr sz="4800">
                <a:solidFill>
                  <a:srgbClr val="2185C5"/>
                </a:solidFill>
                <a:latin typeface="Raleway"/>
                <a:ea typeface="Raleway"/>
                <a:cs typeface="Raleway"/>
                <a:sym typeface="Raleway"/>
              </a:defRPr>
            </a:lvl9pPr>
          </a:lstStyle>
          <a:p/>
        </p:txBody>
      </p:sp>
      <p:sp>
        <p:nvSpPr>
          <p:cNvPr id="10" name="Google Shape;10;p2"/>
          <p:cNvSpPr/>
          <p:nvPr/>
        </p:nvSpPr>
        <p:spPr>
          <a:xfrm>
            <a:off x="5938246" y="3377550"/>
            <a:ext cx="7218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6659861" y="3377550"/>
            <a:ext cx="7218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1" y="3377550"/>
            <a:ext cx="7218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21425" y="3377550"/>
            <a:ext cx="52167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68" name="Shape 68"/>
        <p:cNvGrpSpPr/>
        <p:nvPr/>
      </p:nvGrpSpPr>
      <p:grpSpPr>
        <a:xfrm>
          <a:off x="0" y="0"/>
          <a:ext cx="0" cy="0"/>
          <a:chOff x="0" y="0"/>
          <a:chExt cx="0" cy="0"/>
        </a:xfrm>
      </p:grpSpPr>
      <p:sp>
        <p:nvSpPr>
          <p:cNvPr id="69" name="Google Shape;69;p11"/>
          <p:cNvSpPr txBox="1"/>
          <p:nvPr>
            <p:ph idx="1" type="body"/>
          </p:nvPr>
        </p:nvSpPr>
        <p:spPr>
          <a:xfrm>
            <a:off x="893700" y="6199950"/>
            <a:ext cx="6462600" cy="4677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360"/>
              </a:spcBef>
              <a:spcAft>
                <a:spcPts val="0"/>
              </a:spcAft>
              <a:buClr>
                <a:srgbClr val="2185C5"/>
              </a:buClr>
              <a:buSzPts val="1400"/>
              <a:buFont typeface="Lato"/>
              <a:buNone/>
              <a:defRPr b="0" i="0" sz="1400" u="none" cap="none" strike="noStrike">
                <a:solidFill>
                  <a:srgbClr val="2185C5"/>
                </a:solidFill>
                <a:latin typeface="Lato"/>
                <a:ea typeface="Lato"/>
                <a:cs typeface="Lato"/>
                <a:sym typeface="Lato"/>
              </a:defRPr>
            </a:lvl1pPr>
            <a:lvl2pPr indent="-381000" lvl="1" marL="914400" marR="0" rtl="0" algn="l">
              <a:lnSpc>
                <a:spcPct val="100000"/>
              </a:lnSpc>
              <a:spcBef>
                <a:spcPts val="480"/>
              </a:spcBef>
              <a:spcAft>
                <a:spcPts val="0"/>
              </a:spcAft>
              <a:buClr>
                <a:srgbClr val="677480"/>
              </a:buClr>
              <a:buSzPts val="2400"/>
              <a:buFont typeface="Lato"/>
              <a:buChar char="○"/>
              <a:defRPr b="0" i="0" sz="2400" u="none" cap="none" strike="noStrike">
                <a:solidFill>
                  <a:srgbClr val="677480"/>
                </a:solidFill>
                <a:latin typeface="Lato"/>
                <a:ea typeface="Lato"/>
                <a:cs typeface="Lato"/>
                <a:sym typeface="Lato"/>
              </a:defRPr>
            </a:lvl2pPr>
            <a:lvl3pPr indent="-381000" lvl="2" marL="1371600" marR="0" rtl="0" algn="l">
              <a:lnSpc>
                <a:spcPct val="100000"/>
              </a:lnSpc>
              <a:spcBef>
                <a:spcPts val="480"/>
              </a:spcBef>
              <a:spcAft>
                <a:spcPts val="0"/>
              </a:spcAft>
              <a:buClr>
                <a:srgbClr val="677480"/>
              </a:buClr>
              <a:buSzPts val="2400"/>
              <a:buFont typeface="Lato"/>
              <a:buChar char="■"/>
              <a:defRPr b="0" i="0" sz="2400" u="none" cap="none" strike="noStrike">
                <a:solidFill>
                  <a:srgbClr val="677480"/>
                </a:solidFill>
                <a:latin typeface="Lato"/>
                <a:ea typeface="Lato"/>
                <a:cs typeface="Lato"/>
                <a:sym typeface="Lato"/>
              </a:defRPr>
            </a:lvl3pPr>
            <a:lvl4pPr indent="-342900" lvl="3" marL="1828800" marR="0" rtl="0" algn="l">
              <a:lnSpc>
                <a:spcPct val="100000"/>
              </a:lnSpc>
              <a:spcBef>
                <a:spcPts val="36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4pPr>
            <a:lvl5pPr indent="-342900" lvl="4" marL="2286000" marR="0" rtl="0" algn="l">
              <a:lnSpc>
                <a:spcPct val="100000"/>
              </a:lnSpc>
              <a:spcBef>
                <a:spcPts val="36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5pPr>
            <a:lvl6pPr indent="-342900" lvl="5" marL="2743200" marR="0" rtl="0" algn="l">
              <a:lnSpc>
                <a:spcPct val="100000"/>
              </a:lnSpc>
              <a:spcBef>
                <a:spcPts val="36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6pPr>
            <a:lvl7pPr indent="-342900" lvl="6" marL="3200400" marR="0" rtl="0" algn="l">
              <a:lnSpc>
                <a:spcPct val="100000"/>
              </a:lnSpc>
              <a:spcBef>
                <a:spcPts val="36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7pPr>
            <a:lvl8pPr indent="-342900" lvl="7" marL="3657600" marR="0" rtl="0" algn="l">
              <a:lnSpc>
                <a:spcPct val="100000"/>
              </a:lnSpc>
              <a:spcBef>
                <a:spcPts val="36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8pPr>
            <a:lvl9pPr indent="-342900" lvl="8" marL="4114800" marR="0" rtl="0" algn="l">
              <a:lnSpc>
                <a:spcPct val="100000"/>
              </a:lnSpc>
              <a:spcBef>
                <a:spcPts val="36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9pPr>
          </a:lstStyle>
          <a:p/>
        </p:txBody>
      </p:sp>
      <p:sp>
        <p:nvSpPr>
          <p:cNvPr id="70" name="Google Shape;70;p11"/>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1"/>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 name="Shape 14"/>
        <p:cNvGrpSpPr/>
        <p:nvPr/>
      </p:nvGrpSpPr>
      <p:grpSpPr>
        <a:xfrm>
          <a:off x="0" y="0"/>
          <a:ext cx="0" cy="0"/>
          <a:chOff x="0" y="0"/>
          <a:chExt cx="0" cy="0"/>
        </a:xfrm>
      </p:grpSpPr>
      <p:sp>
        <p:nvSpPr>
          <p:cNvPr id="15" name="Google Shape;15;p3"/>
          <p:cNvSpPr txBox="1"/>
          <p:nvPr>
            <p:ph type="title"/>
          </p:nvPr>
        </p:nvSpPr>
        <p:spPr>
          <a:xfrm>
            <a:off x="893700" y="274650"/>
            <a:ext cx="6462600" cy="1143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1pPr>
            <a:lvl2pPr indent="0"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indent="0"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indent="0"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indent="0"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indent="0"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indent="0"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indent="0"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indent="0"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p:txBody>
      </p:sp>
      <p:sp>
        <p:nvSpPr>
          <p:cNvPr id="16" name="Google Shape;16;p3"/>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0" name="Shape 20"/>
        <p:cNvGrpSpPr/>
        <p:nvPr/>
      </p:nvGrpSpPr>
      <p:grpSpPr>
        <a:xfrm>
          <a:off x="0" y="0"/>
          <a:ext cx="0" cy="0"/>
          <a:chOff x="0" y="0"/>
          <a:chExt cx="0" cy="0"/>
        </a:xfrm>
      </p:grpSpPr>
      <p:sp>
        <p:nvSpPr>
          <p:cNvPr id="21" name="Google Shape;21;p4"/>
          <p:cNvSpPr txBox="1"/>
          <p:nvPr>
            <p:ph type="title"/>
          </p:nvPr>
        </p:nvSpPr>
        <p:spPr>
          <a:xfrm>
            <a:off x="893700" y="274650"/>
            <a:ext cx="6462600" cy="1143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1pPr>
            <a:lvl2pPr indent="0"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indent="0"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indent="0"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indent="0"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indent="0"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indent="0"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indent="0"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indent="0"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p:txBody>
      </p:sp>
      <p:sp>
        <p:nvSpPr>
          <p:cNvPr id="22" name="Google Shape;22;p4"/>
          <p:cNvSpPr txBox="1"/>
          <p:nvPr>
            <p:ph idx="1" type="body"/>
          </p:nvPr>
        </p:nvSpPr>
        <p:spPr>
          <a:xfrm>
            <a:off x="893625" y="1600200"/>
            <a:ext cx="3136800" cy="4967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1pPr>
            <a:lvl2pPr indent="-342900" lvl="1" marL="9144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2pPr>
            <a:lvl3pPr indent="-342900" lvl="2" marL="13716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3pPr>
            <a:lvl4pPr indent="-342900" lvl="3" marL="18288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4pPr>
            <a:lvl5pPr indent="-342900" lvl="4" marL="22860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5pPr>
            <a:lvl6pPr indent="-342900" lvl="5" marL="27432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6pPr>
            <a:lvl7pPr indent="-342900" lvl="6" marL="32004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7pPr>
            <a:lvl8pPr indent="-342900" lvl="7" marL="36576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8pPr>
            <a:lvl9pPr indent="-342900" lvl="8" marL="41148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9pPr>
          </a:lstStyle>
          <a:p/>
        </p:txBody>
      </p:sp>
      <p:sp>
        <p:nvSpPr>
          <p:cNvPr id="23" name="Google Shape;23;p4"/>
          <p:cNvSpPr txBox="1"/>
          <p:nvPr>
            <p:ph idx="2" type="body"/>
          </p:nvPr>
        </p:nvSpPr>
        <p:spPr>
          <a:xfrm>
            <a:off x="4219456" y="1600200"/>
            <a:ext cx="3136800" cy="4967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1pPr>
            <a:lvl2pPr indent="-342900" lvl="1" marL="9144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2pPr>
            <a:lvl3pPr indent="-342900" lvl="2" marL="13716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3pPr>
            <a:lvl4pPr indent="-342900" lvl="3" marL="18288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4pPr>
            <a:lvl5pPr indent="-342900" lvl="4" marL="22860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5pPr>
            <a:lvl6pPr indent="-342900" lvl="5" marL="27432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6pPr>
            <a:lvl7pPr indent="-342900" lvl="6" marL="32004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7pPr>
            <a:lvl8pPr indent="-342900" lvl="7" marL="36576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8pPr>
            <a:lvl9pPr indent="-342900" lvl="8" marL="41148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9pPr>
          </a:lstStyle>
          <a:p/>
        </p:txBody>
      </p:sp>
      <p:sp>
        <p:nvSpPr>
          <p:cNvPr id="24" name="Google Shape;24;p4"/>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Subtitle">
    <p:spTree>
      <p:nvGrpSpPr>
        <p:cNvPr id="28" name="Shape 28"/>
        <p:cNvGrpSpPr/>
        <p:nvPr/>
      </p:nvGrpSpPr>
      <p:grpSpPr>
        <a:xfrm>
          <a:off x="0" y="0"/>
          <a:ext cx="0" cy="0"/>
          <a:chOff x="0" y="0"/>
          <a:chExt cx="0" cy="0"/>
        </a:xfrm>
      </p:grpSpPr>
      <p:sp>
        <p:nvSpPr>
          <p:cNvPr id="29" name="Google Shape;29;p5"/>
          <p:cNvSpPr/>
          <p:nvPr/>
        </p:nvSpPr>
        <p:spPr>
          <a:xfrm>
            <a:off x="0" y="0"/>
            <a:ext cx="9144000" cy="53238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4800"/>
              <a:buFont typeface="Raleway"/>
              <a:buNone/>
              <a:defRPr b="0" i="0" sz="4800" u="none" cap="none" strike="noStrike">
                <a:solidFill>
                  <a:srgbClr val="FFFFFF"/>
                </a:solidFill>
                <a:latin typeface="Raleway"/>
                <a:ea typeface="Raleway"/>
                <a:cs typeface="Raleway"/>
                <a:sym typeface="Raleway"/>
              </a:defRPr>
            </a:lvl1pPr>
            <a:lvl2pPr indent="0" lvl="1" rtl="0" algn="ctr">
              <a:spcBef>
                <a:spcPts val="0"/>
              </a:spcBef>
              <a:spcAft>
                <a:spcPts val="0"/>
              </a:spcAft>
              <a:buClr>
                <a:srgbClr val="FFFFFF"/>
              </a:buClr>
              <a:buSzPts val="4800"/>
              <a:buFont typeface="Raleway"/>
              <a:buNone/>
              <a:defRPr sz="4800">
                <a:solidFill>
                  <a:srgbClr val="FFFFFF"/>
                </a:solidFill>
                <a:latin typeface="Raleway"/>
                <a:ea typeface="Raleway"/>
                <a:cs typeface="Raleway"/>
                <a:sym typeface="Raleway"/>
              </a:defRPr>
            </a:lvl2pPr>
            <a:lvl3pPr indent="0" lvl="2" rtl="0" algn="ctr">
              <a:spcBef>
                <a:spcPts val="0"/>
              </a:spcBef>
              <a:spcAft>
                <a:spcPts val="0"/>
              </a:spcAft>
              <a:buClr>
                <a:srgbClr val="FFFFFF"/>
              </a:buClr>
              <a:buSzPts val="4800"/>
              <a:buFont typeface="Raleway"/>
              <a:buNone/>
              <a:defRPr sz="4800">
                <a:solidFill>
                  <a:srgbClr val="FFFFFF"/>
                </a:solidFill>
                <a:latin typeface="Raleway"/>
                <a:ea typeface="Raleway"/>
                <a:cs typeface="Raleway"/>
                <a:sym typeface="Raleway"/>
              </a:defRPr>
            </a:lvl3pPr>
            <a:lvl4pPr indent="0" lvl="3" rtl="0" algn="ctr">
              <a:spcBef>
                <a:spcPts val="0"/>
              </a:spcBef>
              <a:spcAft>
                <a:spcPts val="0"/>
              </a:spcAft>
              <a:buClr>
                <a:srgbClr val="FFFFFF"/>
              </a:buClr>
              <a:buSzPts val="4800"/>
              <a:buFont typeface="Raleway"/>
              <a:buNone/>
              <a:defRPr sz="4800">
                <a:solidFill>
                  <a:srgbClr val="FFFFFF"/>
                </a:solidFill>
                <a:latin typeface="Raleway"/>
                <a:ea typeface="Raleway"/>
                <a:cs typeface="Raleway"/>
                <a:sym typeface="Raleway"/>
              </a:defRPr>
            </a:lvl4pPr>
            <a:lvl5pPr indent="0" lvl="4" rtl="0" algn="ctr">
              <a:spcBef>
                <a:spcPts val="0"/>
              </a:spcBef>
              <a:spcAft>
                <a:spcPts val="0"/>
              </a:spcAft>
              <a:buClr>
                <a:srgbClr val="FFFFFF"/>
              </a:buClr>
              <a:buSzPts val="4800"/>
              <a:buFont typeface="Raleway"/>
              <a:buNone/>
              <a:defRPr sz="4800">
                <a:solidFill>
                  <a:srgbClr val="FFFFFF"/>
                </a:solidFill>
                <a:latin typeface="Raleway"/>
                <a:ea typeface="Raleway"/>
                <a:cs typeface="Raleway"/>
                <a:sym typeface="Raleway"/>
              </a:defRPr>
            </a:lvl5pPr>
            <a:lvl6pPr indent="0" lvl="5" rtl="0" algn="ctr">
              <a:spcBef>
                <a:spcPts val="0"/>
              </a:spcBef>
              <a:spcAft>
                <a:spcPts val="0"/>
              </a:spcAft>
              <a:buClr>
                <a:srgbClr val="FFFFFF"/>
              </a:buClr>
              <a:buSzPts val="4800"/>
              <a:buFont typeface="Raleway"/>
              <a:buNone/>
              <a:defRPr sz="4800">
                <a:solidFill>
                  <a:srgbClr val="FFFFFF"/>
                </a:solidFill>
                <a:latin typeface="Raleway"/>
                <a:ea typeface="Raleway"/>
                <a:cs typeface="Raleway"/>
                <a:sym typeface="Raleway"/>
              </a:defRPr>
            </a:lvl6pPr>
            <a:lvl7pPr indent="0" lvl="6" rtl="0" algn="ctr">
              <a:spcBef>
                <a:spcPts val="0"/>
              </a:spcBef>
              <a:spcAft>
                <a:spcPts val="0"/>
              </a:spcAft>
              <a:buClr>
                <a:srgbClr val="FFFFFF"/>
              </a:buClr>
              <a:buSzPts val="4800"/>
              <a:buFont typeface="Raleway"/>
              <a:buNone/>
              <a:defRPr sz="4800">
                <a:solidFill>
                  <a:srgbClr val="FFFFFF"/>
                </a:solidFill>
                <a:latin typeface="Raleway"/>
                <a:ea typeface="Raleway"/>
                <a:cs typeface="Raleway"/>
                <a:sym typeface="Raleway"/>
              </a:defRPr>
            </a:lvl7pPr>
            <a:lvl8pPr indent="0" lvl="7" rtl="0" algn="ctr">
              <a:spcBef>
                <a:spcPts val="0"/>
              </a:spcBef>
              <a:spcAft>
                <a:spcPts val="0"/>
              </a:spcAft>
              <a:buClr>
                <a:srgbClr val="FFFFFF"/>
              </a:buClr>
              <a:buSzPts val="4800"/>
              <a:buFont typeface="Raleway"/>
              <a:buNone/>
              <a:defRPr sz="4800">
                <a:solidFill>
                  <a:srgbClr val="FFFFFF"/>
                </a:solidFill>
                <a:latin typeface="Raleway"/>
                <a:ea typeface="Raleway"/>
                <a:cs typeface="Raleway"/>
                <a:sym typeface="Raleway"/>
              </a:defRPr>
            </a:lvl8pPr>
            <a:lvl9pPr indent="0" lvl="8" rtl="0" algn="ctr">
              <a:spcBef>
                <a:spcPts val="0"/>
              </a:spcBef>
              <a:spcAft>
                <a:spcPts val="0"/>
              </a:spcAft>
              <a:buClr>
                <a:srgbClr val="FFFFFF"/>
              </a:buClr>
              <a:buSzPts val="4800"/>
              <a:buFont typeface="Raleway"/>
              <a:buNone/>
              <a:defRPr sz="4800">
                <a:solidFill>
                  <a:srgbClr val="FFFFFF"/>
                </a:solidFill>
                <a:latin typeface="Raleway"/>
                <a:ea typeface="Raleway"/>
                <a:cs typeface="Raleway"/>
                <a:sym typeface="Raleway"/>
              </a:defRPr>
            </a:lvl9pPr>
          </a:lstStyle>
          <a:p/>
        </p:txBody>
      </p:sp>
      <p:sp>
        <p:nvSpPr>
          <p:cNvPr id="31" name="Google Shape;31;p5"/>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2400"/>
              <a:buFont typeface="Lato"/>
              <a:buNone/>
              <a:defRPr b="1" i="0" sz="2400" u="none" cap="none" strike="noStrike">
                <a:solidFill>
                  <a:srgbClr val="FFFFFF"/>
                </a:solidFill>
                <a:latin typeface="Lato"/>
                <a:ea typeface="Lato"/>
                <a:cs typeface="Lato"/>
                <a:sym typeface="Lato"/>
              </a:defRPr>
            </a:lvl1pPr>
            <a:lvl2pPr indent="0" lvl="1" marL="0" marR="0" rtl="0" algn="ctr">
              <a:lnSpc>
                <a:spcPct val="100000"/>
              </a:lnSpc>
              <a:spcBef>
                <a:spcPts val="0"/>
              </a:spcBef>
              <a:spcAft>
                <a:spcPts val="0"/>
              </a:spcAft>
              <a:buClr>
                <a:srgbClr val="FFFFFF"/>
              </a:buClr>
              <a:buSzPts val="2400"/>
              <a:buFont typeface="Lato"/>
              <a:buNone/>
              <a:defRPr b="1" i="0" sz="2400" u="none" cap="none" strike="noStrike">
                <a:solidFill>
                  <a:srgbClr val="FFFFFF"/>
                </a:solidFill>
                <a:latin typeface="Lato"/>
                <a:ea typeface="Lato"/>
                <a:cs typeface="Lato"/>
                <a:sym typeface="Lato"/>
              </a:defRPr>
            </a:lvl2pPr>
            <a:lvl3pPr indent="0" lvl="2" marL="0" marR="0" rtl="0" algn="ctr">
              <a:lnSpc>
                <a:spcPct val="100000"/>
              </a:lnSpc>
              <a:spcBef>
                <a:spcPts val="0"/>
              </a:spcBef>
              <a:spcAft>
                <a:spcPts val="0"/>
              </a:spcAft>
              <a:buClr>
                <a:srgbClr val="FFFFFF"/>
              </a:buClr>
              <a:buSzPts val="2400"/>
              <a:buFont typeface="Lato"/>
              <a:buNone/>
              <a:defRPr b="1" i="0" sz="2400" u="none" cap="none" strike="noStrike">
                <a:solidFill>
                  <a:srgbClr val="FFFFFF"/>
                </a:solidFill>
                <a:latin typeface="Lato"/>
                <a:ea typeface="Lato"/>
                <a:cs typeface="Lato"/>
                <a:sym typeface="Lato"/>
              </a:defRPr>
            </a:lvl3pPr>
            <a:lvl4pPr indent="0" lvl="3" marL="0" marR="0" rtl="0" algn="ctr">
              <a:lnSpc>
                <a:spcPct val="100000"/>
              </a:lnSpc>
              <a:spcBef>
                <a:spcPts val="0"/>
              </a:spcBef>
              <a:spcAft>
                <a:spcPts val="0"/>
              </a:spcAft>
              <a:buClr>
                <a:srgbClr val="FFFFFF"/>
              </a:buClr>
              <a:buSzPts val="2400"/>
              <a:buFont typeface="Lato"/>
              <a:buNone/>
              <a:defRPr b="1" i="0" sz="2400" u="none" cap="none" strike="noStrike">
                <a:solidFill>
                  <a:srgbClr val="FFFFFF"/>
                </a:solidFill>
                <a:latin typeface="Lato"/>
                <a:ea typeface="Lato"/>
                <a:cs typeface="Lato"/>
                <a:sym typeface="Lato"/>
              </a:defRPr>
            </a:lvl4pPr>
            <a:lvl5pPr indent="0" lvl="4" marL="0" marR="0" rtl="0" algn="ctr">
              <a:lnSpc>
                <a:spcPct val="100000"/>
              </a:lnSpc>
              <a:spcBef>
                <a:spcPts val="0"/>
              </a:spcBef>
              <a:spcAft>
                <a:spcPts val="0"/>
              </a:spcAft>
              <a:buClr>
                <a:srgbClr val="FFFFFF"/>
              </a:buClr>
              <a:buSzPts val="2400"/>
              <a:buFont typeface="Lato"/>
              <a:buNone/>
              <a:defRPr b="1" i="0" sz="2400" u="none" cap="none" strike="noStrike">
                <a:solidFill>
                  <a:srgbClr val="FFFFFF"/>
                </a:solidFill>
                <a:latin typeface="Lato"/>
                <a:ea typeface="Lato"/>
                <a:cs typeface="Lato"/>
                <a:sym typeface="Lato"/>
              </a:defRPr>
            </a:lvl5pPr>
            <a:lvl6pPr indent="0" lvl="5" marL="0" marR="0" rtl="0" algn="ctr">
              <a:lnSpc>
                <a:spcPct val="100000"/>
              </a:lnSpc>
              <a:spcBef>
                <a:spcPts val="0"/>
              </a:spcBef>
              <a:spcAft>
                <a:spcPts val="0"/>
              </a:spcAft>
              <a:buClr>
                <a:srgbClr val="FFFFFF"/>
              </a:buClr>
              <a:buSzPts val="2400"/>
              <a:buFont typeface="Lato"/>
              <a:buNone/>
              <a:defRPr b="1" i="0" sz="2400" u="none" cap="none" strike="noStrike">
                <a:solidFill>
                  <a:srgbClr val="FFFFFF"/>
                </a:solidFill>
                <a:latin typeface="Lato"/>
                <a:ea typeface="Lato"/>
                <a:cs typeface="Lato"/>
                <a:sym typeface="Lato"/>
              </a:defRPr>
            </a:lvl6pPr>
            <a:lvl7pPr indent="0" lvl="6" marL="0" marR="0" rtl="0" algn="ctr">
              <a:lnSpc>
                <a:spcPct val="100000"/>
              </a:lnSpc>
              <a:spcBef>
                <a:spcPts val="0"/>
              </a:spcBef>
              <a:spcAft>
                <a:spcPts val="0"/>
              </a:spcAft>
              <a:buClr>
                <a:srgbClr val="FFFFFF"/>
              </a:buClr>
              <a:buSzPts val="2400"/>
              <a:buFont typeface="Lato"/>
              <a:buNone/>
              <a:defRPr b="1" i="0" sz="2400" u="none" cap="none" strike="noStrike">
                <a:solidFill>
                  <a:srgbClr val="FFFFFF"/>
                </a:solidFill>
                <a:latin typeface="Lato"/>
                <a:ea typeface="Lato"/>
                <a:cs typeface="Lato"/>
                <a:sym typeface="Lato"/>
              </a:defRPr>
            </a:lvl7pPr>
            <a:lvl8pPr indent="0" lvl="7" marL="0" marR="0" rtl="0" algn="ctr">
              <a:lnSpc>
                <a:spcPct val="100000"/>
              </a:lnSpc>
              <a:spcBef>
                <a:spcPts val="0"/>
              </a:spcBef>
              <a:spcAft>
                <a:spcPts val="0"/>
              </a:spcAft>
              <a:buClr>
                <a:srgbClr val="FFFFFF"/>
              </a:buClr>
              <a:buSzPts val="2400"/>
              <a:buFont typeface="Lato"/>
              <a:buNone/>
              <a:defRPr b="1" i="0" sz="2400" u="none" cap="none" strike="noStrike">
                <a:solidFill>
                  <a:srgbClr val="FFFFFF"/>
                </a:solidFill>
                <a:latin typeface="Lato"/>
                <a:ea typeface="Lato"/>
                <a:cs typeface="Lato"/>
                <a:sym typeface="Lato"/>
              </a:defRPr>
            </a:lvl8pPr>
            <a:lvl9pPr indent="0" lvl="8" marL="0" marR="0" rtl="0" algn="ctr">
              <a:lnSpc>
                <a:spcPct val="100000"/>
              </a:lnSpc>
              <a:spcBef>
                <a:spcPts val="0"/>
              </a:spcBef>
              <a:spcAft>
                <a:spcPts val="0"/>
              </a:spcAft>
              <a:buClr>
                <a:srgbClr val="FFFFFF"/>
              </a:buClr>
              <a:buSzPts val="2400"/>
              <a:buFont typeface="Lato"/>
              <a:buNone/>
              <a:defRPr b="1" i="0" sz="2400" u="none" cap="none" strike="noStrike">
                <a:solidFill>
                  <a:srgbClr val="FFFFFF"/>
                </a:solidFill>
                <a:latin typeface="Lato"/>
                <a:ea typeface="Lato"/>
                <a:cs typeface="Lato"/>
                <a:sym typeface="Lato"/>
              </a:defRPr>
            </a:lvl9pPr>
          </a:lstStyle>
          <a:p/>
        </p:txBody>
      </p:sp>
      <p:sp>
        <p:nvSpPr>
          <p:cNvPr id="32" name="Google Shape;32;p5"/>
          <p:cNvSpPr/>
          <p:nvPr/>
        </p:nvSpPr>
        <p:spPr>
          <a:xfrm>
            <a:off x="3047704" y="5323800"/>
            <a:ext cx="3047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a:off x="6096271" y="5323800"/>
            <a:ext cx="3047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a:off x="1" y="5323800"/>
            <a:ext cx="3047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5" name="Shape 35"/>
        <p:cNvGrpSpPr/>
        <p:nvPr/>
      </p:nvGrpSpPr>
      <p:grpSpPr>
        <a:xfrm>
          <a:off x="0" y="0"/>
          <a:ext cx="0" cy="0"/>
          <a:chOff x="0" y="0"/>
          <a:chExt cx="0" cy="0"/>
        </a:xfrm>
      </p:grpSpPr>
      <p:sp>
        <p:nvSpPr>
          <p:cNvPr id="36" name="Google Shape;36;p6"/>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spTree>
      <p:nvGrpSpPr>
        <p:cNvPr id="40" name="Shape 40"/>
        <p:cNvGrpSpPr/>
        <p:nvPr/>
      </p:nvGrpSpPr>
      <p:grpSpPr>
        <a:xfrm>
          <a:off x="0" y="0"/>
          <a:ext cx="0" cy="0"/>
          <a:chOff x="0" y="0"/>
          <a:chExt cx="0" cy="0"/>
        </a:xfrm>
      </p:grpSpPr>
      <p:sp>
        <p:nvSpPr>
          <p:cNvPr id="41" name="Google Shape;41;p7"/>
          <p:cNvSpPr txBox="1"/>
          <p:nvPr>
            <p:ph idx="1" type="body"/>
          </p:nvPr>
        </p:nvSpPr>
        <p:spPr>
          <a:xfrm>
            <a:off x="1710425" y="2882400"/>
            <a:ext cx="5723700" cy="1093200"/>
          </a:xfrm>
          <a:prstGeom prst="rect">
            <a:avLst/>
          </a:prstGeom>
          <a:noFill/>
          <a:ln>
            <a:noFill/>
          </a:ln>
        </p:spPr>
        <p:txBody>
          <a:bodyPr anchorCtr="0" anchor="t" bIns="91425" lIns="91425" spcFirstLastPara="1" rIns="91425" wrap="square" tIns="91425">
            <a:noAutofit/>
          </a:bodyPr>
          <a:lstStyle>
            <a:lvl1pPr indent="-419100" lvl="0" marL="457200" marR="0" rtl="0" algn="ctr">
              <a:lnSpc>
                <a:spcPct val="100000"/>
              </a:lnSpc>
              <a:spcBef>
                <a:spcPts val="0"/>
              </a:spcBef>
              <a:spcAft>
                <a:spcPts val="0"/>
              </a:spcAft>
              <a:buClr>
                <a:srgbClr val="677480"/>
              </a:buClr>
              <a:buSzPts val="3000"/>
              <a:buFont typeface="Lato"/>
              <a:buChar char="▷"/>
              <a:defRPr b="0" i="1" sz="3000" u="none" cap="none" strike="noStrike">
                <a:solidFill>
                  <a:srgbClr val="677480"/>
                </a:solidFill>
                <a:latin typeface="Lato"/>
                <a:ea typeface="Lato"/>
                <a:cs typeface="Lato"/>
                <a:sym typeface="Lato"/>
              </a:defRPr>
            </a:lvl1pPr>
            <a:lvl2pPr indent="-381000" lvl="1" marL="914400" marR="0" rtl="0" algn="ctr">
              <a:lnSpc>
                <a:spcPct val="100000"/>
              </a:lnSpc>
              <a:spcBef>
                <a:spcPts val="0"/>
              </a:spcBef>
              <a:spcAft>
                <a:spcPts val="0"/>
              </a:spcAft>
              <a:buClr>
                <a:srgbClr val="677480"/>
              </a:buClr>
              <a:buSzPts val="2400"/>
              <a:buFont typeface="Lato"/>
              <a:buChar char="○"/>
              <a:defRPr b="0" i="1" sz="2400" u="none" cap="none" strike="noStrike">
                <a:solidFill>
                  <a:srgbClr val="677480"/>
                </a:solidFill>
                <a:latin typeface="Lato"/>
                <a:ea typeface="Lato"/>
                <a:cs typeface="Lato"/>
                <a:sym typeface="Lato"/>
              </a:defRPr>
            </a:lvl2pPr>
            <a:lvl3pPr indent="-381000" lvl="2" marL="1371600" marR="0" rtl="0" algn="ctr">
              <a:lnSpc>
                <a:spcPct val="100000"/>
              </a:lnSpc>
              <a:spcBef>
                <a:spcPts val="0"/>
              </a:spcBef>
              <a:spcAft>
                <a:spcPts val="0"/>
              </a:spcAft>
              <a:buClr>
                <a:srgbClr val="677480"/>
              </a:buClr>
              <a:buSzPts val="2400"/>
              <a:buFont typeface="Lato"/>
              <a:buChar char="■"/>
              <a:defRPr b="0" i="1" sz="2400" u="none" cap="none" strike="noStrike">
                <a:solidFill>
                  <a:srgbClr val="677480"/>
                </a:solidFill>
                <a:latin typeface="Lato"/>
                <a:ea typeface="Lato"/>
                <a:cs typeface="Lato"/>
                <a:sym typeface="Lato"/>
              </a:defRPr>
            </a:lvl3pPr>
            <a:lvl4pPr indent="-342900" lvl="3" marL="1828800" marR="0" rtl="0" algn="ctr">
              <a:lnSpc>
                <a:spcPct val="100000"/>
              </a:lnSpc>
              <a:spcBef>
                <a:spcPts val="0"/>
              </a:spcBef>
              <a:spcAft>
                <a:spcPts val="0"/>
              </a:spcAft>
              <a:buClr>
                <a:srgbClr val="677480"/>
              </a:buClr>
              <a:buSzPts val="1800"/>
              <a:buFont typeface="Lato"/>
              <a:buChar char="●"/>
              <a:defRPr b="0" i="1" sz="1800" u="none" cap="none" strike="noStrike">
                <a:solidFill>
                  <a:srgbClr val="677480"/>
                </a:solidFill>
                <a:latin typeface="Lato"/>
                <a:ea typeface="Lato"/>
                <a:cs typeface="Lato"/>
                <a:sym typeface="Lato"/>
              </a:defRPr>
            </a:lvl4pPr>
            <a:lvl5pPr indent="-342900" lvl="4" marL="2286000" marR="0" rtl="0" algn="ctr">
              <a:lnSpc>
                <a:spcPct val="100000"/>
              </a:lnSpc>
              <a:spcBef>
                <a:spcPts val="0"/>
              </a:spcBef>
              <a:spcAft>
                <a:spcPts val="0"/>
              </a:spcAft>
              <a:buClr>
                <a:srgbClr val="677480"/>
              </a:buClr>
              <a:buSzPts val="1800"/>
              <a:buFont typeface="Lato"/>
              <a:buChar char="○"/>
              <a:defRPr b="0" i="1" sz="1800" u="none" cap="none" strike="noStrike">
                <a:solidFill>
                  <a:srgbClr val="677480"/>
                </a:solidFill>
                <a:latin typeface="Lato"/>
                <a:ea typeface="Lato"/>
                <a:cs typeface="Lato"/>
                <a:sym typeface="Lato"/>
              </a:defRPr>
            </a:lvl5pPr>
            <a:lvl6pPr indent="-342900" lvl="5" marL="2743200" marR="0" rtl="0" algn="ctr">
              <a:lnSpc>
                <a:spcPct val="100000"/>
              </a:lnSpc>
              <a:spcBef>
                <a:spcPts val="0"/>
              </a:spcBef>
              <a:spcAft>
                <a:spcPts val="0"/>
              </a:spcAft>
              <a:buClr>
                <a:srgbClr val="677480"/>
              </a:buClr>
              <a:buSzPts val="1800"/>
              <a:buFont typeface="Lato"/>
              <a:buChar char="■"/>
              <a:defRPr b="0" i="1" sz="1800" u="none" cap="none" strike="noStrike">
                <a:solidFill>
                  <a:srgbClr val="677480"/>
                </a:solidFill>
                <a:latin typeface="Lato"/>
                <a:ea typeface="Lato"/>
                <a:cs typeface="Lato"/>
                <a:sym typeface="Lato"/>
              </a:defRPr>
            </a:lvl6pPr>
            <a:lvl7pPr indent="-342900" lvl="6" marL="3200400" marR="0" rtl="0" algn="ctr">
              <a:lnSpc>
                <a:spcPct val="100000"/>
              </a:lnSpc>
              <a:spcBef>
                <a:spcPts val="0"/>
              </a:spcBef>
              <a:spcAft>
                <a:spcPts val="0"/>
              </a:spcAft>
              <a:buClr>
                <a:srgbClr val="677480"/>
              </a:buClr>
              <a:buSzPts val="1800"/>
              <a:buFont typeface="Lato"/>
              <a:buChar char="●"/>
              <a:defRPr b="0" i="1" sz="1800" u="none" cap="none" strike="noStrike">
                <a:solidFill>
                  <a:srgbClr val="677480"/>
                </a:solidFill>
                <a:latin typeface="Lato"/>
                <a:ea typeface="Lato"/>
                <a:cs typeface="Lato"/>
                <a:sym typeface="Lato"/>
              </a:defRPr>
            </a:lvl7pPr>
            <a:lvl8pPr indent="-342900" lvl="7" marL="3657600" marR="0" rtl="0" algn="ctr">
              <a:lnSpc>
                <a:spcPct val="100000"/>
              </a:lnSpc>
              <a:spcBef>
                <a:spcPts val="0"/>
              </a:spcBef>
              <a:spcAft>
                <a:spcPts val="0"/>
              </a:spcAft>
              <a:buClr>
                <a:srgbClr val="677480"/>
              </a:buClr>
              <a:buSzPts val="1800"/>
              <a:buFont typeface="Lato"/>
              <a:buChar char="○"/>
              <a:defRPr b="0" i="1" sz="1800" u="none" cap="none" strike="noStrike">
                <a:solidFill>
                  <a:srgbClr val="677480"/>
                </a:solidFill>
                <a:latin typeface="Lato"/>
                <a:ea typeface="Lato"/>
                <a:cs typeface="Lato"/>
                <a:sym typeface="Lato"/>
              </a:defRPr>
            </a:lvl8pPr>
            <a:lvl9pPr indent="-342900" lvl="8" marL="4114800" marR="0" rtl="0" algn="ctr">
              <a:lnSpc>
                <a:spcPct val="100000"/>
              </a:lnSpc>
              <a:spcBef>
                <a:spcPts val="0"/>
              </a:spcBef>
              <a:spcAft>
                <a:spcPts val="0"/>
              </a:spcAft>
              <a:buClr>
                <a:srgbClr val="677480"/>
              </a:buClr>
              <a:buSzPts val="1800"/>
              <a:buFont typeface="Lato"/>
              <a:buChar char="■"/>
              <a:defRPr b="0" i="1" sz="1800" u="none" cap="none" strike="noStrike">
                <a:solidFill>
                  <a:srgbClr val="677480"/>
                </a:solidFill>
                <a:latin typeface="Lato"/>
                <a:ea typeface="Lato"/>
                <a:cs typeface="Lato"/>
                <a:sym typeface="Lato"/>
              </a:defRPr>
            </a:lvl9pPr>
          </a:lstStyle>
          <a:p/>
        </p:txBody>
      </p:sp>
      <p:sp>
        <p:nvSpPr>
          <p:cNvPr id="42" name="Google Shape;42;p7"/>
          <p:cNvSpPr txBox="1"/>
          <p:nvPr/>
        </p:nvSpPr>
        <p:spPr>
          <a:xfrm>
            <a:off x="3593400" y="157522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7ABBC"/>
              </a:buClr>
              <a:buSzPts val="9600"/>
              <a:buFont typeface="Arial"/>
              <a:buNone/>
            </a:pPr>
            <a:r>
              <a:rPr b="1" i="0" lang="en-GB" sz="9600" u="none" cap="none" strike="noStrike">
                <a:solidFill>
                  <a:srgbClr val="97ABBC"/>
                </a:solidFill>
                <a:latin typeface="Arial"/>
                <a:ea typeface="Arial"/>
                <a:cs typeface="Arial"/>
                <a:sym typeface="Arial"/>
              </a:rPr>
              <a:t>“</a:t>
            </a:r>
            <a:endParaRPr b="1" i="0" sz="9600" u="none" cap="none" strike="noStrike">
              <a:solidFill>
                <a:srgbClr val="97ABBC"/>
              </a:solidFill>
              <a:latin typeface="Arial"/>
              <a:ea typeface="Arial"/>
              <a:cs typeface="Arial"/>
              <a:sym typeface="Arial"/>
            </a:endParaRPr>
          </a:p>
        </p:txBody>
      </p:sp>
      <p:sp>
        <p:nvSpPr>
          <p:cNvPr id="43" name="Google Shape;43;p7"/>
          <p:cNvSpPr/>
          <p:nvPr/>
        </p:nvSpPr>
        <p:spPr>
          <a:xfrm>
            <a:off x="5723283" y="2132900"/>
            <a:ext cx="17103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p:nvPr/>
        </p:nvSpPr>
        <p:spPr>
          <a:xfrm>
            <a:off x="7434177" y="2132900"/>
            <a:ext cx="17103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p:nvPr/>
        </p:nvSpPr>
        <p:spPr>
          <a:xfrm>
            <a:off x="0" y="2132900"/>
            <a:ext cx="17103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p:nvPr/>
        </p:nvSpPr>
        <p:spPr>
          <a:xfrm>
            <a:off x="1710425" y="2132900"/>
            <a:ext cx="17103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sp>
        <p:nvSpPr>
          <p:cNvPr id="48" name="Google Shape;48;p8"/>
          <p:cNvSpPr txBox="1"/>
          <p:nvPr>
            <p:ph type="title"/>
          </p:nvPr>
        </p:nvSpPr>
        <p:spPr>
          <a:xfrm>
            <a:off x="893700" y="274650"/>
            <a:ext cx="6462600" cy="1143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1pPr>
            <a:lvl2pPr indent="0"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indent="0"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indent="0"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indent="0"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indent="0"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indent="0"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indent="0"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indent="0"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p:txBody>
      </p:sp>
      <p:sp>
        <p:nvSpPr>
          <p:cNvPr id="49" name="Google Shape;49;p8"/>
          <p:cNvSpPr txBox="1"/>
          <p:nvPr>
            <p:ph idx="1" type="body"/>
          </p:nvPr>
        </p:nvSpPr>
        <p:spPr>
          <a:xfrm>
            <a:off x="893700" y="1831450"/>
            <a:ext cx="6462600" cy="47364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0"/>
              </a:spcBef>
              <a:spcAft>
                <a:spcPts val="0"/>
              </a:spcAft>
              <a:buClr>
                <a:srgbClr val="677480"/>
              </a:buClr>
              <a:buSzPts val="3000"/>
              <a:buFont typeface="Lato"/>
              <a:buChar char="▷"/>
              <a:defRPr b="0" i="0" sz="3000" u="none" cap="none" strike="noStrike">
                <a:solidFill>
                  <a:srgbClr val="677480"/>
                </a:solidFill>
                <a:latin typeface="Lato"/>
                <a:ea typeface="Lato"/>
                <a:cs typeface="Lato"/>
                <a:sym typeface="Lato"/>
              </a:defRPr>
            </a:lvl1pPr>
            <a:lvl2pPr indent="-381000" lvl="1" marL="914400" marR="0" rtl="0" algn="l">
              <a:lnSpc>
                <a:spcPct val="100000"/>
              </a:lnSpc>
              <a:spcBef>
                <a:spcPts val="0"/>
              </a:spcBef>
              <a:spcAft>
                <a:spcPts val="0"/>
              </a:spcAft>
              <a:buClr>
                <a:srgbClr val="677480"/>
              </a:buClr>
              <a:buSzPts val="2400"/>
              <a:buFont typeface="Lato"/>
              <a:buChar char="○"/>
              <a:defRPr b="0" i="0" sz="2400" u="none" cap="none" strike="noStrike">
                <a:solidFill>
                  <a:srgbClr val="677480"/>
                </a:solidFill>
                <a:latin typeface="Lato"/>
                <a:ea typeface="Lato"/>
                <a:cs typeface="Lato"/>
                <a:sym typeface="Lato"/>
              </a:defRPr>
            </a:lvl2pPr>
            <a:lvl3pPr indent="-381000" lvl="2" marL="1371600" marR="0" rtl="0" algn="l">
              <a:lnSpc>
                <a:spcPct val="100000"/>
              </a:lnSpc>
              <a:spcBef>
                <a:spcPts val="0"/>
              </a:spcBef>
              <a:spcAft>
                <a:spcPts val="0"/>
              </a:spcAft>
              <a:buClr>
                <a:srgbClr val="677480"/>
              </a:buClr>
              <a:buSzPts val="2400"/>
              <a:buFont typeface="Lato"/>
              <a:buChar char="■"/>
              <a:defRPr b="0" i="0" sz="2400" u="none" cap="none" strike="noStrike">
                <a:solidFill>
                  <a:srgbClr val="677480"/>
                </a:solidFill>
                <a:latin typeface="Lato"/>
                <a:ea typeface="Lato"/>
                <a:cs typeface="Lato"/>
                <a:sym typeface="Lato"/>
              </a:defRPr>
            </a:lvl3pPr>
            <a:lvl4pPr indent="-342900" lvl="3" marL="18288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4pPr>
            <a:lvl5pPr indent="-342900" lvl="4" marL="22860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5pPr>
            <a:lvl6pPr indent="-342900" lvl="5" marL="27432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6pPr>
            <a:lvl7pPr indent="-342900" lvl="6" marL="32004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7pPr>
            <a:lvl8pPr indent="-342900" lvl="7" marL="36576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8pPr>
            <a:lvl9pPr indent="-342900" lvl="8" marL="41148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9pPr>
          </a:lstStyle>
          <a:p/>
        </p:txBody>
      </p:sp>
      <p:sp>
        <p:nvSpPr>
          <p:cNvPr id="50" name="Google Shape;50;p8"/>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8"/>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8"/>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p:cSld name="Blank color background">
    <p:bg>
      <p:bgPr>
        <a:solidFill>
          <a:srgbClr val="2185C5"/>
        </a:solidFill>
      </p:bgPr>
    </p:bg>
    <p:spTree>
      <p:nvGrpSpPr>
        <p:cNvPr id="54" name="Shape 54"/>
        <p:cNvGrpSpPr/>
        <p:nvPr/>
      </p:nvGrpSpPr>
      <p:grpSpPr>
        <a:xfrm>
          <a:off x="0" y="0"/>
          <a:ext cx="0" cy="0"/>
          <a:chOff x="0" y="0"/>
          <a:chExt cx="0" cy="0"/>
        </a:xfrm>
      </p:grpSpPr>
      <p:sp>
        <p:nvSpPr>
          <p:cNvPr id="55" name="Google Shape;55;p9"/>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p:nvPr/>
        </p:nvSpPr>
        <p:spPr>
          <a:xfrm>
            <a:off x="0" y="6755100"/>
            <a:ext cx="893700" cy="1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a:off x="893710" y="6755100"/>
            <a:ext cx="64626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 + 3 columns">
    <p:spTree>
      <p:nvGrpSpPr>
        <p:cNvPr id="59" name="Shape 59"/>
        <p:cNvGrpSpPr/>
        <p:nvPr/>
      </p:nvGrpSpPr>
      <p:grpSpPr>
        <a:xfrm>
          <a:off x="0" y="0"/>
          <a:ext cx="0" cy="0"/>
          <a:chOff x="0" y="0"/>
          <a:chExt cx="0" cy="0"/>
        </a:xfrm>
      </p:grpSpPr>
      <p:sp>
        <p:nvSpPr>
          <p:cNvPr id="60" name="Google Shape;60;p10"/>
          <p:cNvSpPr txBox="1"/>
          <p:nvPr>
            <p:ph type="title"/>
          </p:nvPr>
        </p:nvSpPr>
        <p:spPr>
          <a:xfrm>
            <a:off x="893700" y="274650"/>
            <a:ext cx="6462600" cy="1143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1pPr>
            <a:lvl2pPr indent="0" lvl="1" rt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indent="0" lvl="2" rt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indent="0" lvl="3" rt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indent="0" lvl="4" rt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indent="0" lvl="5" rt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indent="0" lvl="6" rt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indent="0" lvl="7" rt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indent="0" lvl="8" rt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p:txBody>
      </p:sp>
      <p:sp>
        <p:nvSpPr>
          <p:cNvPr id="61" name="Google Shape;61;p10"/>
          <p:cNvSpPr txBox="1"/>
          <p:nvPr>
            <p:ph idx="1" type="body"/>
          </p:nvPr>
        </p:nvSpPr>
        <p:spPr>
          <a:xfrm>
            <a:off x="893700" y="1600200"/>
            <a:ext cx="2371200" cy="4967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1pPr>
            <a:lvl2pPr indent="-317500" lvl="1" marL="9144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2pPr>
            <a:lvl3pPr indent="-317500" lvl="2" marL="13716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3pPr>
            <a:lvl4pPr indent="-317500" lvl="3" marL="18288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4pPr>
            <a:lvl5pPr indent="-317500" lvl="4" marL="22860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5pPr>
            <a:lvl6pPr indent="-317500" lvl="5" marL="27432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6pPr>
            <a:lvl7pPr indent="-317500" lvl="6" marL="32004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7pPr>
            <a:lvl8pPr indent="-317500" lvl="7" marL="36576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8pPr>
            <a:lvl9pPr indent="-317500" lvl="8" marL="41148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9pPr>
          </a:lstStyle>
          <a:p/>
        </p:txBody>
      </p:sp>
      <p:sp>
        <p:nvSpPr>
          <p:cNvPr id="62" name="Google Shape;62;p10"/>
          <p:cNvSpPr txBox="1"/>
          <p:nvPr>
            <p:ph idx="2" type="body"/>
          </p:nvPr>
        </p:nvSpPr>
        <p:spPr>
          <a:xfrm>
            <a:off x="3386404" y="1600200"/>
            <a:ext cx="2371200" cy="4967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1pPr>
            <a:lvl2pPr indent="-317500" lvl="1" marL="9144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2pPr>
            <a:lvl3pPr indent="-317500" lvl="2" marL="13716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3pPr>
            <a:lvl4pPr indent="-317500" lvl="3" marL="18288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4pPr>
            <a:lvl5pPr indent="-317500" lvl="4" marL="22860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5pPr>
            <a:lvl6pPr indent="-317500" lvl="5" marL="27432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6pPr>
            <a:lvl7pPr indent="-317500" lvl="6" marL="32004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7pPr>
            <a:lvl8pPr indent="-317500" lvl="7" marL="36576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8pPr>
            <a:lvl9pPr indent="-317500" lvl="8" marL="41148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9pPr>
          </a:lstStyle>
          <a:p/>
        </p:txBody>
      </p:sp>
      <p:sp>
        <p:nvSpPr>
          <p:cNvPr id="63" name="Google Shape;63;p10"/>
          <p:cNvSpPr txBox="1"/>
          <p:nvPr>
            <p:ph idx="3" type="body"/>
          </p:nvPr>
        </p:nvSpPr>
        <p:spPr>
          <a:xfrm>
            <a:off x="5879107" y="1600200"/>
            <a:ext cx="2371200" cy="4967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1pPr>
            <a:lvl2pPr indent="-317500" lvl="1" marL="9144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2pPr>
            <a:lvl3pPr indent="-317500" lvl="2" marL="13716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3pPr>
            <a:lvl4pPr indent="-317500" lvl="3" marL="18288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4pPr>
            <a:lvl5pPr indent="-317500" lvl="4" marL="22860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5pPr>
            <a:lvl6pPr indent="-317500" lvl="5" marL="27432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6pPr>
            <a:lvl7pPr indent="-317500" lvl="6" marL="32004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7pPr>
            <a:lvl8pPr indent="-317500" lvl="7" marL="36576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8pPr>
            <a:lvl9pPr indent="-317500" lvl="8" marL="4114800" marR="0" rtl="0" algn="l">
              <a:lnSpc>
                <a:spcPct val="100000"/>
              </a:lnSpc>
              <a:spcBef>
                <a:spcPts val="0"/>
              </a:spcBef>
              <a:spcAft>
                <a:spcPts val="0"/>
              </a:spcAft>
              <a:buClr>
                <a:srgbClr val="677480"/>
              </a:buClr>
              <a:buSzPts val="1400"/>
              <a:buFont typeface="Lato"/>
              <a:buChar char="■"/>
              <a:defRPr b="0" i="0" sz="1400" u="none" cap="none" strike="noStrike">
                <a:solidFill>
                  <a:srgbClr val="677480"/>
                </a:solidFill>
                <a:latin typeface="Lato"/>
                <a:ea typeface="Lato"/>
                <a:cs typeface="Lato"/>
                <a:sym typeface="Lato"/>
              </a:defRPr>
            </a:lvl9pPr>
          </a:lstStyle>
          <a:p/>
        </p:txBody>
      </p:sp>
      <p:sp>
        <p:nvSpPr>
          <p:cNvPr id="64" name="Google Shape;64;p10"/>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0"/>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0"/>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0"/>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274650"/>
            <a:ext cx="6462600" cy="1143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1pPr>
            <a:lvl2pPr indent="0"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indent="0"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indent="0"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indent="0"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indent="0"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indent="0"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indent="0"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indent="0"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p:txBody>
      </p:sp>
      <p:sp>
        <p:nvSpPr>
          <p:cNvPr id="7" name="Google Shape;7;p1"/>
          <p:cNvSpPr txBox="1"/>
          <p:nvPr>
            <p:ph idx="1" type="body"/>
          </p:nvPr>
        </p:nvSpPr>
        <p:spPr>
          <a:xfrm>
            <a:off x="893700" y="1831450"/>
            <a:ext cx="6462600" cy="47364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rgbClr val="677480"/>
              </a:buClr>
              <a:buSzPts val="3000"/>
              <a:buFont typeface="Lato"/>
              <a:buChar char="▷"/>
              <a:defRPr b="0" i="0" sz="3000" u="none" cap="none" strike="noStrike">
                <a:solidFill>
                  <a:srgbClr val="677480"/>
                </a:solidFill>
                <a:latin typeface="Lato"/>
                <a:ea typeface="Lato"/>
                <a:cs typeface="Lato"/>
                <a:sym typeface="Lato"/>
              </a:defRPr>
            </a:lvl1pPr>
            <a:lvl2pPr indent="-381000" lvl="1" marL="914400" marR="0" rtl="0" algn="l">
              <a:lnSpc>
                <a:spcPct val="100000"/>
              </a:lnSpc>
              <a:spcBef>
                <a:spcPts val="480"/>
              </a:spcBef>
              <a:spcAft>
                <a:spcPts val="0"/>
              </a:spcAft>
              <a:buClr>
                <a:srgbClr val="677480"/>
              </a:buClr>
              <a:buSzPts val="2400"/>
              <a:buFont typeface="Lato"/>
              <a:buChar char="○"/>
              <a:defRPr b="0" i="0" sz="2400" u="none" cap="none" strike="noStrike">
                <a:solidFill>
                  <a:srgbClr val="677480"/>
                </a:solidFill>
                <a:latin typeface="Lato"/>
                <a:ea typeface="Lato"/>
                <a:cs typeface="Lato"/>
                <a:sym typeface="Lato"/>
              </a:defRPr>
            </a:lvl2pPr>
            <a:lvl3pPr indent="-381000" lvl="2" marL="1371600" marR="0" rtl="0" algn="l">
              <a:lnSpc>
                <a:spcPct val="100000"/>
              </a:lnSpc>
              <a:spcBef>
                <a:spcPts val="480"/>
              </a:spcBef>
              <a:spcAft>
                <a:spcPts val="0"/>
              </a:spcAft>
              <a:buClr>
                <a:srgbClr val="677480"/>
              </a:buClr>
              <a:buSzPts val="2400"/>
              <a:buFont typeface="Lato"/>
              <a:buChar char="■"/>
              <a:defRPr b="0" i="0" sz="2400" u="none" cap="none" strike="noStrike">
                <a:solidFill>
                  <a:srgbClr val="677480"/>
                </a:solidFill>
                <a:latin typeface="Lato"/>
                <a:ea typeface="Lato"/>
                <a:cs typeface="Lato"/>
                <a:sym typeface="Lato"/>
              </a:defRPr>
            </a:lvl3pPr>
            <a:lvl4pPr indent="-342900" lvl="3" marL="1828800" marR="0" rtl="0" algn="l">
              <a:lnSpc>
                <a:spcPct val="100000"/>
              </a:lnSpc>
              <a:spcBef>
                <a:spcPts val="36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4pPr>
            <a:lvl5pPr indent="-342900" lvl="4" marL="2286000" marR="0" rtl="0" algn="l">
              <a:lnSpc>
                <a:spcPct val="100000"/>
              </a:lnSpc>
              <a:spcBef>
                <a:spcPts val="36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5pPr>
            <a:lvl6pPr indent="-342900" lvl="5" marL="2743200" marR="0" rtl="0" algn="l">
              <a:lnSpc>
                <a:spcPct val="100000"/>
              </a:lnSpc>
              <a:spcBef>
                <a:spcPts val="36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6pPr>
            <a:lvl7pPr indent="-342900" lvl="6" marL="3200400" marR="0" rtl="0" algn="l">
              <a:lnSpc>
                <a:spcPct val="100000"/>
              </a:lnSpc>
              <a:spcBef>
                <a:spcPts val="36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7pPr>
            <a:lvl8pPr indent="-342900" lvl="7" marL="3657600" marR="0" rtl="0" algn="l">
              <a:lnSpc>
                <a:spcPct val="100000"/>
              </a:lnSpc>
              <a:spcBef>
                <a:spcPts val="36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8pPr>
            <a:lvl9pPr indent="-342900" lvl="8" marL="4114800" marR="0" rtl="0" algn="l">
              <a:lnSpc>
                <a:spcPct val="100000"/>
              </a:lnSpc>
              <a:spcBef>
                <a:spcPts val="36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2"/>
          <p:cNvSpPr txBox="1"/>
          <p:nvPr>
            <p:ph type="ctrTitle"/>
          </p:nvPr>
        </p:nvSpPr>
        <p:spPr>
          <a:xfrm>
            <a:off x="721425" y="3626575"/>
            <a:ext cx="8177400" cy="306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2185C5"/>
              </a:buClr>
              <a:buSzPts val="4800"/>
              <a:buFont typeface="Raleway"/>
              <a:buNone/>
            </a:pPr>
            <a:r>
              <a:rPr i="0" lang="en-GB" sz="4800" u="none" cap="none" strike="noStrike">
                <a:solidFill>
                  <a:srgbClr val="2185C5"/>
                </a:solidFill>
                <a:latin typeface="Times New Roman"/>
                <a:ea typeface="Times New Roman"/>
                <a:cs typeface="Times New Roman"/>
                <a:sym typeface="Times New Roman"/>
              </a:rPr>
              <a:t>Group 11</a:t>
            </a:r>
            <a:endParaRPr i="0" sz="4800" u="none" cap="none" strike="noStrike">
              <a:solidFill>
                <a:srgbClr val="2185C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185C5"/>
              </a:buClr>
              <a:buSzPts val="2400"/>
              <a:buFont typeface="Raleway"/>
              <a:buNone/>
            </a:pPr>
            <a:r>
              <a:t/>
            </a:r>
            <a:endParaRPr sz="2400">
              <a:latin typeface="Times New Roman"/>
              <a:ea typeface="Times New Roman"/>
              <a:cs typeface="Times New Roman"/>
              <a:sym typeface="Times New Roman"/>
            </a:endParaRPr>
          </a:p>
          <a:p>
            <a:pPr indent="0" lvl="0" marL="0" rtl="0" algn="l">
              <a:spcBef>
                <a:spcPts val="0"/>
              </a:spcBef>
              <a:spcAft>
                <a:spcPts val="0"/>
              </a:spcAft>
              <a:buClr>
                <a:srgbClr val="2185C5"/>
              </a:buClr>
              <a:buSzPts val="2400"/>
              <a:buFont typeface="Raleway"/>
              <a:buNone/>
            </a:pPr>
            <a:r>
              <a:rPr lang="en-GB" sz="2400">
                <a:latin typeface="Times New Roman"/>
                <a:ea typeface="Times New Roman"/>
                <a:cs typeface="Times New Roman"/>
                <a:sym typeface="Times New Roman"/>
              </a:rPr>
              <a:t>Lam Yat Yeung 	54024586</a:t>
            </a:r>
            <a:endParaRPr sz="2400">
              <a:latin typeface="Times New Roman"/>
              <a:ea typeface="Times New Roman"/>
              <a:cs typeface="Times New Roman"/>
              <a:sym typeface="Times New Roman"/>
            </a:endParaRPr>
          </a:p>
          <a:p>
            <a:pPr indent="0" lvl="0" marL="0" rtl="0" algn="l">
              <a:spcBef>
                <a:spcPts val="0"/>
              </a:spcBef>
              <a:spcAft>
                <a:spcPts val="0"/>
              </a:spcAft>
              <a:buClr>
                <a:srgbClr val="2185C5"/>
              </a:buClr>
              <a:buSzPts val="2400"/>
              <a:buFont typeface="Raleway"/>
              <a:buNone/>
            </a:pPr>
            <a:r>
              <a:rPr lang="en-GB" sz="2400">
                <a:latin typeface="Times New Roman"/>
                <a:ea typeface="Times New Roman"/>
                <a:cs typeface="Times New Roman"/>
                <a:sym typeface="Times New Roman"/>
              </a:rPr>
              <a:t>SHI Yibing		54018715</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185C5"/>
              </a:buClr>
              <a:buSzPts val="2400"/>
              <a:buFont typeface="Raleway"/>
              <a:buNone/>
            </a:pPr>
            <a:r>
              <a:rPr i="0" lang="en-GB" sz="2400" u="none" cap="none" strike="noStrike">
                <a:solidFill>
                  <a:srgbClr val="2185C5"/>
                </a:solidFill>
                <a:latin typeface="Times New Roman"/>
                <a:ea typeface="Times New Roman"/>
                <a:cs typeface="Times New Roman"/>
                <a:sym typeface="Times New Roman"/>
              </a:rPr>
              <a:t>Wan Yuwei</a:t>
            </a:r>
            <a:r>
              <a:rPr lang="en-GB" sz="2400">
                <a:latin typeface="Times New Roman"/>
                <a:ea typeface="Times New Roman"/>
                <a:cs typeface="Times New Roman"/>
                <a:sym typeface="Times New Roman"/>
              </a:rPr>
              <a:t>		</a:t>
            </a:r>
            <a:r>
              <a:rPr i="0" lang="en-GB" sz="2400" u="none" cap="none" strike="noStrike">
                <a:solidFill>
                  <a:srgbClr val="2185C5"/>
                </a:solidFill>
                <a:latin typeface="Times New Roman"/>
                <a:ea typeface="Times New Roman"/>
                <a:cs typeface="Times New Roman"/>
                <a:sym typeface="Times New Roman"/>
              </a:rPr>
              <a:t>54382027</a:t>
            </a:r>
            <a:br>
              <a:rPr i="0" lang="en-GB" sz="2400" u="none" cap="none" strike="noStrike">
                <a:solidFill>
                  <a:srgbClr val="2185C5"/>
                </a:solidFill>
                <a:latin typeface="Times New Roman"/>
                <a:ea typeface="Times New Roman"/>
                <a:cs typeface="Times New Roman"/>
                <a:sym typeface="Times New Roman"/>
              </a:rPr>
            </a:br>
            <a:endParaRPr i="0" sz="2400" u="none" cap="none" strike="noStrike">
              <a:solidFill>
                <a:srgbClr val="2185C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185C5"/>
              </a:buClr>
              <a:buSzPts val="2400"/>
              <a:buFont typeface="Raleway"/>
              <a:buNone/>
            </a:pPr>
            <a:r>
              <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185C5"/>
              </a:buClr>
              <a:buSzPts val="2400"/>
              <a:buFont typeface="Raleway"/>
              <a:buNone/>
            </a:pPr>
            <a:r>
              <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185C5"/>
              </a:buClr>
              <a:buSzPts val="2400"/>
              <a:buFont typeface="Raleway"/>
              <a:buNone/>
            </a:pPr>
            <a:r>
              <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185C5"/>
              </a:buClr>
              <a:buSzPts val="2400"/>
              <a:buFont typeface="Raleway"/>
              <a:buNone/>
            </a:pPr>
            <a:r>
              <a:t/>
            </a:r>
            <a:endParaRPr i="0" sz="2400" u="none" cap="none" strike="noStrike">
              <a:solidFill>
                <a:srgbClr val="2185C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185C5"/>
              </a:buClr>
              <a:buSzPts val="2400"/>
              <a:buFont typeface="Raleway"/>
              <a:buNone/>
            </a:pPr>
            <a:r>
              <a:t/>
            </a:r>
            <a:endParaRPr i="0" sz="2400" u="none" cap="none" strike="noStrike">
              <a:solidFill>
                <a:srgbClr val="2185C5"/>
              </a:solidFill>
              <a:latin typeface="Times New Roman"/>
              <a:ea typeface="Times New Roman"/>
              <a:cs typeface="Times New Roman"/>
              <a:sym typeface="Times New Roman"/>
            </a:endParaRPr>
          </a:p>
        </p:txBody>
      </p:sp>
      <p:sp>
        <p:nvSpPr>
          <p:cNvPr id="79" name="Google Shape;79;p12"/>
          <p:cNvSpPr txBox="1"/>
          <p:nvPr>
            <p:ph type="ctrTitle"/>
          </p:nvPr>
        </p:nvSpPr>
        <p:spPr>
          <a:xfrm>
            <a:off x="721360" y="281305"/>
            <a:ext cx="8177530" cy="277749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2185C5"/>
              </a:buClr>
              <a:buSzPts val="4800"/>
              <a:buFont typeface="Raleway"/>
              <a:buNone/>
            </a:pPr>
            <a:r>
              <a:rPr b="1" i="0" lang="en-GB" sz="4800" u="none" cap="none" strike="noStrike">
                <a:solidFill>
                  <a:srgbClr val="2185C5"/>
                </a:solidFill>
                <a:latin typeface="Times New Roman"/>
                <a:ea typeface="Times New Roman"/>
                <a:cs typeface="Times New Roman"/>
                <a:sym typeface="Times New Roman"/>
              </a:rPr>
              <a:t>LT3354 Experience, analyse and evaluate representative online MT services </a:t>
            </a:r>
            <a:endParaRPr b="1" i="0" sz="4800" u="none" cap="none" strike="noStrike">
              <a:solidFill>
                <a:srgbClr val="2185C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185C5"/>
              </a:buClr>
              <a:buSzPts val="4800"/>
              <a:buFont typeface="Raleway"/>
              <a:buNone/>
            </a:pPr>
            <a:r>
              <a:t/>
            </a:r>
            <a:endParaRPr b="1" i="0" sz="4800" u="none" cap="none" strike="noStrike">
              <a:solidFill>
                <a:srgbClr val="2185C5"/>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nvSpPr>
        <p:spPr>
          <a:xfrm>
            <a:off x="296500" y="264475"/>
            <a:ext cx="8583900" cy="6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4A86E8"/>
                </a:solidFill>
                <a:latin typeface="Times New Roman"/>
                <a:ea typeface="Times New Roman"/>
                <a:cs typeface="Times New Roman"/>
                <a:sym typeface="Times New Roman"/>
              </a:rPr>
              <a:t>3. Parts of body expressing frequency</a:t>
            </a:r>
            <a:endParaRPr sz="3000">
              <a:solidFill>
                <a:srgbClr val="4A86E8"/>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    i.As complement:</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Input: 他打了我</a:t>
            </a:r>
            <a:r>
              <a:rPr lang="en-GB" sz="1800">
                <a:solidFill>
                  <a:srgbClr val="0000FF"/>
                </a:solidFill>
                <a:latin typeface="Times New Roman"/>
                <a:ea typeface="Times New Roman"/>
                <a:cs typeface="Times New Roman"/>
                <a:sym typeface="Times New Roman"/>
              </a:rPr>
              <a:t>一耳光(一?)</a:t>
            </a:r>
            <a:endParaRPr sz="1800">
              <a:solidFill>
                <a:srgbClr val="0000FF"/>
              </a:solidFill>
              <a:latin typeface="Times New Roman"/>
              <a:ea typeface="Times New Roman"/>
              <a:cs typeface="Times New Roman"/>
              <a:sym typeface="Times New Roman"/>
            </a:endParaRPr>
          </a:p>
          <a:p>
            <a:pPr indent="45720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Baidu: He </a:t>
            </a:r>
            <a:r>
              <a:rPr lang="en-GB" sz="1800">
                <a:solidFill>
                  <a:srgbClr val="0000FF"/>
                </a:solidFill>
                <a:latin typeface="Times New Roman"/>
                <a:ea typeface="Times New Roman"/>
                <a:cs typeface="Times New Roman"/>
                <a:sym typeface="Times New Roman"/>
              </a:rPr>
              <a:t>slapped </a:t>
            </a:r>
            <a:r>
              <a:rPr lang="en-GB" sz="1800">
                <a:latin typeface="Times New Roman"/>
                <a:ea typeface="Times New Roman"/>
                <a:cs typeface="Times New Roman"/>
                <a:sym typeface="Times New Roman"/>
              </a:rPr>
              <a:t>me</a:t>
            </a:r>
            <a:r>
              <a:rPr lang="en-GB" sz="1800">
                <a:solidFill>
                  <a:schemeClr val="dk1"/>
                </a:solidFill>
                <a:latin typeface="Times New Roman"/>
                <a:ea typeface="Times New Roman"/>
                <a:cs typeface="Times New Roman"/>
                <a:sym typeface="Times New Roman"/>
              </a:rPr>
              <a:t> in the face </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Google: He </a:t>
            </a:r>
            <a:r>
              <a:rPr lang="en-GB" sz="1800">
                <a:solidFill>
                  <a:srgbClr val="0000FF"/>
                </a:solidFill>
                <a:latin typeface="Times New Roman"/>
                <a:ea typeface="Times New Roman"/>
                <a:cs typeface="Times New Roman"/>
                <a:sym typeface="Times New Roman"/>
              </a:rPr>
              <a:t>slapped </a:t>
            </a:r>
            <a:r>
              <a:rPr lang="en-GB" sz="1800">
                <a:latin typeface="Times New Roman"/>
                <a:ea typeface="Times New Roman"/>
                <a:cs typeface="Times New Roman"/>
                <a:sym typeface="Times New Roman"/>
              </a:rPr>
              <a:t>me</a:t>
            </a:r>
            <a:r>
              <a:rPr lang="en-GB" sz="1800">
                <a:solidFill>
                  <a:srgbClr val="0000FF"/>
                </a:solidFill>
                <a:latin typeface="Times New Roman"/>
                <a:ea typeface="Times New Roman"/>
                <a:cs typeface="Times New Roman"/>
                <a:sym typeface="Times New Roman"/>
              </a:rPr>
              <a:t> </a:t>
            </a:r>
            <a:endParaRPr sz="1800">
              <a:solidFill>
                <a:srgbClr val="0000FF"/>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Youdao: He </a:t>
            </a:r>
            <a:r>
              <a:rPr lang="en-GB" sz="1800">
                <a:solidFill>
                  <a:srgbClr val="0000FF"/>
                </a:solidFill>
                <a:latin typeface="Times New Roman"/>
                <a:ea typeface="Times New Roman"/>
                <a:cs typeface="Times New Roman"/>
                <a:sym typeface="Times New Roman"/>
              </a:rPr>
              <a:t>slapped </a:t>
            </a:r>
            <a:r>
              <a:rPr lang="en-GB" sz="1800">
                <a:latin typeface="Times New Roman"/>
                <a:ea typeface="Times New Roman"/>
                <a:cs typeface="Times New Roman"/>
                <a:sym typeface="Times New Roman"/>
              </a:rPr>
              <a:t>me</a:t>
            </a:r>
            <a:r>
              <a:rPr lang="en-GB" sz="1800">
                <a:solidFill>
                  <a:schemeClr val="dk1"/>
                </a:solidFill>
                <a:latin typeface="Times New Roman"/>
                <a:ea typeface="Times New Roman"/>
                <a:cs typeface="Times New Roman"/>
                <a:sym typeface="Times New Roman"/>
              </a:rPr>
              <a:t> in the face</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Bing: </a:t>
            </a:r>
            <a:r>
              <a:rPr lang="en-GB" sz="1800">
                <a:solidFill>
                  <a:schemeClr val="dk1"/>
                </a:solidFill>
                <a:highlight>
                  <a:srgbClr val="FFFFFF"/>
                </a:highlight>
                <a:latin typeface="Times New Roman"/>
                <a:ea typeface="Times New Roman"/>
                <a:cs typeface="Times New Roman"/>
                <a:sym typeface="Times New Roman"/>
              </a:rPr>
              <a:t>He </a:t>
            </a:r>
            <a:r>
              <a:rPr lang="en-GB" sz="1800">
                <a:solidFill>
                  <a:srgbClr val="0000FF"/>
                </a:solidFill>
                <a:highlight>
                  <a:srgbClr val="FFFFFF"/>
                </a:highlight>
                <a:latin typeface="Times New Roman"/>
                <a:ea typeface="Times New Roman"/>
                <a:cs typeface="Times New Roman"/>
                <a:sym typeface="Times New Roman"/>
              </a:rPr>
              <a:t>slapped </a:t>
            </a:r>
            <a:r>
              <a:rPr lang="en-GB" sz="1800">
                <a:highlight>
                  <a:srgbClr val="FFFFFF"/>
                </a:highlight>
                <a:latin typeface="Times New Roman"/>
                <a:ea typeface="Times New Roman"/>
                <a:cs typeface="Times New Roman"/>
                <a:sym typeface="Times New Roman"/>
              </a:rPr>
              <a:t>me</a:t>
            </a:r>
            <a:r>
              <a:rPr lang="en-GB" sz="1800">
                <a:solidFill>
                  <a:schemeClr val="dk1"/>
                </a:solidFill>
                <a:highlight>
                  <a:srgbClr val="FFFFFF"/>
                </a:highlight>
                <a:latin typeface="Times New Roman"/>
                <a:ea typeface="Times New Roman"/>
                <a:cs typeface="Times New Roman"/>
                <a:sym typeface="Times New Roman"/>
              </a:rPr>
              <a:t> in the face.</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Collins: </a:t>
            </a:r>
            <a:r>
              <a:rPr lang="en-GB" sz="1800">
                <a:solidFill>
                  <a:schemeClr val="dk1"/>
                </a:solidFill>
                <a:highlight>
                  <a:srgbClr val="FFFFFF"/>
                </a:highlight>
                <a:latin typeface="Times New Roman"/>
                <a:ea typeface="Times New Roman"/>
                <a:cs typeface="Times New Roman"/>
                <a:sym typeface="Times New Roman"/>
              </a:rPr>
              <a:t>He </a:t>
            </a:r>
            <a:r>
              <a:rPr lang="en-GB" sz="1800">
                <a:solidFill>
                  <a:srgbClr val="0000FF"/>
                </a:solidFill>
                <a:highlight>
                  <a:srgbClr val="FFFFFF"/>
                </a:highlight>
                <a:latin typeface="Times New Roman"/>
                <a:ea typeface="Times New Roman"/>
                <a:cs typeface="Times New Roman"/>
                <a:sym typeface="Times New Roman"/>
              </a:rPr>
              <a:t>slapped </a:t>
            </a:r>
            <a:r>
              <a:rPr lang="en-GB" sz="1800">
                <a:highlight>
                  <a:srgbClr val="FFFFFF"/>
                </a:highlight>
                <a:latin typeface="Times New Roman"/>
                <a:ea typeface="Times New Roman"/>
                <a:cs typeface="Times New Roman"/>
                <a:sym typeface="Times New Roman"/>
              </a:rPr>
              <a:t>me</a:t>
            </a:r>
            <a:r>
              <a:rPr lang="en-GB" sz="1800">
                <a:solidFill>
                  <a:schemeClr val="dk1"/>
                </a:solidFill>
                <a:highlight>
                  <a:srgbClr val="FFFFFF"/>
                </a:highlight>
                <a:latin typeface="Times New Roman"/>
                <a:ea typeface="Times New Roman"/>
                <a:cs typeface="Times New Roman"/>
                <a:sym typeface="Times New Roman"/>
              </a:rPr>
              <a:t> in the face.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Input: 他看了我</a:t>
            </a:r>
            <a:r>
              <a:rPr lang="en-GB" sz="1800">
                <a:solidFill>
                  <a:srgbClr val="0000FF"/>
                </a:solidFill>
                <a:latin typeface="Times New Roman"/>
                <a:ea typeface="Times New Roman"/>
                <a:cs typeface="Times New Roman"/>
                <a:sym typeface="Times New Roman"/>
              </a:rPr>
              <a:t>一眼(一?)</a:t>
            </a:r>
            <a:endParaRPr sz="1800">
              <a:solidFill>
                <a:srgbClr val="0000FF"/>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百度：He took </a:t>
            </a:r>
            <a:r>
              <a:rPr lang="en-GB" sz="1800">
                <a:solidFill>
                  <a:srgbClr val="0000FF"/>
                </a:solidFill>
                <a:latin typeface="Times New Roman"/>
                <a:ea typeface="Times New Roman"/>
                <a:cs typeface="Times New Roman"/>
                <a:sym typeface="Times New Roman"/>
              </a:rPr>
              <a:t>a look</a:t>
            </a:r>
            <a:r>
              <a:rPr lang="en-GB" sz="1800">
                <a:solidFill>
                  <a:schemeClr val="dk1"/>
                </a:solidFill>
                <a:latin typeface="Times New Roman"/>
                <a:ea typeface="Times New Roman"/>
                <a:cs typeface="Times New Roman"/>
                <a:sym typeface="Times New Roman"/>
              </a:rPr>
              <a:t> at me </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谷歌：He </a:t>
            </a:r>
            <a:r>
              <a:rPr lang="en-GB" sz="1800">
                <a:latin typeface="Times New Roman"/>
                <a:ea typeface="Times New Roman"/>
                <a:cs typeface="Times New Roman"/>
                <a:sym typeface="Times New Roman"/>
              </a:rPr>
              <a:t>glanced</a:t>
            </a:r>
            <a:r>
              <a:rPr lang="en-GB" sz="1800">
                <a:solidFill>
                  <a:schemeClr val="dk1"/>
                </a:solidFill>
                <a:latin typeface="Times New Roman"/>
                <a:ea typeface="Times New Roman"/>
                <a:cs typeface="Times New Roman"/>
                <a:sym typeface="Times New Roman"/>
              </a:rPr>
              <a:t> at me</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有道：He gave me </a:t>
            </a:r>
            <a:r>
              <a:rPr lang="en-GB" sz="1800">
                <a:solidFill>
                  <a:srgbClr val="0000FF"/>
                </a:solidFill>
                <a:latin typeface="Times New Roman"/>
                <a:ea typeface="Times New Roman"/>
                <a:cs typeface="Times New Roman"/>
                <a:sym typeface="Times New Roman"/>
              </a:rPr>
              <a:t>a look</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Bing: He </a:t>
            </a:r>
            <a:r>
              <a:rPr lang="en-GB" sz="1800">
                <a:latin typeface="Times New Roman"/>
                <a:ea typeface="Times New Roman"/>
                <a:cs typeface="Times New Roman"/>
                <a:sym typeface="Times New Roman"/>
              </a:rPr>
              <a:t>glanced</a:t>
            </a:r>
            <a:r>
              <a:rPr lang="en-GB" sz="1800">
                <a:solidFill>
                  <a:schemeClr val="dk1"/>
                </a:solidFill>
                <a:latin typeface="Times New Roman"/>
                <a:ea typeface="Times New Roman"/>
                <a:cs typeface="Times New Roman"/>
                <a:sym typeface="Times New Roman"/>
              </a:rPr>
              <a:t> at me.</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Colins: He </a:t>
            </a:r>
            <a:r>
              <a:rPr lang="en-GB" sz="1800">
                <a:latin typeface="Times New Roman"/>
                <a:ea typeface="Times New Roman"/>
                <a:cs typeface="Times New Roman"/>
                <a:sym typeface="Times New Roman"/>
              </a:rPr>
              <a:t>glanced</a:t>
            </a:r>
            <a:r>
              <a:rPr lang="en-GB" sz="1800">
                <a:solidFill>
                  <a:schemeClr val="dk1"/>
                </a:solidFill>
                <a:latin typeface="Times New Roman"/>
                <a:ea typeface="Times New Roman"/>
                <a:cs typeface="Times New Roman"/>
                <a:sym typeface="Times New Roman"/>
              </a:rPr>
              <a:t> at me.</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Input: 他踢了我</a:t>
            </a:r>
            <a:r>
              <a:rPr lang="en-GB" sz="1800">
                <a:solidFill>
                  <a:srgbClr val="0000FF"/>
                </a:solidFill>
                <a:latin typeface="Times New Roman"/>
                <a:ea typeface="Times New Roman"/>
                <a:cs typeface="Times New Roman"/>
                <a:sym typeface="Times New Roman"/>
              </a:rPr>
              <a:t>一脚(一?)</a:t>
            </a:r>
            <a:endParaRPr sz="1800">
              <a:solidFill>
                <a:srgbClr val="0000FF"/>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Baidu: He kicked me</a:t>
            </a:r>
            <a:endParaRPr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Google:He kicked me</a:t>
            </a:r>
            <a:endParaRPr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Youdao: He kicked me </a:t>
            </a:r>
            <a:r>
              <a:rPr lang="en-GB" sz="1800">
                <a:solidFill>
                  <a:srgbClr val="FF0000"/>
                </a:solidFill>
                <a:latin typeface="Times New Roman"/>
                <a:ea typeface="Times New Roman"/>
                <a:cs typeface="Times New Roman"/>
                <a:sym typeface="Times New Roman"/>
              </a:rPr>
              <a:t>in the foot</a:t>
            </a:r>
            <a:endParaRPr sz="1800">
              <a:solidFill>
                <a:srgbClr val="FF0000"/>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Bing: He kicked me </a:t>
            </a:r>
            <a:r>
              <a:rPr lang="en-GB" sz="1800">
                <a:solidFill>
                  <a:srgbClr val="FF0000"/>
                </a:solidFill>
                <a:latin typeface="Times New Roman"/>
                <a:ea typeface="Times New Roman"/>
                <a:cs typeface="Times New Roman"/>
                <a:sym typeface="Times New Roman"/>
              </a:rPr>
              <a:t>in the leg</a:t>
            </a:r>
            <a:r>
              <a:rPr lang="en-GB"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Colins:He kicked me </a:t>
            </a:r>
            <a:r>
              <a:rPr lang="en-GB" sz="1800">
                <a:solidFill>
                  <a:srgbClr val="FF0000"/>
                </a:solidFill>
                <a:latin typeface="Times New Roman"/>
                <a:ea typeface="Times New Roman"/>
                <a:cs typeface="Times New Roman"/>
                <a:sym typeface="Times New Roman"/>
              </a:rPr>
              <a:t>in the leg.</a:t>
            </a:r>
            <a:endParaRPr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p:txBody>
      </p:sp>
      <p:sp>
        <p:nvSpPr>
          <p:cNvPr id="141" name="Google Shape;141;p21"/>
          <p:cNvSpPr txBox="1"/>
          <p:nvPr/>
        </p:nvSpPr>
        <p:spPr>
          <a:xfrm>
            <a:off x="3988550" y="946925"/>
            <a:ext cx="4944900" cy="56721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Input: 他打了我</a:t>
            </a:r>
            <a:r>
              <a:rPr lang="en-GB" sz="1800">
                <a:solidFill>
                  <a:srgbClr val="0000FF"/>
                </a:solidFill>
                <a:latin typeface="Times New Roman"/>
                <a:ea typeface="Times New Roman"/>
                <a:cs typeface="Times New Roman"/>
                <a:sym typeface="Times New Roman"/>
              </a:rPr>
              <a:t>两耳光</a:t>
            </a:r>
            <a:endParaRPr sz="1800">
              <a:solidFill>
                <a:srgbClr val="0000FF"/>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Baidu: He </a:t>
            </a:r>
            <a:r>
              <a:rPr lang="en-GB" sz="1800">
                <a:solidFill>
                  <a:srgbClr val="0000FF"/>
                </a:solidFill>
                <a:latin typeface="Times New Roman"/>
                <a:ea typeface="Times New Roman"/>
                <a:cs typeface="Times New Roman"/>
                <a:sym typeface="Times New Roman"/>
              </a:rPr>
              <a:t>hit</a:t>
            </a:r>
            <a:r>
              <a:rPr lang="en-GB" sz="1800">
                <a:solidFill>
                  <a:schemeClr val="dk1"/>
                </a:solidFill>
                <a:latin typeface="Times New Roman"/>
                <a:ea typeface="Times New Roman"/>
                <a:cs typeface="Times New Roman"/>
                <a:sym typeface="Times New Roman"/>
              </a:rPr>
              <a:t> me </a:t>
            </a:r>
            <a:r>
              <a:rPr lang="en-GB" sz="1800">
                <a:solidFill>
                  <a:srgbClr val="FF0000"/>
                </a:solidFill>
                <a:latin typeface="Times New Roman"/>
                <a:ea typeface="Times New Roman"/>
                <a:cs typeface="Times New Roman"/>
                <a:sym typeface="Times New Roman"/>
              </a:rPr>
              <a:t>in </a:t>
            </a:r>
            <a:r>
              <a:rPr lang="en-GB" sz="1800">
                <a:solidFill>
                  <a:schemeClr val="dk1"/>
                </a:solidFill>
                <a:latin typeface="Times New Roman"/>
                <a:ea typeface="Times New Roman"/>
                <a:cs typeface="Times New Roman"/>
                <a:sym typeface="Times New Roman"/>
              </a:rPr>
              <a:t>the two </a:t>
            </a:r>
            <a:r>
              <a:rPr lang="en-GB" sz="1800">
                <a:solidFill>
                  <a:srgbClr val="FF0000"/>
                </a:solidFill>
                <a:latin typeface="Times New Roman"/>
                <a:ea typeface="Times New Roman"/>
                <a:cs typeface="Times New Roman"/>
                <a:sym typeface="Times New Roman"/>
              </a:rPr>
              <a:t>slap</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Google: He </a:t>
            </a:r>
            <a:r>
              <a:rPr lang="en-GB" sz="1800">
                <a:solidFill>
                  <a:srgbClr val="0000FF"/>
                </a:solidFill>
                <a:latin typeface="Times New Roman"/>
                <a:ea typeface="Times New Roman"/>
                <a:cs typeface="Times New Roman"/>
                <a:sym typeface="Times New Roman"/>
              </a:rPr>
              <a:t>slapped</a:t>
            </a:r>
            <a:r>
              <a:rPr lang="en-GB" sz="1800">
                <a:solidFill>
                  <a:schemeClr val="dk1"/>
                </a:solidFill>
                <a:latin typeface="Times New Roman"/>
                <a:ea typeface="Times New Roman"/>
                <a:cs typeface="Times New Roman"/>
                <a:sym typeface="Times New Roman"/>
              </a:rPr>
              <a:t> me </a:t>
            </a:r>
            <a:r>
              <a:rPr lang="en-GB" sz="1800">
                <a:solidFill>
                  <a:srgbClr val="FF0000"/>
                </a:solidFill>
                <a:latin typeface="Times New Roman"/>
                <a:ea typeface="Times New Roman"/>
                <a:cs typeface="Times New Roman"/>
                <a:sym typeface="Times New Roman"/>
              </a:rPr>
              <a:t>both ears</a:t>
            </a:r>
            <a:endParaRPr sz="1800">
              <a:solidFill>
                <a:srgbClr val="FF0000"/>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Youdao: He </a:t>
            </a:r>
            <a:r>
              <a:rPr lang="en-GB" sz="1800">
                <a:solidFill>
                  <a:srgbClr val="0000FF"/>
                </a:solidFill>
                <a:latin typeface="Times New Roman"/>
                <a:ea typeface="Times New Roman"/>
                <a:cs typeface="Times New Roman"/>
                <a:sym typeface="Times New Roman"/>
              </a:rPr>
              <a:t>slapped</a:t>
            </a:r>
            <a:r>
              <a:rPr lang="en-GB" sz="1800">
                <a:solidFill>
                  <a:schemeClr val="dk1"/>
                </a:solidFill>
                <a:latin typeface="Times New Roman"/>
                <a:ea typeface="Times New Roman"/>
                <a:cs typeface="Times New Roman"/>
                <a:sym typeface="Times New Roman"/>
              </a:rPr>
              <a:t> me in the face</a:t>
            </a:r>
            <a:r>
              <a:rPr lang="en-GB" sz="1800">
                <a:solidFill>
                  <a:srgbClr val="FF0000"/>
                </a:solidFill>
                <a:latin typeface="Times New Roman"/>
                <a:ea typeface="Times New Roman"/>
                <a:cs typeface="Times New Roman"/>
                <a:sym typeface="Times New Roman"/>
              </a:rPr>
              <a:t>( )</a:t>
            </a:r>
            <a:endParaRPr sz="1800">
              <a:solidFill>
                <a:srgbClr val="FF0000"/>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Bing: </a:t>
            </a:r>
            <a:r>
              <a:rPr lang="en-GB" sz="1800">
                <a:solidFill>
                  <a:schemeClr val="dk1"/>
                </a:solidFill>
                <a:highlight>
                  <a:schemeClr val="lt1"/>
                </a:highlight>
                <a:latin typeface="Times New Roman"/>
                <a:ea typeface="Times New Roman"/>
                <a:cs typeface="Times New Roman"/>
                <a:sym typeface="Times New Roman"/>
              </a:rPr>
              <a:t>He </a:t>
            </a:r>
            <a:r>
              <a:rPr lang="en-GB" sz="1800">
                <a:solidFill>
                  <a:srgbClr val="0000FF"/>
                </a:solidFill>
                <a:highlight>
                  <a:schemeClr val="lt1"/>
                </a:highlight>
                <a:latin typeface="Times New Roman"/>
                <a:ea typeface="Times New Roman"/>
                <a:cs typeface="Times New Roman"/>
                <a:sym typeface="Times New Roman"/>
              </a:rPr>
              <a:t>slapped</a:t>
            </a:r>
            <a:r>
              <a:rPr lang="en-GB" sz="1800">
                <a:solidFill>
                  <a:schemeClr val="dk1"/>
                </a:solidFill>
                <a:highlight>
                  <a:schemeClr val="lt1"/>
                </a:highlight>
                <a:latin typeface="Times New Roman"/>
                <a:ea typeface="Times New Roman"/>
                <a:cs typeface="Times New Roman"/>
                <a:sym typeface="Times New Roman"/>
              </a:rPr>
              <a:t> me </a:t>
            </a:r>
            <a:r>
              <a:rPr lang="en-GB" sz="1800">
                <a:solidFill>
                  <a:srgbClr val="0000FF"/>
                </a:solidFill>
                <a:highlight>
                  <a:schemeClr val="lt1"/>
                </a:highlight>
                <a:latin typeface="Times New Roman"/>
                <a:ea typeface="Times New Roman"/>
                <a:cs typeface="Times New Roman"/>
                <a:sym typeface="Times New Roman"/>
              </a:rPr>
              <a:t>twice</a:t>
            </a:r>
            <a:r>
              <a:rPr lang="en-GB" sz="1800">
                <a:solidFill>
                  <a:schemeClr val="dk1"/>
                </a:solidFill>
                <a:highlight>
                  <a:schemeClr val="lt1"/>
                </a:highlight>
                <a:latin typeface="Times New Roman"/>
                <a:ea typeface="Times New Roman"/>
                <a:cs typeface="Times New Roman"/>
                <a:sym typeface="Times New Roman"/>
              </a:rPr>
              <a:t>. </a:t>
            </a:r>
            <a:r>
              <a:rPr lang="en-GB"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Collins: </a:t>
            </a:r>
            <a:r>
              <a:rPr lang="en-GB" sz="1800">
                <a:solidFill>
                  <a:schemeClr val="dk1"/>
                </a:solidFill>
                <a:highlight>
                  <a:schemeClr val="lt1"/>
                </a:highlight>
                <a:latin typeface="Times New Roman"/>
                <a:ea typeface="Times New Roman"/>
                <a:cs typeface="Times New Roman"/>
                <a:sym typeface="Times New Roman"/>
              </a:rPr>
              <a:t>He </a:t>
            </a:r>
            <a:r>
              <a:rPr lang="en-GB" sz="1800">
                <a:solidFill>
                  <a:srgbClr val="0000FF"/>
                </a:solidFill>
                <a:highlight>
                  <a:schemeClr val="lt1"/>
                </a:highlight>
                <a:latin typeface="Times New Roman"/>
                <a:ea typeface="Times New Roman"/>
                <a:cs typeface="Times New Roman"/>
                <a:sym typeface="Times New Roman"/>
              </a:rPr>
              <a:t>slapped</a:t>
            </a:r>
            <a:r>
              <a:rPr lang="en-GB" sz="1800">
                <a:solidFill>
                  <a:schemeClr val="dk1"/>
                </a:solidFill>
                <a:highlight>
                  <a:schemeClr val="lt1"/>
                </a:highlight>
                <a:latin typeface="Times New Roman"/>
                <a:ea typeface="Times New Roman"/>
                <a:cs typeface="Times New Roman"/>
                <a:sym typeface="Times New Roman"/>
              </a:rPr>
              <a:t> me </a:t>
            </a:r>
            <a:r>
              <a:rPr lang="en-GB" sz="1800">
                <a:solidFill>
                  <a:srgbClr val="0000FF"/>
                </a:solidFill>
                <a:highlight>
                  <a:schemeClr val="lt1"/>
                </a:highlight>
                <a:latin typeface="Times New Roman"/>
                <a:ea typeface="Times New Roman"/>
                <a:cs typeface="Times New Roman"/>
                <a:sym typeface="Times New Roman"/>
              </a:rPr>
              <a:t>twice</a:t>
            </a:r>
            <a:r>
              <a:rPr lang="en-GB" sz="1800">
                <a:solidFill>
                  <a:schemeClr val="dk1"/>
                </a:solidFill>
                <a:highlight>
                  <a:schemeClr val="lt1"/>
                </a:highlight>
                <a:latin typeface="Times New Roman"/>
                <a:ea typeface="Times New Roman"/>
                <a:cs typeface="Times New Roman"/>
                <a:sym typeface="Times New Roman"/>
              </a:rPr>
              <a:t>. </a:t>
            </a:r>
            <a:r>
              <a:rPr lang="en-GB" sz="1800">
                <a:solidFill>
                  <a:schemeClr val="dk1"/>
                </a:solidFill>
                <a:latin typeface="Times New Roman"/>
                <a:ea typeface="Times New Roman"/>
                <a:cs typeface="Times New Roman"/>
                <a:sym typeface="Times New Roman"/>
              </a:rPr>
              <a:t>✓</a:t>
            </a:r>
            <a:endParaRPr sz="1800">
              <a:solidFill>
                <a:schemeClr val="dk1"/>
              </a:solidFill>
              <a:highlight>
                <a:schemeClr val="lt1"/>
              </a:highlight>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t/>
            </a:r>
            <a:endParaRPr sz="1800">
              <a:solidFill>
                <a:schemeClr val="dk1"/>
              </a:solidFill>
              <a:highlight>
                <a:schemeClr val="lt1"/>
              </a:highlight>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Input: 他看了我</a:t>
            </a:r>
            <a:r>
              <a:rPr lang="en-GB" sz="1800">
                <a:solidFill>
                  <a:srgbClr val="0000FF"/>
                </a:solidFill>
                <a:latin typeface="Times New Roman"/>
                <a:ea typeface="Times New Roman"/>
                <a:cs typeface="Times New Roman"/>
                <a:sym typeface="Times New Roman"/>
              </a:rPr>
              <a:t>好几眼</a:t>
            </a:r>
            <a:endParaRPr sz="1800">
              <a:solidFill>
                <a:srgbClr val="0000FF"/>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百度：He looked at me </a:t>
            </a:r>
            <a:r>
              <a:rPr lang="en-GB" sz="1800">
                <a:solidFill>
                  <a:srgbClr val="FF0000"/>
                </a:solidFill>
                <a:latin typeface="Times New Roman"/>
                <a:ea typeface="Times New Roman"/>
                <a:cs typeface="Times New Roman"/>
                <a:sym typeface="Times New Roman"/>
              </a:rPr>
              <a:t>in a few eyes</a:t>
            </a:r>
            <a:endParaRPr sz="1800">
              <a:solidFill>
                <a:srgbClr val="FF0000"/>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谷歌：He looked at me </a:t>
            </a:r>
            <a:r>
              <a:rPr lang="en-GB" sz="1800">
                <a:solidFill>
                  <a:srgbClr val="0000FF"/>
                </a:solidFill>
                <a:latin typeface="Times New Roman"/>
                <a:ea typeface="Times New Roman"/>
                <a:cs typeface="Times New Roman"/>
                <a:sym typeface="Times New Roman"/>
              </a:rPr>
              <a:t>a few times</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有道：He looked at me </a:t>
            </a:r>
            <a:r>
              <a:rPr lang="en-GB" sz="1800">
                <a:solidFill>
                  <a:srgbClr val="0000FF"/>
                </a:solidFill>
                <a:latin typeface="Times New Roman"/>
                <a:ea typeface="Times New Roman"/>
                <a:cs typeface="Times New Roman"/>
                <a:sym typeface="Times New Roman"/>
              </a:rPr>
              <a:t>several times </a:t>
            </a:r>
            <a:r>
              <a:rPr lang="en-GB"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Bing: He looked at me for </a:t>
            </a:r>
            <a:r>
              <a:rPr lang="en-GB" sz="1800">
                <a:solidFill>
                  <a:srgbClr val="FF0000"/>
                </a:solidFill>
                <a:latin typeface="Times New Roman"/>
                <a:ea typeface="Times New Roman"/>
                <a:cs typeface="Times New Roman"/>
                <a:sym typeface="Times New Roman"/>
              </a:rPr>
              <a:t>a couple of eyes.</a:t>
            </a:r>
            <a:endParaRPr sz="1800">
              <a:solidFill>
                <a:srgbClr val="FF0000"/>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Colins: He looked at me for </a:t>
            </a:r>
            <a:r>
              <a:rPr lang="en-GB" sz="1800">
                <a:solidFill>
                  <a:srgbClr val="FF0000"/>
                </a:solidFill>
                <a:latin typeface="Times New Roman"/>
                <a:ea typeface="Times New Roman"/>
                <a:cs typeface="Times New Roman"/>
                <a:sym typeface="Times New Roman"/>
              </a:rPr>
              <a:t>a couple of eyes.</a:t>
            </a:r>
            <a:endParaRPr sz="1800">
              <a:solidFill>
                <a:srgbClr val="FF0000"/>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highlight>
                <a:schemeClr val="lt1"/>
              </a:highlight>
              <a:latin typeface="Times New Roman"/>
              <a:ea typeface="Times New Roman"/>
              <a:cs typeface="Times New Roman"/>
              <a:sym typeface="Times New Roman"/>
            </a:endParaRPr>
          </a:p>
          <a:p>
            <a:pPr indent="45720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Input: 他踢了我</a:t>
            </a:r>
            <a:r>
              <a:rPr lang="en-GB" sz="1800">
                <a:solidFill>
                  <a:srgbClr val="0000FF"/>
                </a:solidFill>
                <a:latin typeface="Times New Roman"/>
                <a:ea typeface="Times New Roman"/>
                <a:cs typeface="Times New Roman"/>
                <a:sym typeface="Times New Roman"/>
              </a:rPr>
              <a:t>三脚</a:t>
            </a:r>
            <a:endParaRPr sz="1800">
              <a:solidFill>
                <a:srgbClr val="0000FF"/>
              </a:solidFill>
              <a:latin typeface="Times New Roman"/>
              <a:ea typeface="Times New Roman"/>
              <a:cs typeface="Times New Roman"/>
              <a:sym typeface="Times New Roman"/>
            </a:endParaRPr>
          </a:p>
          <a:p>
            <a:pPr indent="45720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Baidu: He kicked me </a:t>
            </a:r>
            <a:r>
              <a:rPr lang="en-GB" sz="1800">
                <a:solidFill>
                  <a:srgbClr val="0000FF"/>
                </a:solidFill>
                <a:latin typeface="Times New Roman"/>
                <a:ea typeface="Times New Roman"/>
                <a:cs typeface="Times New Roman"/>
                <a:sym typeface="Times New Roman"/>
              </a:rPr>
              <a:t>three</a:t>
            </a:r>
            <a:r>
              <a:rPr lang="en-GB" sz="1800">
                <a:solidFill>
                  <a:schemeClr val="dk1"/>
                </a:solidFill>
                <a:latin typeface="Times New Roman"/>
                <a:ea typeface="Times New Roman"/>
                <a:cs typeface="Times New Roman"/>
                <a:sym typeface="Times New Roman"/>
              </a:rPr>
              <a:t> </a:t>
            </a:r>
            <a:r>
              <a:rPr lang="en-GB" sz="1800">
                <a:solidFill>
                  <a:srgbClr val="FF0000"/>
                </a:solidFill>
                <a:latin typeface="Times New Roman"/>
                <a:ea typeface="Times New Roman"/>
                <a:cs typeface="Times New Roman"/>
                <a:sym typeface="Times New Roman"/>
              </a:rPr>
              <a:t>( )</a:t>
            </a:r>
            <a:endParaRPr sz="1800">
              <a:solidFill>
                <a:srgbClr val="FF0000"/>
              </a:solidFill>
              <a:latin typeface="Times New Roman"/>
              <a:ea typeface="Times New Roman"/>
              <a:cs typeface="Times New Roman"/>
              <a:sym typeface="Times New Roman"/>
            </a:endParaRPr>
          </a:p>
          <a:p>
            <a:pPr indent="0" lvl="0" marL="457200" rtl="0" algn="just">
              <a:spcBef>
                <a:spcPts val="0"/>
              </a:spcBef>
              <a:spcAft>
                <a:spcPts val="0"/>
              </a:spcAft>
              <a:buNone/>
            </a:pPr>
            <a:r>
              <a:rPr lang="en-GB" sz="1800">
                <a:solidFill>
                  <a:schemeClr val="dk1"/>
                </a:solidFill>
                <a:latin typeface="Times New Roman"/>
                <a:ea typeface="Times New Roman"/>
                <a:cs typeface="Times New Roman"/>
                <a:sym typeface="Times New Roman"/>
              </a:rPr>
              <a:t>Google:He kicked my </a:t>
            </a:r>
            <a:r>
              <a:rPr lang="en-GB" sz="1800">
                <a:solidFill>
                  <a:srgbClr val="FF0000"/>
                </a:solidFill>
                <a:latin typeface="Times New Roman"/>
                <a:ea typeface="Times New Roman"/>
                <a:cs typeface="Times New Roman"/>
                <a:sym typeface="Times New Roman"/>
              </a:rPr>
              <a:t>( ) legs</a:t>
            </a:r>
            <a:endParaRPr sz="1800">
              <a:solidFill>
                <a:srgbClr val="FF0000"/>
              </a:solidFill>
              <a:latin typeface="Times New Roman"/>
              <a:ea typeface="Times New Roman"/>
              <a:cs typeface="Times New Roman"/>
              <a:sym typeface="Times New Roman"/>
            </a:endParaRPr>
          </a:p>
          <a:p>
            <a:pPr indent="0" lvl="0" marL="457200" rtl="0" algn="just">
              <a:spcBef>
                <a:spcPts val="0"/>
              </a:spcBef>
              <a:spcAft>
                <a:spcPts val="0"/>
              </a:spcAft>
              <a:buNone/>
            </a:pPr>
            <a:r>
              <a:rPr lang="en-GB" sz="1800">
                <a:solidFill>
                  <a:schemeClr val="dk1"/>
                </a:solidFill>
                <a:latin typeface="Times New Roman"/>
                <a:ea typeface="Times New Roman"/>
                <a:cs typeface="Times New Roman"/>
                <a:sym typeface="Times New Roman"/>
              </a:rPr>
              <a:t>Youdao: He kicked me </a:t>
            </a:r>
            <a:r>
              <a:rPr lang="en-GB" sz="1800">
                <a:solidFill>
                  <a:srgbClr val="FF0000"/>
                </a:solidFill>
                <a:latin typeface="Times New Roman"/>
                <a:ea typeface="Times New Roman"/>
                <a:cs typeface="Times New Roman"/>
                <a:sym typeface="Times New Roman"/>
              </a:rPr>
              <a:t>three feet</a:t>
            </a:r>
            <a:endParaRPr sz="1800">
              <a:solidFill>
                <a:srgbClr val="FF0000"/>
              </a:solidFill>
              <a:latin typeface="Times New Roman"/>
              <a:ea typeface="Times New Roman"/>
              <a:cs typeface="Times New Roman"/>
              <a:sym typeface="Times New Roman"/>
            </a:endParaRPr>
          </a:p>
          <a:p>
            <a:pPr indent="45720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Bing: He kicked me </a:t>
            </a:r>
            <a:r>
              <a:rPr lang="en-GB" sz="1800">
                <a:solidFill>
                  <a:srgbClr val="FF0000"/>
                </a:solidFill>
                <a:latin typeface="Times New Roman"/>
                <a:ea typeface="Times New Roman"/>
                <a:cs typeface="Times New Roman"/>
                <a:sym typeface="Times New Roman"/>
              </a:rPr>
              <a:t>three feet</a:t>
            </a:r>
            <a:endParaRPr sz="1800">
              <a:solidFill>
                <a:srgbClr val="FF0000"/>
              </a:solidFill>
              <a:latin typeface="Times New Roman"/>
              <a:ea typeface="Times New Roman"/>
              <a:cs typeface="Times New Roman"/>
              <a:sym typeface="Times New Roman"/>
            </a:endParaRPr>
          </a:p>
          <a:p>
            <a:pPr indent="45720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Colins:He kicked me </a:t>
            </a:r>
            <a:r>
              <a:rPr lang="en-GB" sz="1800">
                <a:solidFill>
                  <a:srgbClr val="FF0000"/>
                </a:solidFill>
                <a:latin typeface="Times New Roman"/>
                <a:ea typeface="Times New Roman"/>
                <a:cs typeface="Times New Roman"/>
                <a:sym typeface="Times New Roman"/>
              </a:rPr>
              <a:t>three feet</a:t>
            </a:r>
            <a:endParaRPr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nvSpPr>
        <p:spPr>
          <a:xfrm>
            <a:off x="373050" y="124350"/>
            <a:ext cx="5404200" cy="6351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ii.As a modifier：</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Input: 他出了</a:t>
            </a:r>
            <a:r>
              <a:rPr lang="en-GB" sz="1800">
                <a:solidFill>
                  <a:srgbClr val="0000FF"/>
                </a:solidFill>
                <a:latin typeface="Times New Roman"/>
                <a:ea typeface="Times New Roman"/>
                <a:cs typeface="Times New Roman"/>
                <a:sym typeface="Times New Roman"/>
              </a:rPr>
              <a:t>一头的</a:t>
            </a:r>
            <a:r>
              <a:rPr lang="en-GB" sz="1800">
                <a:solidFill>
                  <a:schemeClr val="dk1"/>
                </a:solidFill>
                <a:latin typeface="Times New Roman"/>
                <a:ea typeface="Times New Roman"/>
                <a:cs typeface="Times New Roman"/>
                <a:sym typeface="Times New Roman"/>
              </a:rPr>
              <a:t>汗</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Baidu: He sweating </a:t>
            </a:r>
            <a:r>
              <a:rPr lang="en-GB" sz="1800">
                <a:solidFill>
                  <a:srgbClr val="0000FF"/>
                </a:solidFill>
                <a:latin typeface="Times New Roman"/>
                <a:ea typeface="Times New Roman"/>
                <a:cs typeface="Times New Roman"/>
                <a:sym typeface="Times New Roman"/>
              </a:rPr>
              <a:t>out of his head</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Google: He had a sweat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Youdao: He was sweating </a:t>
            </a:r>
            <a:r>
              <a:rPr lang="en-GB" sz="1800">
                <a:solidFill>
                  <a:srgbClr val="FF0000"/>
                </a:solidFill>
                <a:latin typeface="Times New Roman"/>
                <a:ea typeface="Times New Roman"/>
                <a:cs typeface="Times New Roman"/>
                <a:sym typeface="Times New Roman"/>
              </a:rPr>
              <a:t>like a man </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Bing:  He's sweating.</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Collins: He's sweating.</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Input: 他带着</a:t>
            </a:r>
            <a:r>
              <a:rPr lang="en-GB" sz="1800">
                <a:solidFill>
                  <a:srgbClr val="0000FF"/>
                </a:solidFill>
                <a:latin typeface="Times New Roman"/>
                <a:ea typeface="Times New Roman"/>
                <a:cs typeface="Times New Roman"/>
                <a:sym typeface="Times New Roman"/>
              </a:rPr>
              <a:t>一脚的</a:t>
            </a:r>
            <a:r>
              <a:rPr lang="en-GB" sz="1800">
                <a:solidFill>
                  <a:schemeClr val="dk1"/>
                </a:solidFill>
                <a:latin typeface="Times New Roman"/>
                <a:ea typeface="Times New Roman"/>
                <a:cs typeface="Times New Roman"/>
                <a:sym typeface="Times New Roman"/>
              </a:rPr>
              <a:t>泥走进屋</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Baidu: He walked into the house with </a:t>
            </a:r>
            <a:r>
              <a:rPr lang="en-GB" sz="1800">
                <a:solidFill>
                  <a:srgbClr val="0000FF"/>
                </a:solidFill>
                <a:latin typeface="Times New Roman"/>
                <a:ea typeface="Times New Roman"/>
                <a:cs typeface="Times New Roman"/>
                <a:sym typeface="Times New Roman"/>
              </a:rPr>
              <a:t>muddy feet</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Google: He entered the house with </a:t>
            </a:r>
            <a:r>
              <a:rPr lang="en-GB" sz="1800">
                <a:solidFill>
                  <a:srgbClr val="FF0000"/>
                </a:solidFill>
                <a:latin typeface="Times New Roman"/>
                <a:ea typeface="Times New Roman"/>
                <a:cs typeface="Times New Roman"/>
                <a:sym typeface="Times New Roman"/>
              </a:rPr>
              <a:t>a kick of</a:t>
            </a:r>
            <a:r>
              <a:rPr lang="en-GB" sz="1800">
                <a:solidFill>
                  <a:schemeClr val="dk1"/>
                </a:solidFill>
                <a:latin typeface="Times New Roman"/>
                <a:ea typeface="Times New Roman"/>
                <a:cs typeface="Times New Roman"/>
                <a:sym typeface="Times New Roman"/>
              </a:rPr>
              <a:t> mud</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Youdao: He walked into the room with </a:t>
            </a:r>
            <a:r>
              <a:rPr lang="en-GB" sz="1800">
                <a:solidFill>
                  <a:srgbClr val="FF0000"/>
                </a:solidFill>
                <a:latin typeface="Times New Roman"/>
                <a:ea typeface="Times New Roman"/>
                <a:cs typeface="Times New Roman"/>
                <a:sym typeface="Times New Roman"/>
              </a:rPr>
              <a:t>a foot of</a:t>
            </a:r>
            <a:r>
              <a:rPr lang="en-GB" sz="1800">
                <a:solidFill>
                  <a:schemeClr val="dk1"/>
                </a:solidFill>
                <a:latin typeface="Times New Roman"/>
                <a:ea typeface="Times New Roman"/>
                <a:cs typeface="Times New Roman"/>
                <a:sym typeface="Times New Roman"/>
              </a:rPr>
              <a:t> mud</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Bing: He walked into the house with </a:t>
            </a:r>
            <a:r>
              <a:rPr lang="en-GB" sz="1800">
                <a:solidFill>
                  <a:srgbClr val="FF0000"/>
                </a:solidFill>
                <a:latin typeface="Times New Roman"/>
                <a:ea typeface="Times New Roman"/>
                <a:cs typeface="Times New Roman"/>
                <a:sym typeface="Times New Roman"/>
              </a:rPr>
              <a:t>a foot of</a:t>
            </a:r>
            <a:r>
              <a:rPr lang="en-GB" sz="1800">
                <a:solidFill>
                  <a:schemeClr val="dk1"/>
                </a:solidFill>
                <a:latin typeface="Times New Roman"/>
                <a:ea typeface="Times New Roman"/>
                <a:cs typeface="Times New Roman"/>
                <a:sym typeface="Times New Roman"/>
              </a:rPr>
              <a:t> mud.</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Collins: He walked into the house with </a:t>
            </a:r>
            <a:r>
              <a:rPr lang="en-GB" sz="1800">
                <a:solidFill>
                  <a:srgbClr val="FF0000"/>
                </a:solidFill>
                <a:latin typeface="Times New Roman"/>
                <a:ea typeface="Times New Roman"/>
                <a:cs typeface="Times New Roman"/>
                <a:sym typeface="Times New Roman"/>
              </a:rPr>
              <a:t>a foot of</a:t>
            </a:r>
            <a:r>
              <a:rPr lang="en-GB" sz="1800">
                <a:solidFill>
                  <a:schemeClr val="dk1"/>
                </a:solidFill>
                <a:latin typeface="Times New Roman"/>
                <a:ea typeface="Times New Roman"/>
                <a:cs typeface="Times New Roman"/>
                <a:sym typeface="Times New Roman"/>
              </a:rPr>
              <a:t> mud.</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Input: 他</a:t>
            </a:r>
            <a:r>
              <a:rPr lang="en-GB" sz="1800">
                <a:solidFill>
                  <a:srgbClr val="0000FF"/>
                </a:solidFill>
                <a:latin typeface="Times New Roman"/>
                <a:ea typeface="Times New Roman"/>
                <a:cs typeface="Times New Roman"/>
                <a:sym typeface="Times New Roman"/>
              </a:rPr>
              <a:t>一脸的</a:t>
            </a:r>
            <a:r>
              <a:rPr lang="en-GB" sz="1800">
                <a:solidFill>
                  <a:schemeClr val="dk1"/>
                </a:solidFill>
                <a:latin typeface="Times New Roman"/>
                <a:ea typeface="Times New Roman"/>
                <a:cs typeface="Times New Roman"/>
                <a:sym typeface="Times New Roman"/>
              </a:rPr>
              <a:t>不高兴</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Baidu: His face was unhappy  ✓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Google:His face is not happy  ✓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Youdao:He </a:t>
            </a:r>
            <a:r>
              <a:rPr lang="en-GB" sz="1800">
                <a:solidFill>
                  <a:srgbClr val="FF0000"/>
                </a:solidFill>
                <a:latin typeface="Times New Roman"/>
                <a:ea typeface="Times New Roman"/>
                <a:cs typeface="Times New Roman"/>
                <a:sym typeface="Times New Roman"/>
              </a:rPr>
              <a:t>was unhappy with</a:t>
            </a:r>
            <a:r>
              <a:rPr lang="en-GB" sz="1800">
                <a:solidFill>
                  <a:schemeClr val="dk1"/>
                </a:solidFill>
                <a:latin typeface="Times New Roman"/>
                <a:ea typeface="Times New Roman"/>
                <a:cs typeface="Times New Roman"/>
                <a:sym typeface="Times New Roman"/>
              </a:rPr>
              <a:t> his face</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Bing: He </a:t>
            </a:r>
            <a:r>
              <a:rPr lang="en-GB" sz="1800">
                <a:solidFill>
                  <a:srgbClr val="FF0000"/>
                </a:solidFill>
                <a:latin typeface="Times New Roman"/>
                <a:ea typeface="Times New Roman"/>
                <a:cs typeface="Times New Roman"/>
                <a:sym typeface="Times New Roman"/>
              </a:rPr>
              <a:t>was unhappy with</a:t>
            </a:r>
            <a:r>
              <a:rPr lang="en-GB" sz="1800">
                <a:solidFill>
                  <a:schemeClr val="dk1"/>
                </a:solidFill>
                <a:latin typeface="Times New Roman"/>
                <a:ea typeface="Times New Roman"/>
                <a:cs typeface="Times New Roman"/>
                <a:sym typeface="Times New Roman"/>
              </a:rPr>
              <a:t> his face.</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Collins:He </a:t>
            </a:r>
            <a:r>
              <a:rPr lang="en-GB" sz="1800">
                <a:solidFill>
                  <a:srgbClr val="FF0000"/>
                </a:solidFill>
                <a:latin typeface="Times New Roman"/>
                <a:ea typeface="Times New Roman"/>
                <a:cs typeface="Times New Roman"/>
                <a:sym typeface="Times New Roman"/>
              </a:rPr>
              <a:t>was unhappy with</a:t>
            </a:r>
            <a:r>
              <a:rPr lang="en-GB" sz="1800">
                <a:solidFill>
                  <a:schemeClr val="dk1"/>
                </a:solidFill>
                <a:latin typeface="Times New Roman"/>
                <a:ea typeface="Times New Roman"/>
                <a:cs typeface="Times New Roman"/>
                <a:sym typeface="Times New Roman"/>
              </a:rPr>
              <a:t> his face.</a:t>
            </a:r>
            <a:endParaRPr sz="1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7" name="Google Shape;147;p22"/>
          <p:cNvSpPr txBox="1"/>
          <p:nvPr/>
        </p:nvSpPr>
        <p:spPr>
          <a:xfrm>
            <a:off x="5595500" y="621725"/>
            <a:ext cx="3175800" cy="54423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latin typeface="Times New Roman"/>
                <a:ea typeface="Times New Roman"/>
                <a:cs typeface="Times New Roman"/>
                <a:sym typeface="Times New Roman"/>
              </a:rPr>
              <a:t>Possible Reasons: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1.English does not use body part as measure word or modifier.</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2.</a:t>
            </a:r>
            <a:r>
              <a:rPr lang="en-GB" sz="1800">
                <a:solidFill>
                  <a:schemeClr val="dk1"/>
                </a:solidFill>
                <a:latin typeface="Times New Roman"/>
                <a:ea typeface="Times New Roman"/>
                <a:cs typeface="Times New Roman"/>
                <a:sym typeface="Times New Roman"/>
              </a:rPr>
              <a:t>The </a:t>
            </a:r>
            <a:r>
              <a:rPr i="1" lang="en-GB" sz="1800" u="sng">
                <a:solidFill>
                  <a:schemeClr val="dk1"/>
                </a:solidFill>
                <a:latin typeface="Times New Roman"/>
                <a:ea typeface="Times New Roman"/>
                <a:cs typeface="Times New Roman"/>
                <a:sym typeface="Times New Roman"/>
              </a:rPr>
              <a:t>samples are not enough</a:t>
            </a:r>
            <a:r>
              <a:rPr i="1" lang="en-GB" sz="1800">
                <a:solidFill>
                  <a:schemeClr val="dk1"/>
                </a:solidFill>
                <a:latin typeface="Times New Roman"/>
                <a:ea typeface="Times New Roman"/>
                <a:cs typeface="Times New Roman"/>
                <a:sym typeface="Times New Roman"/>
              </a:rPr>
              <a:t> </a:t>
            </a:r>
            <a:r>
              <a:rPr lang="en-GB" sz="1800">
                <a:solidFill>
                  <a:schemeClr val="dk1"/>
                </a:solidFill>
                <a:latin typeface="Times New Roman"/>
                <a:ea typeface="Times New Roman"/>
                <a:cs typeface="Times New Roman"/>
                <a:sym typeface="Times New Roman"/>
              </a:rPr>
              <a:t>for machine to be trained. Machine may translate them </a:t>
            </a:r>
            <a:r>
              <a:rPr i="1" lang="en-GB" sz="1800" u="sng">
                <a:solidFill>
                  <a:schemeClr val="dk1"/>
                </a:solidFill>
                <a:latin typeface="Times New Roman"/>
                <a:ea typeface="Times New Roman"/>
                <a:cs typeface="Times New Roman"/>
                <a:sym typeface="Times New Roman"/>
              </a:rPr>
              <a:t>word by word</a:t>
            </a:r>
            <a:r>
              <a:rPr i="1" lang="en-GB" sz="1800">
                <a:solidFill>
                  <a:schemeClr val="dk1"/>
                </a:solidFill>
                <a:latin typeface="Times New Roman"/>
                <a:ea typeface="Times New Roman"/>
                <a:cs typeface="Times New Roman"/>
                <a:sym typeface="Times New Roman"/>
              </a:rPr>
              <a:t>.</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br>
              <a:rPr lang="en-GB" sz="1800">
                <a:solidFill>
                  <a:schemeClr val="dk1"/>
                </a:solidFill>
                <a:latin typeface="Times New Roman"/>
                <a:ea typeface="Times New Roman"/>
                <a:cs typeface="Times New Roman"/>
                <a:sym typeface="Times New Roman"/>
              </a:rPr>
            </a:br>
            <a:r>
              <a:rPr b="1" lang="en-GB" sz="1800">
                <a:solidFill>
                  <a:schemeClr val="dk1"/>
                </a:solidFill>
                <a:latin typeface="Times New Roman"/>
                <a:ea typeface="Times New Roman"/>
                <a:cs typeface="Times New Roman"/>
                <a:sym typeface="Times New Roman"/>
              </a:rPr>
              <a:t>Why baidu performs better: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It has more</a:t>
            </a:r>
            <a:r>
              <a:rPr i="1" lang="en-GB" sz="1800">
                <a:solidFill>
                  <a:schemeClr val="dk1"/>
                </a:solidFill>
                <a:latin typeface="Times New Roman"/>
                <a:ea typeface="Times New Roman"/>
                <a:cs typeface="Times New Roman"/>
                <a:sym typeface="Times New Roman"/>
              </a:rPr>
              <a:t> </a:t>
            </a:r>
            <a:r>
              <a:rPr i="1" lang="en-GB" sz="1800" u="sng">
                <a:solidFill>
                  <a:schemeClr val="dk1"/>
                </a:solidFill>
                <a:latin typeface="Times New Roman"/>
                <a:ea typeface="Times New Roman"/>
                <a:cs typeface="Times New Roman"/>
                <a:sym typeface="Times New Roman"/>
              </a:rPr>
              <a:t>wide-ranging Chinese vocabulary</a:t>
            </a:r>
            <a:r>
              <a:rPr i="1" lang="en-GB" sz="1800">
                <a:solidFill>
                  <a:schemeClr val="dk1"/>
                </a:solidFill>
                <a:latin typeface="Times New Roman"/>
                <a:ea typeface="Times New Roman"/>
                <a:cs typeface="Times New Roman"/>
                <a:sym typeface="Times New Roman"/>
              </a:rPr>
              <a:t> </a:t>
            </a:r>
            <a:r>
              <a:rPr lang="en-GB" sz="1800">
                <a:solidFill>
                  <a:schemeClr val="dk1"/>
                </a:solidFill>
                <a:latin typeface="Times New Roman"/>
                <a:ea typeface="Times New Roman"/>
                <a:cs typeface="Times New Roman"/>
                <a:sym typeface="Times New Roman"/>
              </a:rPr>
              <a:t>in its corpus.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It uses </a:t>
            </a:r>
            <a:r>
              <a:rPr i="1" lang="en-GB" sz="1800" u="sng">
                <a:solidFill>
                  <a:schemeClr val="dk1"/>
                </a:solidFill>
                <a:latin typeface="Times New Roman"/>
                <a:ea typeface="Times New Roman"/>
                <a:cs typeface="Times New Roman"/>
                <a:sym typeface="Times New Roman"/>
              </a:rPr>
              <a:t>example-based MT</a:t>
            </a:r>
            <a:r>
              <a:rPr lang="en-GB" sz="1800">
                <a:solidFill>
                  <a:schemeClr val="dk1"/>
                </a:solidFill>
                <a:latin typeface="Times New Roman"/>
                <a:ea typeface="Times New Roman"/>
                <a:cs typeface="Times New Roman"/>
                <a:sym typeface="Times New Roman"/>
              </a:rPr>
              <a:t> at the same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ctrTitle"/>
          </p:nvPr>
        </p:nvSpPr>
        <p:spPr>
          <a:xfrm>
            <a:off x="685800" y="954452"/>
            <a:ext cx="7772400" cy="3233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7200"/>
              <a:buFont typeface="Raleway"/>
              <a:buNone/>
            </a:pPr>
            <a:r>
              <a:rPr i="0" lang="en-GB" sz="7200" u="none" cap="none" strike="noStrike">
                <a:solidFill>
                  <a:srgbClr val="7ECEFD"/>
                </a:solidFill>
                <a:latin typeface="Times New Roman"/>
                <a:ea typeface="Times New Roman"/>
                <a:cs typeface="Times New Roman"/>
                <a:sym typeface="Times New Roman"/>
              </a:rPr>
              <a:t>2.</a:t>
            </a:r>
            <a:endParaRPr i="0" sz="7200" u="none" cap="none" strike="noStrike">
              <a:solidFill>
                <a:srgbClr val="7ECEFD"/>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4800"/>
              <a:buFont typeface="Raleway"/>
              <a:buNone/>
            </a:pPr>
            <a:r>
              <a:rPr lang="en-GB">
                <a:latin typeface="Times New Roman"/>
                <a:ea typeface="Times New Roman"/>
                <a:cs typeface="Times New Roman"/>
                <a:sym typeface="Times New Roman"/>
              </a:rPr>
              <a:t>Syntactic </a:t>
            </a:r>
            <a:r>
              <a:rPr i="0" lang="en-GB" sz="4800" u="none" cap="none" strike="noStrike">
                <a:solidFill>
                  <a:srgbClr val="FFFFFF"/>
                </a:solidFill>
                <a:latin typeface="Times New Roman"/>
                <a:ea typeface="Times New Roman"/>
                <a:cs typeface="Times New Roman"/>
                <a:sym typeface="Times New Roman"/>
              </a:rPr>
              <a:t>Analysis</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4800"/>
              <a:buFont typeface="Raleway"/>
              <a:buNone/>
            </a:pPr>
            <a:r>
              <a:t/>
            </a:r>
            <a:endParaRPr>
              <a:latin typeface="Times New Roman"/>
              <a:ea typeface="Times New Roman"/>
              <a:cs typeface="Times New Roman"/>
              <a:sym typeface="Times New Roman"/>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893700" y="274650"/>
            <a:ext cx="6462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4A86E8"/>
                </a:solidFill>
                <a:latin typeface="Times New Roman"/>
                <a:ea typeface="Times New Roman"/>
                <a:cs typeface="Times New Roman"/>
                <a:sym typeface="Times New Roman"/>
              </a:rPr>
              <a:t>4. </a:t>
            </a:r>
            <a:r>
              <a:rPr lang="en-GB" sz="3000">
                <a:solidFill>
                  <a:srgbClr val="4A86E8"/>
                </a:solidFill>
                <a:latin typeface="Times New Roman"/>
                <a:ea typeface="Times New Roman"/>
                <a:cs typeface="Times New Roman"/>
                <a:sym typeface="Times New Roman"/>
              </a:rPr>
              <a:t>Complex NP with clausal modifiers</a:t>
            </a:r>
            <a:endParaRPr sz="3000">
              <a:solidFill>
                <a:srgbClr val="4A86E8"/>
              </a:solidFill>
              <a:latin typeface="Times New Roman"/>
              <a:ea typeface="Times New Roman"/>
              <a:cs typeface="Times New Roman"/>
              <a:sym typeface="Times New Roman"/>
            </a:endParaRPr>
          </a:p>
        </p:txBody>
      </p:sp>
      <p:sp>
        <p:nvSpPr>
          <p:cNvPr id="158" name="Google Shape;158;p24"/>
          <p:cNvSpPr txBox="1"/>
          <p:nvPr>
            <p:ph idx="1" type="body"/>
          </p:nvPr>
        </p:nvSpPr>
        <p:spPr>
          <a:xfrm>
            <a:off x="893700" y="1600200"/>
            <a:ext cx="3690000" cy="496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800">
                <a:solidFill>
                  <a:schemeClr val="dk1"/>
                </a:solidFill>
                <a:highlight>
                  <a:srgbClr val="FFFFFF"/>
                </a:highlight>
                <a:latin typeface="Times New Roman"/>
                <a:ea typeface="Times New Roman"/>
                <a:cs typeface="Times New Roman"/>
                <a:sym typeface="Times New Roman"/>
              </a:rPr>
              <a:t>Example 1:</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Input: 她說的話</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Baidu: what she said</a:t>
            </a:r>
            <a:r>
              <a:rPr lang="en-GB" sz="1800">
                <a:solidFill>
                  <a:schemeClr val="dk1"/>
                </a:solidFill>
                <a:highlight>
                  <a:srgbClr val="FFFFFF"/>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rgbClr val="FF0000"/>
                </a:solidFill>
                <a:latin typeface="Times New Roman"/>
                <a:ea typeface="Times New Roman"/>
                <a:cs typeface="Times New Roman"/>
                <a:sym typeface="Times New Roman"/>
              </a:rPr>
              <a:t>Google: she said something</a:t>
            </a:r>
            <a:endParaRPr sz="1800">
              <a:solidFill>
                <a:srgbClr val="FF0000"/>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Youdao: what she said</a:t>
            </a:r>
            <a:r>
              <a:rPr lang="en-GB" sz="1800">
                <a:solidFill>
                  <a:schemeClr val="dk1"/>
                </a:solidFill>
                <a:highlight>
                  <a:srgbClr val="FFFFFF"/>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Bing: what she said</a:t>
            </a:r>
            <a:r>
              <a:rPr lang="en-GB" sz="1800">
                <a:solidFill>
                  <a:schemeClr val="dk1"/>
                </a:solidFill>
                <a:highlight>
                  <a:srgbClr val="FFFFFF"/>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Collins: what she said</a:t>
            </a:r>
            <a:r>
              <a:rPr lang="en-GB" sz="1800">
                <a:solidFill>
                  <a:schemeClr val="dk1"/>
                </a:solidFill>
                <a:highlight>
                  <a:srgbClr val="FFFFFF"/>
                </a:highlight>
                <a:latin typeface="Times New Roman"/>
                <a:ea typeface="Times New Roman"/>
                <a:cs typeface="Times New Roman"/>
                <a:sym typeface="Times New Roman"/>
              </a:rPr>
              <a:t>✓</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Example 2:</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Input: 她提出來的想法</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Baidu: The idea she put forward </a:t>
            </a:r>
            <a:r>
              <a:rPr lang="en-GB" sz="1800">
                <a:solidFill>
                  <a:schemeClr val="dk1"/>
                </a:solidFill>
                <a:highlight>
                  <a:srgbClr val="FFFFFF"/>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rgbClr val="FF0000"/>
                </a:solidFill>
                <a:latin typeface="Times New Roman"/>
                <a:ea typeface="Times New Roman"/>
                <a:cs typeface="Times New Roman"/>
                <a:sym typeface="Times New Roman"/>
              </a:rPr>
              <a:t>Google: She put forward the idea </a:t>
            </a:r>
            <a:endParaRPr sz="1800">
              <a:solidFill>
                <a:srgbClr val="FF0000"/>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rgbClr val="FF0000"/>
                </a:solidFill>
                <a:latin typeface="Times New Roman"/>
                <a:ea typeface="Times New Roman"/>
                <a:cs typeface="Times New Roman"/>
                <a:sym typeface="Times New Roman"/>
              </a:rPr>
              <a:t>Youdao:She came up with the idea</a:t>
            </a:r>
            <a:endParaRPr sz="1800">
              <a:solidFill>
                <a:srgbClr val="FF0000"/>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Bing: </a:t>
            </a:r>
            <a:r>
              <a:rPr lang="en-GB" sz="1800">
                <a:solidFill>
                  <a:schemeClr val="dk1"/>
                </a:solidFill>
                <a:highlight>
                  <a:srgbClr val="FFFFFF"/>
                </a:highlight>
                <a:latin typeface="Times New Roman"/>
                <a:ea typeface="Times New Roman"/>
                <a:cs typeface="Times New Roman"/>
                <a:sym typeface="Times New Roman"/>
              </a:rPr>
              <a:t>The idea she brought up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Collins: </a:t>
            </a:r>
            <a:r>
              <a:rPr lang="en-GB" sz="1800">
                <a:solidFill>
                  <a:schemeClr val="dk1"/>
                </a:solidFill>
                <a:highlight>
                  <a:srgbClr val="FFFFFF"/>
                </a:highlight>
                <a:latin typeface="Times New Roman"/>
                <a:ea typeface="Times New Roman"/>
                <a:cs typeface="Times New Roman"/>
                <a:sym typeface="Times New Roman"/>
              </a:rPr>
              <a:t>The idea she brought up  ✓</a:t>
            </a:r>
            <a:endParaRPr sz="1800">
              <a:solidFill>
                <a:schemeClr val="dk1"/>
              </a:solidFill>
              <a:highlight>
                <a:srgbClr val="FFFFFF"/>
              </a:highlight>
              <a:latin typeface="Times New Roman"/>
              <a:ea typeface="Times New Roman"/>
              <a:cs typeface="Times New Roman"/>
              <a:sym typeface="Times New Roman"/>
            </a:endParaRPr>
          </a:p>
          <a:p>
            <a:pPr indent="88900" lvl="0" marL="0" rtl="0" algn="l">
              <a:spcBef>
                <a:spcPts val="0"/>
              </a:spcBef>
              <a:spcAft>
                <a:spcPts val="0"/>
              </a:spcAft>
              <a:buNone/>
            </a:pPr>
            <a:r>
              <a:t/>
            </a:r>
            <a:endParaRPr sz="1800"/>
          </a:p>
        </p:txBody>
      </p:sp>
      <p:sp>
        <p:nvSpPr>
          <p:cNvPr id="159" name="Google Shape;159;p24"/>
          <p:cNvSpPr txBox="1"/>
          <p:nvPr/>
        </p:nvSpPr>
        <p:spPr>
          <a:xfrm>
            <a:off x="5066900" y="1720400"/>
            <a:ext cx="67872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nvSpPr>
        <p:spPr>
          <a:xfrm>
            <a:off x="4972650" y="1508275"/>
            <a:ext cx="3440700" cy="2286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800">
                <a:solidFill>
                  <a:schemeClr val="dk1"/>
                </a:solidFill>
                <a:highlight>
                  <a:srgbClr val="FFFFFF"/>
                </a:highlight>
                <a:latin typeface="Times New Roman"/>
                <a:ea typeface="Times New Roman"/>
                <a:cs typeface="Times New Roman"/>
                <a:sym typeface="Times New Roman"/>
              </a:rPr>
              <a:t>Example 3:</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Input: 她發出來的聲音</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Baidu: The sound she made </a:t>
            </a:r>
            <a:r>
              <a:rPr lang="en-GB" sz="1800">
                <a:solidFill>
                  <a:schemeClr val="dk1"/>
                </a:solidFill>
                <a:highlight>
                  <a:srgbClr val="FFFFFF"/>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Google: The sound she made </a:t>
            </a:r>
            <a:r>
              <a:rPr lang="en-GB" sz="1800">
                <a:solidFill>
                  <a:schemeClr val="dk1"/>
                </a:solidFill>
                <a:highlight>
                  <a:srgbClr val="FFFFFF"/>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rgbClr val="FF0000"/>
                </a:solidFill>
                <a:latin typeface="Times New Roman"/>
                <a:ea typeface="Times New Roman"/>
                <a:cs typeface="Times New Roman"/>
                <a:sym typeface="Times New Roman"/>
              </a:rPr>
              <a:t>Youdao: She made a sound</a:t>
            </a:r>
            <a:endParaRPr sz="1800">
              <a:solidFill>
                <a:srgbClr val="FF0000"/>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Bing: </a:t>
            </a:r>
            <a:r>
              <a:rPr lang="en-GB" sz="1800">
                <a:solidFill>
                  <a:schemeClr val="dk1"/>
                </a:solidFill>
                <a:highlight>
                  <a:srgbClr val="FFFFFF"/>
                </a:highlight>
                <a:latin typeface="Times New Roman"/>
                <a:ea typeface="Times New Roman"/>
                <a:cs typeface="Times New Roman"/>
                <a:sym typeface="Times New Roman"/>
              </a:rPr>
              <a:t>The sound of her voice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Collins: </a:t>
            </a:r>
            <a:r>
              <a:rPr lang="en-GB" sz="1800">
                <a:solidFill>
                  <a:schemeClr val="dk1"/>
                </a:solidFill>
                <a:highlight>
                  <a:srgbClr val="FFFFFF"/>
                </a:highlight>
                <a:latin typeface="Times New Roman"/>
                <a:ea typeface="Times New Roman"/>
                <a:cs typeface="Times New Roman"/>
                <a:sym typeface="Times New Roman"/>
              </a:rPr>
              <a:t>The sound of her voice ✓</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p>
        </p:txBody>
      </p:sp>
      <p:sp>
        <p:nvSpPr>
          <p:cNvPr id="161" name="Google Shape;161;p24"/>
          <p:cNvSpPr txBox="1"/>
          <p:nvPr/>
        </p:nvSpPr>
        <p:spPr>
          <a:xfrm>
            <a:off x="4819475" y="3884900"/>
            <a:ext cx="4147800" cy="2089200"/>
          </a:xfrm>
          <a:prstGeom prst="rect">
            <a:avLst/>
          </a:prstGeom>
          <a:solidFill>
            <a:srgbClr val="D9EAD3"/>
          </a:solid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Google &amp; Youdao acts badly</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Problem: not </a:t>
            </a:r>
            <a:r>
              <a:rPr lang="en-GB" sz="2000">
                <a:latin typeface="Times New Roman"/>
                <a:ea typeface="Times New Roman"/>
                <a:cs typeface="Times New Roman"/>
                <a:sym typeface="Times New Roman"/>
              </a:rPr>
              <a:t>preserving</a:t>
            </a:r>
            <a:r>
              <a:rPr lang="en-GB" sz="2000">
                <a:latin typeface="Times New Roman"/>
                <a:ea typeface="Times New Roman"/>
                <a:cs typeface="Times New Roman"/>
                <a:sym typeface="Times New Roman"/>
              </a:rPr>
              <a:t> the </a:t>
            </a:r>
            <a:r>
              <a:rPr i="1" lang="en-GB" sz="2000" u="sng">
                <a:latin typeface="Times New Roman"/>
                <a:ea typeface="Times New Roman"/>
                <a:cs typeface="Times New Roman"/>
                <a:sym typeface="Times New Roman"/>
              </a:rPr>
              <a:t>NP structure</a:t>
            </a:r>
            <a:endParaRPr i="1" sz="2000" u="sng">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Possible Reasons: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i="1" lang="en-GB" sz="2000" u="sng">
                <a:solidFill>
                  <a:schemeClr val="dk1"/>
                </a:solidFill>
                <a:latin typeface="Times New Roman"/>
                <a:ea typeface="Times New Roman"/>
                <a:cs typeface="Times New Roman"/>
                <a:sym typeface="Times New Roman"/>
              </a:rPr>
              <a:t>Word order of subclause </a:t>
            </a:r>
            <a:r>
              <a:rPr lang="en-GB" sz="2000">
                <a:solidFill>
                  <a:schemeClr val="dk1"/>
                </a:solidFill>
                <a:latin typeface="Times New Roman"/>
                <a:ea typeface="Times New Roman"/>
                <a:cs typeface="Times New Roman"/>
                <a:sym typeface="Times New Roman"/>
              </a:rPr>
              <a:t>in Chinese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215700" y="330675"/>
            <a:ext cx="8712600" cy="66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4A86E8"/>
                </a:solidFill>
                <a:latin typeface="Times New Roman"/>
                <a:ea typeface="Times New Roman"/>
                <a:cs typeface="Times New Roman"/>
                <a:sym typeface="Times New Roman"/>
              </a:rPr>
              <a:t>4. </a:t>
            </a:r>
            <a:r>
              <a:rPr lang="en-GB" sz="3000">
                <a:solidFill>
                  <a:srgbClr val="4A86E8"/>
                </a:solidFill>
                <a:latin typeface="Times New Roman"/>
                <a:ea typeface="Times New Roman"/>
                <a:cs typeface="Times New Roman"/>
                <a:sym typeface="Times New Roman"/>
              </a:rPr>
              <a:t>Complex NP with clausal modifiers--more complex!</a:t>
            </a:r>
            <a:endParaRPr sz="3000">
              <a:solidFill>
                <a:srgbClr val="4A86E8"/>
              </a:solidFill>
              <a:latin typeface="Times New Roman"/>
              <a:ea typeface="Times New Roman"/>
              <a:cs typeface="Times New Roman"/>
              <a:sym typeface="Times New Roman"/>
            </a:endParaRPr>
          </a:p>
        </p:txBody>
      </p:sp>
      <p:sp>
        <p:nvSpPr>
          <p:cNvPr id="167" name="Google Shape;167;p25"/>
          <p:cNvSpPr txBox="1"/>
          <p:nvPr>
            <p:ph idx="1" type="body"/>
          </p:nvPr>
        </p:nvSpPr>
        <p:spPr>
          <a:xfrm>
            <a:off x="671650" y="1331500"/>
            <a:ext cx="5208300" cy="532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Example 1:</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Input: 她提出來的賣掉房子的想法</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Baidu: She </a:t>
            </a:r>
            <a:r>
              <a:rPr lang="en-GB" sz="1800">
                <a:solidFill>
                  <a:srgbClr val="FF0000"/>
                </a:solidFill>
                <a:latin typeface="Times New Roman"/>
                <a:ea typeface="Times New Roman"/>
                <a:cs typeface="Times New Roman"/>
                <a:sym typeface="Times New Roman"/>
              </a:rPr>
              <a:t>put forward the idea</a:t>
            </a:r>
            <a:r>
              <a:rPr lang="en-GB" sz="1800">
                <a:solidFill>
                  <a:schemeClr val="dk1"/>
                </a:solidFill>
                <a:latin typeface="Times New Roman"/>
                <a:ea typeface="Times New Roman"/>
                <a:cs typeface="Times New Roman"/>
                <a:sym typeface="Times New Roman"/>
              </a:rPr>
              <a:t> of selling the house</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Google: She </a:t>
            </a:r>
            <a:r>
              <a:rPr lang="en-GB" sz="1800">
                <a:solidFill>
                  <a:srgbClr val="FF0000"/>
                </a:solidFill>
                <a:latin typeface="Times New Roman"/>
                <a:ea typeface="Times New Roman"/>
                <a:cs typeface="Times New Roman"/>
                <a:sym typeface="Times New Roman"/>
              </a:rPr>
              <a:t>put forward the idea</a:t>
            </a:r>
            <a:r>
              <a:rPr lang="en-GB" sz="1800">
                <a:solidFill>
                  <a:schemeClr val="dk1"/>
                </a:solidFill>
                <a:latin typeface="Times New Roman"/>
                <a:ea typeface="Times New Roman"/>
                <a:cs typeface="Times New Roman"/>
                <a:sym typeface="Times New Roman"/>
              </a:rPr>
              <a:t> of selling a house</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Youdao: She</a:t>
            </a:r>
            <a:r>
              <a:rPr lang="en-GB" sz="1800">
                <a:solidFill>
                  <a:srgbClr val="0000FF"/>
                </a:solidFill>
                <a:latin typeface="Times New Roman"/>
                <a:ea typeface="Times New Roman"/>
                <a:cs typeface="Times New Roman"/>
                <a:sym typeface="Times New Roman"/>
              </a:rPr>
              <a:t> </a:t>
            </a:r>
            <a:r>
              <a:rPr lang="en-GB" sz="1800">
                <a:solidFill>
                  <a:srgbClr val="FF0000"/>
                </a:solidFill>
                <a:latin typeface="Times New Roman"/>
                <a:ea typeface="Times New Roman"/>
                <a:cs typeface="Times New Roman"/>
                <a:sym typeface="Times New Roman"/>
              </a:rPr>
              <a:t>brought up the idea</a:t>
            </a:r>
            <a:r>
              <a:rPr lang="en-GB" sz="1800">
                <a:solidFill>
                  <a:schemeClr val="dk1"/>
                </a:solidFill>
                <a:latin typeface="Times New Roman"/>
                <a:ea typeface="Times New Roman"/>
                <a:cs typeface="Times New Roman"/>
                <a:sym typeface="Times New Roman"/>
              </a:rPr>
              <a:t> of selling the house</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Bing: </a:t>
            </a:r>
            <a:r>
              <a:rPr lang="en-GB" sz="1800">
                <a:solidFill>
                  <a:schemeClr val="dk1"/>
                </a:solidFill>
                <a:highlight>
                  <a:srgbClr val="FFFFFF"/>
                </a:highlight>
                <a:latin typeface="Times New Roman"/>
                <a:ea typeface="Times New Roman"/>
                <a:cs typeface="Times New Roman"/>
                <a:sym typeface="Times New Roman"/>
              </a:rPr>
              <a:t>She </a:t>
            </a:r>
            <a:r>
              <a:rPr lang="en-GB" sz="1800">
                <a:solidFill>
                  <a:srgbClr val="FF0000"/>
                </a:solidFill>
                <a:highlight>
                  <a:srgbClr val="FFFFFF"/>
                </a:highlight>
                <a:latin typeface="Times New Roman"/>
                <a:ea typeface="Times New Roman"/>
                <a:cs typeface="Times New Roman"/>
                <a:sym typeface="Times New Roman"/>
              </a:rPr>
              <a:t>raised the idea </a:t>
            </a:r>
            <a:r>
              <a:rPr lang="en-GB" sz="1800">
                <a:solidFill>
                  <a:schemeClr val="dk1"/>
                </a:solidFill>
                <a:highlight>
                  <a:srgbClr val="FFFFFF"/>
                </a:highlight>
                <a:latin typeface="Times New Roman"/>
                <a:ea typeface="Times New Roman"/>
                <a:cs typeface="Times New Roman"/>
                <a:sym typeface="Times New Roman"/>
              </a:rPr>
              <a:t>of selling the house.</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Collins: </a:t>
            </a:r>
            <a:r>
              <a:rPr lang="en-GB" sz="1800">
                <a:solidFill>
                  <a:schemeClr val="dk1"/>
                </a:solidFill>
                <a:highlight>
                  <a:srgbClr val="FFFFFF"/>
                </a:highlight>
                <a:latin typeface="Times New Roman"/>
                <a:ea typeface="Times New Roman"/>
                <a:cs typeface="Times New Roman"/>
                <a:sym typeface="Times New Roman"/>
              </a:rPr>
              <a:t>She </a:t>
            </a:r>
            <a:r>
              <a:rPr lang="en-GB" sz="1800">
                <a:solidFill>
                  <a:srgbClr val="FF0000"/>
                </a:solidFill>
                <a:highlight>
                  <a:srgbClr val="FFFFFF"/>
                </a:highlight>
                <a:latin typeface="Times New Roman"/>
                <a:ea typeface="Times New Roman"/>
                <a:cs typeface="Times New Roman"/>
                <a:sym typeface="Times New Roman"/>
              </a:rPr>
              <a:t>raised the idea</a:t>
            </a:r>
            <a:r>
              <a:rPr lang="en-GB" sz="1800">
                <a:solidFill>
                  <a:srgbClr val="0000FF"/>
                </a:solidFill>
                <a:highlight>
                  <a:srgbClr val="FFFFFF"/>
                </a:highlight>
                <a:latin typeface="Times New Roman"/>
                <a:ea typeface="Times New Roman"/>
                <a:cs typeface="Times New Roman"/>
                <a:sym typeface="Times New Roman"/>
              </a:rPr>
              <a:t> </a:t>
            </a:r>
            <a:r>
              <a:rPr lang="en-GB" sz="1800">
                <a:solidFill>
                  <a:schemeClr val="dk1"/>
                </a:solidFill>
                <a:highlight>
                  <a:srgbClr val="FFFFFF"/>
                </a:highlight>
                <a:latin typeface="Times New Roman"/>
                <a:ea typeface="Times New Roman"/>
                <a:cs typeface="Times New Roman"/>
                <a:sym typeface="Times New Roman"/>
              </a:rPr>
              <a:t>of selling the house.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rgbClr val="0000FF"/>
                </a:solidFill>
                <a:highlight>
                  <a:srgbClr val="FFFFFF"/>
                </a:highlight>
                <a:latin typeface="Times New Roman"/>
                <a:ea typeface="Times New Roman"/>
                <a:cs typeface="Times New Roman"/>
                <a:sym typeface="Times New Roman"/>
              </a:rPr>
              <a:t>Reference: the idea of selling the house put forward </a:t>
            </a:r>
            <a:endParaRPr sz="1800">
              <a:solidFill>
                <a:srgbClr val="0000FF"/>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rgbClr val="0000FF"/>
                </a:solidFill>
                <a:highlight>
                  <a:srgbClr val="FFFFFF"/>
                </a:highlight>
                <a:latin typeface="Times New Roman"/>
                <a:ea typeface="Times New Roman"/>
                <a:cs typeface="Times New Roman"/>
                <a:sym typeface="Times New Roman"/>
              </a:rPr>
              <a:t>by her</a:t>
            </a:r>
            <a:endParaRPr sz="1800">
              <a:solidFill>
                <a:srgbClr val="0000FF"/>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0000FF"/>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highlight>
                  <a:srgbClr val="FFFFFF"/>
                </a:highlight>
                <a:latin typeface="Times New Roman"/>
                <a:ea typeface="Times New Roman"/>
                <a:cs typeface="Times New Roman"/>
                <a:sym typeface="Times New Roman"/>
              </a:rPr>
              <a:t>Example 2:</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highlight>
                  <a:srgbClr val="FFFFFF"/>
                </a:highlight>
                <a:latin typeface="Times New Roman"/>
                <a:ea typeface="Times New Roman"/>
                <a:cs typeface="Times New Roman"/>
                <a:sym typeface="Times New Roman"/>
              </a:rPr>
              <a:t>Input:</a:t>
            </a:r>
            <a:r>
              <a:rPr lang="en-GB" sz="1800">
                <a:solidFill>
                  <a:schemeClr val="dk1"/>
                </a:solidFill>
                <a:latin typeface="Times New Roman"/>
                <a:ea typeface="Times New Roman"/>
                <a:cs typeface="Times New Roman"/>
                <a:sym typeface="Times New Roman"/>
              </a:rPr>
              <a:t>她說的侮辱老師的話</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highlight>
                  <a:srgbClr val="FFFFFF"/>
                </a:highlight>
                <a:latin typeface="Times New Roman"/>
                <a:ea typeface="Times New Roman"/>
                <a:cs typeface="Times New Roman"/>
                <a:sym typeface="Times New Roman"/>
              </a:rPr>
              <a:t>Baidu: She insulted the </a:t>
            </a:r>
            <a:r>
              <a:rPr lang="en-GB" sz="1800">
                <a:solidFill>
                  <a:srgbClr val="FF0000"/>
                </a:solidFill>
                <a:highlight>
                  <a:srgbClr val="FFFFFF"/>
                </a:highlight>
                <a:latin typeface="Times New Roman"/>
                <a:ea typeface="Times New Roman"/>
                <a:cs typeface="Times New Roman"/>
                <a:sym typeface="Times New Roman"/>
              </a:rPr>
              <a:t>teacher’s words</a:t>
            </a:r>
            <a:endParaRPr sz="1800">
              <a:solidFill>
                <a:srgbClr val="FF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highlight>
                  <a:srgbClr val="FFFFFF"/>
                </a:highlight>
                <a:latin typeface="Times New Roman"/>
                <a:ea typeface="Times New Roman"/>
                <a:cs typeface="Times New Roman"/>
                <a:sym typeface="Times New Roman"/>
              </a:rPr>
              <a:t>Google: She said insulting</a:t>
            </a:r>
            <a:r>
              <a:rPr lang="en-GB" sz="1800">
                <a:solidFill>
                  <a:srgbClr val="FF0000"/>
                </a:solidFill>
                <a:highlight>
                  <a:srgbClr val="FFFFFF"/>
                </a:highlight>
                <a:latin typeface="Times New Roman"/>
                <a:ea typeface="Times New Roman"/>
                <a:cs typeface="Times New Roman"/>
                <a:sym typeface="Times New Roman"/>
              </a:rPr>
              <a:t> teacher’s words</a:t>
            </a:r>
            <a:endParaRPr sz="1800">
              <a:solidFill>
                <a:srgbClr val="FF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highlight>
                  <a:srgbClr val="FFFFFF"/>
                </a:highlight>
                <a:latin typeface="Times New Roman"/>
                <a:ea typeface="Times New Roman"/>
                <a:cs typeface="Times New Roman"/>
                <a:sym typeface="Times New Roman"/>
              </a:rPr>
              <a:t>Youdao: What she said </a:t>
            </a:r>
            <a:r>
              <a:rPr lang="en-GB" sz="1800">
                <a:solidFill>
                  <a:srgbClr val="FF0000"/>
                </a:solidFill>
                <a:highlight>
                  <a:srgbClr val="FFFFFF"/>
                </a:highlight>
                <a:latin typeface="Times New Roman"/>
                <a:ea typeface="Times New Roman"/>
                <a:cs typeface="Times New Roman"/>
                <a:sym typeface="Times New Roman"/>
              </a:rPr>
              <a:t>was</a:t>
            </a:r>
            <a:r>
              <a:rPr lang="en-GB" sz="1800">
                <a:solidFill>
                  <a:schemeClr val="dk1"/>
                </a:solidFill>
                <a:highlight>
                  <a:srgbClr val="FFFFFF"/>
                </a:highlight>
                <a:latin typeface="Times New Roman"/>
                <a:ea typeface="Times New Roman"/>
                <a:cs typeface="Times New Roman"/>
                <a:sym typeface="Times New Roman"/>
              </a:rPr>
              <a:t> insulting to the teacher </a:t>
            </a:r>
            <a:r>
              <a:rPr b="1" lang="en-GB" sz="1800">
                <a:solidFill>
                  <a:schemeClr val="dk1"/>
                </a:solidFill>
                <a:highlight>
                  <a:srgbClr val="FFFFFF"/>
                </a:highlight>
                <a:latin typeface="Times New Roman"/>
                <a:ea typeface="Times New Roman"/>
                <a:cs typeface="Times New Roman"/>
                <a:sym typeface="Times New Roman"/>
              </a:rPr>
              <a:t>?</a:t>
            </a:r>
            <a:r>
              <a:rPr lang="en-GB" sz="1800">
                <a:solidFill>
                  <a:schemeClr val="dk1"/>
                </a:solidFill>
                <a:highlight>
                  <a:srgbClr val="FFFFFF"/>
                </a:highlight>
                <a:latin typeface="Times New Roman"/>
                <a:ea typeface="Times New Roman"/>
                <a:cs typeface="Times New Roman"/>
                <a:sym typeface="Times New Roman"/>
              </a:rPr>
              <a:t>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highlight>
                  <a:srgbClr val="FFFFFF"/>
                </a:highlight>
                <a:latin typeface="Times New Roman"/>
                <a:ea typeface="Times New Roman"/>
                <a:cs typeface="Times New Roman"/>
                <a:sym typeface="Times New Roman"/>
              </a:rPr>
              <a:t>Bing: She</a:t>
            </a:r>
            <a:r>
              <a:rPr lang="en-GB" sz="1800">
                <a:solidFill>
                  <a:srgbClr val="FF0000"/>
                </a:solidFill>
                <a:highlight>
                  <a:srgbClr val="FFFFFF"/>
                </a:highlight>
                <a:latin typeface="Times New Roman"/>
                <a:ea typeface="Times New Roman"/>
                <a:cs typeface="Times New Roman"/>
                <a:sym typeface="Times New Roman"/>
              </a:rPr>
              <a:t> said insult</a:t>
            </a:r>
            <a:r>
              <a:rPr lang="en-GB" sz="1800">
                <a:solidFill>
                  <a:schemeClr val="dk1"/>
                </a:solidFill>
                <a:highlight>
                  <a:srgbClr val="FFFFFF"/>
                </a:highlight>
                <a:latin typeface="Times New Roman"/>
                <a:ea typeface="Times New Roman"/>
                <a:cs typeface="Times New Roman"/>
                <a:sym typeface="Times New Roman"/>
              </a:rPr>
              <a:t> to the teacher</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highlight>
                  <a:srgbClr val="FFFFFF"/>
                </a:highlight>
                <a:latin typeface="Times New Roman"/>
                <a:ea typeface="Times New Roman"/>
                <a:cs typeface="Times New Roman"/>
                <a:sym typeface="Times New Roman"/>
              </a:rPr>
              <a:t>Collins: She </a:t>
            </a:r>
            <a:r>
              <a:rPr lang="en-GB" sz="1800">
                <a:solidFill>
                  <a:srgbClr val="FF0000"/>
                </a:solidFill>
                <a:highlight>
                  <a:srgbClr val="FFFFFF"/>
                </a:highlight>
                <a:latin typeface="Times New Roman"/>
                <a:ea typeface="Times New Roman"/>
                <a:cs typeface="Times New Roman"/>
                <a:sym typeface="Times New Roman"/>
              </a:rPr>
              <a:t>said insult</a:t>
            </a:r>
            <a:r>
              <a:rPr lang="en-GB" sz="1800">
                <a:solidFill>
                  <a:schemeClr val="dk1"/>
                </a:solidFill>
                <a:highlight>
                  <a:srgbClr val="FFFFFF"/>
                </a:highlight>
                <a:latin typeface="Times New Roman"/>
                <a:ea typeface="Times New Roman"/>
                <a:cs typeface="Times New Roman"/>
                <a:sym typeface="Times New Roman"/>
              </a:rPr>
              <a:t> to the teacher</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rgbClr val="0000FF"/>
                </a:solidFill>
                <a:highlight>
                  <a:srgbClr val="FFFFFF"/>
                </a:highlight>
                <a:latin typeface="Times New Roman"/>
                <a:ea typeface="Times New Roman"/>
                <a:cs typeface="Times New Roman"/>
                <a:sym typeface="Times New Roman"/>
              </a:rPr>
              <a:t>Reference: the insulting words to the teacher said by her</a:t>
            </a:r>
            <a:endParaRPr sz="1800">
              <a:solidFill>
                <a:srgbClr val="0000FF"/>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88900" lvl="0" marL="0" rtl="0" algn="l">
              <a:spcBef>
                <a:spcPts val="0"/>
              </a:spcBef>
              <a:spcAft>
                <a:spcPts val="0"/>
              </a:spcAft>
              <a:buNone/>
            </a:pPr>
            <a:r>
              <a:t/>
            </a:r>
            <a:endParaRPr sz="1800"/>
          </a:p>
        </p:txBody>
      </p:sp>
      <p:sp>
        <p:nvSpPr>
          <p:cNvPr id="168" name="Google Shape;168;p25"/>
          <p:cNvSpPr txBox="1"/>
          <p:nvPr/>
        </p:nvSpPr>
        <p:spPr>
          <a:xfrm>
            <a:off x="5879950" y="2498125"/>
            <a:ext cx="3169800" cy="3334800"/>
          </a:xfrm>
          <a:prstGeom prst="rect">
            <a:avLst/>
          </a:prstGeom>
          <a:solidFill>
            <a:srgbClr val="D9EAD3"/>
          </a:solid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GB" sz="2000">
                <a:solidFill>
                  <a:srgbClr val="FF0000"/>
                </a:solidFill>
                <a:latin typeface="Times New Roman"/>
                <a:ea typeface="Times New Roman"/>
                <a:cs typeface="Times New Roman"/>
                <a:sym typeface="Times New Roman"/>
              </a:rPr>
              <a:t>None acts well!</a:t>
            </a:r>
            <a:r>
              <a:rPr lang="en-GB"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Possible reasons: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GB" sz="2000">
                <a:latin typeface="Times New Roman"/>
                <a:ea typeface="Times New Roman"/>
                <a:cs typeface="Times New Roman"/>
                <a:sym typeface="Times New Roman"/>
              </a:rPr>
              <a:t>Lack of syntactic knowledge: </a:t>
            </a:r>
            <a:r>
              <a:rPr i="1" lang="en-GB" sz="2000" u="sng">
                <a:latin typeface="Times New Roman"/>
                <a:ea typeface="Times New Roman"/>
                <a:cs typeface="Times New Roman"/>
                <a:sym typeface="Times New Roman"/>
              </a:rPr>
              <a:t>constituent grouping</a:t>
            </a:r>
            <a:r>
              <a:rPr lang="en-GB" sz="2000">
                <a:latin typeface="Times New Roman"/>
                <a:ea typeface="Times New Roman"/>
                <a:cs typeface="Times New Roman"/>
                <a:sym typeface="Times New Roman"/>
              </a:rPr>
              <a:t> and the </a:t>
            </a:r>
            <a:r>
              <a:rPr i="1" lang="en-GB" sz="2000" u="sng">
                <a:latin typeface="Times New Roman"/>
                <a:ea typeface="Times New Roman"/>
                <a:cs typeface="Times New Roman"/>
                <a:sym typeface="Times New Roman"/>
              </a:rPr>
              <a:t>hierarchical structure </a:t>
            </a:r>
            <a:r>
              <a:rPr lang="en-GB" sz="2000">
                <a:latin typeface="Times New Roman"/>
                <a:ea typeface="Times New Roman"/>
                <a:cs typeface="Times New Roman"/>
                <a:sym typeface="Times New Roman"/>
              </a:rPr>
              <a:t>[the modifiers should be attached to the last head noun, and separated by “的”]</a:t>
            </a:r>
            <a:endParaRPr sz="2000">
              <a:latin typeface="Times New Roman"/>
              <a:ea typeface="Times New Roman"/>
              <a:cs typeface="Times New Roman"/>
              <a:sym typeface="Times New Roman"/>
            </a:endParaRPr>
          </a:p>
        </p:txBody>
      </p:sp>
      <p:sp>
        <p:nvSpPr>
          <p:cNvPr id="169" name="Google Shape;169;p25"/>
          <p:cNvSpPr txBox="1"/>
          <p:nvPr/>
        </p:nvSpPr>
        <p:spPr>
          <a:xfrm>
            <a:off x="6905125" y="1284400"/>
            <a:ext cx="67872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FF0000"/>
                </a:solidFill>
                <a:latin typeface="Times New Roman"/>
                <a:ea typeface="Times New Roman"/>
                <a:cs typeface="Times New Roman"/>
                <a:sym typeface="Times New Roman"/>
              </a:rPr>
              <a:t>Faithfulness!</a:t>
            </a:r>
            <a:endParaRPr sz="2000">
              <a:solidFill>
                <a:srgbClr val="FF0000"/>
              </a:solidFill>
              <a:latin typeface="Times New Roman"/>
              <a:ea typeface="Times New Roman"/>
              <a:cs typeface="Times New Roman"/>
              <a:sym typeface="Times New Roman"/>
            </a:endParaRPr>
          </a:p>
        </p:txBody>
      </p:sp>
      <p:sp>
        <p:nvSpPr>
          <p:cNvPr id="170" name="Google Shape;170;p25"/>
          <p:cNvSpPr/>
          <p:nvPr/>
        </p:nvSpPr>
        <p:spPr>
          <a:xfrm>
            <a:off x="6693925" y="1212275"/>
            <a:ext cx="1989600" cy="660000"/>
          </a:xfrm>
          <a:prstGeom prst="wedgeRectCallout">
            <a:avLst>
              <a:gd fmla="val -55287" name="adj1"/>
              <a:gd fmla="val 106159"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idx="4294967295" type="title"/>
          </p:nvPr>
        </p:nvSpPr>
        <p:spPr>
          <a:xfrm>
            <a:off x="294625" y="176750"/>
            <a:ext cx="6462600" cy="70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4A86E8"/>
                </a:solidFill>
                <a:latin typeface="Times New Roman"/>
                <a:ea typeface="Times New Roman"/>
                <a:cs typeface="Times New Roman"/>
                <a:sym typeface="Times New Roman"/>
              </a:rPr>
              <a:t>5. Resultatives</a:t>
            </a:r>
            <a:endParaRPr sz="3000">
              <a:solidFill>
                <a:srgbClr val="4A86E8"/>
              </a:solidFill>
              <a:latin typeface="Times New Roman"/>
              <a:ea typeface="Times New Roman"/>
              <a:cs typeface="Times New Roman"/>
              <a:sym typeface="Times New Roman"/>
            </a:endParaRPr>
          </a:p>
        </p:txBody>
      </p:sp>
      <p:sp>
        <p:nvSpPr>
          <p:cNvPr id="176" name="Google Shape;176;p26"/>
          <p:cNvSpPr txBox="1"/>
          <p:nvPr/>
        </p:nvSpPr>
        <p:spPr>
          <a:xfrm>
            <a:off x="294625" y="1190400"/>
            <a:ext cx="4159500" cy="5467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800">
                <a:solidFill>
                  <a:srgbClr val="FF0000"/>
                </a:solidFill>
                <a:latin typeface="Times New Roman"/>
                <a:ea typeface="Times New Roman"/>
                <a:cs typeface="Times New Roman"/>
                <a:sym typeface="Times New Roman"/>
              </a:rPr>
              <a:t>When the result is predicted on the object</a:t>
            </a:r>
            <a:endParaRPr sz="1800">
              <a:solidFill>
                <a:srgbClr val="FF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Example 1:</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Input: 他打碎了杯子</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Baidu:He broke the cup </a:t>
            </a:r>
            <a:r>
              <a:rPr lang="en-GB" sz="1800">
                <a:solidFill>
                  <a:schemeClr val="dk1"/>
                </a:solidFill>
                <a:highlight>
                  <a:schemeClr val="lt1"/>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Google: He smashed the cup </a:t>
            </a:r>
            <a:r>
              <a:rPr lang="en-GB" sz="1800">
                <a:solidFill>
                  <a:schemeClr val="dk1"/>
                </a:solidFill>
                <a:highlight>
                  <a:schemeClr val="lt1"/>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Youdao: He broke the cup </a:t>
            </a:r>
            <a:r>
              <a:rPr lang="en-GB" sz="1800">
                <a:solidFill>
                  <a:schemeClr val="dk1"/>
                </a:solidFill>
                <a:highlight>
                  <a:schemeClr val="lt1"/>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Bing: He broke the cup. </a:t>
            </a:r>
            <a:r>
              <a:rPr lang="en-GB" sz="1800">
                <a:solidFill>
                  <a:schemeClr val="dk1"/>
                </a:solidFill>
                <a:highlight>
                  <a:schemeClr val="lt1"/>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Collins: He broke the cup. </a:t>
            </a:r>
            <a:r>
              <a:rPr lang="en-GB" sz="1800">
                <a:solidFill>
                  <a:schemeClr val="dk1"/>
                </a:solidFill>
                <a:highlight>
                  <a:schemeClr val="lt1"/>
                </a:highlight>
                <a:latin typeface="Times New Roman"/>
                <a:ea typeface="Times New Roman"/>
                <a:cs typeface="Times New Roman"/>
                <a:sym typeface="Times New Roman"/>
              </a:rPr>
              <a:t>✓</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Example 2:</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Input: </a:t>
            </a:r>
            <a:r>
              <a:rPr i="1" lang="en-GB" sz="1800">
                <a:solidFill>
                  <a:schemeClr val="dk1"/>
                </a:solidFill>
                <a:latin typeface="Times New Roman"/>
                <a:ea typeface="Times New Roman"/>
                <a:cs typeface="Times New Roman"/>
                <a:sym typeface="Times New Roman"/>
              </a:rPr>
              <a:t>我趕跑了他</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Baidu: I chased him</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Google: I drove him</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Youdao: I drove him</a:t>
            </a:r>
            <a:r>
              <a:rPr lang="en-GB" sz="1800">
                <a:solidFill>
                  <a:srgbClr val="0000FF"/>
                </a:solidFill>
                <a:latin typeface="Times New Roman"/>
                <a:ea typeface="Times New Roman"/>
                <a:cs typeface="Times New Roman"/>
                <a:sym typeface="Times New Roman"/>
              </a:rPr>
              <a:t> away</a:t>
            </a:r>
            <a:r>
              <a:rPr lang="en-GB" sz="1800">
                <a:solidFill>
                  <a:schemeClr val="dk1"/>
                </a:solidFill>
                <a:latin typeface="Times New Roman"/>
                <a:ea typeface="Times New Roman"/>
                <a:cs typeface="Times New Roman"/>
                <a:sym typeface="Times New Roman"/>
              </a:rPr>
              <a:t> </a:t>
            </a:r>
            <a:r>
              <a:rPr lang="en-GB" sz="1800">
                <a:solidFill>
                  <a:schemeClr val="dk1"/>
                </a:solidFill>
                <a:highlight>
                  <a:srgbClr val="FFFFFF"/>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Bing: I </a:t>
            </a:r>
            <a:r>
              <a:rPr lang="en-GB" sz="1800" u="sng">
                <a:solidFill>
                  <a:schemeClr val="dk1"/>
                </a:solidFill>
                <a:latin typeface="Times New Roman"/>
                <a:ea typeface="Times New Roman"/>
                <a:cs typeface="Times New Roman"/>
                <a:sym typeface="Times New Roman"/>
              </a:rPr>
              <a:t>chased</a:t>
            </a:r>
            <a:r>
              <a:rPr lang="en-GB" sz="1800">
                <a:solidFill>
                  <a:schemeClr val="dk1"/>
                </a:solidFill>
                <a:latin typeface="Times New Roman"/>
                <a:ea typeface="Times New Roman"/>
                <a:cs typeface="Times New Roman"/>
                <a:sym typeface="Times New Roman"/>
              </a:rPr>
              <a:t> him away. </a:t>
            </a:r>
            <a:r>
              <a:rPr b="1" lang="en-GB"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Collins: I ran him.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p>
        </p:txBody>
      </p:sp>
      <p:sp>
        <p:nvSpPr>
          <p:cNvPr id="177" name="Google Shape;177;p26"/>
          <p:cNvSpPr txBox="1"/>
          <p:nvPr/>
        </p:nvSpPr>
        <p:spPr>
          <a:xfrm>
            <a:off x="3923900" y="1779300"/>
            <a:ext cx="5043300" cy="214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Example 3:</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Input: 張三踢壞了我的桌子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Baidu：Chang three kicked off my desk </a:t>
            </a:r>
            <a:r>
              <a:rPr b="1" lang="en-GB"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Google：Zhang San kicked my desk </a:t>
            </a:r>
            <a:r>
              <a:rPr lang="en-GB" sz="1800">
                <a:solidFill>
                  <a:srgbClr val="0000FF"/>
                </a:solidFill>
                <a:latin typeface="Times New Roman"/>
                <a:ea typeface="Times New Roman"/>
                <a:cs typeface="Times New Roman"/>
                <a:sym typeface="Times New Roman"/>
              </a:rPr>
              <a:t>broken </a:t>
            </a:r>
            <a:r>
              <a:rPr lang="en-GB" sz="1800">
                <a:solidFill>
                  <a:schemeClr val="dk1"/>
                </a:solidFill>
                <a:highlight>
                  <a:schemeClr val="lt1"/>
                </a:highlight>
                <a:latin typeface="Times New Roman"/>
                <a:ea typeface="Times New Roman"/>
                <a:cs typeface="Times New Roman"/>
                <a:sym typeface="Times New Roman"/>
              </a:rPr>
              <a:t>✓</a:t>
            </a:r>
            <a:endParaRPr sz="1800">
              <a:solidFill>
                <a:srgbClr val="0000FF"/>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Youdao：Zhang SAN kicked my desk</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Bing: Zhang kicked my desk.</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Collins: Zhang kicked my desk.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8" name="Google Shape;178;p26"/>
          <p:cNvSpPr txBox="1"/>
          <p:nvPr/>
        </p:nvSpPr>
        <p:spPr>
          <a:xfrm>
            <a:off x="3688400" y="4322125"/>
            <a:ext cx="5278800" cy="2040900"/>
          </a:xfrm>
          <a:prstGeom prst="rect">
            <a:avLst/>
          </a:prstGeom>
          <a:solidFill>
            <a:srgbClr val="D9EAD3"/>
          </a:solid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Problem: </a:t>
            </a:r>
            <a:r>
              <a:rPr i="1" lang="en-GB" sz="2000" u="sng">
                <a:latin typeface="Times New Roman"/>
                <a:ea typeface="Times New Roman"/>
                <a:cs typeface="Times New Roman"/>
                <a:sym typeface="Times New Roman"/>
              </a:rPr>
              <a:t>no translation for the “result”</a:t>
            </a:r>
            <a:endParaRPr i="1" sz="2000" u="sng">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Possible reasons: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GB" sz="2000">
                <a:latin typeface="Times New Roman"/>
                <a:ea typeface="Times New Roman"/>
                <a:cs typeface="Times New Roman"/>
                <a:sym typeface="Times New Roman"/>
              </a:rPr>
              <a:t>Example 1: words in English </a:t>
            </a:r>
            <a:r>
              <a:rPr i="1" lang="en-GB" sz="2000" u="sng">
                <a:latin typeface="Times New Roman"/>
                <a:ea typeface="Times New Roman"/>
                <a:cs typeface="Times New Roman"/>
                <a:sym typeface="Times New Roman"/>
              </a:rPr>
              <a:t>by nature contain the meanings of the result </a:t>
            </a:r>
            <a:endParaRPr i="1" sz="2000" u="sng">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GB" sz="2000">
                <a:latin typeface="Times New Roman"/>
                <a:ea typeface="Times New Roman"/>
                <a:cs typeface="Times New Roman"/>
                <a:sym typeface="Times New Roman"/>
              </a:rPr>
              <a:t>Example 2 &amp; 3, no such corresponding words in English</a:t>
            </a:r>
            <a:endParaRPr sz="2000">
              <a:latin typeface="Times New Roman"/>
              <a:ea typeface="Times New Roman"/>
              <a:cs typeface="Times New Roman"/>
              <a:sym typeface="Times New Roman"/>
            </a:endParaRPr>
          </a:p>
        </p:txBody>
      </p:sp>
      <p:sp>
        <p:nvSpPr>
          <p:cNvPr id="179" name="Google Shape;179;p26"/>
          <p:cNvSpPr txBox="1"/>
          <p:nvPr/>
        </p:nvSpPr>
        <p:spPr>
          <a:xfrm>
            <a:off x="25" y="813050"/>
            <a:ext cx="9144000" cy="792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AutoNum type="arabicParenBoth"/>
            </a:pPr>
            <a:r>
              <a:rPr lang="en-GB" sz="1800">
                <a:solidFill>
                  <a:schemeClr val="dk1"/>
                </a:solidFill>
                <a:latin typeface="Times New Roman"/>
                <a:ea typeface="Times New Roman"/>
                <a:cs typeface="Times New Roman"/>
                <a:sym typeface="Times New Roman"/>
              </a:rPr>
              <a:t>Verb-Verb/Adjective Compound: with the second verb indicating the result of the first verb</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idx="4294967295" type="title"/>
          </p:nvPr>
        </p:nvSpPr>
        <p:spPr>
          <a:xfrm>
            <a:off x="445925" y="164975"/>
            <a:ext cx="6462600" cy="70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4A86E8"/>
                </a:solidFill>
                <a:latin typeface="Times New Roman"/>
                <a:ea typeface="Times New Roman"/>
                <a:cs typeface="Times New Roman"/>
                <a:sym typeface="Times New Roman"/>
              </a:rPr>
              <a:t>5</a:t>
            </a:r>
            <a:r>
              <a:rPr lang="en-GB" sz="3000">
                <a:solidFill>
                  <a:srgbClr val="4A86E8"/>
                </a:solidFill>
                <a:latin typeface="Times New Roman"/>
                <a:ea typeface="Times New Roman"/>
                <a:cs typeface="Times New Roman"/>
                <a:sym typeface="Times New Roman"/>
              </a:rPr>
              <a:t>. Resultatives</a:t>
            </a:r>
            <a:endParaRPr sz="3000">
              <a:solidFill>
                <a:srgbClr val="4A86E8"/>
              </a:solidFill>
              <a:latin typeface="Times New Roman"/>
              <a:ea typeface="Times New Roman"/>
              <a:cs typeface="Times New Roman"/>
              <a:sym typeface="Times New Roman"/>
            </a:endParaRPr>
          </a:p>
        </p:txBody>
      </p:sp>
      <p:sp>
        <p:nvSpPr>
          <p:cNvPr id="185" name="Google Shape;185;p27"/>
          <p:cNvSpPr txBox="1"/>
          <p:nvPr/>
        </p:nvSpPr>
        <p:spPr>
          <a:xfrm>
            <a:off x="25" y="813050"/>
            <a:ext cx="9144000" cy="43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AutoNum type="arabicParenBoth"/>
            </a:pPr>
            <a:r>
              <a:rPr lang="en-GB" sz="1800">
                <a:solidFill>
                  <a:schemeClr val="dk1"/>
                </a:solidFill>
                <a:latin typeface="Times New Roman"/>
                <a:ea typeface="Times New Roman"/>
                <a:cs typeface="Times New Roman"/>
                <a:sym typeface="Times New Roman"/>
              </a:rPr>
              <a:t>Verb-Verb/Adjective Compound: with the second verb indicating the result of the first verb</a:t>
            </a:r>
            <a:endParaRPr/>
          </a:p>
        </p:txBody>
      </p:sp>
      <p:sp>
        <p:nvSpPr>
          <p:cNvPr id="186" name="Google Shape;186;p27"/>
          <p:cNvSpPr txBox="1"/>
          <p:nvPr/>
        </p:nvSpPr>
        <p:spPr>
          <a:xfrm>
            <a:off x="153175" y="1249050"/>
            <a:ext cx="4854900" cy="5467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800">
                <a:solidFill>
                  <a:srgbClr val="FF0000"/>
                </a:solidFill>
                <a:latin typeface="Times New Roman"/>
                <a:ea typeface="Times New Roman"/>
                <a:cs typeface="Times New Roman"/>
                <a:sym typeface="Times New Roman"/>
              </a:rPr>
              <a:t>When the result is predicted on the subject</a:t>
            </a:r>
            <a:endParaRPr sz="1800">
              <a:solidFill>
                <a:srgbClr val="FF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Example 1:</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Input: 他吃飽了飯</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Baidu: He </a:t>
            </a:r>
            <a:r>
              <a:rPr lang="en-GB" sz="1800">
                <a:solidFill>
                  <a:srgbClr val="FF0000"/>
                </a:solidFill>
                <a:latin typeface="Times New Roman"/>
                <a:ea typeface="Times New Roman"/>
                <a:cs typeface="Times New Roman"/>
                <a:sym typeface="Times New Roman"/>
              </a:rPr>
              <a:t>was full of</a:t>
            </a:r>
            <a:r>
              <a:rPr lang="en-GB" sz="1800">
                <a:solidFill>
                  <a:schemeClr val="dk1"/>
                </a:solidFill>
                <a:latin typeface="Times New Roman"/>
                <a:ea typeface="Times New Roman"/>
                <a:cs typeface="Times New Roman"/>
                <a:sym typeface="Times New Roman"/>
              </a:rPr>
              <a:t> food</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Google: He </a:t>
            </a:r>
            <a:r>
              <a:rPr lang="en-GB" sz="1800">
                <a:solidFill>
                  <a:srgbClr val="FF0000"/>
                </a:solidFill>
                <a:latin typeface="Times New Roman"/>
                <a:ea typeface="Times New Roman"/>
                <a:cs typeface="Times New Roman"/>
                <a:sym typeface="Times New Roman"/>
              </a:rPr>
              <a:t>is full of </a:t>
            </a:r>
            <a:r>
              <a:rPr lang="en-GB" sz="1800">
                <a:solidFill>
                  <a:schemeClr val="dk1"/>
                </a:solidFill>
                <a:latin typeface="Times New Roman"/>
                <a:ea typeface="Times New Roman"/>
                <a:cs typeface="Times New Roman"/>
                <a:sym typeface="Times New Roman"/>
              </a:rPr>
              <a:t>food</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Youdao: He was full </a:t>
            </a:r>
            <a:r>
              <a:rPr b="1" lang="en-GB"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Bing: </a:t>
            </a:r>
            <a:r>
              <a:rPr lang="en-GB" sz="1800">
                <a:solidFill>
                  <a:schemeClr val="dk1"/>
                </a:solidFill>
                <a:highlight>
                  <a:srgbClr val="FFFFFF"/>
                </a:highlight>
                <a:latin typeface="Times New Roman"/>
                <a:ea typeface="Times New Roman"/>
                <a:cs typeface="Times New Roman"/>
                <a:sym typeface="Times New Roman"/>
              </a:rPr>
              <a:t>He'</a:t>
            </a:r>
            <a:r>
              <a:rPr lang="en-GB" sz="1800">
                <a:solidFill>
                  <a:srgbClr val="FF0000"/>
                </a:solidFill>
                <a:highlight>
                  <a:srgbClr val="FFFFFF"/>
                </a:highlight>
                <a:latin typeface="Times New Roman"/>
                <a:ea typeface="Times New Roman"/>
                <a:cs typeface="Times New Roman"/>
                <a:sym typeface="Times New Roman"/>
              </a:rPr>
              <a:t>s full of</a:t>
            </a:r>
            <a:r>
              <a:rPr lang="en-GB" sz="1800">
                <a:solidFill>
                  <a:schemeClr val="dk1"/>
                </a:solidFill>
                <a:highlight>
                  <a:srgbClr val="FFFFFF"/>
                </a:highlight>
                <a:latin typeface="Times New Roman"/>
                <a:ea typeface="Times New Roman"/>
                <a:cs typeface="Times New Roman"/>
                <a:sym typeface="Times New Roman"/>
              </a:rPr>
              <a:t> food.</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Collins:</a:t>
            </a:r>
            <a:r>
              <a:rPr lang="en-GB" sz="1800">
                <a:solidFill>
                  <a:schemeClr val="dk1"/>
                </a:solidFill>
                <a:highlight>
                  <a:srgbClr val="FFFFFF"/>
                </a:highlight>
                <a:latin typeface="Times New Roman"/>
                <a:ea typeface="Times New Roman"/>
                <a:cs typeface="Times New Roman"/>
                <a:sym typeface="Times New Roman"/>
              </a:rPr>
              <a:t>He</a:t>
            </a:r>
            <a:r>
              <a:rPr lang="en-GB" sz="1800">
                <a:solidFill>
                  <a:srgbClr val="FF0000"/>
                </a:solidFill>
                <a:highlight>
                  <a:srgbClr val="FFFFFF"/>
                </a:highlight>
                <a:latin typeface="Times New Roman"/>
                <a:ea typeface="Times New Roman"/>
                <a:cs typeface="Times New Roman"/>
                <a:sym typeface="Times New Roman"/>
              </a:rPr>
              <a:t>'s full of</a:t>
            </a:r>
            <a:r>
              <a:rPr lang="en-GB" sz="1800">
                <a:solidFill>
                  <a:schemeClr val="dk1"/>
                </a:solidFill>
                <a:highlight>
                  <a:srgbClr val="FFFFFF"/>
                </a:highlight>
                <a:latin typeface="Times New Roman"/>
                <a:ea typeface="Times New Roman"/>
                <a:cs typeface="Times New Roman"/>
                <a:sym typeface="Times New Roman"/>
              </a:rPr>
              <a:t> food. </a:t>
            </a:r>
            <a:endParaRPr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800">
                <a:solidFill>
                  <a:srgbClr val="0000FF"/>
                </a:solidFill>
                <a:latin typeface="Times New Roman"/>
                <a:ea typeface="Times New Roman"/>
                <a:cs typeface="Times New Roman"/>
                <a:sym typeface="Times New Roman"/>
              </a:rPr>
              <a:t>Reference: He ate food and became full. </a:t>
            </a:r>
            <a:endParaRPr sz="1800">
              <a:solidFill>
                <a:srgbClr val="0000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Example 2:</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Input: 他打累了羽毛球</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Baidu: He </a:t>
            </a:r>
            <a:r>
              <a:rPr lang="en-GB" sz="1800">
                <a:solidFill>
                  <a:srgbClr val="FF0000"/>
                </a:solidFill>
                <a:latin typeface="Times New Roman"/>
                <a:ea typeface="Times New Roman"/>
                <a:cs typeface="Times New Roman"/>
                <a:sym typeface="Times New Roman"/>
              </a:rPr>
              <a:t>was tired of </a:t>
            </a:r>
            <a:r>
              <a:rPr lang="en-GB" sz="1800">
                <a:solidFill>
                  <a:schemeClr val="dk1"/>
                </a:solidFill>
                <a:latin typeface="Times New Roman"/>
                <a:ea typeface="Times New Roman"/>
                <a:cs typeface="Times New Roman"/>
                <a:sym typeface="Times New Roman"/>
              </a:rPr>
              <a:t>playing badminton</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Google:He </a:t>
            </a:r>
            <a:r>
              <a:rPr lang="en-GB" sz="1800">
                <a:solidFill>
                  <a:srgbClr val="FF0000"/>
                </a:solidFill>
                <a:latin typeface="Times New Roman"/>
                <a:ea typeface="Times New Roman"/>
                <a:cs typeface="Times New Roman"/>
                <a:sym typeface="Times New Roman"/>
              </a:rPr>
              <a:t>is tired of </a:t>
            </a:r>
            <a:r>
              <a:rPr lang="en-GB" sz="1800">
                <a:solidFill>
                  <a:schemeClr val="dk1"/>
                </a:solidFill>
                <a:latin typeface="Times New Roman"/>
                <a:ea typeface="Times New Roman"/>
                <a:cs typeface="Times New Roman"/>
                <a:sym typeface="Times New Roman"/>
              </a:rPr>
              <a:t>badminton</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Youdao:He</a:t>
            </a:r>
            <a:r>
              <a:rPr lang="en-GB" sz="1800">
                <a:solidFill>
                  <a:srgbClr val="FF0000"/>
                </a:solidFill>
                <a:latin typeface="Times New Roman"/>
                <a:ea typeface="Times New Roman"/>
                <a:cs typeface="Times New Roman"/>
                <a:sym typeface="Times New Roman"/>
              </a:rPr>
              <a:t> is tired of </a:t>
            </a:r>
            <a:r>
              <a:rPr lang="en-GB" sz="1800">
                <a:solidFill>
                  <a:schemeClr val="dk1"/>
                </a:solidFill>
                <a:latin typeface="Times New Roman"/>
                <a:ea typeface="Times New Roman"/>
                <a:cs typeface="Times New Roman"/>
                <a:sym typeface="Times New Roman"/>
              </a:rPr>
              <a:t>playing badminton</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Bing:He </a:t>
            </a:r>
            <a:r>
              <a:rPr lang="en-GB" sz="1800">
                <a:solidFill>
                  <a:srgbClr val="FF0000"/>
                </a:solidFill>
                <a:latin typeface="Times New Roman"/>
                <a:ea typeface="Times New Roman"/>
                <a:cs typeface="Times New Roman"/>
                <a:sym typeface="Times New Roman"/>
              </a:rPr>
              <a:t>is tired of</a:t>
            </a:r>
            <a:r>
              <a:rPr lang="en-GB" sz="1800">
                <a:solidFill>
                  <a:schemeClr val="dk1"/>
                </a:solidFill>
                <a:latin typeface="Times New Roman"/>
                <a:ea typeface="Times New Roman"/>
                <a:cs typeface="Times New Roman"/>
                <a:sym typeface="Times New Roman"/>
              </a:rPr>
              <a:t> playing badminton</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chemeClr val="dk1"/>
                </a:solidFill>
                <a:latin typeface="Times New Roman"/>
                <a:ea typeface="Times New Roman"/>
                <a:cs typeface="Times New Roman"/>
                <a:sym typeface="Times New Roman"/>
              </a:rPr>
              <a:t>Collins:He </a:t>
            </a:r>
            <a:r>
              <a:rPr lang="en-GB" sz="1800">
                <a:solidFill>
                  <a:srgbClr val="FF0000"/>
                </a:solidFill>
                <a:latin typeface="Times New Roman"/>
                <a:ea typeface="Times New Roman"/>
                <a:cs typeface="Times New Roman"/>
                <a:sym typeface="Times New Roman"/>
              </a:rPr>
              <a:t>is tired of</a:t>
            </a:r>
            <a:r>
              <a:rPr lang="en-GB" sz="1800">
                <a:solidFill>
                  <a:schemeClr val="dk1"/>
                </a:solidFill>
                <a:latin typeface="Times New Roman"/>
                <a:ea typeface="Times New Roman"/>
                <a:cs typeface="Times New Roman"/>
                <a:sym typeface="Times New Roman"/>
              </a:rPr>
              <a:t> playing badminton</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rgbClr val="0000FF"/>
                </a:solidFill>
                <a:latin typeface="Times New Roman"/>
                <a:ea typeface="Times New Roman"/>
                <a:cs typeface="Times New Roman"/>
                <a:sym typeface="Times New Roman"/>
              </a:rPr>
              <a:t>Reference: He played badminton and became tired</a:t>
            </a:r>
            <a:endParaRPr sz="1800">
              <a:solidFill>
                <a:srgbClr val="0000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p>
        </p:txBody>
      </p:sp>
      <p:sp>
        <p:nvSpPr>
          <p:cNvPr id="187" name="Google Shape;187;p27"/>
          <p:cNvSpPr txBox="1"/>
          <p:nvPr/>
        </p:nvSpPr>
        <p:spPr>
          <a:xfrm>
            <a:off x="5242150" y="2360775"/>
            <a:ext cx="3617100" cy="4243800"/>
          </a:xfrm>
          <a:prstGeom prst="rect">
            <a:avLst/>
          </a:prstGeom>
          <a:solidFill>
            <a:srgbClr val="D9EAD3"/>
          </a:solid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Problem: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i="1" lang="en-GB" sz="2000" u="sng">
                <a:latin typeface="Times New Roman"/>
                <a:ea typeface="Times New Roman"/>
                <a:cs typeface="Times New Roman"/>
                <a:sym typeface="Times New Roman"/>
              </a:rPr>
              <a:t>No translation for the action verb</a:t>
            </a:r>
            <a:endParaRPr i="1" sz="2000" u="sng">
              <a:solidFill>
                <a:srgbClr val="FF0000"/>
              </a:solidFill>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GB" sz="2000">
                <a:solidFill>
                  <a:schemeClr val="dk1"/>
                </a:solidFill>
                <a:latin typeface="Times New Roman"/>
                <a:ea typeface="Times New Roman"/>
                <a:cs typeface="Times New Roman"/>
                <a:sym typeface="Times New Roman"/>
              </a:rPr>
              <a:t>Translate the “result” as a current state rather than as </a:t>
            </a:r>
            <a:r>
              <a:rPr i="1" lang="en-GB" sz="2000" u="sng">
                <a:solidFill>
                  <a:schemeClr val="dk1"/>
                </a:solidFill>
                <a:latin typeface="Times New Roman"/>
                <a:ea typeface="Times New Roman"/>
                <a:cs typeface="Times New Roman"/>
                <a:sym typeface="Times New Roman"/>
              </a:rPr>
              <a:t>a change of the state</a:t>
            </a:r>
            <a:endParaRPr i="1" sz="2000" u="sng">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i="1" lang="en-GB" sz="2000" u="sng">
                <a:solidFill>
                  <a:schemeClr val="dk1"/>
                </a:solidFill>
                <a:latin typeface="Times New Roman"/>
                <a:ea typeface="Times New Roman"/>
                <a:cs typeface="Times New Roman"/>
                <a:sym typeface="Times New Roman"/>
              </a:rPr>
              <a:t>Incorrect semantic translation </a:t>
            </a:r>
            <a:r>
              <a:rPr lang="en-GB" sz="2000">
                <a:solidFill>
                  <a:schemeClr val="dk1"/>
                </a:solidFill>
                <a:latin typeface="Times New Roman"/>
                <a:ea typeface="Times New Roman"/>
                <a:cs typeface="Times New Roman"/>
                <a:sym typeface="Times New Roman"/>
              </a:rPr>
              <a:t>for the “result”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Possible reasons: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GB" sz="2000">
                <a:latin typeface="Times New Roman"/>
                <a:ea typeface="Times New Roman"/>
                <a:cs typeface="Times New Roman"/>
                <a:sym typeface="Times New Roman"/>
              </a:rPr>
              <a:t>Inadequate knowledge acquisition of the </a:t>
            </a:r>
            <a:r>
              <a:rPr i="1" lang="en-GB" sz="2000" u="sng">
                <a:latin typeface="Times New Roman"/>
                <a:ea typeface="Times New Roman"/>
                <a:cs typeface="Times New Roman"/>
                <a:sym typeface="Times New Roman"/>
              </a:rPr>
              <a:t>semantic meanings </a:t>
            </a:r>
            <a:r>
              <a:rPr lang="en-GB" sz="2000">
                <a:latin typeface="Times New Roman"/>
                <a:ea typeface="Times New Roman"/>
                <a:cs typeface="Times New Roman"/>
                <a:sym typeface="Times New Roman"/>
              </a:rPr>
              <a:t>of the resultative</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idx="4294967295" type="title"/>
          </p:nvPr>
        </p:nvSpPr>
        <p:spPr>
          <a:xfrm>
            <a:off x="212100" y="176750"/>
            <a:ext cx="6462600" cy="70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4A86E8"/>
                </a:solidFill>
                <a:latin typeface="Times New Roman"/>
                <a:ea typeface="Times New Roman"/>
                <a:cs typeface="Times New Roman"/>
                <a:sym typeface="Times New Roman"/>
              </a:rPr>
              <a:t>5</a:t>
            </a:r>
            <a:r>
              <a:rPr lang="en-GB" sz="3000">
                <a:solidFill>
                  <a:srgbClr val="4A86E8"/>
                </a:solidFill>
                <a:latin typeface="Times New Roman"/>
                <a:ea typeface="Times New Roman"/>
                <a:cs typeface="Times New Roman"/>
                <a:sym typeface="Times New Roman"/>
              </a:rPr>
              <a:t>. Resultatives</a:t>
            </a:r>
            <a:endParaRPr sz="3000">
              <a:solidFill>
                <a:srgbClr val="4A86E8"/>
              </a:solidFill>
              <a:latin typeface="Times New Roman"/>
              <a:ea typeface="Times New Roman"/>
              <a:cs typeface="Times New Roman"/>
              <a:sym typeface="Times New Roman"/>
            </a:endParaRPr>
          </a:p>
        </p:txBody>
      </p:sp>
      <p:sp>
        <p:nvSpPr>
          <p:cNvPr id="193" name="Google Shape;193;p28"/>
          <p:cNvSpPr txBox="1"/>
          <p:nvPr/>
        </p:nvSpPr>
        <p:spPr>
          <a:xfrm>
            <a:off x="25" y="813050"/>
            <a:ext cx="9144000" cy="43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AutoNum type="arabicParenBoth"/>
            </a:pPr>
            <a:r>
              <a:rPr lang="en-GB" sz="1800">
                <a:solidFill>
                  <a:schemeClr val="dk1"/>
                </a:solidFill>
                <a:latin typeface="Times New Roman"/>
                <a:ea typeface="Times New Roman"/>
                <a:cs typeface="Times New Roman"/>
                <a:sym typeface="Times New Roman"/>
              </a:rPr>
              <a:t>Verb-Verb/Adjective Compound: with the second verb indicating the result of the first verb</a:t>
            </a:r>
            <a:endParaRPr/>
          </a:p>
        </p:txBody>
      </p:sp>
      <p:sp>
        <p:nvSpPr>
          <p:cNvPr id="194" name="Google Shape;194;p28"/>
          <p:cNvSpPr txBox="1"/>
          <p:nvPr/>
        </p:nvSpPr>
        <p:spPr>
          <a:xfrm>
            <a:off x="212100" y="1355100"/>
            <a:ext cx="8248500" cy="3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0000"/>
                </a:solidFill>
                <a:latin typeface="Times New Roman"/>
                <a:ea typeface="Times New Roman"/>
                <a:cs typeface="Times New Roman"/>
                <a:sym typeface="Times New Roman"/>
              </a:rPr>
              <a:t>When the situation is more tricky! The result can be predicted on either subject/object</a:t>
            </a:r>
            <a:endParaRPr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Example 1:</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Input:</a:t>
            </a:r>
            <a:r>
              <a:rPr lang="en-GB" sz="1800">
                <a:solidFill>
                  <a:schemeClr val="dk1"/>
                </a:solidFill>
                <a:latin typeface="Times New Roman"/>
                <a:ea typeface="Times New Roman"/>
                <a:cs typeface="Times New Roman"/>
                <a:sym typeface="Times New Roman"/>
              </a:rPr>
              <a:t>他騎累了馬</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Baidu:</a:t>
            </a:r>
            <a:r>
              <a:rPr lang="en-GB" sz="1800">
                <a:solidFill>
                  <a:srgbClr val="FF0000"/>
                </a:solidFill>
                <a:latin typeface="Times New Roman"/>
                <a:ea typeface="Times New Roman"/>
                <a:cs typeface="Times New Roman"/>
                <a:sym typeface="Times New Roman"/>
              </a:rPr>
              <a:t>He was tired of </a:t>
            </a:r>
            <a:r>
              <a:rPr lang="en-GB" sz="1800">
                <a:solidFill>
                  <a:schemeClr val="dk1"/>
                </a:solidFill>
                <a:latin typeface="Times New Roman"/>
                <a:ea typeface="Times New Roman"/>
                <a:cs typeface="Times New Roman"/>
                <a:sym typeface="Times New Roman"/>
              </a:rPr>
              <a:t>riding horses → the adjective modifies the</a:t>
            </a:r>
            <a:r>
              <a:rPr i="1" lang="en-GB" sz="1800" u="sng">
                <a:solidFill>
                  <a:schemeClr val="dk1"/>
                </a:solidFill>
                <a:latin typeface="Times New Roman"/>
                <a:ea typeface="Times New Roman"/>
                <a:cs typeface="Times New Roman"/>
                <a:sym typeface="Times New Roman"/>
              </a:rPr>
              <a:t> subject</a:t>
            </a:r>
            <a:endParaRPr i="1" sz="1800" u="sng">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Google: </a:t>
            </a:r>
            <a:r>
              <a:rPr lang="en-GB" sz="1800">
                <a:solidFill>
                  <a:schemeClr val="dk1"/>
                </a:solidFill>
                <a:latin typeface="Times New Roman"/>
                <a:ea typeface="Times New Roman"/>
                <a:cs typeface="Times New Roman"/>
                <a:sym typeface="Times New Roman"/>
              </a:rPr>
              <a:t>He rode tired horse</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Youdao:</a:t>
            </a:r>
            <a:r>
              <a:rPr lang="en-GB" sz="1800">
                <a:solidFill>
                  <a:schemeClr val="dk1"/>
                </a:solidFill>
                <a:latin typeface="Times New Roman"/>
                <a:ea typeface="Times New Roman"/>
                <a:cs typeface="Times New Roman"/>
                <a:sym typeface="Times New Roman"/>
              </a:rPr>
              <a:t>He tired the horse</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Bing: He rode a</a:t>
            </a:r>
            <a:r>
              <a:rPr lang="en-GB" sz="1800">
                <a:solidFill>
                  <a:srgbClr val="0000FF"/>
                </a:solidFill>
                <a:latin typeface="Times New Roman"/>
                <a:ea typeface="Times New Roman"/>
                <a:cs typeface="Times New Roman"/>
                <a:sym typeface="Times New Roman"/>
              </a:rPr>
              <a:t> </a:t>
            </a:r>
            <a:r>
              <a:rPr lang="en-GB" sz="1800">
                <a:solidFill>
                  <a:srgbClr val="FF0000"/>
                </a:solidFill>
                <a:latin typeface="Times New Roman"/>
                <a:ea typeface="Times New Roman"/>
                <a:cs typeface="Times New Roman"/>
                <a:sym typeface="Times New Roman"/>
              </a:rPr>
              <a:t>tired horse</a:t>
            </a:r>
            <a:r>
              <a:rPr lang="en-GB" sz="1800">
                <a:latin typeface="Times New Roman"/>
                <a:ea typeface="Times New Roman"/>
                <a:cs typeface="Times New Roman"/>
                <a:sym typeface="Times New Roman"/>
              </a:rPr>
              <a:t> → the adjective modifies the </a:t>
            </a:r>
            <a:r>
              <a:rPr i="1" lang="en-GB" sz="1800" u="sng">
                <a:latin typeface="Times New Roman"/>
                <a:ea typeface="Times New Roman"/>
                <a:cs typeface="Times New Roman"/>
                <a:sym typeface="Times New Roman"/>
              </a:rPr>
              <a:t>object</a:t>
            </a:r>
            <a:endParaRPr i="1" sz="1800" u="sng">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Collins: He rode a</a:t>
            </a:r>
            <a:r>
              <a:rPr lang="en-GB" sz="1800">
                <a:solidFill>
                  <a:srgbClr val="FF0000"/>
                </a:solidFill>
                <a:latin typeface="Times New Roman"/>
                <a:ea typeface="Times New Roman"/>
                <a:cs typeface="Times New Roman"/>
                <a:sym typeface="Times New Roman"/>
              </a:rPr>
              <a:t> tired horse</a:t>
            </a:r>
            <a:r>
              <a:rPr lang="en-GB" sz="1800">
                <a:latin typeface="Times New Roman"/>
                <a:ea typeface="Times New Roman"/>
                <a:cs typeface="Times New Roman"/>
                <a:sym typeface="Times New Roman"/>
              </a:rPr>
              <a:t> → the adjective modifies the </a:t>
            </a:r>
            <a:r>
              <a:rPr i="1" lang="en-GB" sz="1800" u="sng">
                <a:latin typeface="Times New Roman"/>
                <a:ea typeface="Times New Roman"/>
                <a:cs typeface="Times New Roman"/>
                <a:sym typeface="Times New Roman"/>
              </a:rPr>
              <a:t>object</a:t>
            </a:r>
            <a:endParaRPr i="1" sz="1800" u="sng">
              <a:latin typeface="Times New Roman"/>
              <a:ea typeface="Times New Roman"/>
              <a:cs typeface="Times New Roman"/>
              <a:sym typeface="Times New Roman"/>
            </a:endParaRPr>
          </a:p>
          <a:p>
            <a:pPr indent="0" lvl="0" marL="0" rtl="0" algn="l">
              <a:spcBef>
                <a:spcPts val="0"/>
              </a:spcBef>
              <a:spcAft>
                <a:spcPts val="0"/>
              </a:spcAft>
              <a:buNone/>
            </a:pPr>
            <a:r>
              <a:rPr lang="en-GB" sz="1800">
                <a:solidFill>
                  <a:srgbClr val="0000FF"/>
                </a:solidFill>
                <a:latin typeface="Times New Roman"/>
                <a:ea typeface="Times New Roman"/>
                <a:cs typeface="Times New Roman"/>
                <a:sym typeface="Times New Roman"/>
              </a:rPr>
              <a:t>Reference: He rode the horse and became tired/</a:t>
            </a:r>
            <a:endParaRPr sz="1800">
              <a:solidFill>
                <a:srgbClr val="0000FF"/>
              </a:solidFill>
              <a:latin typeface="Times New Roman"/>
              <a:ea typeface="Times New Roman"/>
              <a:cs typeface="Times New Roman"/>
              <a:sym typeface="Times New Roman"/>
            </a:endParaRPr>
          </a:p>
          <a:p>
            <a:pPr indent="0" lvl="0" marL="914400" rtl="0" algn="l">
              <a:spcBef>
                <a:spcPts val="0"/>
              </a:spcBef>
              <a:spcAft>
                <a:spcPts val="0"/>
              </a:spcAft>
              <a:buNone/>
            </a:pPr>
            <a:r>
              <a:rPr lang="en-GB" sz="1800">
                <a:solidFill>
                  <a:srgbClr val="0000FF"/>
                </a:solidFill>
                <a:latin typeface="Times New Roman"/>
                <a:ea typeface="Times New Roman"/>
                <a:cs typeface="Times New Roman"/>
                <a:sym typeface="Times New Roman"/>
              </a:rPr>
              <a:t>  He rode the horse and the horse became tired</a:t>
            </a:r>
            <a:endParaRPr sz="1800">
              <a:solidFill>
                <a:srgbClr val="0000FF"/>
              </a:solidFill>
              <a:latin typeface="Times New Roman"/>
              <a:ea typeface="Times New Roman"/>
              <a:cs typeface="Times New Roman"/>
              <a:sym typeface="Times New Roman"/>
            </a:endParaRPr>
          </a:p>
        </p:txBody>
      </p:sp>
      <p:sp>
        <p:nvSpPr>
          <p:cNvPr id="195" name="Google Shape;195;p28"/>
          <p:cNvSpPr txBox="1"/>
          <p:nvPr/>
        </p:nvSpPr>
        <p:spPr>
          <a:xfrm>
            <a:off x="512550" y="4842850"/>
            <a:ext cx="7134900" cy="8133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Times New Roman"/>
                <a:ea typeface="Times New Roman"/>
                <a:cs typeface="Times New Roman"/>
                <a:sym typeface="Times New Roman"/>
              </a:rPr>
              <a:t>Problem:</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Inability to discover the </a:t>
            </a:r>
            <a:r>
              <a:rPr i="1" lang="en-GB" sz="2000" u="sng">
                <a:solidFill>
                  <a:schemeClr val="dk1"/>
                </a:solidFill>
                <a:latin typeface="Times New Roman"/>
                <a:ea typeface="Times New Roman"/>
                <a:cs typeface="Times New Roman"/>
                <a:sym typeface="Times New Roman"/>
              </a:rPr>
              <a:t>ambiguity</a:t>
            </a:r>
            <a:r>
              <a:rPr lang="en-GB" sz="2000">
                <a:solidFill>
                  <a:schemeClr val="dk1"/>
                </a:solidFill>
                <a:latin typeface="Times New Roman"/>
                <a:ea typeface="Times New Roman"/>
                <a:cs typeface="Times New Roman"/>
                <a:sym typeface="Times New Roman"/>
              </a:rPr>
              <a:t> implied by the construction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idx="4294967295" type="title"/>
          </p:nvPr>
        </p:nvSpPr>
        <p:spPr>
          <a:xfrm>
            <a:off x="893700" y="294575"/>
            <a:ext cx="6462600" cy="63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4A86E8"/>
                </a:solidFill>
                <a:latin typeface="Times New Roman"/>
                <a:ea typeface="Times New Roman"/>
                <a:cs typeface="Times New Roman"/>
                <a:sym typeface="Times New Roman"/>
              </a:rPr>
              <a:t>6. A-not-A sentences in Chinese</a:t>
            </a:r>
            <a:endParaRPr sz="3000">
              <a:solidFill>
                <a:srgbClr val="4A86E8"/>
              </a:solidFill>
              <a:latin typeface="Times New Roman"/>
              <a:ea typeface="Times New Roman"/>
              <a:cs typeface="Times New Roman"/>
              <a:sym typeface="Times New Roman"/>
            </a:endParaRPr>
          </a:p>
        </p:txBody>
      </p:sp>
      <p:sp>
        <p:nvSpPr>
          <p:cNvPr id="201" name="Google Shape;201;p29"/>
          <p:cNvSpPr txBox="1"/>
          <p:nvPr/>
        </p:nvSpPr>
        <p:spPr>
          <a:xfrm>
            <a:off x="740500" y="786300"/>
            <a:ext cx="4833000" cy="5935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GB" sz="1800">
                <a:latin typeface="Times New Roman"/>
                <a:ea typeface="Times New Roman"/>
                <a:cs typeface="Times New Roman"/>
                <a:sym typeface="Times New Roman"/>
              </a:rPr>
              <a:t>The </a:t>
            </a:r>
            <a:r>
              <a:rPr b="1" lang="en-GB" sz="1800">
                <a:latin typeface="Times New Roman"/>
                <a:ea typeface="Times New Roman"/>
                <a:cs typeface="Times New Roman"/>
                <a:sym typeface="Times New Roman"/>
              </a:rPr>
              <a:t>incomplete</a:t>
            </a:r>
            <a:r>
              <a:rPr lang="en-GB" sz="1800">
                <a:latin typeface="Times New Roman"/>
                <a:ea typeface="Times New Roman"/>
                <a:cs typeface="Times New Roman"/>
                <a:sym typeface="Times New Roman"/>
              </a:rPr>
              <a:t> form of A-not-A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GB" sz="1800">
                <a:latin typeface="Times New Roman"/>
                <a:ea typeface="Times New Roman"/>
                <a:cs typeface="Times New Roman"/>
                <a:sym typeface="Times New Roman"/>
              </a:rPr>
              <a:t>Example 1</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100"/>
              <a:buFont typeface="Arial"/>
              <a:buNone/>
            </a:pPr>
            <a:r>
              <a:rPr lang="en-GB" sz="1800">
                <a:latin typeface="Times New Roman"/>
                <a:ea typeface="Times New Roman"/>
                <a:cs typeface="Times New Roman"/>
                <a:sym typeface="Times New Roman"/>
              </a:rPr>
              <a:t>Input:</a:t>
            </a:r>
            <a:r>
              <a:rPr b="1" lang="en-GB" sz="1800">
                <a:latin typeface="Times New Roman"/>
                <a:ea typeface="Times New Roman"/>
                <a:cs typeface="Times New Roman"/>
                <a:sym typeface="Times New Roman"/>
              </a:rPr>
              <a:t> </a:t>
            </a:r>
            <a:r>
              <a:rPr lang="en-GB" sz="1800">
                <a:latin typeface="Times New Roman"/>
                <a:ea typeface="Times New Roman"/>
                <a:cs typeface="Times New Roman"/>
                <a:sym typeface="Times New Roman"/>
              </a:rPr>
              <a:t>你</a:t>
            </a:r>
            <a:r>
              <a:rPr lang="en-GB" sz="1800">
                <a:solidFill>
                  <a:srgbClr val="0000FF"/>
                </a:solidFill>
                <a:latin typeface="Times New Roman"/>
                <a:ea typeface="Times New Roman"/>
                <a:cs typeface="Times New Roman"/>
                <a:sym typeface="Times New Roman"/>
              </a:rPr>
              <a:t>理不理解</a:t>
            </a:r>
            <a:r>
              <a:rPr lang="en-GB" sz="1800">
                <a:latin typeface="Times New Roman"/>
                <a:ea typeface="Times New Roman"/>
                <a:cs typeface="Times New Roman"/>
                <a:sym typeface="Times New Roman"/>
              </a:rPr>
              <a:t>這件事？</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100"/>
              <a:buFont typeface="Arial"/>
              <a:buNone/>
            </a:pPr>
            <a:r>
              <a:rPr lang="en-GB" sz="1800">
                <a:solidFill>
                  <a:schemeClr val="dk1"/>
                </a:solidFill>
                <a:latin typeface="Times New Roman"/>
                <a:ea typeface="Times New Roman"/>
                <a:cs typeface="Times New Roman"/>
                <a:sym typeface="Times New Roman"/>
              </a:rPr>
              <a:t>Baidu</a:t>
            </a:r>
            <a:r>
              <a:rPr lang="en-GB" sz="1800">
                <a:latin typeface="Times New Roman"/>
                <a:ea typeface="Times New Roman"/>
                <a:cs typeface="Times New Roman"/>
                <a:sym typeface="Times New Roman"/>
              </a:rPr>
              <a:t>: </a:t>
            </a:r>
            <a:r>
              <a:rPr lang="en-GB" sz="1800">
                <a:solidFill>
                  <a:srgbClr val="FF0000"/>
                </a:solidFill>
                <a:latin typeface="Times New Roman"/>
                <a:ea typeface="Times New Roman"/>
                <a:cs typeface="Times New Roman"/>
                <a:sym typeface="Times New Roman"/>
              </a:rPr>
              <a:t>Don't you understand</a:t>
            </a:r>
            <a:r>
              <a:rPr lang="en-GB" sz="1800">
                <a:latin typeface="Times New Roman"/>
                <a:ea typeface="Times New Roman"/>
                <a:cs typeface="Times New Roman"/>
                <a:sym typeface="Times New Roman"/>
              </a:rPr>
              <a:t> it?</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100"/>
              <a:buFont typeface="Arial"/>
              <a:buNone/>
            </a:pPr>
            <a:r>
              <a:rPr lang="en-GB" sz="1800">
                <a:solidFill>
                  <a:schemeClr val="dk1"/>
                </a:solidFill>
                <a:latin typeface="Times New Roman"/>
                <a:ea typeface="Times New Roman"/>
                <a:cs typeface="Times New Roman"/>
                <a:sym typeface="Times New Roman"/>
              </a:rPr>
              <a:t>Google: </a:t>
            </a:r>
            <a:r>
              <a:rPr lang="en-GB" sz="1800">
                <a:solidFill>
                  <a:srgbClr val="FF0000"/>
                </a:solidFill>
                <a:latin typeface="Times New Roman"/>
                <a:ea typeface="Times New Roman"/>
                <a:cs typeface="Times New Roman"/>
                <a:sym typeface="Times New Roman"/>
              </a:rPr>
              <a:t>You do not</a:t>
            </a:r>
            <a:r>
              <a:rPr lang="en-GB" sz="1800">
                <a:latin typeface="Times New Roman"/>
                <a:ea typeface="Times New Roman"/>
                <a:cs typeface="Times New Roman"/>
                <a:sym typeface="Times New Roman"/>
              </a:rPr>
              <a:t> </a:t>
            </a:r>
            <a:r>
              <a:rPr lang="en-GB" sz="1800">
                <a:solidFill>
                  <a:srgbClr val="FF0000"/>
                </a:solidFill>
                <a:latin typeface="Times New Roman"/>
                <a:ea typeface="Times New Roman"/>
                <a:cs typeface="Times New Roman"/>
                <a:sym typeface="Times New Roman"/>
              </a:rPr>
              <a:t>understand</a:t>
            </a:r>
            <a:r>
              <a:rPr lang="en-GB" sz="1800">
                <a:latin typeface="Times New Roman"/>
                <a:ea typeface="Times New Roman"/>
                <a:cs typeface="Times New Roman"/>
                <a:sym typeface="Times New Roman"/>
              </a:rPr>
              <a:t> this matter?</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100"/>
              <a:buFont typeface="Arial"/>
              <a:buNone/>
            </a:pPr>
            <a:r>
              <a:rPr lang="en-GB" sz="1800">
                <a:solidFill>
                  <a:schemeClr val="dk1"/>
                </a:solidFill>
                <a:latin typeface="Times New Roman"/>
                <a:ea typeface="Times New Roman"/>
                <a:cs typeface="Times New Roman"/>
                <a:sym typeface="Times New Roman"/>
              </a:rPr>
              <a:t>Youdao: </a:t>
            </a:r>
            <a:r>
              <a:rPr lang="en-GB" sz="1800">
                <a:solidFill>
                  <a:srgbClr val="FF0000"/>
                </a:solidFill>
                <a:latin typeface="Times New Roman"/>
                <a:ea typeface="Times New Roman"/>
                <a:cs typeface="Times New Roman"/>
                <a:sym typeface="Times New Roman"/>
              </a:rPr>
              <a:t>You don't</a:t>
            </a:r>
            <a:r>
              <a:rPr lang="en-GB" sz="1800">
                <a:latin typeface="Times New Roman"/>
                <a:ea typeface="Times New Roman"/>
                <a:cs typeface="Times New Roman"/>
                <a:sym typeface="Times New Roman"/>
              </a:rPr>
              <a:t> </a:t>
            </a:r>
            <a:r>
              <a:rPr lang="en-GB" sz="1800">
                <a:solidFill>
                  <a:srgbClr val="FF0000"/>
                </a:solidFill>
                <a:latin typeface="Times New Roman"/>
                <a:ea typeface="Times New Roman"/>
                <a:cs typeface="Times New Roman"/>
                <a:sym typeface="Times New Roman"/>
              </a:rPr>
              <a:t>understand</a:t>
            </a:r>
            <a:r>
              <a:rPr lang="en-GB" sz="1800">
                <a:latin typeface="Times New Roman"/>
                <a:ea typeface="Times New Roman"/>
                <a:cs typeface="Times New Roman"/>
                <a:sym typeface="Times New Roman"/>
              </a:rPr>
              <a:t> this?</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100"/>
              <a:buFont typeface="Arial"/>
              <a:buNone/>
            </a:pPr>
            <a:r>
              <a:rPr lang="en-GB" sz="1800">
                <a:latin typeface="Times New Roman"/>
                <a:ea typeface="Times New Roman"/>
                <a:cs typeface="Times New Roman"/>
                <a:sym typeface="Times New Roman"/>
              </a:rPr>
              <a:t>Bing: Do you understand this matter? </a:t>
            </a:r>
            <a:r>
              <a:rPr lang="en-GB" sz="1800">
                <a:solidFill>
                  <a:schemeClr val="dk1"/>
                </a:solidFill>
                <a:highlight>
                  <a:schemeClr val="lt1"/>
                </a:highlight>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800">
                <a:latin typeface="Times New Roman"/>
                <a:ea typeface="Times New Roman"/>
                <a:cs typeface="Times New Roman"/>
                <a:sym typeface="Times New Roman"/>
              </a:rPr>
              <a:t>Collins: Do you understand this matter? </a:t>
            </a:r>
            <a:r>
              <a:rPr lang="en-GB" sz="1800">
                <a:solidFill>
                  <a:schemeClr val="dk1"/>
                </a:solidFill>
                <a:highlight>
                  <a:schemeClr val="lt1"/>
                </a:highlight>
                <a:latin typeface="Times New Roman"/>
                <a:ea typeface="Times New Roman"/>
                <a:cs typeface="Times New Roman"/>
                <a:sym typeface="Times New Roman"/>
              </a:rPr>
              <a:t>✓</a:t>
            </a:r>
            <a:endParaRPr sz="1800">
              <a:solidFill>
                <a:schemeClr val="dk1"/>
              </a:solidFill>
              <a:highlight>
                <a:schemeClr val="lt1"/>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800">
                <a:solidFill>
                  <a:srgbClr val="0000FF"/>
                </a:solidFill>
                <a:highlight>
                  <a:schemeClr val="lt1"/>
                </a:highlight>
                <a:latin typeface="Times New Roman"/>
                <a:ea typeface="Times New Roman"/>
                <a:cs typeface="Times New Roman"/>
                <a:sym typeface="Times New Roman"/>
              </a:rPr>
              <a:t>Reference: Do you understand this matter or not?</a:t>
            </a:r>
            <a:endParaRPr sz="1800">
              <a:solidFill>
                <a:srgbClr val="0000FF"/>
              </a:solidFill>
              <a:highlight>
                <a:schemeClr val="lt1"/>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800">
                <a:latin typeface="Times New Roman"/>
                <a:ea typeface="Times New Roman"/>
                <a:cs typeface="Times New Roman"/>
                <a:sym typeface="Times New Roman"/>
              </a:rPr>
              <a:t>Example 2</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800">
                <a:latin typeface="Times New Roman"/>
                <a:ea typeface="Times New Roman"/>
                <a:cs typeface="Times New Roman"/>
                <a:sym typeface="Times New Roman"/>
              </a:rPr>
              <a:t>Input: 你</a:t>
            </a:r>
            <a:r>
              <a:rPr lang="en-GB" sz="1800">
                <a:solidFill>
                  <a:srgbClr val="0000FF"/>
                </a:solidFill>
                <a:latin typeface="Times New Roman"/>
                <a:ea typeface="Times New Roman"/>
                <a:cs typeface="Times New Roman"/>
                <a:sym typeface="Times New Roman"/>
              </a:rPr>
              <a:t>希不希望</a:t>
            </a:r>
            <a:r>
              <a:rPr lang="en-GB" sz="1800">
                <a:latin typeface="Times New Roman"/>
                <a:ea typeface="Times New Roman"/>
                <a:cs typeface="Times New Roman"/>
                <a:sym typeface="Times New Roman"/>
              </a:rPr>
              <a:t>他來？</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800">
                <a:latin typeface="Times New Roman"/>
                <a:ea typeface="Times New Roman"/>
                <a:cs typeface="Times New Roman"/>
                <a:sym typeface="Times New Roman"/>
              </a:rPr>
              <a:t>Baidu: </a:t>
            </a:r>
            <a:r>
              <a:rPr lang="en-GB" sz="1800">
                <a:solidFill>
                  <a:schemeClr val="dk1"/>
                </a:solidFill>
                <a:latin typeface="Times New Roman"/>
                <a:ea typeface="Times New Roman"/>
                <a:cs typeface="Times New Roman"/>
                <a:sym typeface="Times New Roman"/>
              </a:rPr>
              <a:t>Do you want him to come? </a:t>
            </a:r>
            <a:r>
              <a:rPr lang="en-GB" sz="1800">
                <a:solidFill>
                  <a:schemeClr val="dk1"/>
                </a:solidFill>
                <a:highlight>
                  <a:schemeClr val="lt1"/>
                </a:highlight>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800">
                <a:latin typeface="Times New Roman"/>
                <a:ea typeface="Times New Roman"/>
                <a:cs typeface="Times New Roman"/>
                <a:sym typeface="Times New Roman"/>
              </a:rPr>
              <a:t>Google: </a:t>
            </a:r>
            <a:r>
              <a:rPr lang="en-GB" sz="1800">
                <a:solidFill>
                  <a:schemeClr val="dk1"/>
                </a:solidFill>
                <a:latin typeface="Times New Roman"/>
                <a:ea typeface="Times New Roman"/>
                <a:cs typeface="Times New Roman"/>
                <a:sym typeface="Times New Roman"/>
              </a:rPr>
              <a:t>Would you like him to come? </a:t>
            </a:r>
            <a:r>
              <a:rPr lang="en-GB" sz="1800">
                <a:solidFill>
                  <a:schemeClr val="dk1"/>
                </a:solidFill>
                <a:highlight>
                  <a:schemeClr val="lt1"/>
                </a:highlight>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800">
                <a:latin typeface="Times New Roman"/>
                <a:ea typeface="Times New Roman"/>
                <a:cs typeface="Times New Roman"/>
                <a:sym typeface="Times New Roman"/>
              </a:rPr>
              <a:t>Youdao:</a:t>
            </a:r>
            <a:r>
              <a:rPr lang="en-GB" sz="1800">
                <a:solidFill>
                  <a:srgbClr val="FF0000"/>
                </a:solidFill>
                <a:latin typeface="Times New Roman"/>
                <a:ea typeface="Times New Roman"/>
                <a:cs typeface="Times New Roman"/>
                <a:sym typeface="Times New Roman"/>
              </a:rPr>
              <a:t> You don't want</a:t>
            </a:r>
            <a:r>
              <a:rPr lang="en-GB" sz="1800">
                <a:solidFill>
                  <a:schemeClr val="dk1"/>
                </a:solidFill>
                <a:latin typeface="Times New Roman"/>
                <a:ea typeface="Times New Roman"/>
                <a:cs typeface="Times New Roman"/>
                <a:sym typeface="Times New Roman"/>
              </a:rPr>
              <a:t> him to come?</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800">
                <a:latin typeface="Times New Roman"/>
                <a:ea typeface="Times New Roman"/>
                <a:cs typeface="Times New Roman"/>
                <a:sym typeface="Times New Roman"/>
              </a:rPr>
              <a:t>Bing: </a:t>
            </a:r>
            <a:r>
              <a:rPr lang="en-GB" sz="1800">
                <a:highlight>
                  <a:srgbClr val="FFFFFF"/>
                </a:highlight>
                <a:latin typeface="Times New Roman"/>
                <a:ea typeface="Times New Roman"/>
                <a:cs typeface="Times New Roman"/>
                <a:sym typeface="Times New Roman"/>
              </a:rPr>
              <a:t>Do you want him to come? </a:t>
            </a:r>
            <a:r>
              <a:rPr lang="en-GB" sz="1800">
                <a:solidFill>
                  <a:schemeClr val="dk1"/>
                </a:solidFill>
                <a:highlight>
                  <a:schemeClr val="lt1"/>
                </a:highlight>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800">
                <a:latin typeface="Times New Roman"/>
                <a:ea typeface="Times New Roman"/>
                <a:cs typeface="Times New Roman"/>
                <a:sym typeface="Times New Roman"/>
              </a:rPr>
              <a:t>Collins: </a:t>
            </a:r>
            <a:r>
              <a:rPr lang="en-GB" sz="1800">
                <a:solidFill>
                  <a:schemeClr val="dk1"/>
                </a:solidFill>
                <a:highlight>
                  <a:srgbClr val="FFFFFF"/>
                </a:highlight>
                <a:latin typeface="Times New Roman"/>
                <a:ea typeface="Times New Roman"/>
                <a:cs typeface="Times New Roman"/>
                <a:sym typeface="Times New Roman"/>
              </a:rPr>
              <a:t>Do you want him to come?</a:t>
            </a:r>
            <a:r>
              <a:rPr lang="en-GB" sz="1800">
                <a:solidFill>
                  <a:schemeClr val="dk1"/>
                </a:solidFill>
                <a:highlight>
                  <a:schemeClr val="lt1"/>
                </a:highlight>
                <a:latin typeface="Times New Roman"/>
                <a:ea typeface="Times New Roman"/>
                <a:cs typeface="Times New Roman"/>
                <a:sym typeface="Times New Roman"/>
              </a:rPr>
              <a:t> ✓</a:t>
            </a:r>
            <a:endParaRPr sz="1800">
              <a:solidFill>
                <a:schemeClr val="dk1"/>
              </a:solidFill>
              <a:highlight>
                <a:schemeClr val="lt1"/>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800">
                <a:solidFill>
                  <a:srgbClr val="0000FF"/>
                </a:solidFill>
                <a:highlight>
                  <a:schemeClr val="lt1"/>
                </a:highlight>
                <a:latin typeface="Times New Roman"/>
                <a:ea typeface="Times New Roman"/>
                <a:cs typeface="Times New Roman"/>
                <a:sym typeface="Times New Roman"/>
              </a:rPr>
              <a:t>Reference: Do you want him to come or not?</a:t>
            </a:r>
            <a:endParaRPr sz="1800">
              <a:solidFill>
                <a:srgbClr val="0000FF"/>
              </a:solidFill>
              <a:highlight>
                <a:schemeClr val="lt1"/>
              </a:highlight>
              <a:latin typeface="Times New Roman"/>
              <a:ea typeface="Times New Roman"/>
              <a:cs typeface="Times New Roman"/>
              <a:sym typeface="Times New Roman"/>
            </a:endParaRPr>
          </a:p>
        </p:txBody>
      </p:sp>
      <p:sp>
        <p:nvSpPr>
          <p:cNvPr id="202" name="Google Shape;202;p29"/>
          <p:cNvSpPr txBox="1"/>
          <p:nvPr/>
        </p:nvSpPr>
        <p:spPr>
          <a:xfrm>
            <a:off x="5956375" y="1804650"/>
            <a:ext cx="2893200" cy="38985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Times New Roman"/>
                <a:ea typeface="Times New Roman"/>
                <a:cs typeface="Times New Roman"/>
                <a:sym typeface="Times New Roman"/>
              </a:rPr>
              <a:t>Problem: translate into a marked interrogative (‘don’t’)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2000">
                <a:solidFill>
                  <a:schemeClr val="dk1"/>
                </a:solidFill>
                <a:latin typeface="Times New Roman"/>
                <a:ea typeface="Times New Roman"/>
                <a:cs typeface="Times New Roman"/>
                <a:sym typeface="Times New Roman"/>
              </a:rPr>
              <a:t>Possible reasons:</a:t>
            </a:r>
            <a:endParaRPr i="1" sz="2000" u="sng">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The machine translators are </a:t>
            </a:r>
            <a:r>
              <a:rPr i="1" lang="en-GB" sz="2000" u="sng">
                <a:solidFill>
                  <a:schemeClr val="dk1"/>
                </a:solidFill>
                <a:latin typeface="Times New Roman"/>
                <a:ea typeface="Times New Roman"/>
                <a:cs typeface="Times New Roman"/>
                <a:sym typeface="Times New Roman"/>
              </a:rPr>
              <a:t>disturbed by the negation “不</a:t>
            </a:r>
            <a:r>
              <a:rPr lang="en-GB"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The machines don’t know how to process the single word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idx="4294967295" type="title"/>
          </p:nvPr>
        </p:nvSpPr>
        <p:spPr>
          <a:xfrm>
            <a:off x="528425" y="129600"/>
            <a:ext cx="6462600" cy="61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4A86E8"/>
                </a:solidFill>
                <a:latin typeface="Times New Roman"/>
                <a:ea typeface="Times New Roman"/>
                <a:cs typeface="Times New Roman"/>
                <a:sym typeface="Times New Roman"/>
              </a:rPr>
              <a:t>6. </a:t>
            </a:r>
            <a:r>
              <a:rPr lang="en-GB" sz="3000">
                <a:solidFill>
                  <a:srgbClr val="4A86E8"/>
                </a:solidFill>
                <a:latin typeface="Times New Roman"/>
                <a:ea typeface="Times New Roman"/>
                <a:cs typeface="Times New Roman"/>
                <a:sym typeface="Times New Roman"/>
              </a:rPr>
              <a:t>A-not-A sentence in Chinese</a:t>
            </a:r>
            <a:endParaRPr sz="3000">
              <a:solidFill>
                <a:srgbClr val="4A86E8"/>
              </a:solidFill>
              <a:latin typeface="Times New Roman"/>
              <a:ea typeface="Times New Roman"/>
              <a:cs typeface="Times New Roman"/>
              <a:sym typeface="Times New Roman"/>
            </a:endParaRPr>
          </a:p>
        </p:txBody>
      </p:sp>
      <p:sp>
        <p:nvSpPr>
          <p:cNvPr id="208" name="Google Shape;208;p30"/>
          <p:cNvSpPr txBox="1"/>
          <p:nvPr/>
        </p:nvSpPr>
        <p:spPr>
          <a:xfrm>
            <a:off x="528425" y="640050"/>
            <a:ext cx="5481300" cy="6006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GB" sz="1800">
                <a:latin typeface="Times New Roman"/>
                <a:ea typeface="Times New Roman"/>
                <a:cs typeface="Times New Roman"/>
                <a:sym typeface="Times New Roman"/>
              </a:rPr>
              <a:t>The </a:t>
            </a:r>
            <a:r>
              <a:rPr b="1" lang="en-GB" sz="1800">
                <a:latin typeface="Times New Roman"/>
                <a:ea typeface="Times New Roman"/>
                <a:cs typeface="Times New Roman"/>
                <a:sym typeface="Times New Roman"/>
              </a:rPr>
              <a:t>complete</a:t>
            </a:r>
            <a:r>
              <a:rPr lang="en-GB" sz="1800">
                <a:latin typeface="Times New Roman"/>
                <a:ea typeface="Times New Roman"/>
                <a:cs typeface="Times New Roman"/>
                <a:sym typeface="Times New Roman"/>
              </a:rPr>
              <a:t> forms of A-not-A</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GB" sz="1800">
                <a:latin typeface="Times New Roman"/>
                <a:ea typeface="Times New Roman"/>
                <a:cs typeface="Times New Roman"/>
                <a:sym typeface="Times New Roman"/>
              </a:rPr>
              <a:t>Example 1</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Input:</a:t>
            </a:r>
            <a:r>
              <a:rPr b="1" lang="en-GB" sz="1800">
                <a:solidFill>
                  <a:schemeClr val="dk1"/>
                </a:solidFill>
                <a:latin typeface="Times New Roman"/>
                <a:ea typeface="Times New Roman"/>
                <a:cs typeface="Times New Roman"/>
                <a:sym typeface="Times New Roman"/>
              </a:rPr>
              <a:t> </a:t>
            </a:r>
            <a:r>
              <a:rPr lang="en-GB" sz="1800">
                <a:solidFill>
                  <a:schemeClr val="dk1"/>
                </a:solidFill>
                <a:latin typeface="Times New Roman"/>
                <a:ea typeface="Times New Roman"/>
                <a:cs typeface="Times New Roman"/>
                <a:sym typeface="Times New Roman"/>
              </a:rPr>
              <a:t>你</a:t>
            </a:r>
            <a:r>
              <a:rPr lang="en-GB" sz="1800">
                <a:solidFill>
                  <a:srgbClr val="0000FF"/>
                </a:solidFill>
                <a:latin typeface="Times New Roman"/>
                <a:ea typeface="Times New Roman"/>
                <a:cs typeface="Times New Roman"/>
                <a:sym typeface="Times New Roman"/>
              </a:rPr>
              <a:t>理解不理解</a:t>
            </a:r>
            <a:r>
              <a:rPr lang="en-GB" sz="1800">
                <a:solidFill>
                  <a:schemeClr val="dk1"/>
                </a:solidFill>
                <a:latin typeface="Times New Roman"/>
                <a:ea typeface="Times New Roman"/>
                <a:cs typeface="Times New Roman"/>
                <a:sym typeface="Times New Roman"/>
              </a:rPr>
              <a:t>這件事？</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Baidu: </a:t>
            </a:r>
            <a:r>
              <a:rPr lang="en-GB" sz="1800">
                <a:latin typeface="Times New Roman"/>
                <a:ea typeface="Times New Roman"/>
                <a:cs typeface="Times New Roman"/>
                <a:sym typeface="Times New Roman"/>
              </a:rPr>
              <a:t>Do you understand </a:t>
            </a:r>
            <a:r>
              <a:rPr lang="en-GB" sz="1800">
                <a:solidFill>
                  <a:srgbClr val="FF0000"/>
                </a:solidFill>
                <a:latin typeface="Times New Roman"/>
                <a:ea typeface="Times New Roman"/>
                <a:cs typeface="Times New Roman"/>
                <a:sym typeface="Times New Roman"/>
              </a:rPr>
              <a:t>that you don't understand it</a:t>
            </a:r>
            <a:r>
              <a:rPr lang="en-GB"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Google: You understand </a:t>
            </a:r>
            <a:r>
              <a:rPr lang="en-GB" sz="1800">
                <a:solidFill>
                  <a:srgbClr val="FF0000"/>
                </a:solidFill>
                <a:latin typeface="Times New Roman"/>
                <a:ea typeface="Times New Roman"/>
                <a:cs typeface="Times New Roman"/>
                <a:sym typeface="Times New Roman"/>
              </a:rPr>
              <a:t>do not understand this thing</a:t>
            </a:r>
            <a:r>
              <a:rPr lang="en-GB"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Youdao: Do you understand this matter? </a:t>
            </a:r>
            <a:r>
              <a:rPr lang="en-GB" sz="1800">
                <a:solidFill>
                  <a:schemeClr val="dk1"/>
                </a:solidFill>
                <a:highlight>
                  <a:schemeClr val="lt1"/>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Bing: Do you understand this matter? </a:t>
            </a:r>
            <a:r>
              <a:rPr lang="en-GB" sz="1800">
                <a:solidFill>
                  <a:schemeClr val="dk1"/>
                </a:solidFill>
                <a:highlight>
                  <a:schemeClr val="lt1"/>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Collins: Do you understand this matter? </a:t>
            </a:r>
            <a:r>
              <a:rPr lang="en-GB" sz="1800">
                <a:solidFill>
                  <a:schemeClr val="dk1"/>
                </a:solidFill>
                <a:highlight>
                  <a:schemeClr val="lt1"/>
                </a:highlight>
                <a:latin typeface="Times New Roman"/>
                <a:ea typeface="Times New Roman"/>
                <a:cs typeface="Times New Roman"/>
                <a:sym typeface="Times New Roman"/>
              </a:rPr>
              <a:t>✓</a:t>
            </a:r>
            <a:endParaRPr sz="18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800">
                <a:solidFill>
                  <a:srgbClr val="0000FF"/>
                </a:solidFill>
                <a:highlight>
                  <a:schemeClr val="lt1"/>
                </a:highlight>
                <a:latin typeface="Times New Roman"/>
                <a:ea typeface="Times New Roman"/>
                <a:cs typeface="Times New Roman"/>
                <a:sym typeface="Times New Roman"/>
              </a:rPr>
              <a:t>Reference: Do you understand this matter or not?</a:t>
            </a:r>
            <a:endParaRPr sz="1800">
              <a:solidFill>
                <a:srgbClr val="0000FF"/>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rgbClr val="0000FF"/>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800">
                <a:highlight>
                  <a:schemeClr val="lt1"/>
                </a:highlight>
                <a:latin typeface="Times New Roman"/>
                <a:ea typeface="Times New Roman"/>
                <a:cs typeface="Times New Roman"/>
                <a:sym typeface="Times New Roman"/>
              </a:rPr>
              <a:t>Example 2</a:t>
            </a:r>
            <a:endParaRPr sz="1800">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Input: 你</a:t>
            </a:r>
            <a:r>
              <a:rPr lang="en-GB" sz="1800">
                <a:solidFill>
                  <a:srgbClr val="0000FF"/>
                </a:solidFill>
                <a:latin typeface="Times New Roman"/>
                <a:ea typeface="Times New Roman"/>
                <a:cs typeface="Times New Roman"/>
                <a:sym typeface="Times New Roman"/>
              </a:rPr>
              <a:t>希望不希望</a:t>
            </a:r>
            <a:r>
              <a:rPr lang="en-GB" sz="1800">
                <a:solidFill>
                  <a:schemeClr val="dk1"/>
                </a:solidFill>
                <a:latin typeface="Times New Roman"/>
                <a:ea typeface="Times New Roman"/>
                <a:cs typeface="Times New Roman"/>
                <a:sym typeface="Times New Roman"/>
              </a:rPr>
              <a:t>他來？</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Baidu: </a:t>
            </a:r>
            <a:r>
              <a:rPr lang="en-GB" sz="1800">
                <a:latin typeface="Times New Roman"/>
                <a:ea typeface="Times New Roman"/>
                <a:cs typeface="Times New Roman"/>
                <a:sym typeface="Times New Roman"/>
              </a:rPr>
              <a:t>Do you wish </a:t>
            </a:r>
            <a:r>
              <a:rPr lang="en-GB" sz="1800">
                <a:solidFill>
                  <a:srgbClr val="FF0000"/>
                </a:solidFill>
                <a:latin typeface="Times New Roman"/>
                <a:ea typeface="Times New Roman"/>
                <a:cs typeface="Times New Roman"/>
                <a:sym typeface="Times New Roman"/>
              </a:rPr>
              <a:t>you wouldn't want him to come</a:t>
            </a:r>
            <a:r>
              <a:rPr lang="en-GB"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800">
                <a:latin typeface="Times New Roman"/>
                <a:ea typeface="Times New Roman"/>
                <a:cs typeface="Times New Roman"/>
                <a:sym typeface="Times New Roman"/>
              </a:rPr>
              <a:t>Google: You </a:t>
            </a:r>
            <a:r>
              <a:rPr lang="en-GB" sz="1800">
                <a:solidFill>
                  <a:srgbClr val="FF0000"/>
                </a:solidFill>
                <a:latin typeface="Times New Roman"/>
                <a:ea typeface="Times New Roman"/>
                <a:cs typeface="Times New Roman"/>
                <a:sym typeface="Times New Roman"/>
              </a:rPr>
              <a:t>do not </a:t>
            </a:r>
            <a:r>
              <a:rPr lang="en-GB" sz="1800">
                <a:latin typeface="Times New Roman"/>
                <a:ea typeface="Times New Roman"/>
                <a:cs typeface="Times New Roman"/>
                <a:sym typeface="Times New Roman"/>
              </a:rPr>
              <a:t>want him to come?</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800">
                <a:latin typeface="Times New Roman"/>
                <a:ea typeface="Times New Roman"/>
                <a:cs typeface="Times New Roman"/>
                <a:sym typeface="Times New Roman"/>
              </a:rPr>
              <a:t>Youdao: Would you like him to come? </a:t>
            </a:r>
            <a:r>
              <a:rPr lang="en-GB" sz="1800">
                <a:solidFill>
                  <a:schemeClr val="dk1"/>
                </a:solidFill>
                <a:highlight>
                  <a:schemeClr val="lt1"/>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Bing: Y</a:t>
            </a:r>
            <a:r>
              <a:rPr lang="en-GB" sz="1800">
                <a:solidFill>
                  <a:schemeClr val="dk1"/>
                </a:solidFill>
                <a:highlight>
                  <a:srgbClr val="FFFFFF"/>
                </a:highlight>
                <a:latin typeface="Times New Roman"/>
                <a:ea typeface="Times New Roman"/>
                <a:cs typeface="Times New Roman"/>
                <a:sym typeface="Times New Roman"/>
              </a:rPr>
              <a:t>ou want him to come? </a:t>
            </a:r>
            <a:r>
              <a:rPr lang="en-GB" sz="1800">
                <a:solidFill>
                  <a:schemeClr val="dk1"/>
                </a:solidFill>
                <a:highlight>
                  <a:schemeClr val="lt1"/>
                </a:highlight>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Collins: </a:t>
            </a:r>
            <a:r>
              <a:rPr lang="en-GB" sz="1800">
                <a:solidFill>
                  <a:schemeClr val="dk1"/>
                </a:solidFill>
                <a:highlight>
                  <a:srgbClr val="FFFFFF"/>
                </a:highlight>
                <a:latin typeface="Times New Roman"/>
                <a:ea typeface="Times New Roman"/>
                <a:cs typeface="Times New Roman"/>
                <a:sym typeface="Times New Roman"/>
              </a:rPr>
              <a:t>You want him to come?</a:t>
            </a:r>
            <a:r>
              <a:rPr lang="en-GB" sz="1800">
                <a:solidFill>
                  <a:schemeClr val="dk1"/>
                </a:solidFill>
                <a:highlight>
                  <a:schemeClr val="lt1"/>
                </a:highlight>
                <a:latin typeface="Times New Roman"/>
                <a:ea typeface="Times New Roman"/>
                <a:cs typeface="Times New Roman"/>
                <a:sym typeface="Times New Roman"/>
              </a:rPr>
              <a:t> ✓</a:t>
            </a:r>
            <a:endParaRPr sz="18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1800">
                <a:solidFill>
                  <a:srgbClr val="0000FF"/>
                </a:solidFill>
                <a:highlight>
                  <a:schemeClr val="lt1"/>
                </a:highlight>
                <a:latin typeface="Times New Roman"/>
                <a:ea typeface="Times New Roman"/>
                <a:cs typeface="Times New Roman"/>
                <a:sym typeface="Times New Roman"/>
              </a:rPr>
              <a:t>Reference: Do you want him to come or not?</a:t>
            </a:r>
            <a:endParaRPr sz="1800">
              <a:highlight>
                <a:schemeClr val="lt1"/>
              </a:highlight>
              <a:latin typeface="Times New Roman"/>
              <a:ea typeface="Times New Roman"/>
              <a:cs typeface="Times New Roman"/>
              <a:sym typeface="Times New Roman"/>
            </a:endParaRPr>
          </a:p>
        </p:txBody>
      </p:sp>
      <p:sp>
        <p:nvSpPr>
          <p:cNvPr id="209" name="Google Shape;209;p30"/>
          <p:cNvSpPr txBox="1"/>
          <p:nvPr/>
        </p:nvSpPr>
        <p:spPr>
          <a:xfrm>
            <a:off x="5950675" y="2979050"/>
            <a:ext cx="3111000" cy="3490200"/>
          </a:xfrm>
          <a:prstGeom prst="rect">
            <a:avLst/>
          </a:prstGeom>
          <a:solidFill>
            <a:srgbClr val="D9EAD3"/>
          </a:solid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i="1" lang="en-GB" sz="2000">
                <a:solidFill>
                  <a:schemeClr val="dk1"/>
                </a:solidFill>
                <a:latin typeface="Times New Roman"/>
                <a:ea typeface="Times New Roman"/>
                <a:cs typeface="Times New Roman"/>
                <a:sym typeface="Times New Roman"/>
              </a:rPr>
              <a:t>Baidu &amp; Google perform worse!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Possible reasons: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A matter of </a:t>
            </a:r>
            <a:r>
              <a:rPr i="1" lang="en-GB" sz="2000" u="sng">
                <a:solidFill>
                  <a:schemeClr val="dk1"/>
                </a:solidFill>
                <a:latin typeface="Times New Roman"/>
                <a:ea typeface="Times New Roman"/>
                <a:cs typeface="Times New Roman"/>
                <a:sym typeface="Times New Roman"/>
              </a:rPr>
              <a:t>segmentation; </a:t>
            </a:r>
            <a:endParaRPr i="1" sz="2000" u="sng">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word-by-word translation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i="1" lang="en-GB" sz="2000">
                <a:solidFill>
                  <a:schemeClr val="dk1"/>
                </a:solidFill>
                <a:latin typeface="Times New Roman"/>
                <a:ea typeface="Times New Roman"/>
                <a:cs typeface="Times New Roman"/>
                <a:sym typeface="Times New Roman"/>
              </a:rPr>
              <a:t>Youdao performs better</a:t>
            </a:r>
            <a:endParaRPr i="1"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Better to process full form</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title"/>
          </p:nvPr>
        </p:nvSpPr>
        <p:spPr>
          <a:xfrm>
            <a:off x="1214700" y="226800"/>
            <a:ext cx="6462600" cy="987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97ABBC"/>
              </a:buClr>
              <a:buSzPts val="4800"/>
              <a:buFont typeface="Raleway"/>
              <a:buNone/>
            </a:pPr>
            <a:r>
              <a:rPr i="0" lang="en-GB" sz="4800" u="none" cap="none" strike="noStrike">
                <a:solidFill>
                  <a:srgbClr val="4A86E8"/>
                </a:solidFill>
                <a:latin typeface="Times New Roman"/>
                <a:ea typeface="Times New Roman"/>
                <a:cs typeface="Times New Roman"/>
                <a:sym typeface="Times New Roman"/>
              </a:rPr>
              <a:t>Agenda</a:t>
            </a:r>
            <a:endParaRPr i="0" sz="4800" u="none" cap="none" strike="noStrike">
              <a:solidFill>
                <a:srgbClr val="4A86E8"/>
              </a:solidFill>
              <a:latin typeface="Times New Roman"/>
              <a:ea typeface="Times New Roman"/>
              <a:cs typeface="Times New Roman"/>
              <a:sym typeface="Times New Roman"/>
            </a:endParaRPr>
          </a:p>
        </p:txBody>
      </p:sp>
      <p:cxnSp>
        <p:nvCxnSpPr>
          <p:cNvPr id="85" name="Google Shape;85;p13"/>
          <p:cNvCxnSpPr/>
          <p:nvPr/>
        </p:nvCxnSpPr>
        <p:spPr>
          <a:xfrm flipH="1">
            <a:off x="1214700" y="1807775"/>
            <a:ext cx="9600" cy="3711300"/>
          </a:xfrm>
          <a:prstGeom prst="straightConnector1">
            <a:avLst/>
          </a:prstGeom>
          <a:noFill/>
          <a:ln cap="flat" cmpd="sng" w="38100">
            <a:solidFill>
              <a:srgbClr val="4A86E8"/>
            </a:solidFill>
            <a:prstDash val="solid"/>
            <a:round/>
            <a:headEnd len="sm" w="sm" type="none"/>
            <a:tailEnd len="lg" w="lg" type="triangle"/>
          </a:ln>
        </p:spPr>
      </p:cxnSp>
      <p:sp>
        <p:nvSpPr>
          <p:cNvPr id="86" name="Google Shape;86;p13"/>
          <p:cNvSpPr txBox="1"/>
          <p:nvPr/>
        </p:nvSpPr>
        <p:spPr>
          <a:xfrm>
            <a:off x="2046625" y="1413925"/>
            <a:ext cx="6223500" cy="44190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666666"/>
              </a:buClr>
              <a:buSzPts val="3000"/>
              <a:buFont typeface="Times New Roman"/>
              <a:buAutoNum type="arabicPeriod"/>
            </a:pPr>
            <a:r>
              <a:rPr i="0" lang="en-GB" sz="3000" u="none" cap="none" strike="noStrike">
                <a:solidFill>
                  <a:srgbClr val="666666"/>
                </a:solidFill>
                <a:latin typeface="Times New Roman"/>
                <a:ea typeface="Times New Roman"/>
                <a:cs typeface="Times New Roman"/>
                <a:sym typeface="Times New Roman"/>
              </a:rPr>
              <a:t>Introduction</a:t>
            </a:r>
            <a:endParaRPr i="0" sz="3000" u="none" cap="none" strike="noStrike">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000">
              <a:solidFill>
                <a:srgbClr val="666666"/>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rgbClr val="666666"/>
              </a:buClr>
              <a:buSzPts val="3000"/>
              <a:buFont typeface="Times New Roman"/>
              <a:buAutoNum type="arabicPeriod"/>
            </a:pPr>
            <a:r>
              <a:rPr i="0" lang="en-GB" sz="3000" u="none" cap="none" strike="noStrike">
                <a:solidFill>
                  <a:srgbClr val="666666"/>
                </a:solidFill>
                <a:latin typeface="Times New Roman"/>
                <a:ea typeface="Times New Roman"/>
                <a:cs typeface="Times New Roman"/>
                <a:sym typeface="Times New Roman"/>
              </a:rPr>
              <a:t>Analysis</a:t>
            </a:r>
            <a:endParaRPr i="0" sz="3000" u="none" cap="none" strike="noStrike">
              <a:solidFill>
                <a:srgbClr val="666666"/>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666666"/>
              </a:buClr>
              <a:buSzPts val="2400"/>
              <a:buFont typeface="Times New Roman"/>
              <a:buChar char="-"/>
            </a:pPr>
            <a:r>
              <a:rPr lang="en-GB" sz="2400">
                <a:solidFill>
                  <a:srgbClr val="666666"/>
                </a:solidFill>
                <a:latin typeface="Times New Roman"/>
                <a:ea typeface="Times New Roman"/>
                <a:cs typeface="Times New Roman"/>
                <a:sym typeface="Times New Roman"/>
              </a:rPr>
              <a:t>Lexical</a:t>
            </a:r>
            <a:endParaRPr sz="2400">
              <a:solidFill>
                <a:srgbClr val="666666"/>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666666"/>
              </a:buClr>
              <a:buSzPts val="2400"/>
              <a:buFont typeface="Times New Roman"/>
              <a:buChar char="-"/>
            </a:pPr>
            <a:r>
              <a:rPr lang="en-GB" sz="2400">
                <a:solidFill>
                  <a:srgbClr val="666666"/>
                </a:solidFill>
                <a:latin typeface="Times New Roman"/>
                <a:ea typeface="Times New Roman"/>
                <a:cs typeface="Times New Roman"/>
                <a:sym typeface="Times New Roman"/>
              </a:rPr>
              <a:t>Syntax </a:t>
            </a:r>
            <a:endParaRPr sz="2400">
              <a:solidFill>
                <a:srgbClr val="666666"/>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666666"/>
              </a:buClr>
              <a:buSzPts val="2400"/>
              <a:buFont typeface="Times New Roman"/>
              <a:buChar char="-"/>
            </a:pPr>
            <a:r>
              <a:rPr lang="en-GB" sz="2400">
                <a:solidFill>
                  <a:srgbClr val="666666"/>
                </a:solidFill>
                <a:latin typeface="Times New Roman"/>
                <a:ea typeface="Times New Roman"/>
                <a:cs typeface="Times New Roman"/>
                <a:sym typeface="Times New Roman"/>
              </a:rPr>
              <a:t>Extra Phenomena</a:t>
            </a:r>
            <a:endParaRPr sz="2400">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666666"/>
              </a:buClr>
              <a:buSzPts val="3000"/>
              <a:buFont typeface="Calibri"/>
              <a:buNone/>
            </a:pPr>
            <a:r>
              <a:rPr i="0" lang="en-GB" sz="3000" u="none" cap="none" strike="noStrike">
                <a:solidFill>
                  <a:srgbClr val="666666"/>
                </a:solidFill>
                <a:latin typeface="Times New Roman"/>
                <a:ea typeface="Times New Roman"/>
                <a:cs typeface="Times New Roman"/>
                <a:sym typeface="Times New Roman"/>
              </a:rPr>
              <a:t>3. </a:t>
            </a:r>
            <a:r>
              <a:rPr lang="en-GB" sz="3000">
                <a:solidFill>
                  <a:srgbClr val="666666"/>
                </a:solidFill>
                <a:latin typeface="Times New Roman"/>
                <a:ea typeface="Times New Roman"/>
                <a:cs typeface="Times New Roman"/>
                <a:sym typeface="Times New Roman"/>
              </a:rPr>
              <a:t>Interface design</a:t>
            </a:r>
            <a:endParaRPr sz="3000">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666666"/>
              </a:buClr>
              <a:buSzPts val="3000"/>
              <a:buFont typeface="Calibri"/>
              <a:buNone/>
            </a:pPr>
            <a:r>
              <a:t/>
            </a:r>
            <a:endParaRPr sz="3000">
              <a:solidFill>
                <a:srgbClr val="666666"/>
              </a:solidFill>
              <a:latin typeface="Times New Roman"/>
              <a:ea typeface="Times New Roman"/>
              <a:cs typeface="Times New Roman"/>
              <a:sym typeface="Times New Roman"/>
            </a:endParaRPr>
          </a:p>
          <a:p>
            <a:pPr indent="0" lvl="0" marL="38100" marR="0" rtl="0" algn="l">
              <a:lnSpc>
                <a:spcPct val="100000"/>
              </a:lnSpc>
              <a:spcBef>
                <a:spcPts val="0"/>
              </a:spcBef>
              <a:spcAft>
                <a:spcPts val="0"/>
              </a:spcAft>
              <a:buClr>
                <a:srgbClr val="666666"/>
              </a:buClr>
              <a:buSzPts val="3000"/>
              <a:buFont typeface="Calibri"/>
              <a:buNone/>
            </a:pPr>
            <a:r>
              <a:rPr i="0" lang="en-GB" sz="3000" u="none" cap="none" strike="noStrike">
                <a:solidFill>
                  <a:srgbClr val="666666"/>
                </a:solidFill>
                <a:latin typeface="Times New Roman"/>
                <a:ea typeface="Times New Roman"/>
                <a:cs typeface="Times New Roman"/>
                <a:sym typeface="Times New Roman"/>
              </a:rPr>
              <a:t>4. Conclusion</a:t>
            </a:r>
            <a:endParaRPr i="0" sz="3000" u="none" cap="none" strike="noStrike">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i="0" sz="3000" u="none" cap="none" strike="noStrike">
              <a:solidFill>
                <a:srgbClr val="666666"/>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idx="4294967295" type="title"/>
          </p:nvPr>
        </p:nvSpPr>
        <p:spPr>
          <a:xfrm>
            <a:off x="893700" y="164975"/>
            <a:ext cx="6462600" cy="70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4A86E8"/>
                </a:solidFill>
                <a:latin typeface="Times New Roman"/>
                <a:ea typeface="Times New Roman"/>
                <a:cs typeface="Times New Roman"/>
                <a:sym typeface="Times New Roman"/>
              </a:rPr>
              <a:t>7. Syntax: Tense/Time</a:t>
            </a:r>
            <a:endParaRPr sz="3000">
              <a:solidFill>
                <a:srgbClr val="4A86E8"/>
              </a:solidFill>
              <a:latin typeface="Times New Roman"/>
              <a:ea typeface="Times New Roman"/>
              <a:cs typeface="Times New Roman"/>
              <a:sym typeface="Times New Roman"/>
            </a:endParaRPr>
          </a:p>
        </p:txBody>
      </p:sp>
      <p:sp>
        <p:nvSpPr>
          <p:cNvPr id="215" name="Google Shape;215;p31"/>
          <p:cNvSpPr txBox="1"/>
          <p:nvPr/>
        </p:nvSpPr>
        <p:spPr>
          <a:xfrm>
            <a:off x="1117125" y="872075"/>
            <a:ext cx="2892300" cy="26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Input: 他結</a:t>
            </a:r>
            <a:r>
              <a:rPr lang="en-GB" sz="2000">
                <a:solidFill>
                  <a:srgbClr val="0000FF"/>
                </a:solidFill>
                <a:highlight>
                  <a:schemeClr val="lt1"/>
                </a:highlight>
                <a:latin typeface="Times New Roman"/>
                <a:ea typeface="Times New Roman"/>
                <a:cs typeface="Times New Roman"/>
                <a:sym typeface="Times New Roman"/>
              </a:rPr>
              <a:t>了</a:t>
            </a:r>
            <a:r>
              <a:rPr lang="en-GB" sz="2000">
                <a:solidFill>
                  <a:schemeClr val="dk1"/>
                </a:solidFill>
                <a:highlight>
                  <a:schemeClr val="lt1"/>
                </a:highlight>
                <a:latin typeface="Times New Roman"/>
                <a:ea typeface="Times New Roman"/>
                <a:cs typeface="Times New Roman"/>
                <a:sym typeface="Times New Roman"/>
              </a:rPr>
              <a:t>婚</a:t>
            </a:r>
            <a:endParaRPr sz="20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Baidu: He </a:t>
            </a:r>
            <a:r>
              <a:rPr lang="en-GB" sz="2000">
                <a:solidFill>
                  <a:srgbClr val="FF0000"/>
                </a:solidFill>
                <a:highlight>
                  <a:schemeClr val="lt1"/>
                </a:highlight>
                <a:latin typeface="Times New Roman"/>
                <a:ea typeface="Times New Roman"/>
                <a:cs typeface="Times New Roman"/>
                <a:sym typeface="Times New Roman"/>
              </a:rPr>
              <a:t>was</a:t>
            </a:r>
            <a:r>
              <a:rPr lang="en-GB" sz="2000">
                <a:solidFill>
                  <a:schemeClr val="dk1"/>
                </a:solidFill>
                <a:highlight>
                  <a:schemeClr val="lt1"/>
                </a:highlight>
                <a:latin typeface="Times New Roman"/>
                <a:ea typeface="Times New Roman"/>
                <a:cs typeface="Times New Roman"/>
                <a:sym typeface="Times New Roman"/>
              </a:rPr>
              <a:t> married</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Google: He </a:t>
            </a:r>
            <a:r>
              <a:rPr lang="en-GB" sz="2000">
                <a:solidFill>
                  <a:srgbClr val="0000FF"/>
                </a:solidFill>
                <a:highlight>
                  <a:schemeClr val="lt1"/>
                </a:highlight>
                <a:latin typeface="Times New Roman"/>
                <a:ea typeface="Times New Roman"/>
                <a:cs typeface="Times New Roman"/>
                <a:sym typeface="Times New Roman"/>
              </a:rPr>
              <a:t>is</a:t>
            </a:r>
            <a:r>
              <a:rPr lang="en-GB" sz="2000">
                <a:solidFill>
                  <a:schemeClr val="dk1"/>
                </a:solidFill>
                <a:highlight>
                  <a:schemeClr val="lt1"/>
                </a:highlight>
                <a:latin typeface="Times New Roman"/>
                <a:ea typeface="Times New Roman"/>
                <a:cs typeface="Times New Roman"/>
                <a:sym typeface="Times New Roman"/>
              </a:rPr>
              <a:t> married</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Youdao: </a:t>
            </a:r>
            <a:r>
              <a:rPr lang="en-GB" sz="2000">
                <a:highlight>
                  <a:schemeClr val="lt1"/>
                </a:highlight>
                <a:latin typeface="Times New Roman"/>
                <a:ea typeface="Times New Roman"/>
                <a:cs typeface="Times New Roman"/>
                <a:sym typeface="Times New Roman"/>
              </a:rPr>
              <a:t>He </a:t>
            </a:r>
            <a:r>
              <a:rPr lang="en-GB" sz="2000">
                <a:solidFill>
                  <a:srgbClr val="0000FF"/>
                </a:solidFill>
                <a:highlight>
                  <a:schemeClr val="lt1"/>
                </a:highlight>
                <a:latin typeface="Times New Roman"/>
                <a:ea typeface="Times New Roman"/>
                <a:cs typeface="Times New Roman"/>
                <a:sym typeface="Times New Roman"/>
              </a:rPr>
              <a:t>is</a:t>
            </a:r>
            <a:r>
              <a:rPr lang="en-GB" sz="2000">
                <a:highlight>
                  <a:schemeClr val="lt1"/>
                </a:highlight>
                <a:latin typeface="Times New Roman"/>
                <a:ea typeface="Times New Roman"/>
                <a:cs typeface="Times New Roman"/>
                <a:sym typeface="Times New Roman"/>
              </a:rPr>
              <a:t> married</a:t>
            </a:r>
            <a:endParaRPr sz="2000">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Bing: He </a:t>
            </a:r>
            <a:r>
              <a:rPr lang="en-GB" sz="2000">
                <a:solidFill>
                  <a:srgbClr val="FF0000"/>
                </a:solidFill>
                <a:highlight>
                  <a:schemeClr val="lt1"/>
                </a:highlight>
                <a:latin typeface="Times New Roman"/>
                <a:ea typeface="Times New Roman"/>
                <a:cs typeface="Times New Roman"/>
                <a:sym typeface="Times New Roman"/>
              </a:rPr>
              <a:t>was</a:t>
            </a:r>
            <a:r>
              <a:rPr lang="en-GB" sz="2000">
                <a:solidFill>
                  <a:schemeClr val="dk1"/>
                </a:solidFill>
                <a:highlight>
                  <a:schemeClr val="lt1"/>
                </a:highlight>
                <a:latin typeface="Times New Roman"/>
                <a:ea typeface="Times New Roman"/>
                <a:cs typeface="Times New Roman"/>
                <a:sym typeface="Times New Roman"/>
              </a:rPr>
              <a:t> married</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Collins: He</a:t>
            </a:r>
            <a:r>
              <a:rPr lang="en-GB" sz="2000">
                <a:solidFill>
                  <a:srgbClr val="0000FF"/>
                </a:solidFill>
                <a:highlight>
                  <a:schemeClr val="lt1"/>
                </a:highlight>
                <a:latin typeface="Times New Roman"/>
                <a:ea typeface="Times New Roman"/>
                <a:cs typeface="Times New Roman"/>
                <a:sym typeface="Times New Roman"/>
              </a:rPr>
              <a:t>'s </a:t>
            </a:r>
            <a:r>
              <a:rPr lang="en-GB" sz="2000">
                <a:solidFill>
                  <a:schemeClr val="dk1"/>
                </a:solidFill>
                <a:highlight>
                  <a:schemeClr val="lt1"/>
                </a:highlight>
                <a:latin typeface="Times New Roman"/>
                <a:ea typeface="Times New Roman"/>
                <a:cs typeface="Times New Roman"/>
                <a:sym typeface="Times New Roman"/>
              </a:rPr>
              <a:t>married</a:t>
            </a:r>
            <a:endParaRPr sz="20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p:txBody>
      </p:sp>
      <p:sp>
        <p:nvSpPr>
          <p:cNvPr id="216" name="Google Shape;216;p31"/>
          <p:cNvSpPr txBox="1"/>
          <p:nvPr/>
        </p:nvSpPr>
        <p:spPr>
          <a:xfrm>
            <a:off x="959100" y="3619800"/>
            <a:ext cx="7920300" cy="28971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“他結</a:t>
            </a:r>
            <a:r>
              <a:rPr lang="en-GB" sz="1800">
                <a:solidFill>
                  <a:srgbClr val="0000FF"/>
                </a:solidFill>
                <a:latin typeface="Times New Roman"/>
                <a:ea typeface="Times New Roman"/>
                <a:cs typeface="Times New Roman"/>
                <a:sym typeface="Times New Roman"/>
              </a:rPr>
              <a:t>了</a:t>
            </a:r>
            <a:r>
              <a:rPr lang="en-GB" sz="1800">
                <a:latin typeface="Times New Roman"/>
                <a:ea typeface="Times New Roman"/>
                <a:cs typeface="Times New Roman"/>
                <a:sym typeface="Times New Roman"/>
              </a:rPr>
              <a:t>婚” implies that he married someone and </a:t>
            </a:r>
            <a:r>
              <a:rPr lang="en-GB" sz="1800">
                <a:solidFill>
                  <a:srgbClr val="0000FF"/>
                </a:solidFill>
                <a:latin typeface="Times New Roman"/>
                <a:ea typeface="Times New Roman"/>
                <a:cs typeface="Times New Roman"/>
                <a:sym typeface="Times New Roman"/>
              </a:rPr>
              <a:t>now is </a:t>
            </a:r>
            <a:r>
              <a:rPr lang="en-GB" sz="1800">
                <a:solidFill>
                  <a:srgbClr val="FF0000"/>
                </a:solidFill>
                <a:latin typeface="Times New Roman"/>
                <a:ea typeface="Times New Roman"/>
                <a:cs typeface="Times New Roman"/>
                <a:sym typeface="Times New Roman"/>
              </a:rPr>
              <a:t>still</a:t>
            </a:r>
            <a:r>
              <a:rPr lang="en-GB" sz="1800">
                <a:solidFill>
                  <a:srgbClr val="0000FF"/>
                </a:solidFill>
                <a:latin typeface="Times New Roman"/>
                <a:ea typeface="Times New Roman"/>
                <a:cs typeface="Times New Roman"/>
                <a:sym typeface="Times New Roman"/>
              </a:rPr>
              <a:t> at the state of being married. </a:t>
            </a:r>
            <a:endParaRPr sz="18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“他結</a:t>
            </a:r>
            <a:r>
              <a:rPr lang="en-GB" sz="1800">
                <a:solidFill>
                  <a:srgbClr val="0000FF"/>
                </a:solidFill>
                <a:latin typeface="Times New Roman"/>
                <a:ea typeface="Times New Roman"/>
                <a:cs typeface="Times New Roman"/>
                <a:sym typeface="Times New Roman"/>
              </a:rPr>
              <a:t>過</a:t>
            </a:r>
            <a:r>
              <a:rPr lang="en-GB" sz="1800">
                <a:solidFill>
                  <a:schemeClr val="dk1"/>
                </a:solidFill>
                <a:latin typeface="Times New Roman"/>
                <a:ea typeface="Times New Roman"/>
                <a:cs typeface="Times New Roman"/>
                <a:sym typeface="Times New Roman"/>
              </a:rPr>
              <a:t>婚” implies that he got married before, but now </a:t>
            </a:r>
            <a:r>
              <a:rPr lang="en-GB" sz="1800">
                <a:solidFill>
                  <a:srgbClr val="0000FF"/>
                </a:solidFill>
                <a:latin typeface="Times New Roman"/>
                <a:ea typeface="Times New Roman"/>
                <a:cs typeface="Times New Roman"/>
                <a:sym typeface="Times New Roman"/>
              </a:rPr>
              <a:t>is probably </a:t>
            </a:r>
            <a:r>
              <a:rPr lang="en-GB" sz="1800">
                <a:solidFill>
                  <a:srgbClr val="FF0000"/>
                </a:solidFill>
                <a:latin typeface="Times New Roman"/>
                <a:ea typeface="Times New Roman"/>
                <a:cs typeface="Times New Roman"/>
                <a:sym typeface="Times New Roman"/>
              </a:rPr>
              <a:t>not</a:t>
            </a:r>
            <a:r>
              <a:rPr lang="en-GB" sz="1800">
                <a:solidFill>
                  <a:srgbClr val="0000FF"/>
                </a:solidFill>
                <a:latin typeface="Times New Roman"/>
                <a:ea typeface="Times New Roman"/>
                <a:cs typeface="Times New Roman"/>
                <a:sym typeface="Times New Roman"/>
              </a:rPr>
              <a:t> at the state of being married anymore.</a:t>
            </a:r>
            <a:endParaRPr sz="18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Possible reasons :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en-GB" sz="1800">
                <a:solidFill>
                  <a:srgbClr val="FF0000"/>
                </a:solidFill>
                <a:latin typeface="Times New Roman"/>
                <a:ea typeface="Times New Roman"/>
                <a:cs typeface="Times New Roman"/>
                <a:sym typeface="Times New Roman"/>
              </a:rPr>
              <a:t>The sentence with implicature is hard to be translated.</a:t>
            </a:r>
            <a:endParaRPr i="1"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i="1" lang="en-GB" sz="1800">
                <a:solidFill>
                  <a:srgbClr val="FF0000"/>
                </a:solidFill>
                <a:latin typeface="Times New Roman"/>
                <a:ea typeface="Times New Roman"/>
                <a:cs typeface="Times New Roman"/>
                <a:sym typeface="Times New Roman"/>
              </a:rPr>
              <a:t>Lack of syntactical rules for Chinese particle</a:t>
            </a:r>
            <a:endParaRPr i="1"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i="1" lang="en-GB" sz="1800">
                <a:solidFill>
                  <a:srgbClr val="FF0000"/>
                </a:solidFill>
                <a:latin typeface="Times New Roman"/>
                <a:ea typeface="Times New Roman"/>
                <a:cs typeface="Times New Roman"/>
                <a:sym typeface="Times New Roman"/>
              </a:rPr>
              <a:t>Real-world knowledge is needed.</a:t>
            </a:r>
            <a:endParaRPr i="1" sz="1800">
              <a:solidFill>
                <a:srgbClr val="FF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chemeClr val="dk1"/>
              </a:solidFill>
              <a:highlight>
                <a:schemeClr val="lt1"/>
              </a:highlight>
              <a:latin typeface="Times New Roman"/>
              <a:ea typeface="Times New Roman"/>
              <a:cs typeface="Times New Roman"/>
              <a:sym typeface="Times New Roman"/>
            </a:endParaRPr>
          </a:p>
        </p:txBody>
      </p:sp>
      <p:sp>
        <p:nvSpPr>
          <p:cNvPr id="217" name="Google Shape;217;p31"/>
          <p:cNvSpPr txBox="1"/>
          <p:nvPr/>
        </p:nvSpPr>
        <p:spPr>
          <a:xfrm>
            <a:off x="5739550" y="872075"/>
            <a:ext cx="2892300" cy="26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Input: 他結</a:t>
            </a:r>
            <a:r>
              <a:rPr lang="en-GB" sz="2000">
                <a:solidFill>
                  <a:srgbClr val="0000FF"/>
                </a:solidFill>
                <a:highlight>
                  <a:schemeClr val="lt1"/>
                </a:highlight>
                <a:latin typeface="Times New Roman"/>
                <a:ea typeface="Times New Roman"/>
                <a:cs typeface="Times New Roman"/>
                <a:sym typeface="Times New Roman"/>
              </a:rPr>
              <a:t>過</a:t>
            </a:r>
            <a:r>
              <a:rPr lang="en-GB" sz="2000">
                <a:solidFill>
                  <a:schemeClr val="dk1"/>
                </a:solidFill>
                <a:highlight>
                  <a:schemeClr val="lt1"/>
                </a:highlight>
                <a:latin typeface="Times New Roman"/>
                <a:ea typeface="Times New Roman"/>
                <a:cs typeface="Times New Roman"/>
                <a:sym typeface="Times New Roman"/>
              </a:rPr>
              <a:t>婚</a:t>
            </a:r>
            <a:endParaRPr sz="20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Baidu: He </a:t>
            </a:r>
            <a:r>
              <a:rPr lang="en-GB" sz="2000">
                <a:solidFill>
                  <a:srgbClr val="0000FF"/>
                </a:solidFill>
                <a:highlight>
                  <a:schemeClr val="lt1"/>
                </a:highlight>
                <a:latin typeface="Times New Roman"/>
                <a:ea typeface="Times New Roman"/>
                <a:cs typeface="Times New Roman"/>
                <a:sym typeface="Times New Roman"/>
              </a:rPr>
              <a:t>was</a:t>
            </a:r>
            <a:r>
              <a:rPr lang="en-GB" sz="2000">
                <a:solidFill>
                  <a:schemeClr val="dk1"/>
                </a:solidFill>
                <a:highlight>
                  <a:schemeClr val="lt1"/>
                </a:highlight>
                <a:latin typeface="Times New Roman"/>
                <a:ea typeface="Times New Roman"/>
                <a:cs typeface="Times New Roman"/>
                <a:sym typeface="Times New Roman"/>
              </a:rPr>
              <a:t> married</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Google: He </a:t>
            </a:r>
            <a:r>
              <a:rPr lang="en-GB" sz="2000">
                <a:solidFill>
                  <a:srgbClr val="FF0000"/>
                </a:solidFill>
                <a:highlight>
                  <a:schemeClr val="lt1"/>
                </a:highlight>
                <a:latin typeface="Times New Roman"/>
                <a:ea typeface="Times New Roman"/>
                <a:cs typeface="Times New Roman"/>
                <a:sym typeface="Times New Roman"/>
              </a:rPr>
              <a:t>is</a:t>
            </a:r>
            <a:r>
              <a:rPr lang="en-GB" sz="2000">
                <a:solidFill>
                  <a:schemeClr val="dk1"/>
                </a:solidFill>
                <a:highlight>
                  <a:schemeClr val="lt1"/>
                </a:highlight>
                <a:latin typeface="Times New Roman"/>
                <a:ea typeface="Times New Roman"/>
                <a:cs typeface="Times New Roman"/>
                <a:sym typeface="Times New Roman"/>
              </a:rPr>
              <a:t> married</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Youdao: </a:t>
            </a:r>
            <a:r>
              <a:rPr lang="en-GB" sz="2000">
                <a:solidFill>
                  <a:srgbClr val="FF0000"/>
                </a:solidFill>
                <a:highlight>
                  <a:schemeClr val="lt1"/>
                </a:highlight>
                <a:latin typeface="Times New Roman"/>
                <a:ea typeface="Times New Roman"/>
                <a:cs typeface="Times New Roman"/>
                <a:sym typeface="Times New Roman"/>
              </a:rPr>
              <a:t>He married</a:t>
            </a:r>
            <a:endParaRPr sz="2000">
              <a:solidFill>
                <a:srgbClr val="FF0000"/>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Bing: He </a:t>
            </a:r>
            <a:r>
              <a:rPr lang="en-GB" sz="2000">
                <a:solidFill>
                  <a:srgbClr val="0000FF"/>
                </a:solidFill>
                <a:highlight>
                  <a:schemeClr val="lt1"/>
                </a:highlight>
                <a:latin typeface="Times New Roman"/>
                <a:ea typeface="Times New Roman"/>
                <a:cs typeface="Times New Roman"/>
                <a:sym typeface="Times New Roman"/>
              </a:rPr>
              <a:t>was</a:t>
            </a:r>
            <a:r>
              <a:rPr lang="en-GB" sz="2000">
                <a:solidFill>
                  <a:schemeClr val="dk1"/>
                </a:solidFill>
                <a:highlight>
                  <a:schemeClr val="lt1"/>
                </a:highlight>
                <a:latin typeface="Times New Roman"/>
                <a:ea typeface="Times New Roman"/>
                <a:cs typeface="Times New Roman"/>
                <a:sym typeface="Times New Roman"/>
              </a:rPr>
              <a:t> married</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Collins: He</a:t>
            </a:r>
            <a:r>
              <a:rPr lang="en-GB" sz="2000">
                <a:solidFill>
                  <a:srgbClr val="FF0000"/>
                </a:solidFill>
                <a:highlight>
                  <a:schemeClr val="lt1"/>
                </a:highlight>
                <a:latin typeface="Times New Roman"/>
                <a:ea typeface="Times New Roman"/>
                <a:cs typeface="Times New Roman"/>
                <a:sym typeface="Times New Roman"/>
              </a:rPr>
              <a:t>'s</a:t>
            </a:r>
            <a:r>
              <a:rPr lang="en-GB" sz="2000">
                <a:solidFill>
                  <a:schemeClr val="dk1"/>
                </a:solidFill>
                <a:highlight>
                  <a:schemeClr val="lt1"/>
                </a:highlight>
                <a:latin typeface="Times New Roman"/>
                <a:ea typeface="Times New Roman"/>
                <a:cs typeface="Times New Roman"/>
                <a:sym typeface="Times New Roman"/>
              </a:rPr>
              <a:t> married</a:t>
            </a:r>
            <a:endParaRPr sz="20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ctrTitle"/>
          </p:nvPr>
        </p:nvSpPr>
        <p:spPr>
          <a:xfrm>
            <a:off x="685800" y="954452"/>
            <a:ext cx="7772400" cy="3233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7200"/>
              <a:buFont typeface="Raleway"/>
              <a:buNone/>
            </a:pPr>
            <a:r>
              <a:rPr lang="en-GB" sz="7200">
                <a:solidFill>
                  <a:srgbClr val="7ECEFD"/>
                </a:solidFill>
                <a:latin typeface="Times New Roman"/>
                <a:ea typeface="Times New Roman"/>
                <a:cs typeface="Times New Roman"/>
                <a:sym typeface="Times New Roman"/>
              </a:rPr>
              <a:t>3</a:t>
            </a:r>
            <a:r>
              <a:rPr i="0" lang="en-GB" sz="7200" u="none" cap="none" strike="noStrike">
                <a:solidFill>
                  <a:srgbClr val="7ECEFD"/>
                </a:solidFill>
                <a:latin typeface="Times New Roman"/>
                <a:ea typeface="Times New Roman"/>
                <a:cs typeface="Times New Roman"/>
                <a:sym typeface="Times New Roman"/>
              </a:rPr>
              <a:t>.</a:t>
            </a:r>
            <a:endParaRPr i="0" sz="7200" u="none" cap="none" strike="noStrike">
              <a:solidFill>
                <a:srgbClr val="7ECEFD"/>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4800"/>
              <a:buFont typeface="Raleway"/>
              <a:buNone/>
            </a:pPr>
            <a:r>
              <a:rPr lang="en-GB">
                <a:latin typeface="Times New Roman"/>
                <a:ea typeface="Times New Roman"/>
                <a:cs typeface="Times New Roman"/>
                <a:sym typeface="Times New Roman"/>
              </a:rPr>
              <a:t>Extra Phenomena</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4800"/>
              <a:buFont typeface="Raleway"/>
              <a:buNone/>
            </a:pPr>
            <a:r>
              <a:t/>
            </a:r>
            <a:endParaRPr>
              <a:latin typeface="Times New Roman"/>
              <a:ea typeface="Times New Roman"/>
              <a:cs typeface="Times New Roman"/>
              <a:sym typeface="Times New Roman"/>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3"/>
          <p:cNvSpPr txBox="1"/>
          <p:nvPr>
            <p:ph idx="4294967295" type="title"/>
          </p:nvPr>
        </p:nvSpPr>
        <p:spPr>
          <a:xfrm>
            <a:off x="893700" y="164975"/>
            <a:ext cx="6462600" cy="70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4A86E8"/>
                </a:solidFill>
                <a:latin typeface="Times New Roman"/>
                <a:ea typeface="Times New Roman"/>
                <a:cs typeface="Times New Roman"/>
                <a:sym typeface="Times New Roman"/>
              </a:rPr>
              <a:t>Cantonese translator</a:t>
            </a:r>
            <a:endParaRPr sz="3000">
              <a:solidFill>
                <a:srgbClr val="4A86E8"/>
              </a:solidFill>
              <a:latin typeface="Times New Roman"/>
              <a:ea typeface="Times New Roman"/>
              <a:cs typeface="Times New Roman"/>
              <a:sym typeface="Times New Roman"/>
            </a:endParaRPr>
          </a:p>
        </p:txBody>
      </p:sp>
      <p:pic>
        <p:nvPicPr>
          <p:cNvPr id="228" name="Google Shape;228;p33"/>
          <p:cNvPicPr preferRelativeResize="0"/>
          <p:nvPr/>
        </p:nvPicPr>
        <p:blipFill rotWithShape="1">
          <a:blip r:embed="rId3">
            <a:alphaModFix/>
          </a:blip>
          <a:srcRect b="55259" l="0" r="0" t="0"/>
          <a:stretch/>
        </p:blipFill>
        <p:spPr>
          <a:xfrm>
            <a:off x="152400" y="1024475"/>
            <a:ext cx="8087926" cy="2062300"/>
          </a:xfrm>
          <a:prstGeom prst="rect">
            <a:avLst/>
          </a:prstGeom>
          <a:noFill/>
          <a:ln>
            <a:noFill/>
          </a:ln>
        </p:spPr>
      </p:pic>
      <p:sp>
        <p:nvSpPr>
          <p:cNvPr id="229" name="Google Shape;229;p33"/>
          <p:cNvSpPr/>
          <p:nvPr/>
        </p:nvSpPr>
        <p:spPr>
          <a:xfrm>
            <a:off x="1760100" y="2272900"/>
            <a:ext cx="1062300" cy="707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3"/>
          <p:cNvPicPr preferRelativeResize="0"/>
          <p:nvPr/>
        </p:nvPicPr>
        <p:blipFill>
          <a:blip r:embed="rId4">
            <a:alphaModFix/>
          </a:blip>
          <a:stretch>
            <a:fillRect/>
          </a:stretch>
        </p:blipFill>
        <p:spPr>
          <a:xfrm>
            <a:off x="348950" y="3534425"/>
            <a:ext cx="7971624" cy="2681475"/>
          </a:xfrm>
          <a:prstGeom prst="rect">
            <a:avLst/>
          </a:prstGeom>
          <a:noFill/>
          <a:ln>
            <a:noFill/>
          </a:ln>
        </p:spPr>
      </p:pic>
      <p:sp>
        <p:nvSpPr>
          <p:cNvPr id="231" name="Google Shape;231;p33"/>
          <p:cNvSpPr/>
          <p:nvPr/>
        </p:nvSpPr>
        <p:spPr>
          <a:xfrm>
            <a:off x="893700" y="4380825"/>
            <a:ext cx="1062300" cy="707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idx="4294967295" type="title"/>
          </p:nvPr>
        </p:nvSpPr>
        <p:spPr>
          <a:xfrm>
            <a:off x="893700" y="164975"/>
            <a:ext cx="6462600" cy="70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4A86E8"/>
                </a:solidFill>
                <a:latin typeface="Times New Roman"/>
                <a:ea typeface="Times New Roman"/>
                <a:cs typeface="Times New Roman"/>
                <a:sym typeface="Times New Roman"/>
              </a:rPr>
              <a:t>Cantonese translator</a:t>
            </a:r>
            <a:endParaRPr sz="3000">
              <a:solidFill>
                <a:srgbClr val="4A86E8"/>
              </a:solidFill>
              <a:latin typeface="Times New Roman"/>
              <a:ea typeface="Times New Roman"/>
              <a:cs typeface="Times New Roman"/>
              <a:sym typeface="Times New Roman"/>
            </a:endParaRPr>
          </a:p>
        </p:txBody>
      </p:sp>
      <p:sp>
        <p:nvSpPr>
          <p:cNvPr id="237" name="Google Shape;237;p34"/>
          <p:cNvSpPr txBox="1"/>
          <p:nvPr/>
        </p:nvSpPr>
        <p:spPr>
          <a:xfrm>
            <a:off x="588675" y="3290800"/>
            <a:ext cx="7844700" cy="23613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Times New Roman"/>
                <a:ea typeface="Times New Roman"/>
                <a:cs typeface="Times New Roman"/>
                <a:sym typeface="Times New Roman"/>
              </a:rPr>
              <a:t>他 ＝He			佢 ＝He / She	(Ambiguous)</a:t>
            </a:r>
            <a:endParaRPr sz="2000">
              <a:latin typeface="Times New Roman"/>
              <a:ea typeface="Times New Roman"/>
              <a:cs typeface="Times New Roman"/>
              <a:sym typeface="Times New Roman"/>
            </a:endParaRPr>
          </a:p>
          <a:p>
            <a:pPr indent="0" lvl="0" marL="0" rtl="0" algn="l">
              <a:spcBef>
                <a:spcPts val="0"/>
              </a:spcBef>
              <a:spcAft>
                <a:spcPts val="0"/>
              </a:spcAft>
              <a:buNone/>
            </a:pPr>
            <a:r>
              <a:rPr lang="en-GB" sz="2000">
                <a:latin typeface="Times New Roman"/>
                <a:ea typeface="Times New Roman"/>
                <a:cs typeface="Times New Roman"/>
                <a:sym typeface="Times New Roman"/>
              </a:rPr>
              <a:t>她 ＝She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GB" sz="2000">
                <a:latin typeface="Times New Roman"/>
                <a:ea typeface="Times New Roman"/>
                <a:cs typeface="Times New Roman"/>
                <a:sym typeface="Times New Roman"/>
              </a:rPr>
              <a:t>Possible reasons:</a:t>
            </a:r>
            <a:endParaRPr sz="2000">
              <a:latin typeface="Times New Roman"/>
              <a:ea typeface="Times New Roman"/>
              <a:cs typeface="Times New Roman"/>
              <a:sym typeface="Times New Roman"/>
            </a:endParaRPr>
          </a:p>
          <a:p>
            <a:pPr indent="0" lvl="0" marL="0" rtl="0" algn="l">
              <a:spcBef>
                <a:spcPts val="0"/>
              </a:spcBef>
              <a:spcAft>
                <a:spcPts val="0"/>
              </a:spcAft>
              <a:buNone/>
            </a:pPr>
            <a:r>
              <a:rPr i="1" lang="en-GB" sz="1800">
                <a:solidFill>
                  <a:srgbClr val="FF0000"/>
                </a:solidFill>
                <a:latin typeface="Times New Roman"/>
                <a:ea typeface="Times New Roman"/>
                <a:cs typeface="Times New Roman"/>
                <a:sym typeface="Times New Roman"/>
              </a:rPr>
              <a:t>Word-for-word translation</a:t>
            </a:r>
            <a:endParaRPr i="1"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i="1" lang="en-GB" sz="1800">
                <a:solidFill>
                  <a:srgbClr val="FF0000"/>
                </a:solidFill>
                <a:latin typeface="Times New Roman"/>
                <a:ea typeface="Times New Roman"/>
                <a:cs typeface="Times New Roman"/>
                <a:sym typeface="Times New Roman"/>
              </a:rPr>
              <a:t>Lack of real world knowledge</a:t>
            </a:r>
            <a:endParaRPr i="1"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p:txBody>
      </p:sp>
      <p:sp>
        <p:nvSpPr>
          <p:cNvPr id="238" name="Google Shape;238;p34"/>
          <p:cNvSpPr txBox="1"/>
          <p:nvPr/>
        </p:nvSpPr>
        <p:spPr>
          <a:xfrm>
            <a:off x="1117125" y="872075"/>
            <a:ext cx="6747300" cy="18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Input: </a:t>
            </a:r>
            <a:r>
              <a:rPr lang="en-GB" sz="2000">
                <a:solidFill>
                  <a:srgbClr val="0000FF"/>
                </a:solidFill>
                <a:highlight>
                  <a:schemeClr val="lt1"/>
                </a:highlight>
                <a:latin typeface="Times New Roman"/>
                <a:ea typeface="Times New Roman"/>
                <a:cs typeface="Times New Roman"/>
                <a:sym typeface="Times New Roman"/>
              </a:rPr>
              <a:t>佢</a:t>
            </a:r>
            <a:r>
              <a:rPr lang="en-GB" sz="2000">
                <a:solidFill>
                  <a:schemeClr val="dk1"/>
                </a:solidFill>
                <a:highlight>
                  <a:schemeClr val="lt1"/>
                </a:highlight>
                <a:latin typeface="Times New Roman"/>
                <a:ea typeface="Times New Roman"/>
                <a:cs typeface="Times New Roman"/>
                <a:sym typeface="Times New Roman"/>
              </a:rPr>
              <a:t>好靚女</a:t>
            </a:r>
            <a:endParaRPr sz="20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Baidu: </a:t>
            </a:r>
            <a:r>
              <a:rPr lang="en-GB" sz="2000">
                <a:solidFill>
                  <a:srgbClr val="FF0000"/>
                </a:solidFill>
                <a:highlight>
                  <a:schemeClr val="lt1"/>
                </a:highlight>
                <a:latin typeface="Times New Roman"/>
                <a:ea typeface="Times New Roman"/>
                <a:cs typeface="Times New Roman"/>
                <a:sym typeface="Times New Roman"/>
              </a:rPr>
              <a:t>He</a:t>
            </a:r>
            <a:r>
              <a:rPr lang="en-GB" sz="2000">
                <a:solidFill>
                  <a:schemeClr val="dk1"/>
                </a:solidFill>
                <a:highlight>
                  <a:schemeClr val="lt1"/>
                </a:highlight>
                <a:latin typeface="Times New Roman"/>
                <a:ea typeface="Times New Roman"/>
                <a:cs typeface="Times New Roman"/>
                <a:sym typeface="Times New Roman"/>
              </a:rPr>
              <a:t> is a pretty girl.</a:t>
            </a:r>
            <a:endParaRPr sz="2000">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2000">
                <a:solidFill>
                  <a:schemeClr val="dk1"/>
                </a:solidFill>
                <a:highlight>
                  <a:schemeClr val="lt1"/>
                </a:highlight>
                <a:latin typeface="Times New Roman"/>
                <a:ea typeface="Times New Roman"/>
                <a:cs typeface="Times New Roman"/>
                <a:sym typeface="Times New Roman"/>
              </a:rPr>
              <a:t>Bing: </a:t>
            </a:r>
            <a:r>
              <a:rPr lang="en-GB" sz="2000">
                <a:solidFill>
                  <a:srgbClr val="0000FF"/>
                </a:solidFill>
                <a:highlight>
                  <a:schemeClr val="lt1"/>
                </a:highlight>
                <a:latin typeface="Times New Roman"/>
                <a:ea typeface="Times New Roman"/>
                <a:cs typeface="Times New Roman"/>
                <a:sym typeface="Times New Roman"/>
              </a:rPr>
              <a:t>She’s</a:t>
            </a:r>
            <a:r>
              <a:rPr lang="en-GB" sz="2000">
                <a:solidFill>
                  <a:schemeClr val="dk1"/>
                </a:solidFill>
                <a:highlight>
                  <a:schemeClr val="lt1"/>
                </a:highlight>
                <a:latin typeface="Times New Roman"/>
                <a:ea typeface="Times New Roman"/>
                <a:cs typeface="Times New Roman"/>
                <a:sym typeface="Times New Roman"/>
              </a:rPr>
              <a:t> beautiful </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5"/>
          <p:cNvSpPr txBox="1"/>
          <p:nvPr/>
        </p:nvSpPr>
        <p:spPr>
          <a:xfrm>
            <a:off x="248675" y="62800"/>
            <a:ext cx="6787200" cy="6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4A86E8"/>
                </a:solidFill>
              </a:rPr>
              <a:t>Paragraph</a:t>
            </a:r>
            <a:r>
              <a:rPr lang="en-GB" sz="3000">
                <a:solidFill>
                  <a:srgbClr val="4A86E8"/>
                </a:solidFill>
              </a:rPr>
              <a:t> translation</a:t>
            </a:r>
            <a:endParaRPr sz="3000">
              <a:solidFill>
                <a:srgbClr val="4A86E8"/>
              </a:solidFill>
            </a:endParaRPr>
          </a:p>
        </p:txBody>
      </p:sp>
      <p:sp>
        <p:nvSpPr>
          <p:cNvPr id="244" name="Google Shape;244;p35"/>
          <p:cNvSpPr txBox="1"/>
          <p:nvPr/>
        </p:nvSpPr>
        <p:spPr>
          <a:xfrm>
            <a:off x="248675" y="573875"/>
            <a:ext cx="8732700" cy="590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Input: </a:t>
            </a:r>
            <a:r>
              <a:rPr lang="en-GB" sz="1800"/>
              <a:t>美国肯塔基大学通过植入能杀灭多种癌细胞且不会伤害正常细胞的“Par-4”肿瘤抑制基因，成功培育出能抗癌的实验鼠，对人类抗癌研究具有重要借鉴意义。如果能通过骨髓移植让“Par-4”作用于人体抗癌，就可以使癌症患者免除化疗放疗的侵害。</a:t>
            </a:r>
            <a:endParaRPr sz="1800"/>
          </a:p>
          <a:p>
            <a:pPr indent="0" lvl="0" marL="0" rtl="0" algn="just">
              <a:spcBef>
                <a:spcPts val="0"/>
              </a:spcBef>
              <a:spcAft>
                <a:spcPts val="0"/>
              </a:spcAft>
              <a:buNone/>
            </a:pPr>
            <a:r>
              <a:rPr b="1" lang="en-GB" sz="1800">
                <a:solidFill>
                  <a:schemeClr val="dk1"/>
                </a:solidFill>
                <a:latin typeface="Times New Roman"/>
                <a:ea typeface="Times New Roman"/>
                <a:cs typeface="Times New Roman"/>
                <a:sym typeface="Times New Roman"/>
              </a:rPr>
              <a:t>Baidu</a:t>
            </a:r>
            <a:r>
              <a:rPr lang="en-GB" sz="1800">
                <a:solidFill>
                  <a:schemeClr val="dk1"/>
                </a:solidFill>
                <a:latin typeface="Times New Roman"/>
                <a:ea typeface="Times New Roman"/>
                <a:cs typeface="Times New Roman"/>
                <a:sym typeface="Times New Roman"/>
              </a:rPr>
              <a:t>: University of Kentucky has </a:t>
            </a:r>
            <a:r>
              <a:rPr lang="en-GB" sz="1800">
                <a:solidFill>
                  <a:srgbClr val="FF0000"/>
                </a:solidFill>
                <a:latin typeface="Times New Roman"/>
                <a:ea typeface="Times New Roman"/>
                <a:cs typeface="Times New Roman"/>
                <a:sym typeface="Times New Roman"/>
              </a:rPr>
              <a:t>successfully</a:t>
            </a:r>
            <a:r>
              <a:rPr lang="en-GB" sz="1800">
                <a:solidFill>
                  <a:schemeClr val="dk1"/>
                </a:solidFill>
                <a:latin typeface="Times New Roman"/>
                <a:ea typeface="Times New Roman"/>
                <a:cs typeface="Times New Roman"/>
                <a:sym typeface="Times New Roman"/>
              </a:rPr>
              <a:t> implanted an Par-4 tumor suppressor gene that can destroy many kinds of cancer cells and does not injure normal cells, and has successfully established an experimental mouse capable of anti-cancer. It has important reference significance for human anticancer research. If "Par-4" can be used in human cancer by bone marrow transplantation, cancer patients can be exempted from chemotherapy and radiotherapy.</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GB" sz="1800">
                <a:latin typeface="Times New Roman"/>
                <a:ea typeface="Times New Roman"/>
                <a:cs typeface="Times New Roman"/>
                <a:sym typeface="Times New Roman"/>
              </a:rPr>
              <a:t>Google</a:t>
            </a:r>
            <a:r>
              <a:rPr lang="en-GB" sz="1800">
                <a:latin typeface="Times New Roman"/>
                <a:ea typeface="Times New Roman"/>
                <a:cs typeface="Times New Roman"/>
                <a:sym typeface="Times New Roman"/>
              </a:rPr>
              <a:t>: The United States University of Kentucky successfully implanted </a:t>
            </a:r>
            <a:r>
              <a:rPr lang="en-GB" sz="1800">
                <a:solidFill>
                  <a:schemeClr val="dk1"/>
                </a:solidFill>
                <a:latin typeface="Times New Roman"/>
                <a:ea typeface="Times New Roman"/>
                <a:cs typeface="Times New Roman"/>
                <a:sym typeface="Times New Roman"/>
              </a:rPr>
              <a:t>anti-cancer</a:t>
            </a:r>
            <a:r>
              <a:rPr lang="en-GB" sz="1800">
                <a:latin typeface="Times New Roman"/>
                <a:ea typeface="Times New Roman"/>
                <a:cs typeface="Times New Roman"/>
                <a:sym typeface="Times New Roman"/>
              </a:rPr>
              <a:t> mice by implantation of "PAR-4" tumor suppressor gene that can kill many kinds of cancer cells without damaging the normal cells, which is of great significance to human </a:t>
            </a:r>
            <a:r>
              <a:rPr lang="en-GB" sz="1800">
                <a:solidFill>
                  <a:schemeClr val="dk1"/>
                </a:solidFill>
                <a:latin typeface="Times New Roman"/>
                <a:ea typeface="Times New Roman"/>
                <a:cs typeface="Times New Roman"/>
                <a:sym typeface="Times New Roman"/>
              </a:rPr>
              <a:t>anticancer </a:t>
            </a:r>
            <a:r>
              <a:rPr lang="en-GB" sz="1800">
                <a:latin typeface="Times New Roman"/>
                <a:ea typeface="Times New Roman"/>
                <a:cs typeface="Times New Roman"/>
                <a:sym typeface="Times New Roman"/>
              </a:rPr>
              <a:t>research. If the "PAR-4" can be applied to the human body through bone marrow transplantation to fight cancer, cancer patients can be prevented from being infringed by chemotherapy and radiotherapy.</a:t>
            </a:r>
            <a:r>
              <a:rPr lang="en-GB" sz="1800">
                <a:solidFill>
                  <a:schemeClr val="dk1"/>
                </a:solidFill>
                <a:highlight>
                  <a:schemeClr val="lt1"/>
                </a:highlight>
                <a:latin typeface="Times New Roman"/>
                <a:ea typeface="Times New Roman"/>
                <a:cs typeface="Times New Roman"/>
                <a:sym typeface="Times New Roman"/>
              </a:rPr>
              <a:t>✓</a:t>
            </a:r>
            <a:endParaRPr sz="1800">
              <a:solidFill>
                <a:schemeClr val="dk1"/>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GB" sz="1800">
                <a:solidFill>
                  <a:schemeClr val="dk1"/>
                </a:solidFill>
                <a:latin typeface="Times New Roman"/>
                <a:ea typeface="Times New Roman"/>
                <a:cs typeface="Times New Roman"/>
                <a:sym typeface="Times New Roman"/>
              </a:rPr>
              <a:t>Youdao</a:t>
            </a:r>
            <a:r>
              <a:rPr lang="en-GB" sz="1800">
                <a:solidFill>
                  <a:schemeClr val="dk1"/>
                </a:solidFill>
                <a:latin typeface="Times New Roman"/>
                <a:ea typeface="Times New Roman"/>
                <a:cs typeface="Times New Roman"/>
                <a:sym typeface="Times New Roman"/>
              </a:rPr>
              <a:t>: The university of Kentucky </a:t>
            </a:r>
            <a:r>
              <a:rPr lang="en-GB" sz="1800">
                <a:solidFill>
                  <a:srgbClr val="FF0000"/>
                </a:solidFill>
                <a:latin typeface="Times New Roman"/>
                <a:ea typeface="Times New Roman"/>
                <a:cs typeface="Times New Roman"/>
                <a:sym typeface="Times New Roman"/>
              </a:rPr>
              <a:t>by</a:t>
            </a:r>
            <a:r>
              <a:rPr lang="en-GB" sz="1800">
                <a:solidFill>
                  <a:schemeClr val="dk1"/>
                </a:solidFill>
                <a:latin typeface="Times New Roman"/>
                <a:ea typeface="Times New Roman"/>
                <a:cs typeface="Times New Roman"/>
                <a:sym typeface="Times New Roman"/>
              </a:rPr>
              <a:t> implanting </a:t>
            </a:r>
            <a:r>
              <a:rPr lang="en-GB" sz="1800">
                <a:solidFill>
                  <a:srgbClr val="FF0000"/>
                </a:solidFill>
                <a:latin typeface="Times New Roman"/>
                <a:ea typeface="Times New Roman"/>
                <a:cs typeface="Times New Roman"/>
                <a:sym typeface="Times New Roman"/>
              </a:rPr>
              <a:t>can kill</a:t>
            </a:r>
            <a:r>
              <a:rPr lang="en-GB" sz="1800">
                <a:solidFill>
                  <a:schemeClr val="dk1"/>
                </a:solidFill>
                <a:latin typeface="Times New Roman"/>
                <a:ea typeface="Times New Roman"/>
                <a:cs typeface="Times New Roman"/>
                <a:sym typeface="Times New Roman"/>
              </a:rPr>
              <a:t> several kinds of cancer cells and </a:t>
            </a:r>
            <a:r>
              <a:rPr lang="en-GB" sz="1800">
                <a:solidFill>
                  <a:srgbClr val="FF0000"/>
                </a:solidFill>
                <a:latin typeface="Times New Roman"/>
                <a:ea typeface="Times New Roman"/>
                <a:cs typeface="Times New Roman"/>
                <a:sym typeface="Times New Roman"/>
              </a:rPr>
              <a:t>not harm</a:t>
            </a:r>
            <a:r>
              <a:rPr lang="en-GB" sz="1800">
                <a:solidFill>
                  <a:schemeClr val="dk1"/>
                </a:solidFill>
                <a:latin typeface="Times New Roman"/>
                <a:ea typeface="Times New Roman"/>
                <a:cs typeface="Times New Roman"/>
                <a:sym typeface="Times New Roman"/>
              </a:rPr>
              <a:t> normal cells "PAR - 4" tumor suppressor genes, successfully developed cancer mice, has important significance in the study of human cancer. If </a:t>
            </a:r>
            <a:r>
              <a:rPr lang="en-GB" sz="1800">
                <a:solidFill>
                  <a:srgbClr val="FF0000"/>
                </a:solidFill>
                <a:latin typeface="Times New Roman"/>
                <a:ea typeface="Times New Roman"/>
                <a:cs typeface="Times New Roman"/>
                <a:sym typeface="Times New Roman"/>
              </a:rPr>
              <a:t>a</a:t>
            </a:r>
            <a:r>
              <a:rPr lang="en-GB" sz="1800">
                <a:solidFill>
                  <a:schemeClr val="dk1"/>
                </a:solidFill>
                <a:latin typeface="Times New Roman"/>
                <a:ea typeface="Times New Roman"/>
                <a:cs typeface="Times New Roman"/>
                <a:sym typeface="Times New Roman"/>
              </a:rPr>
              <a:t> bone marrow transplant </a:t>
            </a:r>
            <a:r>
              <a:rPr lang="en-GB" sz="1800">
                <a:solidFill>
                  <a:srgbClr val="FF0000"/>
                </a:solidFill>
                <a:latin typeface="Times New Roman"/>
                <a:ea typeface="Times New Roman"/>
                <a:cs typeface="Times New Roman"/>
                <a:sym typeface="Times New Roman"/>
              </a:rPr>
              <a:t>allows</a:t>
            </a:r>
            <a:r>
              <a:rPr lang="en-GB" sz="1800">
                <a:solidFill>
                  <a:schemeClr val="dk1"/>
                </a:solidFill>
                <a:latin typeface="Times New Roman"/>
                <a:ea typeface="Times New Roman"/>
                <a:cs typeface="Times New Roman"/>
                <a:sym typeface="Times New Roman"/>
              </a:rPr>
              <a:t> par-4 to protect against cancer, cancer patients will be exempt from chemotherapy and radiation.</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nvSpPr>
        <p:spPr>
          <a:xfrm>
            <a:off x="535625" y="267825"/>
            <a:ext cx="7919700" cy="234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GB" sz="1800">
                <a:solidFill>
                  <a:schemeClr val="dk1"/>
                </a:solidFill>
                <a:latin typeface="Times New Roman"/>
                <a:ea typeface="Times New Roman"/>
                <a:cs typeface="Times New Roman"/>
                <a:sym typeface="Times New Roman"/>
              </a:rPr>
              <a:t>Bing</a:t>
            </a:r>
            <a:r>
              <a:rPr lang="en-GB" sz="1800">
                <a:solidFill>
                  <a:schemeClr val="dk1"/>
                </a:solidFill>
                <a:latin typeface="Times New Roman"/>
                <a:ea typeface="Times New Roman"/>
                <a:cs typeface="Times New Roman"/>
                <a:sym typeface="Times New Roman"/>
              </a:rPr>
              <a:t>: The University of Kentucky </a:t>
            </a:r>
            <a:r>
              <a:rPr lang="en-GB" sz="1800">
                <a:solidFill>
                  <a:srgbClr val="FF0000"/>
                </a:solidFill>
                <a:latin typeface="Times New Roman"/>
                <a:ea typeface="Times New Roman"/>
                <a:cs typeface="Times New Roman"/>
                <a:sym typeface="Times New Roman"/>
              </a:rPr>
              <a:t>has been able to successfully </a:t>
            </a:r>
            <a:r>
              <a:rPr lang="en-GB" sz="1800">
                <a:solidFill>
                  <a:schemeClr val="dk1"/>
                </a:solidFill>
                <a:latin typeface="Times New Roman"/>
                <a:ea typeface="Times New Roman"/>
                <a:cs typeface="Times New Roman"/>
                <a:sym typeface="Times New Roman"/>
              </a:rPr>
              <a:t>develop anticancer experimental mice by implanting a "Par-4" tumor suppressor gene that kills multiple cancer cells without harming normal cells, and is of great significance for human cancer research. If </a:t>
            </a:r>
            <a:r>
              <a:rPr lang="en-GB" sz="1800">
                <a:solidFill>
                  <a:srgbClr val="FF0000"/>
                </a:solidFill>
                <a:latin typeface="Times New Roman"/>
                <a:ea typeface="Times New Roman"/>
                <a:cs typeface="Times New Roman"/>
                <a:sym typeface="Times New Roman"/>
              </a:rPr>
              <a:t>a</a:t>
            </a:r>
            <a:r>
              <a:rPr lang="en-GB" sz="1800">
                <a:solidFill>
                  <a:schemeClr val="dk1"/>
                </a:solidFill>
                <a:latin typeface="Times New Roman"/>
                <a:ea typeface="Times New Roman"/>
                <a:cs typeface="Times New Roman"/>
                <a:sym typeface="Times New Roman"/>
              </a:rPr>
              <a:t> bone marrow transplant </a:t>
            </a:r>
            <a:r>
              <a:rPr lang="en-GB" sz="1800">
                <a:solidFill>
                  <a:srgbClr val="FF0000"/>
                </a:solidFill>
                <a:latin typeface="Times New Roman"/>
                <a:ea typeface="Times New Roman"/>
                <a:cs typeface="Times New Roman"/>
                <a:sym typeface="Times New Roman"/>
              </a:rPr>
              <a:t>allows</a:t>
            </a:r>
            <a:r>
              <a:rPr lang="en-GB" sz="1800">
                <a:solidFill>
                  <a:schemeClr val="dk1"/>
                </a:solidFill>
                <a:latin typeface="Times New Roman"/>
                <a:ea typeface="Times New Roman"/>
                <a:cs typeface="Times New Roman"/>
                <a:sym typeface="Times New Roman"/>
              </a:rPr>
              <a:t> "Par-4" to be used for human cancer, cancer patients can be exempted from chemotherapy and radiotherapy.</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GB" sz="1800">
                <a:solidFill>
                  <a:schemeClr val="dk1"/>
                </a:solidFill>
                <a:latin typeface="Times New Roman"/>
                <a:ea typeface="Times New Roman"/>
                <a:cs typeface="Times New Roman"/>
                <a:sym typeface="Times New Roman"/>
              </a:rPr>
              <a:t>Collins</a:t>
            </a:r>
            <a:r>
              <a:rPr lang="en-GB" sz="1800">
                <a:solidFill>
                  <a:schemeClr val="dk1"/>
                </a:solidFill>
                <a:latin typeface="Times New Roman"/>
                <a:ea typeface="Times New Roman"/>
                <a:cs typeface="Times New Roman"/>
                <a:sym typeface="Times New Roman"/>
              </a:rPr>
              <a:t>:The University of Kentucky has been able to successfully develop anticancer experimental mice by implanting a </a:t>
            </a:r>
            <a:r>
              <a:rPr lang="en-GB" sz="1800">
                <a:solidFill>
                  <a:srgbClr val="FF0000"/>
                </a:solidFill>
                <a:latin typeface="Times New Roman"/>
                <a:ea typeface="Times New Roman"/>
                <a:cs typeface="Times New Roman"/>
                <a:sym typeface="Times New Roman"/>
              </a:rPr>
              <a:t>( )</a:t>
            </a:r>
            <a:endParaRPr sz="1800">
              <a:solidFill>
                <a:srgbClr val="FF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FF0000"/>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50" name="Google Shape;250;p36"/>
          <p:cNvSpPr txBox="1"/>
          <p:nvPr/>
        </p:nvSpPr>
        <p:spPr>
          <a:xfrm>
            <a:off x="463925" y="2993775"/>
            <a:ext cx="8063100" cy="36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Input: </a:t>
            </a:r>
            <a:r>
              <a:rPr lang="en-GB" sz="1800">
                <a:latin typeface="Times New Roman"/>
                <a:ea typeface="Times New Roman"/>
                <a:cs typeface="Times New Roman"/>
                <a:sym typeface="Times New Roman"/>
              </a:rPr>
              <a:t>Using observations from the Very Large Telescope in Chile, Karen Meech, from the Institute for Astronomy in Honolulu, Hawaii, and colleagues determined that the object was at least 400m long, rapidly rotating and subject to dramatic changes in brightness.</a:t>
            </a:r>
            <a:endParaRPr sz="1800">
              <a:latin typeface="Times New Roman"/>
              <a:ea typeface="Times New Roman"/>
              <a:cs typeface="Times New Roman"/>
              <a:sym typeface="Times New Roman"/>
            </a:endParaRPr>
          </a:p>
          <a:p>
            <a:pPr indent="0" lvl="0" marL="0" rtl="0" algn="l">
              <a:spcBef>
                <a:spcPts val="0"/>
              </a:spcBef>
              <a:spcAft>
                <a:spcPts val="0"/>
              </a:spcAft>
              <a:buNone/>
            </a:pPr>
            <a:br>
              <a:rPr lang="en-GB" sz="1800">
                <a:latin typeface="Times New Roman"/>
                <a:ea typeface="Times New Roman"/>
                <a:cs typeface="Times New Roman"/>
                <a:sym typeface="Times New Roman"/>
              </a:rPr>
            </a:br>
            <a:r>
              <a:rPr b="1" lang="en-GB" sz="1800">
                <a:latin typeface="Times New Roman"/>
                <a:ea typeface="Times New Roman"/>
                <a:cs typeface="Times New Roman"/>
                <a:sym typeface="Times New Roman"/>
              </a:rPr>
              <a:t>Baidu</a:t>
            </a:r>
            <a:r>
              <a:rPr lang="en-GB" sz="1800">
                <a:latin typeface="Times New Roman"/>
                <a:ea typeface="Times New Roman"/>
                <a:cs typeface="Times New Roman"/>
                <a:sym typeface="Times New Roman"/>
              </a:rPr>
              <a:t>: </a:t>
            </a:r>
            <a:r>
              <a:rPr lang="en-GB" sz="1800">
                <a:latin typeface="Times New Roman"/>
                <a:ea typeface="Times New Roman"/>
                <a:cs typeface="Times New Roman"/>
                <a:sym typeface="Times New Roman"/>
              </a:rPr>
              <a:t>通过观察来自智利，非常大的</a:t>
            </a:r>
            <a:r>
              <a:rPr lang="en-GB" sz="1800">
                <a:solidFill>
                  <a:srgbClr val="FF0000"/>
                </a:solidFill>
                <a:latin typeface="Times New Roman"/>
                <a:ea typeface="Times New Roman"/>
                <a:cs typeface="Times New Roman"/>
                <a:sym typeface="Times New Roman"/>
              </a:rPr>
              <a:t>望远镜凯伦米奇</a:t>
            </a:r>
            <a:r>
              <a:rPr lang="en-GB" sz="1800">
                <a:latin typeface="Times New Roman"/>
                <a:ea typeface="Times New Roman"/>
                <a:cs typeface="Times New Roman"/>
                <a:sym typeface="Times New Roman"/>
              </a:rPr>
              <a:t>，从</a:t>
            </a:r>
            <a:r>
              <a:rPr lang="en-GB" sz="1800">
                <a:solidFill>
                  <a:srgbClr val="FF0000"/>
                </a:solidFill>
                <a:latin typeface="Times New Roman"/>
                <a:ea typeface="Times New Roman"/>
                <a:cs typeface="Times New Roman"/>
                <a:sym typeface="Times New Roman"/>
              </a:rPr>
              <a:t>在火奴鲁鲁，夏威夷天文研究所</a:t>
            </a:r>
            <a:r>
              <a:rPr lang="en-GB" sz="1800">
                <a:latin typeface="Times New Roman"/>
                <a:ea typeface="Times New Roman"/>
                <a:cs typeface="Times New Roman"/>
                <a:sym typeface="Times New Roman"/>
              </a:rPr>
              <a:t>，和他的同事们确定对象至少400米长，快速旋转</a:t>
            </a:r>
            <a:r>
              <a:rPr lang="en-GB" sz="1800">
                <a:solidFill>
                  <a:srgbClr val="FF0000"/>
                </a:solidFill>
                <a:latin typeface="Times New Roman"/>
                <a:ea typeface="Times New Roman"/>
                <a:cs typeface="Times New Roman"/>
                <a:sym typeface="Times New Roman"/>
              </a:rPr>
              <a:t>和</a:t>
            </a:r>
            <a:r>
              <a:rPr lang="en-GB" sz="1800">
                <a:latin typeface="Times New Roman"/>
                <a:ea typeface="Times New Roman"/>
                <a:cs typeface="Times New Roman"/>
                <a:sym typeface="Times New Roman"/>
              </a:rPr>
              <a:t>受亮度变化。</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GB" sz="1800">
                <a:latin typeface="Times New Roman"/>
                <a:ea typeface="Times New Roman"/>
                <a:cs typeface="Times New Roman"/>
                <a:sym typeface="Times New Roman"/>
              </a:rPr>
              <a:t>Google</a:t>
            </a:r>
            <a:r>
              <a:rPr lang="en-GB" sz="1800">
                <a:latin typeface="Times New Roman"/>
                <a:ea typeface="Times New Roman"/>
                <a:cs typeface="Times New Roman"/>
                <a:sym typeface="Times New Roman"/>
              </a:rPr>
              <a:t>: </a:t>
            </a:r>
            <a:r>
              <a:rPr lang="en-GB" sz="1800">
                <a:latin typeface="Times New Roman"/>
                <a:ea typeface="Times New Roman"/>
                <a:cs typeface="Times New Roman"/>
                <a:sym typeface="Times New Roman"/>
              </a:rPr>
              <a:t>利用智利超大型望远镜的观测资料，夏威夷檀香山天文学研究所的Karen Meech及其同事确定，该物体至少有400米长，快速旋转，亮度发生剧烈变化。</a:t>
            </a:r>
            <a:r>
              <a:rPr lang="en-GB" sz="1800">
                <a:solidFill>
                  <a:schemeClr val="dk1"/>
                </a:solidFill>
                <a:highlight>
                  <a:schemeClr val="lt1"/>
                </a:highlight>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7"/>
          <p:cNvSpPr txBox="1"/>
          <p:nvPr/>
        </p:nvSpPr>
        <p:spPr>
          <a:xfrm>
            <a:off x="439975" y="267825"/>
            <a:ext cx="8101500" cy="6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latin typeface="Times New Roman"/>
                <a:ea typeface="Times New Roman"/>
                <a:cs typeface="Times New Roman"/>
                <a:sym typeface="Times New Roman"/>
              </a:rPr>
              <a:t>Youdao</a:t>
            </a:r>
            <a:r>
              <a:rPr lang="en-GB" sz="1800">
                <a:solidFill>
                  <a:schemeClr val="dk1"/>
                </a:solidFill>
                <a:latin typeface="Times New Roman"/>
                <a:ea typeface="Times New Roman"/>
                <a:cs typeface="Times New Roman"/>
                <a:sym typeface="Times New Roman"/>
              </a:rPr>
              <a:t>:来自夏威夷火奴鲁鲁市天文研究所的Karen Meech和他的同事们利用来自智利大望远镜的观察结果，发现这个物体至少有</a:t>
            </a:r>
            <a:r>
              <a:rPr lang="en-GB" sz="1800">
                <a:solidFill>
                  <a:srgbClr val="FF0000"/>
                </a:solidFill>
                <a:latin typeface="Times New Roman"/>
                <a:ea typeface="Times New Roman"/>
                <a:cs typeface="Times New Roman"/>
                <a:sym typeface="Times New Roman"/>
              </a:rPr>
              <a:t>4米</a:t>
            </a:r>
            <a:r>
              <a:rPr lang="en-GB" sz="1800">
                <a:solidFill>
                  <a:schemeClr val="dk1"/>
                </a:solidFill>
                <a:latin typeface="Times New Roman"/>
                <a:ea typeface="Times New Roman"/>
                <a:cs typeface="Times New Roman"/>
                <a:sym typeface="Times New Roman"/>
              </a:rPr>
              <a:t>长，可以快速旋转，而且亮度会发生剧烈变化。</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br>
              <a:rPr lang="en-GB" sz="1800">
                <a:solidFill>
                  <a:schemeClr val="dk1"/>
                </a:solidFill>
                <a:latin typeface="Times New Roman"/>
                <a:ea typeface="Times New Roman"/>
                <a:cs typeface="Times New Roman"/>
                <a:sym typeface="Times New Roman"/>
              </a:rPr>
            </a:br>
            <a:r>
              <a:rPr b="1" lang="en-GB" sz="1800">
                <a:solidFill>
                  <a:schemeClr val="dk1"/>
                </a:solidFill>
                <a:latin typeface="Times New Roman"/>
                <a:ea typeface="Times New Roman"/>
                <a:cs typeface="Times New Roman"/>
                <a:sym typeface="Times New Roman"/>
              </a:rPr>
              <a:t>Bing</a:t>
            </a:r>
            <a:r>
              <a:rPr lang="en-GB" sz="1800">
                <a:solidFill>
                  <a:schemeClr val="dk1"/>
                </a:solidFill>
                <a:latin typeface="Times New Roman"/>
                <a:ea typeface="Times New Roman"/>
                <a:cs typeface="Times New Roman"/>
                <a:sym typeface="Times New Roman"/>
              </a:rPr>
              <a:t>: </a:t>
            </a:r>
            <a:r>
              <a:rPr lang="en-GB" sz="1800">
                <a:solidFill>
                  <a:srgbClr val="FF0000"/>
                </a:solidFill>
                <a:latin typeface="Times New Roman"/>
                <a:ea typeface="Times New Roman"/>
                <a:cs typeface="Times New Roman"/>
                <a:sym typeface="Times New Roman"/>
              </a:rPr>
              <a:t>使用</a:t>
            </a:r>
            <a:r>
              <a:rPr lang="en-GB" sz="1800">
                <a:solidFill>
                  <a:schemeClr val="dk1"/>
                </a:solidFill>
                <a:latin typeface="Times New Roman"/>
                <a:ea typeface="Times New Roman"/>
                <a:cs typeface="Times New Roman"/>
                <a:sym typeface="Times New Roman"/>
              </a:rPr>
              <a:t>来自智利的大型望远镜的观测, 来自夏威夷檀香山的天文学研究所的凯伦. 其和同事们确定, 该物体至少有400</a:t>
            </a:r>
            <a:r>
              <a:rPr lang="en-GB" sz="1800">
                <a:solidFill>
                  <a:srgbClr val="FF0000"/>
                </a:solidFill>
                <a:latin typeface="Times New Roman"/>
                <a:ea typeface="Times New Roman"/>
                <a:cs typeface="Times New Roman"/>
                <a:sym typeface="Times New Roman"/>
              </a:rPr>
              <a:t>m</a:t>
            </a:r>
            <a:r>
              <a:rPr lang="en-GB" sz="1800">
                <a:solidFill>
                  <a:schemeClr val="dk1"/>
                </a:solidFill>
                <a:latin typeface="Times New Roman"/>
                <a:ea typeface="Times New Roman"/>
                <a:cs typeface="Times New Roman"/>
                <a:sym typeface="Times New Roman"/>
              </a:rPr>
              <a:t> 长, 迅速旋转, 并</a:t>
            </a:r>
            <a:r>
              <a:rPr lang="en-GB" sz="1800">
                <a:solidFill>
                  <a:srgbClr val="FF0000"/>
                </a:solidFill>
                <a:latin typeface="Times New Roman"/>
                <a:ea typeface="Times New Roman"/>
                <a:cs typeface="Times New Roman"/>
                <a:sym typeface="Times New Roman"/>
              </a:rPr>
              <a:t>受到</a:t>
            </a:r>
            <a:r>
              <a:rPr lang="en-GB" sz="1800">
                <a:solidFill>
                  <a:schemeClr val="dk1"/>
                </a:solidFill>
                <a:latin typeface="Times New Roman"/>
                <a:ea typeface="Times New Roman"/>
                <a:cs typeface="Times New Roman"/>
                <a:sym typeface="Times New Roman"/>
              </a:rPr>
              <a:t>亮度的剧烈变化。</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br>
              <a:rPr lang="en-GB" sz="1800">
                <a:solidFill>
                  <a:schemeClr val="dk1"/>
                </a:solidFill>
                <a:latin typeface="Times New Roman"/>
                <a:ea typeface="Times New Roman"/>
                <a:cs typeface="Times New Roman"/>
                <a:sym typeface="Times New Roman"/>
              </a:rPr>
            </a:br>
            <a:r>
              <a:rPr b="1" lang="en-GB" sz="1800">
                <a:solidFill>
                  <a:schemeClr val="dk1"/>
                </a:solidFill>
                <a:latin typeface="Times New Roman"/>
                <a:ea typeface="Times New Roman"/>
                <a:cs typeface="Times New Roman"/>
                <a:sym typeface="Times New Roman"/>
              </a:rPr>
              <a:t>Collins</a:t>
            </a:r>
            <a:r>
              <a:rPr lang="en-GB" sz="1800">
                <a:solidFill>
                  <a:schemeClr val="dk1"/>
                </a:solidFill>
                <a:latin typeface="Times New Roman"/>
                <a:ea typeface="Times New Roman"/>
                <a:cs typeface="Times New Roman"/>
                <a:sym typeface="Times New Roman"/>
              </a:rPr>
              <a:t>: </a:t>
            </a:r>
            <a:r>
              <a:rPr lang="en-GB" sz="1800">
                <a:solidFill>
                  <a:srgbClr val="FF0000"/>
                </a:solidFill>
                <a:latin typeface="Times New Roman"/>
                <a:ea typeface="Times New Roman"/>
                <a:cs typeface="Times New Roman"/>
                <a:sym typeface="Times New Roman"/>
              </a:rPr>
              <a:t>使用</a:t>
            </a:r>
            <a:r>
              <a:rPr lang="en-GB" sz="1800">
                <a:solidFill>
                  <a:schemeClr val="dk1"/>
                </a:solidFill>
                <a:latin typeface="Times New Roman"/>
                <a:ea typeface="Times New Roman"/>
                <a:cs typeface="Times New Roman"/>
                <a:sym typeface="Times New Roman"/>
              </a:rPr>
              <a:t>来自智利的大型望远镜的观测, 来自夏威夷檀香山的天文学研究所的凯伦. 其和同事们确定, 该物体至少有400</a:t>
            </a:r>
            <a:r>
              <a:rPr lang="en-GB" sz="1800">
                <a:solidFill>
                  <a:srgbClr val="FF0000"/>
                </a:solidFill>
                <a:latin typeface="Times New Roman"/>
                <a:ea typeface="Times New Roman"/>
                <a:cs typeface="Times New Roman"/>
                <a:sym typeface="Times New Roman"/>
              </a:rPr>
              <a:t>m</a:t>
            </a:r>
            <a:r>
              <a:rPr lang="en-GB" sz="1800">
                <a:solidFill>
                  <a:schemeClr val="dk1"/>
                </a:solidFill>
                <a:latin typeface="Times New Roman"/>
                <a:ea typeface="Times New Roman"/>
                <a:cs typeface="Times New Roman"/>
                <a:sym typeface="Times New Roman"/>
              </a:rPr>
              <a:t> 长, 迅速旋转, 并</a:t>
            </a:r>
            <a:r>
              <a:rPr lang="en-GB" sz="1800">
                <a:solidFill>
                  <a:srgbClr val="FF0000"/>
                </a:solidFill>
                <a:latin typeface="Times New Roman"/>
                <a:ea typeface="Times New Roman"/>
                <a:cs typeface="Times New Roman"/>
                <a:sym typeface="Times New Roman"/>
              </a:rPr>
              <a:t>受到</a:t>
            </a:r>
            <a:r>
              <a:rPr lang="en-GB" sz="1800">
                <a:solidFill>
                  <a:schemeClr val="dk1"/>
                </a:solidFill>
                <a:latin typeface="Times New Roman"/>
                <a:ea typeface="Times New Roman"/>
                <a:cs typeface="Times New Roman"/>
                <a:sym typeface="Times New Roman"/>
              </a:rPr>
              <a:t>亮度的剧烈变化</a:t>
            </a:r>
            <a:endParaRPr/>
          </a:p>
        </p:txBody>
      </p:sp>
      <p:sp>
        <p:nvSpPr>
          <p:cNvPr id="256" name="Google Shape;256;p37"/>
          <p:cNvSpPr txBox="1"/>
          <p:nvPr/>
        </p:nvSpPr>
        <p:spPr>
          <a:xfrm>
            <a:off x="564325" y="3816375"/>
            <a:ext cx="8053500" cy="24486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Result:</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Though Google did not do so well in above tests, it show us its </a:t>
            </a:r>
            <a:r>
              <a:rPr lang="en-GB" sz="1800">
                <a:latin typeface="Times New Roman"/>
                <a:ea typeface="Times New Roman"/>
                <a:cs typeface="Times New Roman"/>
                <a:sym typeface="Times New Roman"/>
              </a:rPr>
              <a:t>extraordinary </a:t>
            </a:r>
            <a:r>
              <a:rPr lang="en-GB" sz="1800">
                <a:latin typeface="Times New Roman"/>
                <a:ea typeface="Times New Roman"/>
                <a:cs typeface="Times New Roman"/>
                <a:sym typeface="Times New Roman"/>
              </a:rPr>
              <a:t>ability in paragraph translation.</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Possible reason:</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Google has large-scale data storage and more efficient calculation, which are very </a:t>
            </a:r>
            <a:r>
              <a:rPr lang="en-GB" sz="1800">
                <a:latin typeface="Times New Roman"/>
                <a:ea typeface="Times New Roman"/>
                <a:cs typeface="Times New Roman"/>
                <a:sym typeface="Times New Roman"/>
              </a:rPr>
              <a:t>crucial in SMT</a:t>
            </a:r>
            <a:endParaRPr sz="18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8"/>
          <p:cNvSpPr txBox="1"/>
          <p:nvPr>
            <p:ph type="ctrTitle"/>
          </p:nvPr>
        </p:nvSpPr>
        <p:spPr>
          <a:xfrm>
            <a:off x="685800" y="954452"/>
            <a:ext cx="7772400" cy="3233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7200"/>
              <a:buFont typeface="Raleway"/>
              <a:buNone/>
            </a:pPr>
            <a:r>
              <a:rPr i="0" lang="en-GB" sz="7200" u="none" cap="none" strike="noStrike">
                <a:solidFill>
                  <a:srgbClr val="7ECEFD"/>
                </a:solidFill>
                <a:latin typeface="Times New Roman"/>
                <a:ea typeface="Times New Roman"/>
                <a:cs typeface="Times New Roman"/>
                <a:sym typeface="Times New Roman"/>
              </a:rPr>
              <a:t>2.</a:t>
            </a:r>
            <a:endParaRPr i="0" sz="7200" u="none" cap="none" strike="noStrike">
              <a:solidFill>
                <a:srgbClr val="7ECEFD"/>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4800"/>
              <a:buFont typeface="Raleway"/>
              <a:buNone/>
            </a:pPr>
            <a:r>
              <a:rPr lang="en-GB">
                <a:latin typeface="Times New Roman"/>
                <a:ea typeface="Times New Roman"/>
                <a:cs typeface="Times New Roman"/>
                <a:sym typeface="Times New Roman"/>
              </a:rPr>
              <a:t>Interface Design</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4800"/>
              <a:buFont typeface="Raleway"/>
              <a:buNone/>
            </a:pPr>
            <a:r>
              <a:t/>
            </a:r>
            <a:endParaRPr>
              <a:latin typeface="Times New Roman"/>
              <a:ea typeface="Times New Roman"/>
              <a:cs typeface="Times New Roman"/>
              <a:sym typeface="Times New Roman"/>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39"/>
          <p:cNvPicPr preferRelativeResize="0"/>
          <p:nvPr/>
        </p:nvPicPr>
        <p:blipFill>
          <a:blip r:embed="rId3">
            <a:alphaModFix/>
          </a:blip>
          <a:stretch>
            <a:fillRect/>
          </a:stretch>
        </p:blipFill>
        <p:spPr>
          <a:xfrm>
            <a:off x="0" y="1293615"/>
            <a:ext cx="9144001" cy="4270770"/>
          </a:xfrm>
          <a:prstGeom prst="rect">
            <a:avLst/>
          </a:prstGeom>
          <a:noFill/>
          <a:ln>
            <a:noFill/>
          </a:ln>
        </p:spPr>
      </p:pic>
      <p:sp>
        <p:nvSpPr>
          <p:cNvPr id="267" name="Google Shape;267;p39"/>
          <p:cNvSpPr txBox="1"/>
          <p:nvPr/>
        </p:nvSpPr>
        <p:spPr>
          <a:xfrm>
            <a:off x="462775" y="101275"/>
            <a:ext cx="67872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600">
                <a:solidFill>
                  <a:srgbClr val="4A86E8"/>
                </a:solidFill>
                <a:latin typeface="Times New Roman"/>
                <a:ea typeface="Times New Roman"/>
                <a:cs typeface="Times New Roman"/>
                <a:sym typeface="Times New Roman"/>
              </a:rPr>
              <a:t>Baidu</a:t>
            </a:r>
            <a:endParaRPr sz="3600">
              <a:solidFill>
                <a:srgbClr val="4A86E8"/>
              </a:solidFill>
              <a:latin typeface="Times New Roman"/>
              <a:ea typeface="Times New Roman"/>
              <a:cs typeface="Times New Roman"/>
              <a:sym typeface="Times New Roman"/>
            </a:endParaRPr>
          </a:p>
        </p:txBody>
      </p:sp>
      <p:sp>
        <p:nvSpPr>
          <p:cNvPr id="268" name="Google Shape;268;p39"/>
          <p:cNvSpPr txBox="1"/>
          <p:nvPr/>
        </p:nvSpPr>
        <p:spPr>
          <a:xfrm>
            <a:off x="488050" y="5700750"/>
            <a:ext cx="8522100" cy="9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•Extendibility: report error and allow for improvement  </a:t>
            </a:r>
            <a:r>
              <a:rPr lang="en-GB" sz="1800">
                <a:solidFill>
                  <a:schemeClr val="dk1"/>
                </a:solidFill>
                <a:highlight>
                  <a:schemeClr val="lt1"/>
                </a:highlight>
                <a:latin typeface="Times New Roman"/>
                <a:ea typeface="Times New Roman"/>
                <a:cs typeface="Times New Roman"/>
                <a:sym typeface="Times New Roman"/>
              </a:rPr>
              <a:t>✓</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•Operational capability: 28L+many functions+unique functions+relative clear interface  </a:t>
            </a:r>
            <a:r>
              <a:rPr lang="en-GB" sz="1800">
                <a:solidFill>
                  <a:schemeClr val="dk1"/>
                </a:solidFill>
                <a:highlight>
                  <a:schemeClr val="lt1"/>
                </a:highlight>
                <a:latin typeface="Times New Roman"/>
                <a:ea typeface="Times New Roman"/>
                <a:cs typeface="Times New Roman"/>
                <a:sym typeface="Times New Roman"/>
              </a:rPr>
              <a:t>✓</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•Efficiency: proper position; app; time(100 words-1.5s (a bit slow but ok))  </a:t>
            </a:r>
            <a:r>
              <a:rPr lang="en-GB" sz="1800">
                <a:solidFill>
                  <a:schemeClr val="dk1"/>
                </a:solidFill>
                <a:highlight>
                  <a:schemeClr val="lt1"/>
                </a:highlight>
                <a:latin typeface="Times New Roman"/>
                <a:ea typeface="Times New Roman"/>
                <a:cs typeface="Times New Roman"/>
                <a:sym typeface="Times New Roman"/>
              </a:rPr>
              <a:t>✓</a:t>
            </a:r>
            <a:r>
              <a:rPr lang="en-GB" sz="1800">
                <a:solidFill>
                  <a:schemeClr val="dk1"/>
                </a:solidFill>
                <a:latin typeface="Times New Roman"/>
                <a:ea typeface="Times New Roman"/>
                <a:cs typeface="Times New Roman"/>
                <a:sym typeface="Times New Roman"/>
              </a:rPr>
              <a:t> </a:t>
            </a:r>
            <a:endParaRPr sz="1800"/>
          </a:p>
        </p:txBody>
      </p:sp>
      <p:sp>
        <p:nvSpPr>
          <p:cNvPr id="269" name="Google Shape;269;p39"/>
          <p:cNvSpPr/>
          <p:nvPr/>
        </p:nvSpPr>
        <p:spPr>
          <a:xfrm>
            <a:off x="3902450" y="774750"/>
            <a:ext cx="2247900" cy="660000"/>
          </a:xfrm>
          <a:prstGeom prst="wedgeRectCallout">
            <a:avLst>
              <a:gd fmla="val -11704" name="adj1"/>
              <a:gd fmla="val 157239"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immediate translation</a:t>
            </a:r>
            <a:endParaRPr sz="1800">
              <a:latin typeface="Times New Roman"/>
              <a:ea typeface="Times New Roman"/>
              <a:cs typeface="Times New Roman"/>
              <a:sym typeface="Times New Roman"/>
            </a:endParaRPr>
          </a:p>
        </p:txBody>
      </p:sp>
      <p:sp>
        <p:nvSpPr>
          <p:cNvPr id="270" name="Google Shape;270;p39"/>
          <p:cNvSpPr/>
          <p:nvPr/>
        </p:nvSpPr>
        <p:spPr>
          <a:xfrm rot="10800000">
            <a:off x="5805750" y="1635700"/>
            <a:ext cx="2262300" cy="1032900"/>
          </a:xfrm>
          <a:prstGeom prst="wedgeRectCallout">
            <a:avLst>
              <a:gd fmla="val 65638" name="adj1"/>
              <a:gd fmla="val -9255"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
          <p:cNvSpPr txBox="1"/>
          <p:nvPr/>
        </p:nvSpPr>
        <p:spPr>
          <a:xfrm>
            <a:off x="5805750" y="1685800"/>
            <a:ext cx="2321700" cy="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Click to explore other replaceable options</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&amp; select to translate</a:t>
            </a:r>
            <a:endParaRPr sz="1800">
              <a:latin typeface="Times New Roman"/>
              <a:ea typeface="Times New Roman"/>
              <a:cs typeface="Times New Roman"/>
              <a:sym typeface="Times New Roman"/>
            </a:endParaRPr>
          </a:p>
        </p:txBody>
      </p:sp>
      <p:sp>
        <p:nvSpPr>
          <p:cNvPr id="272" name="Google Shape;272;p39"/>
          <p:cNvSpPr/>
          <p:nvPr/>
        </p:nvSpPr>
        <p:spPr>
          <a:xfrm rot="10800000">
            <a:off x="3299975" y="4447625"/>
            <a:ext cx="2180700" cy="746100"/>
          </a:xfrm>
          <a:prstGeom prst="wedgeRectCallout">
            <a:avLst>
              <a:gd fmla="val 66233" name="adj1"/>
              <a:gd fmla="val -21797"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9"/>
          <p:cNvSpPr txBox="1"/>
          <p:nvPr/>
        </p:nvSpPr>
        <p:spPr>
          <a:xfrm>
            <a:off x="3309425" y="4490675"/>
            <a:ext cx="2381700" cy="6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K</a:t>
            </a:r>
            <a:r>
              <a:rPr lang="en-GB" sz="1800">
                <a:latin typeface="Times New Roman"/>
                <a:ea typeface="Times New Roman"/>
                <a:cs typeface="Times New Roman"/>
                <a:sym typeface="Times New Roman"/>
              </a:rPr>
              <a:t>ey words dictionary</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&amp; example sentence</a:t>
            </a:r>
            <a:endParaRPr sz="1800">
              <a:latin typeface="Times New Roman"/>
              <a:ea typeface="Times New Roman"/>
              <a:cs typeface="Times New Roman"/>
              <a:sym typeface="Times New Roman"/>
            </a:endParaRPr>
          </a:p>
        </p:txBody>
      </p:sp>
      <p:sp>
        <p:nvSpPr>
          <p:cNvPr id="274" name="Google Shape;274;p39"/>
          <p:cNvSpPr/>
          <p:nvPr/>
        </p:nvSpPr>
        <p:spPr>
          <a:xfrm>
            <a:off x="1712100" y="1025800"/>
            <a:ext cx="1989600" cy="660000"/>
          </a:xfrm>
          <a:prstGeom prst="wedgeRectCallout">
            <a:avLst>
              <a:gd fmla="val -55287" name="adj1"/>
              <a:gd fmla="val 106159"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Word suggestion</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&amp; </a:t>
            </a:r>
            <a:r>
              <a:rPr lang="en-GB" sz="1800">
                <a:latin typeface="Times New Roman"/>
                <a:ea typeface="Times New Roman"/>
                <a:cs typeface="Times New Roman"/>
                <a:sym typeface="Times New Roman"/>
              </a:rPr>
              <a:t>Input detection</a:t>
            </a:r>
            <a:endParaRPr sz="1800">
              <a:latin typeface="Times New Roman"/>
              <a:ea typeface="Times New Roman"/>
              <a:cs typeface="Times New Roman"/>
              <a:sym typeface="Times New Roman"/>
            </a:endParaRPr>
          </a:p>
        </p:txBody>
      </p:sp>
      <p:sp>
        <p:nvSpPr>
          <p:cNvPr id="275" name="Google Shape;275;p39"/>
          <p:cNvSpPr/>
          <p:nvPr/>
        </p:nvSpPr>
        <p:spPr>
          <a:xfrm>
            <a:off x="3252050" y="3223350"/>
            <a:ext cx="2037300" cy="841800"/>
          </a:xfrm>
          <a:prstGeom prst="wedgeRectCallout">
            <a:avLst>
              <a:gd fmla="val 68780" name="adj1"/>
              <a:gd fmla="val -92041"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A</a:t>
            </a:r>
            <a:r>
              <a:rPr lang="en-GB" sz="1800">
                <a:latin typeface="Times New Roman"/>
                <a:ea typeface="Times New Roman"/>
                <a:cs typeface="Times New Roman"/>
                <a:sym typeface="Times New Roman"/>
              </a:rPr>
              <a:t>llow user to report error and improve</a:t>
            </a:r>
            <a:endParaRPr sz="1800">
              <a:latin typeface="Times New Roman"/>
              <a:ea typeface="Times New Roman"/>
              <a:cs typeface="Times New Roman"/>
              <a:sym typeface="Times New Roman"/>
            </a:endParaRPr>
          </a:p>
        </p:txBody>
      </p:sp>
      <p:sp>
        <p:nvSpPr>
          <p:cNvPr id="276" name="Google Shape;276;p39"/>
          <p:cNvSpPr/>
          <p:nvPr/>
        </p:nvSpPr>
        <p:spPr>
          <a:xfrm>
            <a:off x="7393625" y="765325"/>
            <a:ext cx="1616400" cy="382500"/>
          </a:xfrm>
          <a:prstGeom prst="wedgeRectCallout">
            <a:avLst>
              <a:gd fmla="val 11541" name="adj1"/>
              <a:gd fmla="val 210026" name="adj2"/>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0000FF"/>
                </a:solidFill>
                <a:latin typeface="Times New Roman"/>
                <a:ea typeface="Times New Roman"/>
                <a:cs typeface="Times New Roman"/>
                <a:sym typeface="Times New Roman"/>
              </a:rPr>
              <a:t>F</a:t>
            </a:r>
            <a:r>
              <a:rPr lang="en-GB" sz="1800">
                <a:solidFill>
                  <a:srgbClr val="0000FF"/>
                </a:solidFill>
                <a:latin typeface="Times New Roman"/>
                <a:ea typeface="Times New Roman"/>
                <a:cs typeface="Times New Roman"/>
                <a:sym typeface="Times New Roman"/>
              </a:rPr>
              <a:t>avourites</a:t>
            </a:r>
            <a:endParaRPr sz="1800">
              <a:solidFill>
                <a:srgbClr val="0000FF"/>
              </a:solidFill>
              <a:latin typeface="Times New Roman"/>
              <a:ea typeface="Times New Roman"/>
              <a:cs typeface="Times New Roman"/>
              <a:sym typeface="Times New Roman"/>
            </a:endParaRPr>
          </a:p>
        </p:txBody>
      </p:sp>
      <p:sp>
        <p:nvSpPr>
          <p:cNvPr id="277" name="Google Shape;277;p39"/>
          <p:cNvSpPr/>
          <p:nvPr/>
        </p:nvSpPr>
        <p:spPr>
          <a:xfrm>
            <a:off x="6628450" y="4552700"/>
            <a:ext cx="2247900" cy="841800"/>
          </a:xfrm>
          <a:prstGeom prst="wedgeRectCallout">
            <a:avLst>
              <a:gd fmla="val 35525" name="adj1"/>
              <a:gd fmla="val -245412" name="adj2"/>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0000FF"/>
                </a:solidFill>
                <a:latin typeface="Times New Roman"/>
                <a:ea typeface="Times New Roman"/>
                <a:cs typeface="Times New Roman"/>
                <a:sym typeface="Times New Roman"/>
              </a:rPr>
              <a:t>B</a:t>
            </a:r>
            <a:r>
              <a:rPr lang="en-GB" sz="1800">
                <a:solidFill>
                  <a:srgbClr val="0000FF"/>
                </a:solidFill>
                <a:latin typeface="Times New Roman"/>
                <a:ea typeface="Times New Roman"/>
                <a:cs typeface="Times New Roman"/>
                <a:sym typeface="Times New Roman"/>
              </a:rPr>
              <a:t>ilingual comparison</a:t>
            </a:r>
            <a:endParaRPr sz="1800">
              <a:solidFill>
                <a:srgbClr val="0000FF"/>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pic>
        <p:nvPicPr>
          <p:cNvPr id="282" name="Google Shape;282;p40"/>
          <p:cNvPicPr preferRelativeResize="0"/>
          <p:nvPr/>
        </p:nvPicPr>
        <p:blipFill>
          <a:blip r:embed="rId3">
            <a:alphaModFix/>
          </a:blip>
          <a:stretch>
            <a:fillRect/>
          </a:stretch>
        </p:blipFill>
        <p:spPr>
          <a:xfrm>
            <a:off x="72987" y="707125"/>
            <a:ext cx="8998024" cy="2879725"/>
          </a:xfrm>
          <a:prstGeom prst="rect">
            <a:avLst/>
          </a:prstGeom>
          <a:noFill/>
          <a:ln>
            <a:noFill/>
          </a:ln>
        </p:spPr>
      </p:pic>
      <p:sp>
        <p:nvSpPr>
          <p:cNvPr id="283" name="Google Shape;283;p40"/>
          <p:cNvSpPr txBox="1"/>
          <p:nvPr/>
        </p:nvSpPr>
        <p:spPr>
          <a:xfrm>
            <a:off x="516525" y="4674850"/>
            <a:ext cx="8388300" cy="10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•Extendibility: report error and improve  </a:t>
            </a:r>
            <a:r>
              <a:rPr lang="en-GB" sz="1800">
                <a:solidFill>
                  <a:schemeClr val="dk1"/>
                </a:solidFill>
                <a:highlight>
                  <a:schemeClr val="lt1"/>
                </a:highlight>
                <a:latin typeface="Times New Roman"/>
                <a:ea typeface="Times New Roman"/>
                <a:cs typeface="Times New Roman"/>
                <a:sym typeface="Times New Roman"/>
              </a:rPr>
              <a:t>✓</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•Operational capability: 108L+</a:t>
            </a:r>
            <a:r>
              <a:rPr lang="en-GB" sz="1800">
                <a:solidFill>
                  <a:schemeClr val="dk1"/>
                </a:solidFill>
                <a:latin typeface="Times New Roman"/>
                <a:ea typeface="Times New Roman"/>
                <a:cs typeface="Times New Roman"/>
                <a:sym typeface="Times New Roman"/>
              </a:rPr>
              <a:t>many functions+unique functions+very clear interface  </a:t>
            </a:r>
            <a:r>
              <a:rPr lang="en-GB" sz="1800">
                <a:solidFill>
                  <a:schemeClr val="dk1"/>
                </a:solidFill>
                <a:highlight>
                  <a:schemeClr val="lt1"/>
                </a:highlight>
                <a:latin typeface="Times New Roman"/>
                <a:ea typeface="Times New Roman"/>
                <a:cs typeface="Times New Roman"/>
                <a:sym typeface="Times New Roman"/>
              </a:rPr>
              <a:t>✓</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•Efficiency: relative proper position; app; time(100 words-0.5s(very fast))  </a:t>
            </a:r>
            <a:r>
              <a:rPr lang="en-GB" sz="1800">
                <a:solidFill>
                  <a:schemeClr val="dk1"/>
                </a:solidFill>
                <a:highlight>
                  <a:schemeClr val="lt1"/>
                </a:highlight>
                <a:latin typeface="Times New Roman"/>
                <a:ea typeface="Times New Roman"/>
                <a:cs typeface="Times New Roman"/>
                <a:sym typeface="Times New Roman"/>
              </a:rPr>
              <a:t>✓</a:t>
            </a:r>
            <a:r>
              <a:rPr lang="en-GB" sz="1800">
                <a:solidFill>
                  <a:schemeClr val="dk1"/>
                </a:solidFill>
                <a:latin typeface="Times New Roman"/>
                <a:ea typeface="Times New Roman"/>
                <a:cs typeface="Times New Roman"/>
                <a:sym typeface="Times New Roman"/>
              </a:rPr>
              <a:t> </a:t>
            </a:r>
            <a:endParaRPr sz="1800"/>
          </a:p>
        </p:txBody>
      </p:sp>
      <p:sp>
        <p:nvSpPr>
          <p:cNvPr id="284" name="Google Shape;284;p40"/>
          <p:cNvSpPr/>
          <p:nvPr/>
        </p:nvSpPr>
        <p:spPr>
          <a:xfrm>
            <a:off x="3586725" y="640850"/>
            <a:ext cx="2247900" cy="660000"/>
          </a:xfrm>
          <a:prstGeom prst="wedgeRectCallout">
            <a:avLst>
              <a:gd fmla="val -11704" name="adj1"/>
              <a:gd fmla="val 157239"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immediate translation</a:t>
            </a:r>
            <a:endParaRPr sz="1800">
              <a:latin typeface="Times New Roman"/>
              <a:ea typeface="Times New Roman"/>
              <a:cs typeface="Times New Roman"/>
              <a:sym typeface="Times New Roman"/>
            </a:endParaRPr>
          </a:p>
        </p:txBody>
      </p:sp>
      <p:sp>
        <p:nvSpPr>
          <p:cNvPr id="285" name="Google Shape;285;p40"/>
          <p:cNvSpPr/>
          <p:nvPr/>
        </p:nvSpPr>
        <p:spPr>
          <a:xfrm>
            <a:off x="1453850" y="882325"/>
            <a:ext cx="1989600" cy="660000"/>
          </a:xfrm>
          <a:prstGeom prst="wedgeRectCallout">
            <a:avLst>
              <a:gd fmla="val -55287" name="adj1"/>
              <a:gd fmla="val 106159"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Word suggestion</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&amp; Input detection</a:t>
            </a:r>
            <a:endParaRPr sz="1800">
              <a:latin typeface="Times New Roman"/>
              <a:ea typeface="Times New Roman"/>
              <a:cs typeface="Times New Roman"/>
              <a:sym typeface="Times New Roman"/>
            </a:endParaRPr>
          </a:p>
        </p:txBody>
      </p:sp>
      <p:sp>
        <p:nvSpPr>
          <p:cNvPr id="286" name="Google Shape;286;p40"/>
          <p:cNvSpPr/>
          <p:nvPr/>
        </p:nvSpPr>
        <p:spPr>
          <a:xfrm>
            <a:off x="516525" y="3280775"/>
            <a:ext cx="1884300" cy="813000"/>
          </a:xfrm>
          <a:prstGeom prst="wedgeRectCallout">
            <a:avLst>
              <a:gd fmla="val -53062" name="adj1"/>
              <a:gd fmla="val -110006" name="adj2"/>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0000FF"/>
                </a:solidFill>
                <a:latin typeface="Times New Roman"/>
                <a:ea typeface="Times New Roman"/>
                <a:cs typeface="Times New Roman"/>
                <a:sym typeface="Times New Roman"/>
              </a:rPr>
              <a:t>S</a:t>
            </a:r>
            <a:r>
              <a:rPr lang="en-GB" sz="1800">
                <a:solidFill>
                  <a:srgbClr val="0000FF"/>
                </a:solidFill>
                <a:latin typeface="Times New Roman"/>
                <a:ea typeface="Times New Roman"/>
                <a:cs typeface="Times New Roman"/>
                <a:sym typeface="Times New Roman"/>
              </a:rPr>
              <a:t>peech input</a:t>
            </a:r>
            <a:endParaRPr sz="18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rgbClr val="0000FF"/>
                </a:solidFill>
                <a:latin typeface="Times New Roman"/>
                <a:ea typeface="Times New Roman"/>
                <a:cs typeface="Times New Roman"/>
                <a:sym typeface="Times New Roman"/>
              </a:rPr>
              <a:t>&amp; Pinyin notation</a:t>
            </a:r>
            <a:endParaRPr sz="1800">
              <a:solidFill>
                <a:srgbClr val="0000FF"/>
              </a:solidFill>
              <a:latin typeface="Times New Roman"/>
              <a:ea typeface="Times New Roman"/>
              <a:cs typeface="Times New Roman"/>
              <a:sym typeface="Times New Roman"/>
            </a:endParaRPr>
          </a:p>
        </p:txBody>
      </p:sp>
      <p:sp>
        <p:nvSpPr>
          <p:cNvPr id="287" name="Google Shape;287;p40"/>
          <p:cNvSpPr/>
          <p:nvPr/>
        </p:nvSpPr>
        <p:spPr>
          <a:xfrm>
            <a:off x="6791025" y="3266375"/>
            <a:ext cx="2037300" cy="841800"/>
          </a:xfrm>
          <a:prstGeom prst="wedgeRectCallout">
            <a:avLst>
              <a:gd fmla="val 23242" name="adj1"/>
              <a:gd fmla="val -100561"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Allow user to report error and improve</a:t>
            </a:r>
            <a:endParaRPr sz="1800">
              <a:latin typeface="Times New Roman"/>
              <a:ea typeface="Times New Roman"/>
              <a:cs typeface="Times New Roman"/>
              <a:sym typeface="Times New Roman"/>
            </a:endParaRPr>
          </a:p>
        </p:txBody>
      </p:sp>
      <p:sp>
        <p:nvSpPr>
          <p:cNvPr id="288" name="Google Shape;288;p40"/>
          <p:cNvSpPr/>
          <p:nvPr/>
        </p:nvSpPr>
        <p:spPr>
          <a:xfrm rot="10800000">
            <a:off x="4323175" y="3266375"/>
            <a:ext cx="2262300" cy="841800"/>
          </a:xfrm>
          <a:prstGeom prst="wedgeRectCallout">
            <a:avLst>
              <a:gd fmla="val -18921" name="adj1"/>
              <a:gd fmla="val 180096"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0"/>
          <p:cNvSpPr txBox="1"/>
          <p:nvPr/>
        </p:nvSpPr>
        <p:spPr>
          <a:xfrm>
            <a:off x="4363975" y="3314223"/>
            <a:ext cx="2180700" cy="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Clicking--Offer other replaceable options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90" name="Google Shape;290;p40"/>
          <p:cNvSpPr/>
          <p:nvPr/>
        </p:nvSpPr>
        <p:spPr>
          <a:xfrm>
            <a:off x="2682900" y="3266375"/>
            <a:ext cx="1391700" cy="660000"/>
          </a:xfrm>
          <a:prstGeom prst="wedgeRectCallout">
            <a:avLst>
              <a:gd fmla="val 51376" name="adj1"/>
              <a:gd fmla="val -113038"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Words c</a:t>
            </a:r>
            <a:r>
              <a:rPr lang="en-GB" sz="1800">
                <a:latin typeface="Times New Roman"/>
                <a:ea typeface="Times New Roman"/>
                <a:cs typeface="Times New Roman"/>
                <a:sym typeface="Times New Roman"/>
              </a:rPr>
              <a:t>ount</a:t>
            </a:r>
            <a:endParaRPr sz="1800">
              <a:latin typeface="Times New Roman"/>
              <a:ea typeface="Times New Roman"/>
              <a:cs typeface="Times New Roman"/>
              <a:sym typeface="Times New Roman"/>
            </a:endParaRPr>
          </a:p>
        </p:txBody>
      </p:sp>
      <p:sp>
        <p:nvSpPr>
          <p:cNvPr id="291" name="Google Shape;291;p40"/>
          <p:cNvSpPr/>
          <p:nvPr/>
        </p:nvSpPr>
        <p:spPr>
          <a:xfrm>
            <a:off x="5786725" y="1444300"/>
            <a:ext cx="755700" cy="401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4466150" y="2864675"/>
            <a:ext cx="755700" cy="401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3" name="Google Shape;293;p40"/>
          <p:cNvCxnSpPr/>
          <p:nvPr/>
        </p:nvCxnSpPr>
        <p:spPr>
          <a:xfrm rot="10800000">
            <a:off x="4065025" y="1635550"/>
            <a:ext cx="1721700" cy="9600"/>
          </a:xfrm>
          <a:prstGeom prst="straightConnector1">
            <a:avLst/>
          </a:prstGeom>
          <a:noFill/>
          <a:ln cap="flat" cmpd="sng" w="19050">
            <a:solidFill>
              <a:srgbClr val="FF0000"/>
            </a:solidFill>
            <a:prstDash val="solid"/>
            <a:round/>
            <a:headEnd len="med" w="med" type="none"/>
            <a:tailEnd len="med" w="med" type="triangle"/>
          </a:ln>
        </p:spPr>
      </p:cxnSp>
      <p:cxnSp>
        <p:nvCxnSpPr>
          <p:cNvPr id="294" name="Google Shape;294;p40"/>
          <p:cNvCxnSpPr>
            <a:stCxn id="292" idx="6"/>
          </p:cNvCxnSpPr>
          <p:nvPr/>
        </p:nvCxnSpPr>
        <p:spPr>
          <a:xfrm>
            <a:off x="5221850" y="3065525"/>
            <a:ext cx="1999500" cy="4800"/>
          </a:xfrm>
          <a:prstGeom prst="straightConnector1">
            <a:avLst/>
          </a:prstGeom>
          <a:noFill/>
          <a:ln cap="flat" cmpd="sng" w="19050">
            <a:solidFill>
              <a:srgbClr val="FF0000"/>
            </a:solidFill>
            <a:prstDash val="solid"/>
            <a:round/>
            <a:headEnd len="med" w="med" type="none"/>
            <a:tailEnd len="med" w="med" type="triangle"/>
          </a:ln>
        </p:spPr>
      </p:cxnSp>
      <p:sp>
        <p:nvSpPr>
          <p:cNvPr id="295" name="Google Shape;295;p40"/>
          <p:cNvSpPr txBox="1"/>
          <p:nvPr/>
        </p:nvSpPr>
        <p:spPr>
          <a:xfrm>
            <a:off x="179950" y="0"/>
            <a:ext cx="67872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600">
                <a:solidFill>
                  <a:srgbClr val="4A86E8"/>
                </a:solidFill>
                <a:latin typeface="Times New Roman"/>
                <a:ea typeface="Times New Roman"/>
                <a:cs typeface="Times New Roman"/>
                <a:sym typeface="Times New Roman"/>
              </a:rPr>
              <a:t>Google</a:t>
            </a:r>
            <a:endParaRPr sz="3600">
              <a:solidFill>
                <a:srgbClr val="4A86E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893700" y="244675"/>
            <a:ext cx="7628100" cy="998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97ABBC"/>
              </a:buClr>
              <a:buSzPts val="4800"/>
              <a:buFont typeface="Raleway"/>
              <a:buNone/>
            </a:pPr>
            <a:r>
              <a:rPr i="0" lang="en-GB" sz="4800" u="none" cap="none" strike="noStrike">
                <a:solidFill>
                  <a:srgbClr val="4A86E8"/>
                </a:solidFill>
                <a:latin typeface="Times New Roman"/>
                <a:ea typeface="Times New Roman"/>
                <a:cs typeface="Times New Roman"/>
                <a:sym typeface="Times New Roman"/>
              </a:rPr>
              <a:t>Introduction</a:t>
            </a:r>
            <a:endParaRPr i="0" sz="4800" u="none" cap="none" strike="noStrike">
              <a:solidFill>
                <a:srgbClr val="4A86E8"/>
              </a:solidFill>
              <a:latin typeface="Times New Roman"/>
              <a:ea typeface="Times New Roman"/>
              <a:cs typeface="Times New Roman"/>
              <a:sym typeface="Times New Roman"/>
            </a:endParaRPr>
          </a:p>
        </p:txBody>
      </p:sp>
      <p:sp>
        <p:nvSpPr>
          <p:cNvPr id="92" name="Google Shape;92;p14"/>
          <p:cNvSpPr txBox="1"/>
          <p:nvPr/>
        </p:nvSpPr>
        <p:spPr>
          <a:xfrm>
            <a:off x="1115750" y="1235350"/>
            <a:ext cx="6917400" cy="48051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Clr>
                <a:schemeClr val="dk1"/>
              </a:buClr>
              <a:buSzPts val="2400"/>
              <a:buFont typeface="Times New Roman"/>
              <a:buChar char="●"/>
            </a:pPr>
            <a:r>
              <a:rPr lang="en-GB" sz="2400">
                <a:solidFill>
                  <a:schemeClr val="dk1"/>
                </a:solidFill>
                <a:latin typeface="Times New Roman"/>
                <a:ea typeface="Times New Roman"/>
                <a:cs typeface="Times New Roman"/>
                <a:sym typeface="Times New Roman"/>
              </a:rPr>
              <a:t>After 1980, we enter the third generation of machine translation—</a:t>
            </a:r>
            <a:r>
              <a:rPr b="1" lang="en-GB" sz="2400" u="sng">
                <a:solidFill>
                  <a:srgbClr val="0000FF"/>
                </a:solidFill>
                <a:latin typeface="Times New Roman"/>
                <a:ea typeface="Times New Roman"/>
                <a:cs typeface="Times New Roman"/>
                <a:sym typeface="Times New Roman"/>
              </a:rPr>
              <a:t>Knowledge-based MT</a:t>
            </a:r>
            <a:r>
              <a:rPr lang="en-GB"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Statistical-based MT (SBMT)</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Translation memory (TM) &amp; example-based MT (EBMT)</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Neural network MT (by Deep Learning)</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just">
              <a:spcBef>
                <a:spcPts val="0"/>
              </a:spcBef>
              <a:spcAft>
                <a:spcPts val="0"/>
              </a:spcAft>
              <a:buClr>
                <a:schemeClr val="dk1"/>
              </a:buClr>
              <a:buSzPts val="2400"/>
              <a:buFont typeface="Times New Roman"/>
              <a:buChar char="●"/>
            </a:pPr>
            <a:r>
              <a:rPr lang="en-GB" sz="2400">
                <a:solidFill>
                  <a:schemeClr val="dk1"/>
                </a:solidFill>
                <a:latin typeface="Times New Roman"/>
                <a:ea typeface="Times New Roman"/>
                <a:cs typeface="Times New Roman"/>
                <a:sym typeface="Times New Roman"/>
              </a:rPr>
              <a:t>Nowadays machines have better performance, but we find that machine translation </a:t>
            </a:r>
            <a:r>
              <a:rPr i="1" lang="en-GB" sz="2400">
                <a:solidFill>
                  <a:schemeClr val="dk1"/>
                </a:solidFill>
                <a:latin typeface="Times New Roman"/>
                <a:ea typeface="Times New Roman"/>
                <a:cs typeface="Times New Roman"/>
                <a:sym typeface="Times New Roman"/>
              </a:rPr>
              <a:t>still have different kinds of problems. </a:t>
            </a:r>
            <a:endParaRPr i="1"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just">
              <a:spcBef>
                <a:spcPts val="0"/>
              </a:spcBef>
              <a:spcAft>
                <a:spcPts val="0"/>
              </a:spcAft>
              <a:buClr>
                <a:schemeClr val="dk1"/>
              </a:buClr>
              <a:buSzPts val="2400"/>
              <a:buFont typeface="Times New Roman"/>
              <a:buChar char="●"/>
            </a:pPr>
            <a:r>
              <a:rPr lang="en-GB" sz="2400">
                <a:solidFill>
                  <a:schemeClr val="dk1"/>
                </a:solidFill>
                <a:latin typeface="Times New Roman"/>
                <a:ea typeface="Times New Roman"/>
                <a:cs typeface="Times New Roman"/>
                <a:sym typeface="Times New Roman"/>
              </a:rPr>
              <a:t>To test these problems, we choose </a:t>
            </a:r>
            <a:r>
              <a:rPr b="1" lang="en-GB" sz="2400" u="sng">
                <a:solidFill>
                  <a:srgbClr val="FF0000"/>
                </a:solidFill>
                <a:latin typeface="Times New Roman"/>
                <a:ea typeface="Times New Roman"/>
                <a:cs typeface="Times New Roman"/>
                <a:sym typeface="Times New Roman"/>
              </a:rPr>
              <a:t>five</a:t>
            </a:r>
            <a:r>
              <a:rPr lang="en-GB" sz="2400">
                <a:solidFill>
                  <a:schemeClr val="dk1"/>
                </a:solidFill>
                <a:latin typeface="Times New Roman"/>
                <a:ea typeface="Times New Roman"/>
                <a:cs typeface="Times New Roman"/>
                <a:sym typeface="Times New Roman"/>
              </a:rPr>
              <a:t> popular online machine translation services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p41"/>
          <p:cNvPicPr preferRelativeResize="0"/>
          <p:nvPr/>
        </p:nvPicPr>
        <p:blipFill>
          <a:blip r:embed="rId3">
            <a:alphaModFix/>
          </a:blip>
          <a:stretch>
            <a:fillRect/>
          </a:stretch>
        </p:blipFill>
        <p:spPr>
          <a:xfrm>
            <a:off x="134625" y="1376925"/>
            <a:ext cx="8874776" cy="3816400"/>
          </a:xfrm>
          <a:prstGeom prst="rect">
            <a:avLst/>
          </a:prstGeom>
          <a:noFill/>
          <a:ln>
            <a:noFill/>
          </a:ln>
        </p:spPr>
      </p:pic>
      <p:sp>
        <p:nvSpPr>
          <p:cNvPr id="301" name="Google Shape;301;p41"/>
          <p:cNvSpPr/>
          <p:nvPr/>
        </p:nvSpPr>
        <p:spPr>
          <a:xfrm>
            <a:off x="3730863" y="834750"/>
            <a:ext cx="2247900" cy="660000"/>
          </a:xfrm>
          <a:prstGeom prst="wedgeRectCallout">
            <a:avLst>
              <a:gd fmla="val -4682" name="adj1"/>
              <a:gd fmla="val 142742"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immediate translation</a:t>
            </a:r>
            <a:endParaRPr sz="1800">
              <a:latin typeface="Times New Roman"/>
              <a:ea typeface="Times New Roman"/>
              <a:cs typeface="Times New Roman"/>
              <a:sym typeface="Times New Roman"/>
            </a:endParaRPr>
          </a:p>
        </p:txBody>
      </p:sp>
      <p:sp>
        <p:nvSpPr>
          <p:cNvPr id="302" name="Google Shape;302;p41"/>
          <p:cNvSpPr/>
          <p:nvPr/>
        </p:nvSpPr>
        <p:spPr>
          <a:xfrm>
            <a:off x="1348625" y="1280050"/>
            <a:ext cx="2247900" cy="564300"/>
          </a:xfrm>
          <a:prstGeom prst="wedgeRectCallout">
            <a:avLst>
              <a:gd fmla="val -55287" name="adj1"/>
              <a:gd fmla="val 106159"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Input detection</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solidFill>
                  <a:srgbClr val="FF0000"/>
                </a:solidFill>
                <a:latin typeface="Times New Roman"/>
                <a:ea typeface="Times New Roman"/>
                <a:cs typeface="Times New Roman"/>
                <a:sym typeface="Times New Roman"/>
              </a:rPr>
              <a:t>No word suggestion</a:t>
            </a:r>
            <a:endParaRPr sz="1800">
              <a:solidFill>
                <a:srgbClr val="FF0000"/>
              </a:solidFill>
              <a:latin typeface="Times New Roman"/>
              <a:ea typeface="Times New Roman"/>
              <a:cs typeface="Times New Roman"/>
              <a:sym typeface="Times New Roman"/>
            </a:endParaRPr>
          </a:p>
        </p:txBody>
      </p:sp>
      <p:sp>
        <p:nvSpPr>
          <p:cNvPr id="303" name="Google Shape;303;p41"/>
          <p:cNvSpPr/>
          <p:nvPr/>
        </p:nvSpPr>
        <p:spPr>
          <a:xfrm rot="10800000">
            <a:off x="6484850" y="2163275"/>
            <a:ext cx="2262300" cy="516600"/>
          </a:xfrm>
          <a:prstGeom prst="wedgeRectCallout">
            <a:avLst>
              <a:gd fmla="val 62678" name="adj1"/>
              <a:gd fmla="val 46279"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1"/>
          <p:cNvSpPr txBox="1"/>
          <p:nvPr/>
        </p:nvSpPr>
        <p:spPr>
          <a:xfrm>
            <a:off x="6455150" y="2192075"/>
            <a:ext cx="23217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 select to translate</a:t>
            </a:r>
            <a:endParaRPr sz="1800">
              <a:latin typeface="Times New Roman"/>
              <a:ea typeface="Times New Roman"/>
              <a:cs typeface="Times New Roman"/>
              <a:sym typeface="Times New Roman"/>
            </a:endParaRPr>
          </a:p>
        </p:txBody>
      </p:sp>
      <p:sp>
        <p:nvSpPr>
          <p:cNvPr id="305" name="Google Shape;305;p41"/>
          <p:cNvSpPr txBox="1"/>
          <p:nvPr/>
        </p:nvSpPr>
        <p:spPr>
          <a:xfrm>
            <a:off x="551875" y="5193325"/>
            <a:ext cx="8388300" cy="10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•Extendibility: </a:t>
            </a:r>
            <a:r>
              <a:rPr lang="en-GB" sz="1800">
                <a:solidFill>
                  <a:schemeClr val="dk1"/>
                </a:solidFill>
                <a:latin typeface="Times New Roman"/>
                <a:ea typeface="Times New Roman"/>
                <a:cs typeface="Times New Roman"/>
                <a:sym typeface="Times New Roman"/>
              </a:rPr>
              <a:t>Give marks but </a:t>
            </a:r>
            <a:r>
              <a:rPr lang="en-GB" sz="1800">
                <a:solidFill>
                  <a:srgbClr val="FF0000"/>
                </a:solidFill>
                <a:latin typeface="Times New Roman"/>
                <a:ea typeface="Times New Roman"/>
                <a:cs typeface="Times New Roman"/>
                <a:sym typeface="Times New Roman"/>
              </a:rPr>
              <a:t>no way to improve</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•Operational capability: </a:t>
            </a:r>
            <a:r>
              <a:rPr lang="en-GB" sz="1800">
                <a:solidFill>
                  <a:srgbClr val="FF0000"/>
                </a:solidFill>
                <a:latin typeface="Times New Roman"/>
                <a:ea typeface="Times New Roman"/>
                <a:cs typeface="Times New Roman"/>
                <a:sym typeface="Times New Roman"/>
              </a:rPr>
              <a:t>8L</a:t>
            </a:r>
            <a:r>
              <a:rPr lang="en-GB" sz="1800">
                <a:solidFill>
                  <a:schemeClr val="dk1"/>
                </a:solidFill>
                <a:latin typeface="Times New Roman"/>
                <a:ea typeface="Times New Roman"/>
                <a:cs typeface="Times New Roman"/>
                <a:sym typeface="Times New Roman"/>
              </a:rPr>
              <a:t> + many functions + relative clear interface  </a:t>
            </a:r>
            <a:r>
              <a:rPr lang="en-GB" sz="1800">
                <a:solidFill>
                  <a:schemeClr val="dk1"/>
                </a:solidFill>
                <a:highlight>
                  <a:schemeClr val="lt1"/>
                </a:highlight>
                <a:latin typeface="Times New Roman"/>
                <a:ea typeface="Times New Roman"/>
                <a:cs typeface="Times New Roman"/>
                <a:sym typeface="Times New Roman"/>
              </a:rPr>
              <a:t>✓</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•Efficiency: relative proper position; app; time(100 words-0.6s(very fast))  </a:t>
            </a:r>
            <a:r>
              <a:rPr lang="en-GB" sz="1800">
                <a:solidFill>
                  <a:schemeClr val="dk1"/>
                </a:solidFill>
                <a:highlight>
                  <a:schemeClr val="lt1"/>
                </a:highlight>
                <a:latin typeface="Times New Roman"/>
                <a:ea typeface="Times New Roman"/>
                <a:cs typeface="Times New Roman"/>
                <a:sym typeface="Times New Roman"/>
              </a:rPr>
              <a:t>✓</a:t>
            </a:r>
            <a:r>
              <a:rPr lang="en-GB" sz="1800">
                <a:solidFill>
                  <a:schemeClr val="dk1"/>
                </a:solidFill>
                <a:latin typeface="Times New Roman"/>
                <a:ea typeface="Times New Roman"/>
                <a:cs typeface="Times New Roman"/>
                <a:sym typeface="Times New Roman"/>
              </a:rPr>
              <a:t> </a:t>
            </a:r>
            <a:endParaRPr sz="1800"/>
          </a:p>
        </p:txBody>
      </p:sp>
      <p:sp>
        <p:nvSpPr>
          <p:cNvPr id="306" name="Google Shape;306;p41"/>
          <p:cNvSpPr/>
          <p:nvPr/>
        </p:nvSpPr>
        <p:spPr>
          <a:xfrm>
            <a:off x="8044000" y="3809250"/>
            <a:ext cx="965400" cy="1444200"/>
          </a:xfrm>
          <a:prstGeom prst="wedgeRectCallout">
            <a:avLst>
              <a:gd fmla="val 26287" name="adj1"/>
              <a:gd fmla="val -88349"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Give marks but </a:t>
            </a:r>
            <a:r>
              <a:rPr lang="en-GB" sz="1800">
                <a:solidFill>
                  <a:srgbClr val="FF0000"/>
                </a:solidFill>
                <a:latin typeface="Times New Roman"/>
                <a:ea typeface="Times New Roman"/>
                <a:cs typeface="Times New Roman"/>
                <a:sym typeface="Times New Roman"/>
              </a:rPr>
              <a:t>no way to improve</a:t>
            </a:r>
            <a:endParaRPr sz="1800">
              <a:solidFill>
                <a:srgbClr val="FF0000"/>
              </a:solidFill>
              <a:latin typeface="Times New Roman"/>
              <a:ea typeface="Times New Roman"/>
              <a:cs typeface="Times New Roman"/>
              <a:sym typeface="Times New Roman"/>
            </a:endParaRPr>
          </a:p>
        </p:txBody>
      </p:sp>
      <p:sp>
        <p:nvSpPr>
          <p:cNvPr id="307" name="Google Shape;307;p41"/>
          <p:cNvSpPr txBox="1"/>
          <p:nvPr/>
        </p:nvSpPr>
        <p:spPr>
          <a:xfrm>
            <a:off x="134625" y="124850"/>
            <a:ext cx="67872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600">
                <a:solidFill>
                  <a:srgbClr val="4A86E8"/>
                </a:solidFill>
                <a:latin typeface="Times New Roman"/>
                <a:ea typeface="Times New Roman"/>
                <a:cs typeface="Times New Roman"/>
                <a:sym typeface="Times New Roman"/>
              </a:rPr>
              <a:t>Youdao</a:t>
            </a:r>
            <a:endParaRPr sz="3600">
              <a:solidFill>
                <a:srgbClr val="4A86E8"/>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pic>
        <p:nvPicPr>
          <p:cNvPr id="312" name="Google Shape;312;p42"/>
          <p:cNvPicPr preferRelativeResize="0"/>
          <p:nvPr/>
        </p:nvPicPr>
        <p:blipFill>
          <a:blip r:embed="rId3">
            <a:alphaModFix/>
          </a:blip>
          <a:stretch>
            <a:fillRect/>
          </a:stretch>
        </p:blipFill>
        <p:spPr>
          <a:xfrm>
            <a:off x="459125" y="251800"/>
            <a:ext cx="8493599" cy="4243675"/>
          </a:xfrm>
          <a:prstGeom prst="rect">
            <a:avLst/>
          </a:prstGeom>
          <a:noFill/>
          <a:ln>
            <a:noFill/>
          </a:ln>
        </p:spPr>
      </p:pic>
      <p:sp>
        <p:nvSpPr>
          <p:cNvPr id="313" name="Google Shape;313;p42"/>
          <p:cNvSpPr txBox="1"/>
          <p:nvPr/>
        </p:nvSpPr>
        <p:spPr>
          <a:xfrm>
            <a:off x="511775" y="5229600"/>
            <a:ext cx="8388300" cy="10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•Extendibility: Give </a:t>
            </a:r>
            <a:r>
              <a:rPr lang="en-GB" sz="1800">
                <a:solidFill>
                  <a:schemeClr val="dk1"/>
                </a:solidFill>
                <a:latin typeface="Times New Roman"/>
                <a:ea typeface="Times New Roman"/>
                <a:cs typeface="Times New Roman"/>
                <a:sym typeface="Times New Roman"/>
              </a:rPr>
              <a:t>good/bad</a:t>
            </a:r>
            <a:r>
              <a:rPr lang="en-GB" sz="1800">
                <a:solidFill>
                  <a:schemeClr val="dk1"/>
                </a:solidFill>
                <a:latin typeface="Times New Roman"/>
                <a:ea typeface="Times New Roman"/>
                <a:cs typeface="Times New Roman"/>
                <a:sym typeface="Times New Roman"/>
              </a:rPr>
              <a:t> but </a:t>
            </a:r>
            <a:r>
              <a:rPr lang="en-GB" sz="1800">
                <a:solidFill>
                  <a:srgbClr val="FF0000"/>
                </a:solidFill>
                <a:latin typeface="Times New Roman"/>
                <a:ea typeface="Times New Roman"/>
                <a:cs typeface="Times New Roman"/>
                <a:sym typeface="Times New Roman"/>
              </a:rPr>
              <a:t>no way to improve</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•Operational capability: 37L+basic functions + unique functions + clear interface  </a:t>
            </a:r>
            <a:r>
              <a:rPr lang="en-GB" sz="1800">
                <a:solidFill>
                  <a:schemeClr val="dk1"/>
                </a:solidFill>
                <a:highlight>
                  <a:schemeClr val="lt1"/>
                </a:highlight>
                <a:latin typeface="Times New Roman"/>
                <a:ea typeface="Times New Roman"/>
                <a:cs typeface="Times New Roman"/>
                <a:sym typeface="Times New Roman"/>
              </a:rPr>
              <a:t>✓</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•Efficiency: relative proper position; app; time(100 words-0.6s(very fast))  </a:t>
            </a:r>
            <a:r>
              <a:rPr lang="en-GB" sz="1800">
                <a:solidFill>
                  <a:schemeClr val="dk1"/>
                </a:solidFill>
                <a:highlight>
                  <a:schemeClr val="lt1"/>
                </a:highlight>
                <a:latin typeface="Times New Roman"/>
                <a:ea typeface="Times New Roman"/>
                <a:cs typeface="Times New Roman"/>
                <a:sym typeface="Times New Roman"/>
              </a:rPr>
              <a:t>✓</a:t>
            </a:r>
            <a:r>
              <a:rPr lang="en-GB" sz="1800">
                <a:solidFill>
                  <a:schemeClr val="dk1"/>
                </a:solidFill>
                <a:latin typeface="Times New Roman"/>
                <a:ea typeface="Times New Roman"/>
                <a:cs typeface="Times New Roman"/>
                <a:sym typeface="Times New Roman"/>
              </a:rPr>
              <a:t> </a:t>
            </a:r>
            <a:endParaRPr sz="1800"/>
          </a:p>
        </p:txBody>
      </p:sp>
      <p:sp>
        <p:nvSpPr>
          <p:cNvPr id="314" name="Google Shape;314;p42"/>
          <p:cNvSpPr/>
          <p:nvPr/>
        </p:nvSpPr>
        <p:spPr>
          <a:xfrm>
            <a:off x="3448075" y="506925"/>
            <a:ext cx="2247900" cy="612300"/>
          </a:xfrm>
          <a:prstGeom prst="wedgeRectCallout">
            <a:avLst>
              <a:gd fmla="val -17446" name="adj1"/>
              <a:gd fmla="val 17026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immediate translation</a:t>
            </a:r>
            <a:endParaRPr sz="1800">
              <a:latin typeface="Times New Roman"/>
              <a:ea typeface="Times New Roman"/>
              <a:cs typeface="Times New Roman"/>
              <a:sym typeface="Times New Roman"/>
            </a:endParaRPr>
          </a:p>
        </p:txBody>
      </p:sp>
      <p:sp>
        <p:nvSpPr>
          <p:cNvPr id="315" name="Google Shape;315;p42"/>
          <p:cNvSpPr/>
          <p:nvPr/>
        </p:nvSpPr>
        <p:spPr>
          <a:xfrm>
            <a:off x="4629400" y="3319000"/>
            <a:ext cx="1167000" cy="660000"/>
          </a:xfrm>
          <a:prstGeom prst="wedgeRectCallout">
            <a:avLst>
              <a:gd fmla="val 23764" name="adj1"/>
              <a:gd fmla="val -106519" name="adj2"/>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0000FF"/>
                </a:solidFill>
                <a:latin typeface="Times New Roman"/>
                <a:ea typeface="Times New Roman"/>
                <a:cs typeface="Times New Roman"/>
                <a:sym typeface="Times New Roman"/>
              </a:rPr>
              <a:t>Share</a:t>
            </a:r>
            <a:endParaRPr sz="18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rgbClr val="0000FF"/>
                </a:solidFill>
                <a:latin typeface="Times New Roman"/>
                <a:ea typeface="Times New Roman"/>
                <a:cs typeface="Times New Roman"/>
                <a:sym typeface="Times New Roman"/>
              </a:rPr>
              <a:t>&amp; look up</a:t>
            </a:r>
            <a:endParaRPr sz="1800">
              <a:solidFill>
                <a:srgbClr val="0000FF"/>
              </a:solidFill>
              <a:latin typeface="Times New Roman"/>
              <a:ea typeface="Times New Roman"/>
              <a:cs typeface="Times New Roman"/>
              <a:sym typeface="Times New Roman"/>
            </a:endParaRPr>
          </a:p>
        </p:txBody>
      </p:sp>
      <p:sp>
        <p:nvSpPr>
          <p:cNvPr id="316" name="Google Shape;316;p42"/>
          <p:cNvSpPr txBox="1"/>
          <p:nvPr/>
        </p:nvSpPr>
        <p:spPr>
          <a:xfrm>
            <a:off x="459125" y="417075"/>
            <a:ext cx="67872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600">
                <a:solidFill>
                  <a:srgbClr val="4A86E8"/>
                </a:solidFill>
                <a:latin typeface="Times New Roman"/>
                <a:ea typeface="Times New Roman"/>
                <a:cs typeface="Times New Roman"/>
                <a:sym typeface="Times New Roman"/>
              </a:rPr>
              <a:t>Bing</a:t>
            </a:r>
            <a:endParaRPr sz="3600">
              <a:solidFill>
                <a:srgbClr val="4A86E8"/>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pic>
        <p:nvPicPr>
          <p:cNvPr id="321" name="Google Shape;321;p43"/>
          <p:cNvPicPr preferRelativeResize="0"/>
          <p:nvPr/>
        </p:nvPicPr>
        <p:blipFill>
          <a:blip r:embed="rId3">
            <a:alphaModFix/>
          </a:blip>
          <a:stretch>
            <a:fillRect/>
          </a:stretch>
        </p:blipFill>
        <p:spPr>
          <a:xfrm>
            <a:off x="994100" y="161975"/>
            <a:ext cx="6437775" cy="4443876"/>
          </a:xfrm>
          <a:prstGeom prst="rect">
            <a:avLst/>
          </a:prstGeom>
          <a:noFill/>
          <a:ln>
            <a:noFill/>
          </a:ln>
        </p:spPr>
      </p:pic>
      <p:sp>
        <p:nvSpPr>
          <p:cNvPr id="322" name="Google Shape;322;p43"/>
          <p:cNvSpPr txBox="1"/>
          <p:nvPr/>
        </p:nvSpPr>
        <p:spPr>
          <a:xfrm>
            <a:off x="511775" y="5229600"/>
            <a:ext cx="8388300" cy="10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•Extendibility: </a:t>
            </a:r>
            <a:r>
              <a:rPr lang="en-GB" sz="1800">
                <a:solidFill>
                  <a:srgbClr val="FF0000"/>
                </a:solidFill>
                <a:latin typeface="Times New Roman"/>
                <a:ea typeface="Times New Roman"/>
                <a:cs typeface="Times New Roman"/>
                <a:sym typeface="Times New Roman"/>
              </a:rPr>
              <a:t>no marks/report error and no way to improve</a:t>
            </a:r>
            <a:r>
              <a:rPr lang="en-GB"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•Operational capability: 30L + basic functions + unclear interface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•Efficiency: relative proper position; app; time(100 words-0.6s(very fast))  </a:t>
            </a:r>
            <a:r>
              <a:rPr lang="en-GB" sz="1800">
                <a:solidFill>
                  <a:schemeClr val="dk1"/>
                </a:solidFill>
                <a:highlight>
                  <a:schemeClr val="lt1"/>
                </a:highlight>
                <a:latin typeface="Times New Roman"/>
                <a:ea typeface="Times New Roman"/>
                <a:cs typeface="Times New Roman"/>
                <a:sym typeface="Times New Roman"/>
              </a:rPr>
              <a:t>✓</a:t>
            </a:r>
            <a:r>
              <a:rPr lang="en-GB" sz="1800">
                <a:solidFill>
                  <a:schemeClr val="dk1"/>
                </a:solidFill>
                <a:latin typeface="Times New Roman"/>
                <a:ea typeface="Times New Roman"/>
                <a:cs typeface="Times New Roman"/>
                <a:sym typeface="Times New Roman"/>
              </a:rPr>
              <a:t> </a:t>
            </a:r>
            <a:endParaRPr sz="1800"/>
          </a:p>
        </p:txBody>
      </p:sp>
      <p:sp>
        <p:nvSpPr>
          <p:cNvPr id="323" name="Google Shape;323;p43"/>
          <p:cNvSpPr/>
          <p:nvPr/>
        </p:nvSpPr>
        <p:spPr>
          <a:xfrm rot="10800000">
            <a:off x="7145200" y="3701500"/>
            <a:ext cx="1233600" cy="841800"/>
          </a:xfrm>
          <a:prstGeom prst="wedgeRectCallout">
            <a:avLst>
              <a:gd fmla="val 66233" name="adj1"/>
              <a:gd fmla="val -21797"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3"/>
          <p:cNvSpPr txBox="1"/>
          <p:nvPr/>
        </p:nvSpPr>
        <p:spPr>
          <a:xfrm>
            <a:off x="7145200" y="3766150"/>
            <a:ext cx="1272000" cy="7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Key words dictionary</a:t>
            </a:r>
            <a:endParaRPr sz="1800">
              <a:latin typeface="Times New Roman"/>
              <a:ea typeface="Times New Roman"/>
              <a:cs typeface="Times New Roman"/>
              <a:sym typeface="Times New Roman"/>
            </a:endParaRPr>
          </a:p>
        </p:txBody>
      </p:sp>
      <p:sp>
        <p:nvSpPr>
          <p:cNvPr id="325" name="Google Shape;325;p43"/>
          <p:cNvSpPr/>
          <p:nvPr/>
        </p:nvSpPr>
        <p:spPr>
          <a:xfrm>
            <a:off x="4347175" y="2094700"/>
            <a:ext cx="1506600" cy="660000"/>
          </a:xfrm>
          <a:prstGeom prst="wedgeRectCallout">
            <a:avLst>
              <a:gd fmla="val -59571" name="adj1"/>
              <a:gd fmla="val -92027"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FF0000"/>
                </a:solidFill>
                <a:latin typeface="Times New Roman"/>
                <a:ea typeface="Times New Roman"/>
                <a:cs typeface="Times New Roman"/>
                <a:sym typeface="Times New Roman"/>
              </a:rPr>
              <a:t>No </a:t>
            </a:r>
            <a:r>
              <a:rPr lang="en-GB" sz="1800">
                <a:solidFill>
                  <a:srgbClr val="FF0000"/>
                </a:solidFill>
                <a:latin typeface="Times New Roman"/>
                <a:ea typeface="Times New Roman"/>
                <a:cs typeface="Times New Roman"/>
                <a:sym typeface="Times New Roman"/>
              </a:rPr>
              <a:t>immediate translation</a:t>
            </a:r>
            <a:endParaRPr sz="1800">
              <a:solidFill>
                <a:srgbClr val="FF0000"/>
              </a:solidFill>
              <a:latin typeface="Times New Roman"/>
              <a:ea typeface="Times New Roman"/>
              <a:cs typeface="Times New Roman"/>
              <a:sym typeface="Times New Roman"/>
            </a:endParaRPr>
          </a:p>
        </p:txBody>
      </p:sp>
      <p:sp>
        <p:nvSpPr>
          <p:cNvPr id="326" name="Google Shape;326;p43"/>
          <p:cNvSpPr txBox="1"/>
          <p:nvPr/>
        </p:nvSpPr>
        <p:spPr>
          <a:xfrm>
            <a:off x="121050" y="101275"/>
            <a:ext cx="67872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600">
                <a:solidFill>
                  <a:srgbClr val="4A86E8"/>
                </a:solidFill>
                <a:latin typeface="Times New Roman"/>
                <a:ea typeface="Times New Roman"/>
                <a:cs typeface="Times New Roman"/>
                <a:sym typeface="Times New Roman"/>
              </a:rPr>
              <a:t>Collins</a:t>
            </a:r>
            <a:endParaRPr sz="3600">
              <a:solidFill>
                <a:srgbClr val="4A86E8"/>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4"/>
          <p:cNvSpPr/>
          <p:nvPr/>
        </p:nvSpPr>
        <p:spPr>
          <a:xfrm>
            <a:off x="893700" y="3550"/>
            <a:ext cx="3232500" cy="31254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4"/>
          <p:cNvSpPr txBox="1"/>
          <p:nvPr>
            <p:ph idx="4294967295" type="ctrTitle"/>
          </p:nvPr>
        </p:nvSpPr>
        <p:spPr>
          <a:xfrm>
            <a:off x="778225" y="3177925"/>
            <a:ext cx="6623100" cy="1546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97ABBC"/>
              </a:buClr>
              <a:buSzPts val="7200"/>
              <a:buFont typeface="Raleway"/>
              <a:buNone/>
            </a:pPr>
            <a:r>
              <a:rPr b="0" i="0" lang="en-GB" sz="7200" u="none" cap="none" strike="noStrike">
                <a:solidFill>
                  <a:srgbClr val="FFFFFF"/>
                </a:solidFill>
                <a:latin typeface="Raleway"/>
                <a:ea typeface="Raleway"/>
                <a:cs typeface="Raleway"/>
                <a:sym typeface="Raleway"/>
              </a:rPr>
              <a:t>Conclusion</a:t>
            </a:r>
            <a:endParaRPr b="0" i="0" sz="7200" u="none" cap="none" strike="noStrike">
              <a:solidFill>
                <a:srgbClr val="FFFFFF"/>
              </a:solidFill>
              <a:latin typeface="Raleway"/>
              <a:ea typeface="Raleway"/>
              <a:cs typeface="Raleway"/>
              <a:sym typeface="Raleway"/>
            </a:endParaRPr>
          </a:p>
        </p:txBody>
      </p:sp>
      <p:grpSp>
        <p:nvGrpSpPr>
          <p:cNvPr id="333" name="Google Shape;333;p44"/>
          <p:cNvGrpSpPr/>
          <p:nvPr/>
        </p:nvGrpSpPr>
        <p:grpSpPr>
          <a:xfrm>
            <a:off x="1392061" y="448355"/>
            <a:ext cx="2235784" cy="2235777"/>
            <a:chOff x="570875" y="4322250"/>
            <a:chExt cx="443300" cy="443325"/>
          </a:xfrm>
        </p:grpSpPr>
        <p:sp>
          <p:nvSpPr>
            <p:cNvPr id="334" name="Google Shape;334;p44"/>
            <p:cNvSpPr/>
            <p:nvPr/>
          </p:nvSpPr>
          <p:spPr>
            <a:xfrm>
              <a:off x="570875" y="4322250"/>
              <a:ext cx="443300" cy="443325"/>
            </a:xfrm>
            <a:custGeom>
              <a:rect b="b" l="l" r="r" t="t"/>
              <a:pathLst>
                <a:path extrusionOk="0" h="120000" w="120000">
                  <a:moveTo>
                    <a:pt x="88592" y="18352"/>
                  </a:moveTo>
                  <a:lnTo>
                    <a:pt x="89912" y="18514"/>
                  </a:lnTo>
                  <a:lnTo>
                    <a:pt x="91400" y="18846"/>
                  </a:lnTo>
                  <a:lnTo>
                    <a:pt x="92727" y="19340"/>
                  </a:lnTo>
                  <a:lnTo>
                    <a:pt x="93884" y="20003"/>
                  </a:lnTo>
                  <a:lnTo>
                    <a:pt x="95204" y="20666"/>
                  </a:lnTo>
                  <a:lnTo>
                    <a:pt x="96361" y="21492"/>
                  </a:lnTo>
                  <a:lnTo>
                    <a:pt x="97518" y="22486"/>
                  </a:lnTo>
                  <a:lnTo>
                    <a:pt x="98506" y="23637"/>
                  </a:lnTo>
                  <a:lnTo>
                    <a:pt x="99339" y="24794"/>
                  </a:lnTo>
                  <a:lnTo>
                    <a:pt x="99995" y="26120"/>
                  </a:lnTo>
                  <a:lnTo>
                    <a:pt x="100658" y="27277"/>
                  </a:lnTo>
                  <a:lnTo>
                    <a:pt x="101152" y="28597"/>
                  </a:lnTo>
                  <a:lnTo>
                    <a:pt x="101484" y="30086"/>
                  </a:lnTo>
                  <a:lnTo>
                    <a:pt x="101653" y="31405"/>
                  </a:lnTo>
                  <a:lnTo>
                    <a:pt x="101653" y="32894"/>
                  </a:lnTo>
                  <a:lnTo>
                    <a:pt x="101653" y="34220"/>
                  </a:lnTo>
                  <a:lnTo>
                    <a:pt x="101484" y="35540"/>
                  </a:lnTo>
                  <a:lnTo>
                    <a:pt x="101152" y="37029"/>
                  </a:lnTo>
                  <a:lnTo>
                    <a:pt x="100658" y="38348"/>
                  </a:lnTo>
                  <a:lnTo>
                    <a:pt x="99995" y="39506"/>
                  </a:lnTo>
                  <a:lnTo>
                    <a:pt x="99339" y="40825"/>
                  </a:lnTo>
                  <a:lnTo>
                    <a:pt x="98506" y="41982"/>
                  </a:lnTo>
                  <a:lnTo>
                    <a:pt x="97518" y="43139"/>
                  </a:lnTo>
                  <a:lnTo>
                    <a:pt x="90906" y="49588"/>
                  </a:lnTo>
                  <a:lnTo>
                    <a:pt x="90081" y="50252"/>
                  </a:lnTo>
                  <a:lnTo>
                    <a:pt x="89255" y="50746"/>
                  </a:lnTo>
                  <a:lnTo>
                    <a:pt x="88260" y="51077"/>
                  </a:lnTo>
                  <a:lnTo>
                    <a:pt x="87103" y="51240"/>
                  </a:lnTo>
                  <a:lnTo>
                    <a:pt x="86115" y="51077"/>
                  </a:lnTo>
                  <a:lnTo>
                    <a:pt x="85120" y="50746"/>
                  </a:lnTo>
                  <a:lnTo>
                    <a:pt x="84295" y="50252"/>
                  </a:lnTo>
                  <a:lnTo>
                    <a:pt x="83469" y="49588"/>
                  </a:lnTo>
                  <a:lnTo>
                    <a:pt x="70415" y="36528"/>
                  </a:lnTo>
                  <a:lnTo>
                    <a:pt x="69751" y="35702"/>
                  </a:lnTo>
                  <a:lnTo>
                    <a:pt x="69257" y="34877"/>
                  </a:lnTo>
                  <a:lnTo>
                    <a:pt x="68926" y="33889"/>
                  </a:lnTo>
                  <a:lnTo>
                    <a:pt x="68757" y="32894"/>
                  </a:lnTo>
                  <a:lnTo>
                    <a:pt x="68926" y="31737"/>
                  </a:lnTo>
                  <a:lnTo>
                    <a:pt x="69257" y="30749"/>
                  </a:lnTo>
                  <a:lnTo>
                    <a:pt x="69751" y="29923"/>
                  </a:lnTo>
                  <a:lnTo>
                    <a:pt x="70415" y="29091"/>
                  </a:lnTo>
                  <a:lnTo>
                    <a:pt x="76857" y="22486"/>
                  </a:lnTo>
                  <a:lnTo>
                    <a:pt x="78014" y="21492"/>
                  </a:lnTo>
                  <a:lnTo>
                    <a:pt x="79172" y="20666"/>
                  </a:lnTo>
                  <a:lnTo>
                    <a:pt x="80491" y="20003"/>
                  </a:lnTo>
                  <a:lnTo>
                    <a:pt x="81648" y="19340"/>
                  </a:lnTo>
                  <a:lnTo>
                    <a:pt x="82975" y="18846"/>
                  </a:lnTo>
                  <a:lnTo>
                    <a:pt x="84464" y="18514"/>
                  </a:lnTo>
                  <a:lnTo>
                    <a:pt x="85783" y="18352"/>
                  </a:lnTo>
                  <a:close/>
                  <a:moveTo>
                    <a:pt x="56690" y="60003"/>
                  </a:moveTo>
                  <a:lnTo>
                    <a:pt x="57353" y="60165"/>
                  </a:lnTo>
                  <a:lnTo>
                    <a:pt x="57847" y="60328"/>
                  </a:lnTo>
                  <a:lnTo>
                    <a:pt x="58511" y="60659"/>
                  </a:lnTo>
                  <a:lnTo>
                    <a:pt x="59005" y="60991"/>
                  </a:lnTo>
                  <a:lnTo>
                    <a:pt x="59336" y="61485"/>
                  </a:lnTo>
                  <a:lnTo>
                    <a:pt x="59668" y="62148"/>
                  </a:lnTo>
                  <a:lnTo>
                    <a:pt x="59830" y="62642"/>
                  </a:lnTo>
                  <a:lnTo>
                    <a:pt x="60000" y="63305"/>
                  </a:lnTo>
                  <a:lnTo>
                    <a:pt x="59830" y="63968"/>
                  </a:lnTo>
                  <a:lnTo>
                    <a:pt x="59668" y="64625"/>
                  </a:lnTo>
                  <a:lnTo>
                    <a:pt x="59336" y="65126"/>
                  </a:lnTo>
                  <a:lnTo>
                    <a:pt x="59005" y="65620"/>
                  </a:lnTo>
                  <a:lnTo>
                    <a:pt x="41815" y="82808"/>
                  </a:lnTo>
                  <a:lnTo>
                    <a:pt x="41321" y="83302"/>
                  </a:lnTo>
                  <a:lnTo>
                    <a:pt x="40827" y="83633"/>
                  </a:lnTo>
                  <a:lnTo>
                    <a:pt x="40164" y="83796"/>
                  </a:lnTo>
                  <a:lnTo>
                    <a:pt x="38845" y="83796"/>
                  </a:lnTo>
                  <a:lnTo>
                    <a:pt x="38181" y="83633"/>
                  </a:lnTo>
                  <a:lnTo>
                    <a:pt x="37687" y="83302"/>
                  </a:lnTo>
                  <a:lnTo>
                    <a:pt x="37193" y="82808"/>
                  </a:lnTo>
                  <a:lnTo>
                    <a:pt x="36692" y="82314"/>
                  </a:lnTo>
                  <a:lnTo>
                    <a:pt x="36361" y="81813"/>
                  </a:lnTo>
                  <a:lnTo>
                    <a:pt x="36198" y="81157"/>
                  </a:lnTo>
                  <a:lnTo>
                    <a:pt x="36198" y="80493"/>
                  </a:lnTo>
                  <a:lnTo>
                    <a:pt x="36198" y="79830"/>
                  </a:lnTo>
                  <a:lnTo>
                    <a:pt x="36361" y="79174"/>
                  </a:lnTo>
                  <a:lnTo>
                    <a:pt x="36692" y="78673"/>
                  </a:lnTo>
                  <a:lnTo>
                    <a:pt x="37193" y="78179"/>
                  </a:lnTo>
                  <a:lnTo>
                    <a:pt x="54383" y="60991"/>
                  </a:lnTo>
                  <a:lnTo>
                    <a:pt x="54877" y="60659"/>
                  </a:lnTo>
                  <a:lnTo>
                    <a:pt x="55371" y="60328"/>
                  </a:lnTo>
                  <a:lnTo>
                    <a:pt x="56034" y="60165"/>
                  </a:lnTo>
                  <a:lnTo>
                    <a:pt x="56690" y="60003"/>
                  </a:lnTo>
                  <a:close/>
                  <a:moveTo>
                    <a:pt x="100327" y="6"/>
                  </a:moveTo>
                  <a:lnTo>
                    <a:pt x="96692" y="169"/>
                  </a:lnTo>
                  <a:lnTo>
                    <a:pt x="93058" y="338"/>
                  </a:lnTo>
                  <a:lnTo>
                    <a:pt x="89418" y="832"/>
                  </a:lnTo>
                  <a:lnTo>
                    <a:pt x="85783" y="1657"/>
                  </a:lnTo>
                  <a:lnTo>
                    <a:pt x="82312" y="2483"/>
                  </a:lnTo>
                  <a:lnTo>
                    <a:pt x="79009" y="3640"/>
                  </a:lnTo>
                  <a:lnTo>
                    <a:pt x="76032" y="5129"/>
                  </a:lnTo>
                  <a:lnTo>
                    <a:pt x="74543" y="5792"/>
                  </a:lnTo>
                  <a:lnTo>
                    <a:pt x="73385" y="6780"/>
                  </a:lnTo>
                  <a:lnTo>
                    <a:pt x="72066" y="7606"/>
                  </a:lnTo>
                  <a:lnTo>
                    <a:pt x="71071" y="8600"/>
                  </a:lnTo>
                  <a:lnTo>
                    <a:pt x="37518" y="42151"/>
                  </a:lnTo>
                  <a:lnTo>
                    <a:pt x="2646" y="42151"/>
                  </a:lnTo>
                  <a:lnTo>
                    <a:pt x="1658" y="42314"/>
                  </a:lnTo>
                  <a:lnTo>
                    <a:pt x="994" y="42483"/>
                  </a:lnTo>
                  <a:lnTo>
                    <a:pt x="331" y="42815"/>
                  </a:lnTo>
                  <a:lnTo>
                    <a:pt x="0" y="43309"/>
                  </a:lnTo>
                  <a:lnTo>
                    <a:pt x="0" y="43803"/>
                  </a:lnTo>
                  <a:lnTo>
                    <a:pt x="169" y="44466"/>
                  </a:lnTo>
                  <a:lnTo>
                    <a:pt x="500" y="45122"/>
                  </a:lnTo>
                  <a:lnTo>
                    <a:pt x="1157" y="45954"/>
                  </a:lnTo>
                  <a:lnTo>
                    <a:pt x="17520" y="62148"/>
                  </a:lnTo>
                  <a:lnTo>
                    <a:pt x="15375" y="64300"/>
                  </a:lnTo>
                  <a:lnTo>
                    <a:pt x="6449" y="65951"/>
                  </a:lnTo>
                  <a:lnTo>
                    <a:pt x="5454" y="66283"/>
                  </a:lnTo>
                  <a:lnTo>
                    <a:pt x="4628" y="66608"/>
                  </a:lnTo>
                  <a:lnTo>
                    <a:pt x="4134" y="67271"/>
                  </a:lnTo>
                  <a:lnTo>
                    <a:pt x="3803" y="67765"/>
                  </a:lnTo>
                  <a:lnTo>
                    <a:pt x="3803" y="68428"/>
                  </a:lnTo>
                  <a:lnTo>
                    <a:pt x="3965" y="69253"/>
                  </a:lnTo>
                  <a:lnTo>
                    <a:pt x="4297" y="69917"/>
                  </a:lnTo>
                  <a:lnTo>
                    <a:pt x="4960" y="70742"/>
                  </a:lnTo>
                  <a:lnTo>
                    <a:pt x="49253" y="115032"/>
                  </a:lnTo>
                  <a:lnTo>
                    <a:pt x="50085" y="115696"/>
                  </a:lnTo>
                  <a:lnTo>
                    <a:pt x="50742" y="116027"/>
                  </a:lnTo>
                  <a:lnTo>
                    <a:pt x="51567" y="116190"/>
                  </a:lnTo>
                  <a:lnTo>
                    <a:pt x="52230" y="116190"/>
                  </a:lnTo>
                  <a:lnTo>
                    <a:pt x="52725" y="115865"/>
                  </a:lnTo>
                  <a:lnTo>
                    <a:pt x="53388" y="115364"/>
                  </a:lnTo>
                  <a:lnTo>
                    <a:pt x="53719" y="114538"/>
                  </a:lnTo>
                  <a:lnTo>
                    <a:pt x="54051" y="113551"/>
                  </a:lnTo>
                  <a:lnTo>
                    <a:pt x="55702" y="104625"/>
                  </a:lnTo>
                  <a:lnTo>
                    <a:pt x="57847" y="102473"/>
                  </a:lnTo>
                  <a:lnTo>
                    <a:pt x="74049" y="118836"/>
                  </a:lnTo>
                  <a:lnTo>
                    <a:pt x="74874" y="119499"/>
                  </a:lnTo>
                  <a:lnTo>
                    <a:pt x="75538" y="119830"/>
                  </a:lnTo>
                  <a:lnTo>
                    <a:pt x="76194" y="119993"/>
                  </a:lnTo>
                  <a:lnTo>
                    <a:pt x="76695" y="119993"/>
                  </a:lnTo>
                  <a:lnTo>
                    <a:pt x="77189" y="119661"/>
                  </a:lnTo>
                  <a:lnTo>
                    <a:pt x="77520" y="119005"/>
                  </a:lnTo>
                  <a:lnTo>
                    <a:pt x="77683" y="118342"/>
                  </a:lnTo>
                  <a:lnTo>
                    <a:pt x="77852" y="117347"/>
                  </a:lnTo>
                  <a:lnTo>
                    <a:pt x="77852" y="82476"/>
                  </a:lnTo>
                  <a:lnTo>
                    <a:pt x="111398" y="48925"/>
                  </a:lnTo>
                  <a:lnTo>
                    <a:pt x="112393" y="47937"/>
                  </a:lnTo>
                  <a:lnTo>
                    <a:pt x="113219" y="46611"/>
                  </a:lnTo>
                  <a:lnTo>
                    <a:pt x="114213" y="45291"/>
                  </a:lnTo>
                  <a:lnTo>
                    <a:pt x="114870" y="43972"/>
                  </a:lnTo>
                  <a:lnTo>
                    <a:pt x="116359" y="40994"/>
                  </a:lnTo>
                  <a:lnTo>
                    <a:pt x="117516" y="37685"/>
                  </a:lnTo>
                  <a:lnTo>
                    <a:pt x="118341" y="34220"/>
                  </a:lnTo>
                  <a:lnTo>
                    <a:pt x="119167" y="30580"/>
                  </a:lnTo>
                  <a:lnTo>
                    <a:pt x="119668" y="26946"/>
                  </a:lnTo>
                  <a:lnTo>
                    <a:pt x="119830" y="23312"/>
                  </a:lnTo>
                  <a:lnTo>
                    <a:pt x="119993" y="19671"/>
                  </a:lnTo>
                  <a:lnTo>
                    <a:pt x="119993" y="16369"/>
                  </a:lnTo>
                  <a:lnTo>
                    <a:pt x="119830" y="13229"/>
                  </a:lnTo>
                  <a:lnTo>
                    <a:pt x="119499" y="10252"/>
                  </a:lnTo>
                  <a:lnTo>
                    <a:pt x="119005" y="7775"/>
                  </a:lnTo>
                  <a:lnTo>
                    <a:pt x="118511" y="5623"/>
                  </a:lnTo>
                  <a:lnTo>
                    <a:pt x="117847" y="3972"/>
                  </a:lnTo>
                  <a:lnTo>
                    <a:pt x="117353" y="3309"/>
                  </a:lnTo>
                  <a:lnTo>
                    <a:pt x="117022" y="2984"/>
                  </a:lnTo>
                  <a:lnTo>
                    <a:pt x="116690" y="2652"/>
                  </a:lnTo>
                  <a:lnTo>
                    <a:pt x="116027" y="2151"/>
                  </a:lnTo>
                  <a:lnTo>
                    <a:pt x="114376" y="1495"/>
                  </a:lnTo>
                  <a:lnTo>
                    <a:pt x="112230" y="1001"/>
                  </a:lnTo>
                  <a:lnTo>
                    <a:pt x="109747" y="500"/>
                  </a:lnTo>
                  <a:lnTo>
                    <a:pt x="106776" y="169"/>
                  </a:lnTo>
                  <a:lnTo>
                    <a:pt x="103636" y="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4"/>
            <p:cNvSpPr/>
            <p:nvPr/>
          </p:nvSpPr>
          <p:spPr>
            <a:xfrm>
              <a:off x="597725" y="4665400"/>
              <a:ext cx="73300" cy="73300"/>
            </a:xfrm>
            <a:custGeom>
              <a:rect b="b" l="l" r="r" t="t"/>
              <a:pathLst>
                <a:path extrusionOk="0" h="120000" w="120000">
                  <a:moveTo>
                    <a:pt x="83001" y="40"/>
                  </a:moveTo>
                  <a:lnTo>
                    <a:pt x="76002" y="1023"/>
                  </a:lnTo>
                  <a:lnTo>
                    <a:pt x="69004" y="3028"/>
                  </a:lnTo>
                  <a:lnTo>
                    <a:pt x="62005" y="6016"/>
                  </a:lnTo>
                  <a:lnTo>
                    <a:pt x="56030" y="11009"/>
                  </a:lnTo>
                  <a:lnTo>
                    <a:pt x="50013" y="20013"/>
                  </a:lnTo>
                  <a:lnTo>
                    <a:pt x="41009" y="34010"/>
                  </a:lnTo>
                  <a:lnTo>
                    <a:pt x="23042" y="71009"/>
                  </a:lnTo>
                  <a:lnTo>
                    <a:pt x="7039" y="104979"/>
                  </a:lnTo>
                  <a:lnTo>
                    <a:pt x="40" y="120000"/>
                  </a:lnTo>
                  <a:lnTo>
                    <a:pt x="40" y="120000"/>
                  </a:lnTo>
                  <a:lnTo>
                    <a:pt x="15020" y="113001"/>
                  </a:lnTo>
                  <a:lnTo>
                    <a:pt x="49031" y="96998"/>
                  </a:lnTo>
                  <a:lnTo>
                    <a:pt x="85989" y="78990"/>
                  </a:lnTo>
                  <a:lnTo>
                    <a:pt x="99986" y="69986"/>
                  </a:lnTo>
                  <a:lnTo>
                    <a:pt x="108990" y="64010"/>
                  </a:lnTo>
                  <a:lnTo>
                    <a:pt x="113983" y="57994"/>
                  </a:lnTo>
                  <a:lnTo>
                    <a:pt x="116971" y="50995"/>
                  </a:lnTo>
                  <a:lnTo>
                    <a:pt x="118976" y="43997"/>
                  </a:lnTo>
                  <a:lnTo>
                    <a:pt x="120000" y="36998"/>
                  </a:lnTo>
                  <a:lnTo>
                    <a:pt x="118976" y="30000"/>
                  </a:lnTo>
                  <a:lnTo>
                    <a:pt x="116971" y="23001"/>
                  </a:lnTo>
                  <a:lnTo>
                    <a:pt x="113983" y="17025"/>
                  </a:lnTo>
                  <a:lnTo>
                    <a:pt x="108990" y="11009"/>
                  </a:lnTo>
                  <a:lnTo>
                    <a:pt x="103015" y="6016"/>
                  </a:lnTo>
                  <a:lnTo>
                    <a:pt x="96998" y="3028"/>
                  </a:lnTo>
                  <a:lnTo>
                    <a:pt x="90000" y="1023"/>
                  </a:lnTo>
                  <a:lnTo>
                    <a:pt x="83001" y="4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4"/>
            <p:cNvSpPr/>
            <p:nvPr/>
          </p:nvSpPr>
          <p:spPr>
            <a:xfrm>
              <a:off x="654525" y="4708150"/>
              <a:ext cx="47025" cy="47025"/>
            </a:xfrm>
            <a:custGeom>
              <a:rect b="b" l="l" r="r" t="t"/>
              <a:pathLst>
                <a:path extrusionOk="0" h="120000" w="120000">
                  <a:moveTo>
                    <a:pt x="71706" y="0"/>
                  </a:moveTo>
                  <a:lnTo>
                    <a:pt x="62328" y="1594"/>
                  </a:lnTo>
                  <a:lnTo>
                    <a:pt x="53014" y="4720"/>
                  </a:lnTo>
                  <a:lnTo>
                    <a:pt x="45231" y="9377"/>
                  </a:lnTo>
                  <a:lnTo>
                    <a:pt x="37384" y="15629"/>
                  </a:lnTo>
                  <a:lnTo>
                    <a:pt x="29601" y="24944"/>
                  </a:lnTo>
                  <a:lnTo>
                    <a:pt x="23413" y="38979"/>
                  </a:lnTo>
                  <a:lnTo>
                    <a:pt x="17161" y="56140"/>
                  </a:lnTo>
                  <a:lnTo>
                    <a:pt x="10909" y="74832"/>
                  </a:lnTo>
                  <a:lnTo>
                    <a:pt x="3125" y="107559"/>
                  </a:lnTo>
                  <a:lnTo>
                    <a:pt x="0" y="120000"/>
                  </a:lnTo>
                  <a:lnTo>
                    <a:pt x="0" y="120000"/>
                  </a:lnTo>
                  <a:lnTo>
                    <a:pt x="14035" y="118468"/>
                  </a:lnTo>
                  <a:lnTo>
                    <a:pt x="46762" y="109090"/>
                  </a:lnTo>
                  <a:lnTo>
                    <a:pt x="63923" y="104433"/>
                  </a:lnTo>
                  <a:lnTo>
                    <a:pt x="81020" y="98181"/>
                  </a:lnTo>
                  <a:lnTo>
                    <a:pt x="96650" y="90398"/>
                  </a:lnTo>
                  <a:lnTo>
                    <a:pt x="105964" y="84146"/>
                  </a:lnTo>
                  <a:lnTo>
                    <a:pt x="112216" y="76363"/>
                  </a:lnTo>
                  <a:lnTo>
                    <a:pt x="116874" y="67049"/>
                  </a:lnTo>
                  <a:lnTo>
                    <a:pt x="120000" y="59202"/>
                  </a:lnTo>
                  <a:lnTo>
                    <a:pt x="120000" y="49888"/>
                  </a:lnTo>
                  <a:lnTo>
                    <a:pt x="120000" y="40510"/>
                  </a:lnTo>
                  <a:lnTo>
                    <a:pt x="116874" y="31196"/>
                  </a:lnTo>
                  <a:lnTo>
                    <a:pt x="112216" y="23413"/>
                  </a:lnTo>
                  <a:lnTo>
                    <a:pt x="105964" y="15629"/>
                  </a:lnTo>
                  <a:lnTo>
                    <a:pt x="98181" y="9377"/>
                  </a:lnTo>
                  <a:lnTo>
                    <a:pt x="90398" y="4720"/>
                  </a:lnTo>
                  <a:lnTo>
                    <a:pt x="81020" y="1594"/>
                  </a:lnTo>
                  <a:lnTo>
                    <a:pt x="7170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4"/>
            <p:cNvSpPr/>
            <p:nvPr/>
          </p:nvSpPr>
          <p:spPr>
            <a:xfrm>
              <a:off x="581250" y="4634875"/>
              <a:ext cx="47050" cy="47050"/>
            </a:xfrm>
            <a:custGeom>
              <a:rect b="b" l="l" r="r" t="t"/>
              <a:pathLst>
                <a:path extrusionOk="0" h="120000" w="120000">
                  <a:moveTo>
                    <a:pt x="60765" y="63"/>
                  </a:moveTo>
                  <a:lnTo>
                    <a:pt x="52986" y="3124"/>
                  </a:lnTo>
                  <a:lnTo>
                    <a:pt x="43613" y="7842"/>
                  </a:lnTo>
                  <a:lnTo>
                    <a:pt x="35834" y="14027"/>
                  </a:lnTo>
                  <a:lnTo>
                    <a:pt x="29649" y="23400"/>
                  </a:lnTo>
                  <a:lnTo>
                    <a:pt x="21806" y="38958"/>
                  </a:lnTo>
                  <a:lnTo>
                    <a:pt x="15621" y="56110"/>
                  </a:lnTo>
                  <a:lnTo>
                    <a:pt x="10903" y="73198"/>
                  </a:lnTo>
                  <a:lnTo>
                    <a:pt x="1594" y="105908"/>
                  </a:lnTo>
                  <a:lnTo>
                    <a:pt x="63" y="119936"/>
                  </a:lnTo>
                  <a:lnTo>
                    <a:pt x="12497" y="116811"/>
                  </a:lnTo>
                  <a:lnTo>
                    <a:pt x="45207" y="109032"/>
                  </a:lnTo>
                  <a:lnTo>
                    <a:pt x="63889" y="102848"/>
                  </a:lnTo>
                  <a:lnTo>
                    <a:pt x="81041" y="96599"/>
                  </a:lnTo>
                  <a:lnTo>
                    <a:pt x="95005" y="90350"/>
                  </a:lnTo>
                  <a:lnTo>
                    <a:pt x="104378" y="82571"/>
                  </a:lnTo>
                  <a:lnTo>
                    <a:pt x="110626" y="74792"/>
                  </a:lnTo>
                  <a:lnTo>
                    <a:pt x="115281" y="67013"/>
                  </a:lnTo>
                  <a:lnTo>
                    <a:pt x="118405" y="57640"/>
                  </a:lnTo>
                  <a:lnTo>
                    <a:pt x="119936" y="48331"/>
                  </a:lnTo>
                  <a:lnTo>
                    <a:pt x="118405" y="38958"/>
                  </a:lnTo>
                  <a:lnTo>
                    <a:pt x="115281" y="29649"/>
                  </a:lnTo>
                  <a:lnTo>
                    <a:pt x="110626" y="21870"/>
                  </a:lnTo>
                  <a:lnTo>
                    <a:pt x="104378" y="14027"/>
                  </a:lnTo>
                  <a:lnTo>
                    <a:pt x="96599" y="7842"/>
                  </a:lnTo>
                  <a:lnTo>
                    <a:pt x="88820" y="3124"/>
                  </a:lnTo>
                  <a:lnTo>
                    <a:pt x="79447" y="63"/>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5"/>
          <p:cNvSpPr txBox="1"/>
          <p:nvPr/>
        </p:nvSpPr>
        <p:spPr>
          <a:xfrm>
            <a:off x="353900" y="95650"/>
            <a:ext cx="8617800" cy="6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rgbClr val="4A86E8"/>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2400">
                <a:solidFill>
                  <a:schemeClr val="dk1"/>
                </a:solidFill>
                <a:latin typeface="Times New Roman"/>
                <a:ea typeface="Times New Roman"/>
                <a:cs typeface="Times New Roman"/>
                <a:sym typeface="Times New Roman"/>
              </a:rPr>
              <a:t>Text quality</a:t>
            </a:r>
            <a:endParaRPr sz="24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Overall Performance: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b="1" i="1" lang="en-GB" sz="2000">
                <a:solidFill>
                  <a:schemeClr val="dk1"/>
                </a:solidFill>
                <a:latin typeface="Times New Roman"/>
                <a:ea typeface="Times New Roman"/>
                <a:cs typeface="Times New Roman"/>
                <a:sym typeface="Times New Roman"/>
              </a:rPr>
              <a:t>Baidu &amp; Youdao</a:t>
            </a:r>
            <a:r>
              <a:rPr lang="en-GB" sz="2000">
                <a:solidFill>
                  <a:schemeClr val="dk1"/>
                </a:solidFill>
                <a:latin typeface="Times New Roman"/>
                <a:ea typeface="Times New Roman"/>
                <a:cs typeface="Times New Roman"/>
                <a:sym typeface="Times New Roman"/>
              </a:rPr>
              <a:t> process Chinese language structures better.</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b="1" i="1" lang="en-GB" sz="2000">
                <a:solidFill>
                  <a:schemeClr val="dk1"/>
                </a:solidFill>
                <a:latin typeface="Times New Roman"/>
                <a:ea typeface="Times New Roman"/>
                <a:cs typeface="Times New Roman"/>
                <a:sym typeface="Times New Roman"/>
              </a:rPr>
              <a:t>Google </a:t>
            </a:r>
            <a:r>
              <a:rPr lang="en-GB" sz="2000">
                <a:solidFill>
                  <a:schemeClr val="dk1"/>
                </a:solidFill>
                <a:latin typeface="Times New Roman"/>
                <a:ea typeface="Times New Roman"/>
                <a:cs typeface="Times New Roman"/>
                <a:sym typeface="Times New Roman"/>
              </a:rPr>
              <a:t>performs better on translation of paragraph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Common Problems: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b="1" i="1" lang="en-GB" sz="2000">
                <a:solidFill>
                  <a:schemeClr val="dk1"/>
                </a:solidFill>
                <a:latin typeface="Times New Roman"/>
                <a:ea typeface="Times New Roman"/>
                <a:cs typeface="Times New Roman"/>
                <a:sym typeface="Times New Roman"/>
              </a:rPr>
              <a:t>Not large</a:t>
            </a:r>
            <a:r>
              <a:rPr lang="en-GB" sz="2000">
                <a:solidFill>
                  <a:schemeClr val="dk1"/>
                </a:solidFill>
                <a:latin typeface="Times New Roman"/>
                <a:ea typeface="Times New Roman"/>
                <a:cs typeface="Times New Roman"/>
                <a:sym typeface="Times New Roman"/>
              </a:rPr>
              <a:t> enough lexicon corpus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Still</a:t>
            </a:r>
            <a:r>
              <a:rPr b="1" i="1" lang="en-GB" sz="2000">
                <a:solidFill>
                  <a:schemeClr val="dk1"/>
                </a:solidFill>
                <a:latin typeface="Times New Roman"/>
                <a:ea typeface="Times New Roman"/>
                <a:cs typeface="Times New Roman"/>
                <a:sym typeface="Times New Roman"/>
              </a:rPr>
              <a:t> inadequate </a:t>
            </a:r>
            <a:r>
              <a:rPr lang="en-GB" sz="2000">
                <a:solidFill>
                  <a:schemeClr val="dk1"/>
                </a:solidFill>
                <a:latin typeface="Times New Roman"/>
                <a:ea typeface="Times New Roman"/>
                <a:cs typeface="Times New Roman"/>
                <a:sym typeface="Times New Roman"/>
              </a:rPr>
              <a:t>knowledge acquisition of </a:t>
            </a:r>
            <a:r>
              <a:rPr b="1" i="1" lang="en-GB" sz="2000">
                <a:solidFill>
                  <a:schemeClr val="dk1"/>
                </a:solidFill>
                <a:latin typeface="Times New Roman"/>
                <a:ea typeface="Times New Roman"/>
                <a:cs typeface="Times New Roman"/>
                <a:sym typeface="Times New Roman"/>
              </a:rPr>
              <a:t>Chinese linguistic structure</a:t>
            </a:r>
            <a:endParaRPr b="1" i="1"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b="1" i="1" lang="en-GB" sz="2000">
                <a:solidFill>
                  <a:schemeClr val="dk1"/>
                </a:solidFill>
                <a:latin typeface="Times New Roman"/>
                <a:ea typeface="Times New Roman"/>
                <a:cs typeface="Times New Roman"/>
                <a:sym typeface="Times New Roman"/>
              </a:rPr>
              <a:t>Miss information</a:t>
            </a:r>
            <a:r>
              <a:rPr lang="en-GB" sz="2000">
                <a:solidFill>
                  <a:schemeClr val="dk1"/>
                </a:solidFill>
                <a:latin typeface="Times New Roman"/>
                <a:ea typeface="Times New Roman"/>
                <a:cs typeface="Times New Roman"/>
                <a:sym typeface="Times New Roman"/>
              </a:rPr>
              <a:t>: not conform to the principle of </a:t>
            </a:r>
            <a:r>
              <a:rPr b="1" i="1" lang="en-GB" sz="2000" u="sng">
                <a:solidFill>
                  <a:schemeClr val="dk1"/>
                </a:solidFill>
                <a:latin typeface="Times New Roman"/>
                <a:ea typeface="Times New Roman"/>
                <a:cs typeface="Times New Roman"/>
                <a:sym typeface="Times New Roman"/>
              </a:rPr>
              <a:t>Faithfulness</a:t>
            </a:r>
            <a:r>
              <a:rPr lang="en-GB"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2400">
                <a:solidFill>
                  <a:schemeClr val="dk1"/>
                </a:solidFill>
                <a:latin typeface="Times New Roman"/>
                <a:ea typeface="Times New Roman"/>
                <a:cs typeface="Times New Roman"/>
                <a:sym typeface="Times New Roman"/>
              </a:rPr>
              <a:t>Interface Design</a:t>
            </a:r>
            <a:endParaRPr sz="24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rPr lang="en-GB" sz="2000">
                <a:solidFill>
                  <a:schemeClr val="dk1"/>
                </a:solidFill>
                <a:latin typeface="Times New Roman"/>
                <a:ea typeface="Times New Roman"/>
                <a:cs typeface="Times New Roman"/>
                <a:sym typeface="Times New Roman"/>
              </a:rPr>
              <a:t>Baidu &amp; Google do well according to all criteria,except for some tiny flaws.</a:t>
            </a:r>
            <a:endParaRPr sz="30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rPr lang="en-GB" sz="2000">
                <a:solidFill>
                  <a:schemeClr val="dk1"/>
                </a:solidFill>
                <a:latin typeface="Times New Roman"/>
                <a:ea typeface="Times New Roman"/>
                <a:cs typeface="Times New Roman"/>
                <a:sym typeface="Times New Roman"/>
              </a:rPr>
              <a:t>Youdao &amp; Bing lose some useful function.</a:t>
            </a:r>
            <a:endParaRPr sz="20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rPr lang="en-GB" sz="2000">
                <a:solidFill>
                  <a:schemeClr val="dk1"/>
                </a:solidFill>
                <a:latin typeface="Times New Roman"/>
                <a:ea typeface="Times New Roman"/>
                <a:cs typeface="Times New Roman"/>
                <a:sym typeface="Times New Roman"/>
              </a:rPr>
              <a:t>Collins only have basic function with a unclear appearance.</a:t>
            </a:r>
            <a:endParaRPr sz="20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rPr lang="en-GB" sz="2000">
                <a:solidFill>
                  <a:schemeClr val="dk1"/>
                </a:solidFill>
                <a:latin typeface="Times New Roman"/>
                <a:ea typeface="Times New Roman"/>
                <a:cs typeface="Times New Roman"/>
                <a:sym typeface="Times New Roman"/>
              </a:rPr>
              <a:t>MT can handle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sentences which have simple structure and context-free meaning.</a:t>
            </a:r>
            <a:r>
              <a:rPr lang="en-GB" sz="1800">
                <a:solidFill>
                  <a:schemeClr val="dk1"/>
                </a:solidFill>
                <a:highlight>
                  <a:schemeClr val="lt1"/>
                </a:highlight>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rgbClr val="FF0000"/>
              </a:buClr>
              <a:buSzPts val="2000"/>
              <a:buFont typeface="Times New Roman"/>
              <a:buChar char="●"/>
            </a:pPr>
            <a:r>
              <a:rPr lang="en-GB" sz="2000">
                <a:solidFill>
                  <a:srgbClr val="FF0000"/>
                </a:solidFill>
                <a:latin typeface="Times New Roman"/>
                <a:ea typeface="Times New Roman"/>
                <a:cs typeface="Times New Roman"/>
                <a:sym typeface="Times New Roman"/>
              </a:rPr>
              <a:t>But not complex structure and difference of language habits.</a:t>
            </a:r>
            <a:endParaRPr sz="2000">
              <a:solidFill>
                <a:srgbClr val="FF0000"/>
              </a:solidFill>
              <a:latin typeface="Times New Roman"/>
              <a:ea typeface="Times New Roman"/>
              <a:cs typeface="Times New Roman"/>
              <a:sym typeface="Times New Roman"/>
            </a:endParaRPr>
          </a:p>
          <a:p>
            <a:pPr indent="457200" lvl="0" marL="0" rtl="0" algn="l">
              <a:spcBef>
                <a:spcPts val="0"/>
              </a:spcBef>
              <a:spcAft>
                <a:spcPts val="0"/>
              </a:spcAft>
              <a:buNone/>
            </a:pPr>
            <a:r>
              <a:rPr lang="en-GB" sz="2000">
                <a:solidFill>
                  <a:schemeClr val="dk1"/>
                </a:solidFill>
                <a:latin typeface="Times New Roman"/>
                <a:ea typeface="Times New Roman"/>
                <a:cs typeface="Times New Roman"/>
                <a:sym typeface="Times New Roman"/>
              </a:rPr>
              <a:t>----&gt;Still a tool. How to combine data driven models with prior knowledge is critical.</a:t>
            </a:r>
            <a:br>
              <a:rPr lang="en-GB"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6"/>
          <p:cNvSpPr txBox="1"/>
          <p:nvPr>
            <p:ph idx="4294967295" type="ctrTitle"/>
          </p:nvPr>
        </p:nvSpPr>
        <p:spPr>
          <a:xfrm>
            <a:off x="916025" y="1415900"/>
            <a:ext cx="5561100" cy="1546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97ABBC"/>
              </a:buClr>
              <a:buSzPts val="6000"/>
              <a:buFont typeface="Raleway"/>
              <a:buNone/>
            </a:pPr>
            <a:r>
              <a:rPr b="0" i="0" lang="en-GB" sz="6000" u="none" cap="none" strike="noStrike">
                <a:solidFill>
                  <a:srgbClr val="7ECEFD"/>
                </a:solidFill>
                <a:latin typeface="Raleway"/>
                <a:ea typeface="Raleway"/>
                <a:cs typeface="Raleway"/>
                <a:sym typeface="Raleway"/>
              </a:rPr>
              <a:t>Thanks!</a:t>
            </a:r>
            <a:endParaRPr b="0" i="0" sz="6000" u="none" cap="none" strike="noStrike">
              <a:solidFill>
                <a:srgbClr val="7ECEFD"/>
              </a:solidFill>
              <a:latin typeface="Raleway"/>
              <a:ea typeface="Raleway"/>
              <a:cs typeface="Raleway"/>
              <a:sym typeface="Raleway"/>
            </a:endParaRPr>
          </a:p>
        </p:txBody>
      </p:sp>
      <p:sp>
        <p:nvSpPr>
          <p:cNvPr id="348" name="Google Shape;348;p46"/>
          <p:cNvSpPr txBox="1"/>
          <p:nvPr>
            <p:ph idx="4294967295" type="subTitle"/>
          </p:nvPr>
        </p:nvSpPr>
        <p:spPr>
          <a:xfrm>
            <a:off x="916025" y="2905800"/>
            <a:ext cx="5561100" cy="104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677480"/>
              </a:buClr>
              <a:buSzPts val="4800"/>
              <a:buFont typeface="Lato"/>
              <a:buNone/>
            </a:pPr>
            <a:r>
              <a:rPr b="1" i="0" lang="en-GB" sz="4800" u="none" cap="none" strike="noStrike">
                <a:solidFill>
                  <a:srgbClr val="FFFFFF"/>
                </a:solidFill>
                <a:latin typeface="Lato"/>
                <a:ea typeface="Lato"/>
                <a:cs typeface="Lato"/>
                <a:sym typeface="Lato"/>
              </a:rPr>
              <a:t>Any questions?</a:t>
            </a:r>
            <a:endParaRPr b="1" i="0" sz="4800" u="none" cap="none" strike="noStrike">
              <a:solidFill>
                <a:srgbClr val="FFFFFF"/>
              </a:solidFill>
              <a:latin typeface="Lato"/>
              <a:ea typeface="Lato"/>
              <a:cs typeface="Lato"/>
              <a:sym typeface="Lato"/>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5"/>
          <p:cNvPicPr preferRelativeResize="0"/>
          <p:nvPr/>
        </p:nvPicPr>
        <p:blipFill rotWithShape="1">
          <a:blip r:embed="rId3">
            <a:alphaModFix/>
          </a:blip>
          <a:srcRect b="18571" l="559" r="-389" t="22285"/>
          <a:stretch/>
        </p:blipFill>
        <p:spPr>
          <a:xfrm rot="5400000">
            <a:off x="4839075" y="2462325"/>
            <a:ext cx="6762075" cy="1847775"/>
          </a:xfrm>
          <a:prstGeom prst="rect">
            <a:avLst/>
          </a:prstGeom>
          <a:noFill/>
          <a:ln>
            <a:noFill/>
          </a:ln>
        </p:spPr>
      </p:pic>
      <p:sp>
        <p:nvSpPr>
          <p:cNvPr id="98" name="Google Shape;98;p15"/>
          <p:cNvSpPr txBox="1"/>
          <p:nvPr/>
        </p:nvSpPr>
        <p:spPr>
          <a:xfrm>
            <a:off x="286575" y="169200"/>
            <a:ext cx="6934500" cy="63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AutoNum type="arabicPeriod"/>
            </a:pPr>
            <a:r>
              <a:rPr lang="en-GB" sz="3000">
                <a:latin typeface="Times New Roman"/>
                <a:ea typeface="Times New Roman"/>
                <a:cs typeface="Times New Roman"/>
                <a:sym typeface="Times New Roman"/>
              </a:rPr>
              <a:t>Google Translate</a:t>
            </a:r>
            <a:endParaRPr sz="30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sz="1800">
                <a:latin typeface="Times New Roman"/>
                <a:ea typeface="Times New Roman"/>
                <a:cs typeface="Times New Roman"/>
                <a:sym typeface="Times New Roman"/>
              </a:rPr>
              <a:t>Statistical Machine Translation service</a:t>
            </a:r>
            <a:r>
              <a:rPr lang="en-GB" sz="1800">
                <a:latin typeface="Times New Roman"/>
                <a:ea typeface="Times New Roman"/>
                <a:cs typeface="Times New Roman"/>
                <a:sym typeface="Times New Roman"/>
              </a:rPr>
              <a:t> launched in 2006. </a:t>
            </a:r>
            <a:endParaRPr sz="18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sz="1800">
                <a:latin typeface="Times New Roman"/>
                <a:ea typeface="Times New Roman"/>
                <a:cs typeface="Times New Roman"/>
                <a:sym typeface="Times New Roman"/>
              </a:rPr>
              <a:t>Switched to Neural Machine Translation engine in 2016.</a:t>
            </a:r>
            <a:endParaRPr sz="18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AutoNum type="arabicPeriod"/>
            </a:pPr>
            <a:r>
              <a:rPr lang="en-GB" sz="3000">
                <a:latin typeface="Times New Roman"/>
                <a:ea typeface="Times New Roman"/>
                <a:cs typeface="Times New Roman"/>
                <a:sym typeface="Times New Roman"/>
              </a:rPr>
              <a:t>Baidu T</a:t>
            </a:r>
            <a:r>
              <a:rPr lang="en-GB" sz="3000">
                <a:latin typeface="Times New Roman"/>
                <a:ea typeface="Times New Roman"/>
                <a:cs typeface="Times New Roman"/>
                <a:sym typeface="Times New Roman"/>
              </a:rPr>
              <a:t>ranslate</a:t>
            </a:r>
            <a:endParaRPr sz="30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Launched in 2011</a:t>
            </a:r>
            <a:r>
              <a:rPr lang="en-GB"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EBMT, SMT, and rule-based translation incorporates into NMT..</a:t>
            </a:r>
            <a:endParaRPr sz="18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AutoNum type="arabicPeriod"/>
            </a:pPr>
            <a:r>
              <a:rPr lang="en-GB" sz="3000">
                <a:latin typeface="Times New Roman"/>
                <a:ea typeface="Times New Roman"/>
                <a:cs typeface="Times New Roman"/>
                <a:sym typeface="Times New Roman"/>
              </a:rPr>
              <a:t>Youdao Translate</a:t>
            </a:r>
            <a:endParaRPr sz="30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sz="1800">
                <a:latin typeface="Times New Roman"/>
                <a:ea typeface="Times New Roman"/>
                <a:cs typeface="Times New Roman"/>
                <a:sym typeface="Times New Roman"/>
              </a:rPr>
              <a:t>SMT(2007)--&gt;NMT(2017)</a:t>
            </a:r>
            <a:endParaRPr sz="18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sz="1800">
                <a:latin typeface="Times New Roman"/>
                <a:ea typeface="Times New Roman"/>
                <a:cs typeface="Times New Roman"/>
                <a:sym typeface="Times New Roman"/>
              </a:rPr>
              <a:t>W</a:t>
            </a:r>
            <a:r>
              <a:rPr lang="en-GB" sz="1800">
                <a:latin typeface="Times New Roman"/>
                <a:ea typeface="Times New Roman"/>
                <a:cs typeface="Times New Roman"/>
                <a:sym typeface="Times New Roman"/>
              </a:rPr>
              <a:t>eb page extraction</a:t>
            </a:r>
            <a:endParaRPr sz="18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AutoNum type="arabicPeriod"/>
            </a:pPr>
            <a:r>
              <a:rPr lang="en-GB" sz="3000">
                <a:latin typeface="Times New Roman"/>
                <a:ea typeface="Times New Roman"/>
                <a:cs typeface="Times New Roman"/>
                <a:sym typeface="Times New Roman"/>
              </a:rPr>
              <a:t>Bing Translate</a:t>
            </a:r>
            <a:endParaRPr sz="30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sz="1800">
                <a:latin typeface="Times New Roman"/>
                <a:ea typeface="Times New Roman"/>
                <a:cs typeface="Times New Roman"/>
                <a:sym typeface="Times New Roman"/>
              </a:rPr>
              <a:t>L</a:t>
            </a:r>
            <a:r>
              <a:rPr lang="en-GB" sz="1800">
                <a:latin typeface="Times New Roman"/>
                <a:ea typeface="Times New Roman"/>
                <a:cs typeface="Times New Roman"/>
                <a:sym typeface="Times New Roman"/>
              </a:rPr>
              <a:t>aunched by microsoft in 2009</a:t>
            </a:r>
            <a:endParaRPr sz="18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sz="1800">
                <a:latin typeface="Times New Roman"/>
                <a:ea typeface="Times New Roman"/>
                <a:cs typeface="Times New Roman"/>
                <a:sym typeface="Times New Roman"/>
              </a:rPr>
              <a:t>Using </a:t>
            </a:r>
            <a:r>
              <a:rPr lang="en-GB" sz="1800">
                <a:solidFill>
                  <a:schemeClr val="dk1"/>
                </a:solidFill>
                <a:latin typeface="Times New Roman"/>
                <a:ea typeface="Times New Roman"/>
                <a:cs typeface="Times New Roman"/>
                <a:sym typeface="Times New Roman"/>
              </a:rPr>
              <a:t>Statistical Machine Translation service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AutoNum type="arabicPeriod"/>
            </a:pPr>
            <a:r>
              <a:rPr lang="en-GB" sz="3000">
                <a:latin typeface="Times New Roman"/>
                <a:ea typeface="Times New Roman"/>
                <a:cs typeface="Times New Roman"/>
                <a:sym typeface="Times New Roman"/>
              </a:rPr>
              <a:t>Collins Translate</a:t>
            </a:r>
            <a:endParaRPr sz="30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sz="1800">
                <a:latin typeface="Times New Roman"/>
                <a:ea typeface="Times New Roman"/>
                <a:cs typeface="Times New Roman"/>
                <a:sym typeface="Times New Roman"/>
              </a:rPr>
              <a:t>A function provided by Collins dictionary</a:t>
            </a:r>
            <a:endParaRPr sz="1800">
              <a:latin typeface="Times New Roman"/>
              <a:ea typeface="Times New Roman"/>
              <a:cs typeface="Times New Roman"/>
              <a:sym typeface="Times New Roman"/>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nvSpPr>
        <p:spPr>
          <a:xfrm>
            <a:off x="487800" y="468675"/>
            <a:ext cx="8187600" cy="58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600">
                <a:solidFill>
                  <a:srgbClr val="4A86E8"/>
                </a:solidFill>
                <a:latin typeface="Times New Roman"/>
                <a:ea typeface="Times New Roman"/>
                <a:cs typeface="Times New Roman"/>
                <a:sym typeface="Times New Roman"/>
              </a:rPr>
              <a:t>Aspects of MT evaluation </a:t>
            </a:r>
            <a:r>
              <a:rPr lang="en-GB" sz="2000">
                <a:solidFill>
                  <a:srgbClr val="4A86E8"/>
                </a:solidFill>
                <a:latin typeface="Times New Roman"/>
                <a:ea typeface="Times New Roman"/>
                <a:cs typeface="Times New Roman"/>
                <a:sym typeface="Times New Roman"/>
              </a:rPr>
              <a:t>(Hutchins &amp; Somers, 1992)</a:t>
            </a:r>
            <a:endParaRPr sz="2000">
              <a:solidFill>
                <a:srgbClr val="4A86E8"/>
              </a:solidFill>
              <a:latin typeface="Times New Roman"/>
              <a:ea typeface="Times New Roman"/>
              <a:cs typeface="Times New Roman"/>
              <a:sym typeface="Times New Roman"/>
            </a:endParaRPr>
          </a:p>
          <a:p>
            <a:pPr indent="0" lvl="0" marL="0" rtl="0" algn="l">
              <a:spcBef>
                <a:spcPts val="0"/>
              </a:spcBef>
              <a:spcAft>
                <a:spcPts val="0"/>
              </a:spcAft>
              <a:buNone/>
            </a:pPr>
            <a:br>
              <a:rPr lang="en-GB" sz="3000">
                <a:latin typeface="Times New Roman"/>
                <a:ea typeface="Times New Roman"/>
                <a:cs typeface="Times New Roman"/>
                <a:sym typeface="Times New Roman"/>
              </a:rPr>
            </a:br>
            <a:r>
              <a:rPr lang="en-GB" sz="3000">
                <a:latin typeface="Times New Roman"/>
                <a:ea typeface="Times New Roman"/>
                <a:cs typeface="Times New Roman"/>
                <a:sym typeface="Times New Roman"/>
              </a:rPr>
              <a:t>•Text quality------Use different input to test</a:t>
            </a:r>
            <a:endParaRPr sz="3000">
              <a:latin typeface="Times New Roman"/>
              <a:ea typeface="Times New Roman"/>
              <a:cs typeface="Times New Roman"/>
              <a:sym typeface="Times New Roman"/>
            </a:endParaRPr>
          </a:p>
          <a:p>
            <a:pPr indent="457200" lvl="0" marL="0" rtl="0" algn="l">
              <a:spcBef>
                <a:spcPts val="0"/>
              </a:spcBef>
              <a:spcAft>
                <a:spcPts val="0"/>
              </a:spcAft>
              <a:buNone/>
            </a:pPr>
            <a:r>
              <a:rPr lang="en-GB" sz="1800">
                <a:latin typeface="Times New Roman"/>
                <a:ea typeface="Times New Roman"/>
                <a:cs typeface="Times New Roman"/>
                <a:sym typeface="Times New Roman"/>
              </a:rPr>
              <a:t>The quality of translation</a:t>
            </a:r>
            <a:endParaRPr sz="1800">
              <a:latin typeface="Times New Roman"/>
              <a:ea typeface="Times New Roman"/>
              <a:cs typeface="Times New Roman"/>
              <a:sym typeface="Times New Roman"/>
            </a:endParaRPr>
          </a:p>
          <a:p>
            <a:pPr indent="457200" lvl="0" marL="0" rtl="0" algn="l">
              <a:spcBef>
                <a:spcPts val="0"/>
              </a:spcBef>
              <a:spcAft>
                <a:spcPts val="0"/>
              </a:spcAft>
              <a:buNone/>
            </a:pPr>
            <a:br>
              <a:rPr lang="en-GB" sz="3000">
                <a:latin typeface="Times New Roman"/>
                <a:ea typeface="Times New Roman"/>
                <a:cs typeface="Times New Roman"/>
                <a:sym typeface="Times New Roman"/>
              </a:rPr>
            </a:br>
            <a:r>
              <a:rPr lang="en-GB" sz="3000">
                <a:latin typeface="Times New Roman"/>
                <a:ea typeface="Times New Roman"/>
                <a:cs typeface="Times New Roman"/>
                <a:sym typeface="Times New Roman"/>
              </a:rPr>
              <a:t>•Extendibility </a:t>
            </a:r>
            <a:br>
              <a:rPr lang="en-GB" sz="3000">
                <a:latin typeface="Times New Roman"/>
                <a:ea typeface="Times New Roman"/>
                <a:cs typeface="Times New Roman"/>
                <a:sym typeface="Times New Roman"/>
              </a:rPr>
            </a:br>
            <a:r>
              <a:rPr lang="en-GB" sz="3000">
                <a:latin typeface="Times New Roman"/>
                <a:ea typeface="Times New Roman"/>
                <a:cs typeface="Times New Roman"/>
                <a:sym typeface="Times New Roman"/>
              </a:rPr>
              <a:t>	</a:t>
            </a:r>
            <a:r>
              <a:rPr lang="en-GB" sz="1800">
                <a:latin typeface="Times New Roman"/>
                <a:ea typeface="Times New Roman"/>
                <a:cs typeface="Times New Roman"/>
                <a:sym typeface="Times New Roman"/>
              </a:rPr>
              <a:t>The ability of adding new language pairs</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3000">
                <a:latin typeface="Times New Roman"/>
                <a:ea typeface="Times New Roman"/>
                <a:cs typeface="Times New Roman"/>
                <a:sym typeface="Times New Roman"/>
              </a:rPr>
              <a:t>•Operational capabilities</a:t>
            </a:r>
            <a:br>
              <a:rPr lang="en-GB" sz="3000">
                <a:latin typeface="Times New Roman"/>
                <a:ea typeface="Times New Roman"/>
                <a:cs typeface="Times New Roman"/>
                <a:sym typeface="Times New Roman"/>
              </a:rPr>
            </a:br>
            <a:r>
              <a:rPr lang="en-GB" sz="3000">
                <a:latin typeface="Times New Roman"/>
                <a:ea typeface="Times New Roman"/>
                <a:cs typeface="Times New Roman"/>
                <a:sym typeface="Times New Roman"/>
              </a:rPr>
              <a:t>	</a:t>
            </a:r>
            <a:r>
              <a:rPr lang="en-GB" sz="1800">
                <a:latin typeface="Times New Roman"/>
                <a:ea typeface="Times New Roman"/>
                <a:cs typeface="Times New Roman"/>
                <a:sym typeface="Times New Roman"/>
              </a:rPr>
              <a:t>Different kinds of function</a:t>
            </a:r>
            <a:br>
              <a:rPr lang="en-GB" sz="3000">
                <a:latin typeface="Times New Roman"/>
                <a:ea typeface="Times New Roman"/>
                <a:cs typeface="Times New Roman"/>
                <a:sym typeface="Times New Roman"/>
              </a:rPr>
            </a:br>
            <a:r>
              <a:rPr lang="en-GB" sz="3000">
                <a:latin typeface="Times New Roman"/>
                <a:ea typeface="Times New Roman"/>
                <a:cs typeface="Times New Roman"/>
                <a:sym typeface="Times New Roman"/>
              </a:rPr>
              <a:t>•Efficiency of use</a:t>
            </a:r>
            <a:br>
              <a:rPr lang="en-GB" sz="3000"/>
            </a:br>
            <a:r>
              <a:rPr lang="en-GB" sz="3000"/>
              <a:t> 	</a:t>
            </a:r>
            <a:r>
              <a:rPr lang="en-GB" sz="1800">
                <a:latin typeface="Times New Roman"/>
                <a:ea typeface="Times New Roman"/>
                <a:cs typeface="Times New Roman"/>
                <a:sym typeface="Times New Roman"/>
              </a:rPr>
              <a:t>Time and portability</a:t>
            </a:r>
            <a:br>
              <a:rPr lang="en-GB"/>
            </a:br>
            <a:endParaRPr/>
          </a:p>
        </p:txBody>
      </p:sp>
      <p:sp>
        <p:nvSpPr>
          <p:cNvPr id="104" name="Google Shape;104;p16"/>
          <p:cNvSpPr/>
          <p:nvPr/>
        </p:nvSpPr>
        <p:spPr>
          <a:xfrm>
            <a:off x="4897200" y="2898150"/>
            <a:ext cx="229500" cy="20469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 name="Google Shape;105;p16"/>
          <p:cNvSpPr txBox="1"/>
          <p:nvPr/>
        </p:nvSpPr>
        <p:spPr>
          <a:xfrm>
            <a:off x="5193725" y="3644200"/>
            <a:ext cx="34338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------I</a:t>
            </a:r>
            <a:r>
              <a:rPr lang="en-GB" sz="3000">
                <a:latin typeface="Times New Roman"/>
                <a:ea typeface="Times New Roman"/>
                <a:cs typeface="Times New Roman"/>
                <a:sym typeface="Times New Roman"/>
              </a:rPr>
              <a:t>nterface design</a:t>
            </a:r>
            <a:endParaRPr sz="3000">
              <a:latin typeface="Times New Roman"/>
              <a:ea typeface="Times New Roman"/>
              <a:cs typeface="Times New Roman"/>
              <a:sym typeface="Times New Roman"/>
            </a:endParaRPr>
          </a:p>
        </p:txBody>
      </p:sp>
      <p:sp>
        <p:nvSpPr>
          <p:cNvPr id="106" name="Google Shape;106;p16"/>
          <p:cNvSpPr txBox="1"/>
          <p:nvPr/>
        </p:nvSpPr>
        <p:spPr>
          <a:xfrm>
            <a:off x="4807650" y="2106150"/>
            <a:ext cx="67872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FF0000"/>
                </a:solidFill>
              </a:rPr>
              <a:t>Central issue!</a:t>
            </a:r>
            <a:endParaRPr sz="2000">
              <a:solidFill>
                <a:srgbClr val="FF0000"/>
              </a:solidFill>
            </a:endParaRPr>
          </a:p>
        </p:txBody>
      </p:sp>
      <p:sp>
        <p:nvSpPr>
          <p:cNvPr id="107" name="Google Shape;107;p16"/>
          <p:cNvSpPr/>
          <p:nvPr/>
        </p:nvSpPr>
        <p:spPr>
          <a:xfrm rot="10800000">
            <a:off x="4540575" y="2106150"/>
            <a:ext cx="2262300" cy="516600"/>
          </a:xfrm>
          <a:prstGeom prst="wedgeRectCallout">
            <a:avLst>
              <a:gd fmla="val 62678" name="adj1"/>
              <a:gd fmla="val 46279"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7200"/>
              <a:buFont typeface="Raleway"/>
              <a:buNone/>
            </a:pPr>
            <a:r>
              <a:rPr lang="en-GB" sz="7200">
                <a:solidFill>
                  <a:srgbClr val="7ECEFD"/>
                </a:solidFill>
                <a:latin typeface="Times New Roman"/>
                <a:ea typeface="Times New Roman"/>
                <a:cs typeface="Times New Roman"/>
                <a:sym typeface="Times New Roman"/>
              </a:rPr>
              <a:t>1</a:t>
            </a:r>
            <a:r>
              <a:rPr i="0" lang="en-GB" sz="7200" u="none" cap="none" strike="noStrike">
                <a:solidFill>
                  <a:srgbClr val="7ECEFD"/>
                </a:solidFill>
                <a:latin typeface="Times New Roman"/>
                <a:ea typeface="Times New Roman"/>
                <a:cs typeface="Times New Roman"/>
                <a:sym typeface="Times New Roman"/>
              </a:rPr>
              <a:t>.</a:t>
            </a:r>
            <a:endParaRPr i="0" sz="7200" u="none" cap="none" strike="noStrike">
              <a:solidFill>
                <a:srgbClr val="7ECEFD"/>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4800"/>
              <a:buFont typeface="Raleway"/>
              <a:buNone/>
            </a:pPr>
            <a:r>
              <a:rPr lang="en-GB">
                <a:latin typeface="Times New Roman"/>
                <a:ea typeface="Times New Roman"/>
                <a:cs typeface="Times New Roman"/>
                <a:sym typeface="Times New Roman"/>
              </a:rPr>
              <a:t>Lexical </a:t>
            </a:r>
            <a:r>
              <a:rPr i="0" lang="en-GB" sz="4800" u="none" cap="none" strike="noStrike">
                <a:solidFill>
                  <a:srgbClr val="FFFFFF"/>
                </a:solidFill>
                <a:latin typeface="Times New Roman"/>
                <a:ea typeface="Times New Roman"/>
                <a:cs typeface="Times New Roman"/>
                <a:sym typeface="Times New Roman"/>
              </a:rPr>
              <a:t>Analysis</a:t>
            </a:r>
            <a:endParaRPr i="0" sz="4800" u="none" cap="none" strike="noStrike">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4800"/>
              <a:buFont typeface="Raleway"/>
              <a:buNone/>
            </a:pPr>
            <a:r>
              <a:t/>
            </a:r>
            <a:endParaRPr>
              <a:latin typeface="Times New Roman"/>
              <a:ea typeface="Times New Roman"/>
              <a:cs typeface="Times New Roman"/>
              <a:sym typeface="Times New Roman"/>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nvSpPr>
        <p:spPr>
          <a:xfrm>
            <a:off x="369150" y="138000"/>
            <a:ext cx="8595300" cy="6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3000">
                <a:solidFill>
                  <a:srgbClr val="4A86E8"/>
                </a:solidFill>
                <a:latin typeface="Times New Roman"/>
                <a:ea typeface="Times New Roman"/>
                <a:cs typeface="Times New Roman"/>
                <a:sym typeface="Times New Roman"/>
              </a:rPr>
              <a:t>1.Lexical words from Chinese dialects</a:t>
            </a:r>
            <a:endParaRPr sz="3000">
              <a:solidFill>
                <a:srgbClr val="4A86E8"/>
              </a:solidFill>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Words originated from Chinese dialects but now become widespread and commonly accepted.</a:t>
            </a:r>
            <a:r>
              <a:rPr lang="en-GB" sz="1800">
                <a:solidFill>
                  <a:schemeClr val="dk1"/>
                </a:solidFill>
                <a:latin typeface="Times New Roman"/>
                <a:ea typeface="Times New Roman"/>
                <a:cs typeface="Times New Roman"/>
                <a:sym typeface="Times New Roman"/>
              </a:rPr>
              <a:t>These dialects should be categorized into</a:t>
            </a:r>
            <a:r>
              <a:rPr lang="en-GB" sz="1800">
                <a:solidFill>
                  <a:srgbClr val="FF0000"/>
                </a:solidFill>
                <a:latin typeface="Times New Roman"/>
                <a:ea typeface="Times New Roman"/>
                <a:cs typeface="Times New Roman"/>
                <a:sym typeface="Times New Roman"/>
              </a:rPr>
              <a:t> </a:t>
            </a:r>
            <a:r>
              <a:rPr b="1" lang="en-GB" sz="1800">
                <a:solidFill>
                  <a:schemeClr val="dk1"/>
                </a:solidFill>
                <a:latin typeface="Times New Roman"/>
                <a:ea typeface="Times New Roman"/>
                <a:cs typeface="Times New Roman"/>
                <a:sym typeface="Times New Roman"/>
              </a:rPr>
              <a:t>fixed expressions</a:t>
            </a:r>
            <a:r>
              <a:rPr lang="en-GB" sz="1800">
                <a:solidFill>
                  <a:schemeClr val="dk1"/>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Example 1:</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Input: 你真會</a:t>
            </a:r>
            <a:r>
              <a:rPr lang="en-GB" sz="1800">
                <a:solidFill>
                  <a:srgbClr val="0000FF"/>
                </a:solidFill>
                <a:latin typeface="Times New Roman"/>
                <a:ea typeface="Times New Roman"/>
                <a:cs typeface="Times New Roman"/>
                <a:sym typeface="Times New Roman"/>
              </a:rPr>
              <a:t>忽悠</a:t>
            </a:r>
            <a:r>
              <a:rPr lang="en-GB" sz="1800">
                <a:latin typeface="Times New Roman"/>
                <a:ea typeface="Times New Roman"/>
                <a:cs typeface="Times New Roman"/>
                <a:sym typeface="Times New Roman"/>
              </a:rPr>
              <a:t>人</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Baidu：You know how to </a:t>
            </a:r>
            <a:r>
              <a:rPr lang="en-GB" sz="1800">
                <a:solidFill>
                  <a:srgbClr val="0000FF"/>
                </a:solidFill>
                <a:latin typeface="Times New Roman"/>
                <a:ea typeface="Times New Roman"/>
                <a:cs typeface="Times New Roman"/>
                <a:sym typeface="Times New Roman"/>
              </a:rPr>
              <a:t>fool</a:t>
            </a:r>
            <a:r>
              <a:rPr lang="en-GB" sz="1800">
                <a:latin typeface="Times New Roman"/>
                <a:ea typeface="Times New Roman"/>
                <a:cs typeface="Times New Roman"/>
                <a:sym typeface="Times New Roman"/>
              </a:rPr>
              <a:t> people ✓</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Google：You will really </a:t>
            </a:r>
            <a:r>
              <a:rPr lang="en-GB" sz="1800">
                <a:solidFill>
                  <a:srgbClr val="FF0000"/>
                </a:solidFill>
                <a:latin typeface="Times New Roman"/>
                <a:ea typeface="Times New Roman"/>
                <a:cs typeface="Times New Roman"/>
                <a:sym typeface="Times New Roman"/>
              </a:rPr>
              <a:t>忽悠</a:t>
            </a:r>
            <a:r>
              <a:rPr lang="en-GB" sz="1800">
                <a:latin typeface="Times New Roman"/>
                <a:ea typeface="Times New Roman"/>
                <a:cs typeface="Times New Roman"/>
                <a:sym typeface="Times New Roman"/>
              </a:rPr>
              <a:t> people  </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Youdao：You’re </a:t>
            </a:r>
            <a:r>
              <a:rPr lang="en-GB" sz="1800">
                <a:solidFill>
                  <a:srgbClr val="FF0000"/>
                </a:solidFill>
                <a:latin typeface="Times New Roman"/>
                <a:ea typeface="Times New Roman"/>
                <a:cs typeface="Times New Roman"/>
                <a:sym typeface="Times New Roman"/>
              </a:rPr>
              <a:t>a fool</a:t>
            </a:r>
            <a:r>
              <a:rPr lang="en-GB" sz="1800">
                <a:latin typeface="Times New Roman"/>
                <a:ea typeface="Times New Roman"/>
                <a:cs typeface="Times New Roman"/>
                <a:sym typeface="Times New Roman"/>
              </a:rPr>
              <a:t>. </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Bing: You’re a </a:t>
            </a:r>
            <a:r>
              <a:rPr lang="en-GB" sz="1800">
                <a:solidFill>
                  <a:srgbClr val="FF0000"/>
                </a:solidFill>
                <a:latin typeface="Times New Roman"/>
                <a:ea typeface="Times New Roman"/>
                <a:cs typeface="Times New Roman"/>
                <a:sym typeface="Times New Roman"/>
              </a:rPr>
              <a:t>real jerk</a:t>
            </a:r>
            <a:r>
              <a:rPr lang="en-GB" sz="1800">
                <a:latin typeface="Times New Roman"/>
                <a:ea typeface="Times New Roman"/>
                <a:cs typeface="Times New Roman"/>
                <a:sym typeface="Times New Roman"/>
              </a:rPr>
              <a:t>.</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Collins: You're a </a:t>
            </a:r>
            <a:r>
              <a:rPr lang="en-GB" sz="1800">
                <a:solidFill>
                  <a:srgbClr val="FF0000"/>
                </a:solidFill>
                <a:latin typeface="Times New Roman"/>
                <a:ea typeface="Times New Roman"/>
                <a:cs typeface="Times New Roman"/>
                <a:sym typeface="Times New Roman"/>
              </a:rPr>
              <a:t>real jerk</a:t>
            </a:r>
            <a:r>
              <a:rPr lang="en-GB" sz="1800">
                <a:latin typeface="Times New Roman"/>
                <a:ea typeface="Times New Roman"/>
                <a:cs typeface="Times New Roman"/>
                <a:sym typeface="Times New Roman"/>
              </a:rPr>
              <a:t>.</a:t>
            </a:r>
            <a:br>
              <a:rPr lang="en-GB" sz="1800">
                <a:latin typeface="Times New Roman"/>
                <a:ea typeface="Times New Roman"/>
                <a:cs typeface="Times New Roman"/>
                <a:sym typeface="Times New Roman"/>
              </a:rPr>
            </a:br>
            <a:br>
              <a:rPr lang="en-GB" sz="1800">
                <a:latin typeface="Times New Roman"/>
                <a:ea typeface="Times New Roman"/>
                <a:cs typeface="Times New Roman"/>
                <a:sym typeface="Times New Roman"/>
              </a:rPr>
            </a:br>
            <a:br>
              <a:rPr lang="en-GB" sz="2100">
                <a:solidFill>
                  <a:srgbClr val="4A86E8"/>
                </a:solidFill>
                <a:latin typeface="Times New Roman"/>
                <a:ea typeface="Times New Roman"/>
                <a:cs typeface="Times New Roman"/>
                <a:sym typeface="Times New Roman"/>
              </a:rPr>
            </a:br>
            <a:endParaRPr sz="2100">
              <a:solidFill>
                <a:srgbClr val="4A86E8"/>
              </a:solidFill>
              <a:latin typeface="Times New Roman"/>
              <a:ea typeface="Times New Roman"/>
              <a:cs typeface="Times New Roman"/>
              <a:sym typeface="Times New Roman"/>
            </a:endParaRPr>
          </a:p>
        </p:txBody>
      </p:sp>
      <p:sp>
        <p:nvSpPr>
          <p:cNvPr id="118" name="Google Shape;118;p18"/>
          <p:cNvSpPr txBox="1"/>
          <p:nvPr/>
        </p:nvSpPr>
        <p:spPr>
          <a:xfrm>
            <a:off x="369150" y="3663325"/>
            <a:ext cx="39981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Example 3:</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Input:他平時沒有練習，現在</a:t>
            </a:r>
            <a:r>
              <a:rPr lang="en-GB" sz="1800">
                <a:solidFill>
                  <a:srgbClr val="0000FF"/>
                </a:solidFill>
                <a:latin typeface="Times New Roman"/>
                <a:ea typeface="Times New Roman"/>
                <a:cs typeface="Times New Roman"/>
                <a:sym typeface="Times New Roman"/>
              </a:rPr>
              <a:t>出洋相</a:t>
            </a:r>
            <a:r>
              <a:rPr lang="en-GB" sz="1800">
                <a:solidFill>
                  <a:schemeClr val="dk1"/>
                </a:solidFill>
                <a:latin typeface="Times New Roman"/>
                <a:ea typeface="Times New Roman"/>
                <a:cs typeface="Times New Roman"/>
                <a:sym typeface="Times New Roman"/>
              </a:rPr>
              <a:t>了</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Baidu: He usually did not practice, now </a:t>
            </a:r>
            <a:r>
              <a:rPr lang="en-GB" sz="1800">
                <a:solidFill>
                  <a:srgbClr val="0000FF"/>
                </a:solidFill>
                <a:latin typeface="Times New Roman"/>
                <a:ea typeface="Times New Roman"/>
                <a:cs typeface="Times New Roman"/>
                <a:sym typeface="Times New Roman"/>
              </a:rPr>
              <a:t>spectacle.</a:t>
            </a:r>
            <a:r>
              <a:rPr lang="en-GB" sz="1800">
                <a:solidFill>
                  <a:schemeClr val="dk1"/>
                </a:solidFill>
                <a:latin typeface="Times New Roman"/>
                <a:ea typeface="Times New Roman"/>
                <a:cs typeface="Times New Roman"/>
                <a:sym typeface="Times New Roman"/>
              </a:rPr>
              <a:t>？</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Google:He usually did not practice, now </a:t>
            </a:r>
            <a:r>
              <a:rPr lang="en-GB" sz="1800">
                <a:solidFill>
                  <a:srgbClr val="FF0000"/>
                </a:solidFill>
                <a:latin typeface="Times New Roman"/>
                <a:ea typeface="Times New Roman"/>
                <a:cs typeface="Times New Roman"/>
                <a:sym typeface="Times New Roman"/>
              </a:rPr>
              <a:t>out of the ocean</a:t>
            </a:r>
            <a:r>
              <a:rPr lang="en-GB" sz="1800">
                <a:solidFill>
                  <a:schemeClr val="dk1"/>
                </a:solidFill>
                <a:latin typeface="Times New Roman"/>
                <a:ea typeface="Times New Roman"/>
                <a:cs typeface="Times New Roman"/>
                <a:sym typeface="Times New Roman"/>
              </a:rPr>
              <a:t> </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Youdao:He doesn't practice, he </a:t>
            </a:r>
            <a:r>
              <a:rPr lang="en-GB" sz="1800">
                <a:solidFill>
                  <a:srgbClr val="0000FF"/>
                </a:solidFill>
                <a:latin typeface="Times New Roman"/>
                <a:ea typeface="Times New Roman"/>
                <a:cs typeface="Times New Roman"/>
                <a:sym typeface="Times New Roman"/>
              </a:rPr>
              <a:t>makes a fool of himself</a:t>
            </a:r>
            <a:r>
              <a:rPr lang="en-GB" sz="1800">
                <a:solidFill>
                  <a:schemeClr val="dk1"/>
                </a:solidFill>
                <a:latin typeface="Times New Roman"/>
                <a:ea typeface="Times New Roman"/>
                <a:cs typeface="Times New Roman"/>
                <a:sym typeface="Times New Roman"/>
              </a:rPr>
              <a:t>.✓</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Bing: He's not practicing.</a:t>
            </a:r>
            <a:r>
              <a:rPr lang="en-GB" sz="1800">
                <a:solidFill>
                  <a:srgbClr val="FF0000"/>
                </a:solidFill>
                <a:latin typeface="Times New Roman"/>
                <a:ea typeface="Times New Roman"/>
                <a:cs typeface="Times New Roman"/>
                <a:sym typeface="Times New Roman"/>
              </a:rPr>
              <a:t>（）</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Collins:He's not practicing.</a:t>
            </a:r>
            <a:r>
              <a:rPr lang="en-GB" sz="1800">
                <a:solidFill>
                  <a:srgbClr val="FF0000"/>
                </a:solidFill>
                <a:latin typeface="Times New Roman"/>
                <a:ea typeface="Times New Roman"/>
                <a:cs typeface="Times New Roman"/>
                <a:sym typeface="Times New Roman"/>
              </a:rPr>
              <a:t>（）</a:t>
            </a:r>
            <a:endParaRPr/>
          </a:p>
        </p:txBody>
      </p:sp>
      <p:sp>
        <p:nvSpPr>
          <p:cNvPr id="119" name="Google Shape;119;p18"/>
          <p:cNvSpPr txBox="1"/>
          <p:nvPr/>
        </p:nvSpPr>
        <p:spPr>
          <a:xfrm>
            <a:off x="5002400" y="1492125"/>
            <a:ext cx="3653700" cy="20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Example 2:</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Input: 她是我的</a:t>
            </a:r>
            <a:r>
              <a:rPr lang="en-GB" sz="1800">
                <a:solidFill>
                  <a:srgbClr val="0000FF"/>
                </a:solidFill>
                <a:latin typeface="Times New Roman"/>
                <a:ea typeface="Times New Roman"/>
                <a:cs typeface="Times New Roman"/>
                <a:sym typeface="Times New Roman"/>
              </a:rPr>
              <a:t>發小</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Baidu：She is my </a:t>
            </a:r>
            <a:r>
              <a:rPr lang="en-GB" sz="1800">
                <a:solidFill>
                  <a:srgbClr val="0000FF"/>
                </a:solidFill>
                <a:latin typeface="Times New Roman"/>
                <a:ea typeface="Times New Roman"/>
                <a:cs typeface="Times New Roman"/>
                <a:sym typeface="Times New Roman"/>
              </a:rPr>
              <a:t>friend</a:t>
            </a:r>
            <a:r>
              <a:rPr lang="en-GB" sz="1800">
                <a:solidFill>
                  <a:schemeClr val="dk1"/>
                </a:solidFill>
                <a:latin typeface="Times New Roman"/>
                <a:ea typeface="Times New Roman"/>
                <a:cs typeface="Times New Roman"/>
                <a:sym typeface="Times New Roman"/>
              </a:rPr>
              <a:t> ✓</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Google：She is my </a:t>
            </a:r>
            <a:r>
              <a:rPr lang="en-GB" sz="1800">
                <a:solidFill>
                  <a:srgbClr val="FF0000"/>
                </a:solidFill>
                <a:latin typeface="Times New Roman"/>
                <a:ea typeface="Times New Roman"/>
                <a:cs typeface="Times New Roman"/>
                <a:sym typeface="Times New Roman"/>
              </a:rPr>
              <a:t>hair small</a:t>
            </a:r>
            <a:r>
              <a:rPr lang="en-GB" sz="1800">
                <a:solidFill>
                  <a:schemeClr val="dk1"/>
                </a:solidFill>
                <a:latin typeface="Times New Roman"/>
                <a:ea typeface="Times New Roman"/>
                <a:cs typeface="Times New Roman"/>
                <a:sym typeface="Times New Roman"/>
              </a:rPr>
              <a:t> </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Youdao: She's my </a:t>
            </a:r>
            <a:r>
              <a:rPr lang="en-GB" sz="1800">
                <a:solidFill>
                  <a:srgbClr val="FF0000"/>
                </a:solidFill>
                <a:latin typeface="Times New Roman"/>
                <a:ea typeface="Times New Roman"/>
                <a:cs typeface="Times New Roman"/>
                <a:sym typeface="Times New Roman"/>
              </a:rPr>
              <a:t>hair</a:t>
            </a:r>
            <a:r>
              <a:rPr lang="en-GB" sz="1800">
                <a:solidFill>
                  <a:schemeClr val="dk1"/>
                </a:solidFill>
                <a:latin typeface="Times New Roman"/>
                <a:ea typeface="Times New Roman"/>
                <a:cs typeface="Times New Roman"/>
                <a:sym typeface="Times New Roman"/>
              </a:rPr>
              <a:t> </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Bing: She's my </a:t>
            </a:r>
            <a:r>
              <a:rPr lang="en-GB" sz="1800">
                <a:solidFill>
                  <a:srgbClr val="FF0000"/>
                </a:solidFill>
                <a:latin typeface="Times New Roman"/>
                <a:ea typeface="Times New Roman"/>
                <a:cs typeface="Times New Roman"/>
                <a:sym typeface="Times New Roman"/>
              </a:rPr>
              <a:t>little hair</a:t>
            </a:r>
            <a:r>
              <a:rPr lang="en-GB" sz="1800">
                <a:solidFill>
                  <a:schemeClr val="dk1"/>
                </a:solidFill>
                <a:latin typeface="Times New Roman"/>
                <a:ea typeface="Times New Roman"/>
                <a:cs typeface="Times New Roman"/>
                <a:sym typeface="Times New Roman"/>
              </a:rPr>
              <a:t>. </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Collins: She's my </a:t>
            </a:r>
            <a:r>
              <a:rPr lang="en-GB" sz="1800">
                <a:solidFill>
                  <a:srgbClr val="FF0000"/>
                </a:solidFill>
                <a:latin typeface="Times New Roman"/>
                <a:ea typeface="Times New Roman"/>
                <a:cs typeface="Times New Roman"/>
                <a:sym typeface="Times New Roman"/>
              </a:rPr>
              <a:t>little hair</a:t>
            </a:r>
            <a:r>
              <a:rPr lang="en-GB" sz="1800">
                <a:solidFill>
                  <a:schemeClr val="dk1"/>
                </a:solidFill>
                <a:latin typeface="Times New Roman"/>
                <a:ea typeface="Times New Roman"/>
                <a:cs typeface="Times New Roman"/>
                <a:sym typeface="Times New Roman"/>
              </a:rPr>
              <a:t>. </a:t>
            </a:r>
            <a:br>
              <a:rPr lang="en-GB" sz="2100">
                <a:solidFill>
                  <a:srgbClr val="4A86E8"/>
                </a:solidFill>
                <a:latin typeface="Times New Roman"/>
                <a:ea typeface="Times New Roman"/>
                <a:cs typeface="Times New Roman"/>
                <a:sym typeface="Times New Roman"/>
              </a:rPr>
            </a:br>
            <a:endParaRPr/>
          </a:p>
        </p:txBody>
      </p:sp>
      <p:sp>
        <p:nvSpPr>
          <p:cNvPr id="120" name="Google Shape;120;p18"/>
          <p:cNvSpPr txBox="1"/>
          <p:nvPr/>
        </p:nvSpPr>
        <p:spPr>
          <a:xfrm>
            <a:off x="5409850" y="3778975"/>
            <a:ext cx="3007200" cy="27687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chemeClr val="dk1"/>
                </a:solidFill>
                <a:latin typeface="Times New Roman"/>
                <a:ea typeface="Times New Roman"/>
                <a:cs typeface="Times New Roman"/>
                <a:sym typeface="Times New Roman"/>
              </a:rPr>
              <a:t>Possible reasons: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br>
              <a:rPr lang="en-GB" sz="1800">
                <a:solidFill>
                  <a:schemeClr val="dk1"/>
                </a:solidFill>
                <a:latin typeface="Times New Roman"/>
                <a:ea typeface="Times New Roman"/>
                <a:cs typeface="Times New Roman"/>
                <a:sym typeface="Times New Roman"/>
              </a:rPr>
            </a:br>
            <a:r>
              <a:rPr i="1" lang="en-GB" sz="1800" u="sng">
                <a:solidFill>
                  <a:schemeClr val="dk1"/>
                </a:solidFill>
                <a:latin typeface="Times New Roman"/>
                <a:ea typeface="Times New Roman"/>
                <a:cs typeface="Times New Roman"/>
                <a:sym typeface="Times New Roman"/>
              </a:rPr>
              <a:t>Samples are not enough</a:t>
            </a:r>
            <a:r>
              <a:rPr lang="en-GB" sz="1800">
                <a:solidFill>
                  <a:schemeClr val="dk1"/>
                </a:solidFill>
                <a:latin typeface="Times New Roman"/>
                <a:ea typeface="Times New Roman"/>
                <a:cs typeface="Times New Roman"/>
                <a:sym typeface="Times New Roman"/>
              </a:rPr>
              <a:t> for machine to be trained.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Machine do not know </a:t>
            </a:r>
            <a:r>
              <a:rPr i="1" lang="en-GB" sz="1800" u="sng">
                <a:solidFill>
                  <a:schemeClr val="dk1"/>
                </a:solidFill>
                <a:latin typeface="Times New Roman"/>
                <a:ea typeface="Times New Roman"/>
                <a:cs typeface="Times New Roman"/>
                <a:sym typeface="Times New Roman"/>
              </a:rPr>
              <a:t>the real meaning</a:t>
            </a:r>
            <a:r>
              <a:rPr lang="en-GB" sz="1800">
                <a:solidFill>
                  <a:schemeClr val="dk1"/>
                </a:solidFill>
                <a:latin typeface="Times New Roman"/>
                <a:ea typeface="Times New Roman"/>
                <a:cs typeface="Times New Roman"/>
                <a:sym typeface="Times New Roman"/>
              </a:rPr>
              <a:t> of these expressions and treat them as separated words.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nvSpPr>
        <p:spPr>
          <a:xfrm>
            <a:off x="267900" y="70000"/>
            <a:ext cx="8608200" cy="11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4A86E8"/>
                </a:solidFill>
                <a:latin typeface="Times New Roman"/>
                <a:ea typeface="Times New Roman"/>
                <a:cs typeface="Times New Roman"/>
                <a:sym typeface="Times New Roman"/>
              </a:rPr>
              <a:t>2. Special classifiers in Chinese</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They have unique express and convey special meaning</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26" name="Google Shape;126;p19"/>
          <p:cNvSpPr txBox="1"/>
          <p:nvPr/>
        </p:nvSpPr>
        <p:spPr>
          <a:xfrm>
            <a:off x="410400" y="1171900"/>
            <a:ext cx="8465700" cy="50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Example 1</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Input: 一</a:t>
            </a:r>
            <a:r>
              <a:rPr lang="en-GB" sz="1800">
                <a:solidFill>
                  <a:srgbClr val="0000FF"/>
                </a:solidFill>
                <a:latin typeface="Times New Roman"/>
                <a:ea typeface="Times New Roman"/>
                <a:cs typeface="Times New Roman"/>
                <a:sym typeface="Times New Roman"/>
              </a:rPr>
              <a:t>擔</a:t>
            </a:r>
            <a:r>
              <a:rPr lang="en-GB" sz="1800">
                <a:solidFill>
                  <a:srgbClr val="434343"/>
                </a:solidFill>
                <a:latin typeface="Times New Roman"/>
                <a:ea typeface="Times New Roman"/>
                <a:cs typeface="Times New Roman"/>
                <a:sym typeface="Times New Roman"/>
              </a:rPr>
              <a:t>糧食</a:t>
            </a:r>
            <a:br>
              <a:rPr lang="en-GB" sz="1800">
                <a:solidFill>
                  <a:srgbClr val="434343"/>
                </a:solidFill>
                <a:latin typeface="Times New Roman"/>
                <a:ea typeface="Times New Roman"/>
                <a:cs typeface="Times New Roman"/>
                <a:sym typeface="Times New Roman"/>
              </a:rPr>
            </a:br>
            <a:r>
              <a:rPr lang="en-GB" sz="1800">
                <a:latin typeface="Times New Roman"/>
                <a:ea typeface="Times New Roman"/>
                <a:cs typeface="Times New Roman"/>
                <a:sym typeface="Times New Roman"/>
              </a:rPr>
              <a:t>Baidu: A </a:t>
            </a:r>
            <a:r>
              <a:rPr lang="en-GB" sz="1800">
                <a:solidFill>
                  <a:srgbClr val="0000FF"/>
                </a:solidFill>
                <a:latin typeface="Times New Roman"/>
                <a:ea typeface="Times New Roman"/>
                <a:cs typeface="Times New Roman"/>
                <a:sym typeface="Times New Roman"/>
              </a:rPr>
              <a:t>load</a:t>
            </a:r>
            <a:r>
              <a:rPr lang="en-GB" sz="1800">
                <a:latin typeface="Times New Roman"/>
                <a:ea typeface="Times New Roman"/>
                <a:cs typeface="Times New Roman"/>
                <a:sym typeface="Times New Roman"/>
              </a:rPr>
              <a:t> of </a:t>
            </a:r>
            <a:r>
              <a:rPr lang="en-GB" sz="1800">
                <a:solidFill>
                  <a:srgbClr val="434343"/>
                </a:solidFill>
                <a:latin typeface="Times New Roman"/>
                <a:ea typeface="Times New Roman"/>
                <a:cs typeface="Times New Roman"/>
                <a:sym typeface="Times New Roman"/>
              </a:rPr>
              <a:t>grain</a:t>
            </a:r>
            <a:r>
              <a:rPr lang="en-GB" sz="1800">
                <a:latin typeface="Times New Roman"/>
                <a:ea typeface="Times New Roman"/>
                <a:cs typeface="Times New Roman"/>
                <a:sym typeface="Times New Roman"/>
              </a:rPr>
              <a:t> ✓</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Google:A </a:t>
            </a:r>
            <a:r>
              <a:rPr lang="en-GB" sz="1800">
                <a:solidFill>
                  <a:srgbClr val="FF0000"/>
                </a:solidFill>
                <a:latin typeface="Times New Roman"/>
                <a:ea typeface="Times New Roman"/>
                <a:cs typeface="Times New Roman"/>
                <a:sym typeface="Times New Roman"/>
              </a:rPr>
              <a:t>bear food</a:t>
            </a:r>
            <a:r>
              <a:rPr lang="en-GB" sz="1800">
                <a:latin typeface="Times New Roman"/>
                <a:ea typeface="Times New Roman"/>
                <a:cs typeface="Times New Roman"/>
                <a:sym typeface="Times New Roman"/>
              </a:rPr>
              <a:t> </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Youdao:A </a:t>
            </a:r>
            <a:r>
              <a:rPr lang="en-GB" sz="1800">
                <a:solidFill>
                  <a:srgbClr val="FF0000"/>
                </a:solidFill>
                <a:latin typeface="Times New Roman"/>
                <a:ea typeface="Times New Roman"/>
                <a:cs typeface="Times New Roman"/>
                <a:sym typeface="Times New Roman"/>
              </a:rPr>
              <a:t>bear</a:t>
            </a:r>
            <a:r>
              <a:rPr lang="en-GB" sz="1800">
                <a:latin typeface="Times New Roman"/>
                <a:ea typeface="Times New Roman"/>
                <a:cs typeface="Times New Roman"/>
                <a:sym typeface="Times New Roman"/>
              </a:rPr>
              <a:t> </a:t>
            </a:r>
            <a:r>
              <a:rPr lang="en-GB" sz="1800">
                <a:solidFill>
                  <a:srgbClr val="434343"/>
                </a:solidFill>
                <a:latin typeface="Times New Roman"/>
                <a:ea typeface="Times New Roman"/>
                <a:cs typeface="Times New Roman"/>
                <a:sym typeface="Times New Roman"/>
              </a:rPr>
              <a:t>grain</a:t>
            </a:r>
            <a:r>
              <a:rPr lang="en-GB" sz="1800">
                <a:solidFill>
                  <a:srgbClr val="0000FF"/>
                </a:solidFill>
                <a:latin typeface="Times New Roman"/>
                <a:ea typeface="Times New Roman"/>
                <a:cs typeface="Times New Roman"/>
                <a:sym typeface="Times New Roman"/>
              </a:rPr>
              <a:t> </a:t>
            </a:r>
            <a:r>
              <a:rPr lang="en-GB" sz="1800">
                <a:latin typeface="Times New Roman"/>
                <a:ea typeface="Times New Roman"/>
                <a:cs typeface="Times New Roman"/>
                <a:sym typeface="Times New Roman"/>
              </a:rPr>
              <a:t>？</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Bing: A </a:t>
            </a:r>
            <a:r>
              <a:rPr lang="en-GB" sz="1800">
                <a:solidFill>
                  <a:srgbClr val="FF0000"/>
                </a:solidFill>
                <a:latin typeface="Times New Roman"/>
                <a:ea typeface="Times New Roman"/>
                <a:cs typeface="Times New Roman"/>
                <a:sym typeface="Times New Roman"/>
              </a:rPr>
              <a:t>grain</a:t>
            </a:r>
            <a:r>
              <a:rPr lang="en-GB" sz="1800">
                <a:latin typeface="Times New Roman"/>
                <a:ea typeface="Times New Roman"/>
                <a:cs typeface="Times New Roman"/>
                <a:sym typeface="Times New Roman"/>
              </a:rPr>
              <a:t> of </a:t>
            </a:r>
            <a:r>
              <a:rPr lang="en-GB" sz="1800">
                <a:solidFill>
                  <a:srgbClr val="FF0000"/>
                </a:solidFill>
                <a:latin typeface="Times New Roman"/>
                <a:ea typeface="Times New Roman"/>
                <a:cs typeface="Times New Roman"/>
                <a:sym typeface="Times New Roman"/>
              </a:rPr>
              <a:t>food </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Collins:A </a:t>
            </a:r>
            <a:r>
              <a:rPr lang="en-GB" sz="1800">
                <a:solidFill>
                  <a:srgbClr val="FF0000"/>
                </a:solidFill>
                <a:latin typeface="Times New Roman"/>
                <a:ea typeface="Times New Roman"/>
                <a:cs typeface="Times New Roman"/>
                <a:sym typeface="Times New Roman"/>
              </a:rPr>
              <a:t>grain</a:t>
            </a:r>
            <a:r>
              <a:rPr lang="en-GB" sz="1800">
                <a:latin typeface="Times New Roman"/>
                <a:ea typeface="Times New Roman"/>
                <a:cs typeface="Times New Roman"/>
                <a:sym typeface="Times New Roman"/>
              </a:rPr>
              <a:t> of </a:t>
            </a:r>
            <a:r>
              <a:rPr lang="en-GB" sz="1800">
                <a:solidFill>
                  <a:srgbClr val="FF0000"/>
                </a:solidFill>
                <a:latin typeface="Times New Roman"/>
                <a:ea typeface="Times New Roman"/>
                <a:cs typeface="Times New Roman"/>
                <a:sym typeface="Times New Roman"/>
              </a:rPr>
              <a:t>food</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Example 2</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Input:我買了一</a:t>
            </a:r>
            <a:r>
              <a:rPr lang="en-GB" sz="1800">
                <a:solidFill>
                  <a:srgbClr val="0000FF"/>
                </a:solidFill>
                <a:latin typeface="Times New Roman"/>
                <a:ea typeface="Times New Roman"/>
                <a:cs typeface="Times New Roman"/>
                <a:sym typeface="Times New Roman"/>
              </a:rPr>
              <a:t>提</a:t>
            </a:r>
            <a:r>
              <a:rPr lang="en-GB" sz="1800">
                <a:solidFill>
                  <a:schemeClr val="dk1"/>
                </a:solidFill>
                <a:latin typeface="Times New Roman"/>
                <a:ea typeface="Times New Roman"/>
                <a:cs typeface="Times New Roman"/>
                <a:sym typeface="Times New Roman"/>
              </a:rPr>
              <a:t>啤酒</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(our version: I bought six bottles/tins of beer.)</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Baidu: I bought </a:t>
            </a:r>
            <a:r>
              <a:rPr lang="en-GB" sz="1800">
                <a:solidFill>
                  <a:srgbClr val="FF0000"/>
                </a:solidFill>
                <a:latin typeface="Times New Roman"/>
                <a:ea typeface="Times New Roman"/>
                <a:cs typeface="Times New Roman"/>
                <a:sym typeface="Times New Roman"/>
              </a:rPr>
              <a:t>a</a:t>
            </a:r>
            <a:r>
              <a:rPr lang="en-GB" sz="1800">
                <a:solidFill>
                  <a:schemeClr val="dk1"/>
                </a:solidFill>
                <a:latin typeface="Times New Roman"/>
                <a:ea typeface="Times New Roman"/>
                <a:cs typeface="Times New Roman"/>
                <a:sym typeface="Times New Roman"/>
              </a:rPr>
              <a:t> beer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Google:I bought </a:t>
            </a:r>
            <a:r>
              <a:rPr lang="en-GB" sz="1800">
                <a:solidFill>
                  <a:srgbClr val="FF0000"/>
                </a:solidFill>
                <a:latin typeface="Times New Roman"/>
                <a:ea typeface="Times New Roman"/>
                <a:cs typeface="Times New Roman"/>
                <a:sym typeface="Times New Roman"/>
              </a:rPr>
              <a:t>a</a:t>
            </a:r>
            <a:r>
              <a:rPr lang="en-GB" sz="1800">
                <a:solidFill>
                  <a:schemeClr val="dk1"/>
                </a:solidFill>
                <a:latin typeface="Times New Roman"/>
                <a:ea typeface="Times New Roman"/>
                <a:cs typeface="Times New Roman"/>
                <a:sym typeface="Times New Roman"/>
              </a:rPr>
              <a:t> beer </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Youdao:I bought </a:t>
            </a:r>
            <a:r>
              <a:rPr lang="en-GB" sz="1800">
                <a:solidFill>
                  <a:srgbClr val="FF0000"/>
                </a:solidFill>
                <a:latin typeface="Times New Roman"/>
                <a:ea typeface="Times New Roman"/>
                <a:cs typeface="Times New Roman"/>
                <a:sym typeface="Times New Roman"/>
              </a:rPr>
              <a:t>a</a:t>
            </a:r>
            <a:r>
              <a:rPr lang="en-GB" sz="1800">
                <a:solidFill>
                  <a:schemeClr val="dk1"/>
                </a:solidFill>
                <a:latin typeface="Times New Roman"/>
                <a:ea typeface="Times New Roman"/>
                <a:cs typeface="Times New Roman"/>
                <a:sym typeface="Times New Roman"/>
              </a:rPr>
              <a:t> beer </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Bing: I bought </a:t>
            </a:r>
            <a:r>
              <a:rPr lang="en-GB" sz="1800">
                <a:solidFill>
                  <a:srgbClr val="FF0000"/>
                </a:solidFill>
                <a:latin typeface="Times New Roman"/>
                <a:ea typeface="Times New Roman"/>
                <a:cs typeface="Times New Roman"/>
                <a:sym typeface="Times New Roman"/>
              </a:rPr>
              <a:t>a</a:t>
            </a:r>
            <a:r>
              <a:rPr lang="en-GB" sz="1800">
                <a:solidFill>
                  <a:schemeClr val="dk1"/>
                </a:solidFill>
                <a:latin typeface="Times New Roman"/>
                <a:ea typeface="Times New Roman"/>
                <a:cs typeface="Times New Roman"/>
                <a:sym typeface="Times New Roman"/>
              </a:rPr>
              <a:t> beer </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Colins:I bought </a:t>
            </a:r>
            <a:r>
              <a:rPr lang="en-GB" sz="1800">
                <a:solidFill>
                  <a:srgbClr val="FF0000"/>
                </a:solidFill>
                <a:latin typeface="Times New Roman"/>
                <a:ea typeface="Times New Roman"/>
                <a:cs typeface="Times New Roman"/>
                <a:sym typeface="Times New Roman"/>
              </a:rPr>
              <a:t>a</a:t>
            </a:r>
            <a:r>
              <a:rPr lang="en-GB" sz="1800">
                <a:solidFill>
                  <a:schemeClr val="dk1"/>
                </a:solidFill>
                <a:latin typeface="Times New Roman"/>
                <a:ea typeface="Times New Roman"/>
                <a:cs typeface="Times New Roman"/>
                <a:sym typeface="Times New Roman"/>
              </a:rPr>
              <a:t> beer </a:t>
            </a:r>
            <a:br>
              <a:rPr lang="en-GB" sz="2400">
                <a:latin typeface="Times New Roman"/>
                <a:ea typeface="Times New Roman"/>
                <a:cs typeface="Times New Roman"/>
                <a:sym typeface="Times New Roman"/>
              </a:rPr>
            </a:br>
            <a:br>
              <a:rPr lang="en-GB"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27" name="Google Shape;127;p19"/>
          <p:cNvSpPr/>
          <p:nvPr/>
        </p:nvSpPr>
        <p:spPr>
          <a:xfrm>
            <a:off x="4457224" y="3250601"/>
            <a:ext cx="1817400" cy="937500"/>
          </a:xfrm>
          <a:prstGeom prst="cloudCallout">
            <a:avLst>
              <a:gd fmla="val -20833" name="adj1"/>
              <a:gd fmla="val 625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None is correct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nvSpPr>
        <p:spPr>
          <a:xfrm>
            <a:off x="350025" y="290400"/>
            <a:ext cx="8698800" cy="6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Example 3</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Input: 三</a:t>
            </a:r>
            <a:r>
              <a:rPr lang="en-GB" sz="1800">
                <a:solidFill>
                  <a:srgbClr val="0000FF"/>
                </a:solidFill>
                <a:latin typeface="Times New Roman"/>
                <a:ea typeface="Times New Roman"/>
                <a:cs typeface="Times New Roman"/>
                <a:sym typeface="Times New Roman"/>
              </a:rPr>
              <a:t>斤</a:t>
            </a:r>
            <a:r>
              <a:rPr lang="en-GB" sz="1800">
                <a:solidFill>
                  <a:schemeClr val="dk1"/>
                </a:solidFill>
                <a:latin typeface="Times New Roman"/>
                <a:ea typeface="Times New Roman"/>
                <a:cs typeface="Times New Roman"/>
                <a:sym typeface="Times New Roman"/>
              </a:rPr>
              <a:t>猪肉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1"/>
                </a:solidFill>
                <a:latin typeface="Times New Roman"/>
                <a:ea typeface="Times New Roman"/>
                <a:cs typeface="Times New Roman"/>
                <a:sym typeface="Times New Roman"/>
              </a:rPr>
              <a:t>(our version: one and a half kilo of pork)</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Baidu: Three </a:t>
            </a:r>
            <a:r>
              <a:rPr lang="en-GB" sz="1800">
                <a:solidFill>
                  <a:srgbClr val="FF0000"/>
                </a:solidFill>
                <a:latin typeface="Times New Roman"/>
                <a:ea typeface="Times New Roman"/>
                <a:cs typeface="Times New Roman"/>
                <a:sym typeface="Times New Roman"/>
              </a:rPr>
              <a:t>kilos</a:t>
            </a:r>
            <a:r>
              <a:rPr lang="en-GB" sz="1800">
                <a:solidFill>
                  <a:schemeClr val="dk1"/>
                </a:solidFill>
                <a:latin typeface="Times New Roman"/>
                <a:ea typeface="Times New Roman"/>
                <a:cs typeface="Times New Roman"/>
                <a:sym typeface="Times New Roman"/>
              </a:rPr>
              <a:t> of pork</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Google:Three </a:t>
            </a:r>
            <a:r>
              <a:rPr lang="en-GB" sz="1800">
                <a:solidFill>
                  <a:srgbClr val="FF0000"/>
                </a:solidFill>
                <a:latin typeface="Times New Roman"/>
                <a:ea typeface="Times New Roman"/>
                <a:cs typeface="Times New Roman"/>
                <a:sym typeface="Times New Roman"/>
              </a:rPr>
              <a:t>pounds</a:t>
            </a:r>
            <a:r>
              <a:rPr lang="en-GB" sz="1800">
                <a:solidFill>
                  <a:schemeClr val="dk1"/>
                </a:solidFill>
                <a:latin typeface="Times New Roman"/>
                <a:ea typeface="Times New Roman"/>
                <a:cs typeface="Times New Roman"/>
                <a:sym typeface="Times New Roman"/>
              </a:rPr>
              <a:t> of pork</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Youdao:3 </a:t>
            </a:r>
            <a:r>
              <a:rPr lang="en-GB" sz="1800">
                <a:solidFill>
                  <a:srgbClr val="FF0000"/>
                </a:solidFill>
                <a:latin typeface="Times New Roman"/>
                <a:ea typeface="Times New Roman"/>
                <a:cs typeface="Times New Roman"/>
                <a:sym typeface="Times New Roman"/>
              </a:rPr>
              <a:t>kg</a:t>
            </a:r>
            <a:r>
              <a:rPr lang="en-GB" sz="1800">
                <a:solidFill>
                  <a:schemeClr val="dk1"/>
                </a:solidFill>
                <a:latin typeface="Times New Roman"/>
                <a:ea typeface="Times New Roman"/>
                <a:cs typeface="Times New Roman"/>
                <a:sym typeface="Times New Roman"/>
              </a:rPr>
              <a:t> of pork</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Bing: Three </a:t>
            </a:r>
            <a:r>
              <a:rPr lang="en-GB" sz="1800">
                <a:solidFill>
                  <a:srgbClr val="FF0000"/>
                </a:solidFill>
                <a:latin typeface="Times New Roman"/>
                <a:ea typeface="Times New Roman"/>
                <a:cs typeface="Times New Roman"/>
                <a:sym typeface="Times New Roman"/>
              </a:rPr>
              <a:t>kg</a:t>
            </a:r>
            <a:r>
              <a:rPr lang="en-GB" sz="1800">
                <a:solidFill>
                  <a:schemeClr val="dk1"/>
                </a:solidFill>
                <a:latin typeface="Times New Roman"/>
                <a:ea typeface="Times New Roman"/>
                <a:cs typeface="Times New Roman"/>
                <a:sym typeface="Times New Roman"/>
              </a:rPr>
              <a:t> pork</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Colins:Three </a:t>
            </a:r>
            <a:r>
              <a:rPr lang="en-GB" sz="1800">
                <a:solidFill>
                  <a:srgbClr val="FF0000"/>
                </a:solidFill>
                <a:latin typeface="Times New Roman"/>
                <a:ea typeface="Times New Roman"/>
                <a:cs typeface="Times New Roman"/>
                <a:sym typeface="Times New Roman"/>
              </a:rPr>
              <a:t>kg</a:t>
            </a:r>
            <a:r>
              <a:rPr lang="en-GB" sz="1800">
                <a:solidFill>
                  <a:schemeClr val="dk1"/>
                </a:solidFill>
                <a:latin typeface="Times New Roman"/>
                <a:ea typeface="Times New Roman"/>
                <a:cs typeface="Times New Roman"/>
                <a:sym typeface="Times New Roman"/>
              </a:rPr>
              <a:t> pork</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33" name="Google Shape;133;p20"/>
          <p:cNvSpPr txBox="1"/>
          <p:nvPr/>
        </p:nvSpPr>
        <p:spPr>
          <a:xfrm>
            <a:off x="621725" y="4074625"/>
            <a:ext cx="6781800" cy="19227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chemeClr val="dk1"/>
                </a:solidFill>
                <a:latin typeface="Times New Roman"/>
                <a:ea typeface="Times New Roman"/>
                <a:cs typeface="Times New Roman"/>
                <a:sym typeface="Times New Roman"/>
              </a:rPr>
              <a:t>Possible Reasons: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1.English doesn’t have </a:t>
            </a:r>
            <a:r>
              <a:rPr i="1" lang="en-GB" sz="1800" u="sng">
                <a:solidFill>
                  <a:schemeClr val="dk1"/>
                </a:solidFill>
                <a:latin typeface="Times New Roman"/>
                <a:ea typeface="Times New Roman"/>
                <a:cs typeface="Times New Roman"/>
                <a:sym typeface="Times New Roman"/>
              </a:rPr>
              <a:t>corresponding one</a:t>
            </a:r>
            <a:r>
              <a:rPr lang="en-GB" sz="1800">
                <a:solidFill>
                  <a:schemeClr val="dk1"/>
                </a:solidFill>
                <a:latin typeface="Times New Roman"/>
                <a:ea typeface="Times New Roman"/>
                <a:cs typeface="Times New Roman"/>
                <a:sym typeface="Times New Roman"/>
              </a:rPr>
              <a:t> with same meaning.</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2.The records of certain word’s </a:t>
            </a:r>
            <a:r>
              <a:rPr i="1" lang="en-GB" sz="1800" u="sng">
                <a:solidFill>
                  <a:schemeClr val="dk1"/>
                </a:solidFill>
                <a:latin typeface="Times New Roman"/>
                <a:ea typeface="Times New Roman"/>
                <a:cs typeface="Times New Roman"/>
                <a:sym typeface="Times New Roman"/>
              </a:rPr>
              <a:t>meaning are incomplete</a:t>
            </a:r>
            <a:r>
              <a:rPr i="1" lang="en-GB" sz="1800">
                <a:solidFill>
                  <a:schemeClr val="dk1"/>
                </a:solidFill>
                <a:latin typeface="Times New Roman"/>
                <a:ea typeface="Times New Roman"/>
                <a:cs typeface="Times New Roman"/>
                <a:sym typeface="Times New Roman"/>
              </a:rPr>
              <a:t>. </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3.Mistakes in </a:t>
            </a:r>
            <a:r>
              <a:rPr i="1" lang="en-GB" sz="1800" u="sng">
                <a:solidFill>
                  <a:schemeClr val="dk1"/>
                </a:solidFill>
                <a:latin typeface="Times New Roman"/>
                <a:ea typeface="Times New Roman"/>
                <a:cs typeface="Times New Roman"/>
                <a:sym typeface="Times New Roman"/>
              </a:rPr>
              <a:t>original pairs</a:t>
            </a:r>
            <a:r>
              <a:rPr lang="en-GB" sz="1800">
                <a:solidFill>
                  <a:schemeClr val="dk1"/>
                </a:solidFill>
                <a:latin typeface="Times New Roman"/>
                <a:ea typeface="Times New Roman"/>
                <a:cs typeface="Times New Roman"/>
                <a:sym typeface="Times New Roman"/>
              </a:rPr>
              <a:t> may also happen. </a:t>
            </a:r>
            <a:br>
              <a:rPr lang="en-GB">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4" name="Google Shape;134;p20"/>
          <p:cNvSpPr/>
          <p:nvPr/>
        </p:nvSpPr>
        <p:spPr>
          <a:xfrm>
            <a:off x="2869474" y="2630326"/>
            <a:ext cx="1817400" cy="937500"/>
          </a:xfrm>
          <a:prstGeom prst="cloudCallout">
            <a:avLst>
              <a:gd fmla="val -20833" name="adj1"/>
              <a:gd fmla="val 625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No one is correct</a:t>
            </a:r>
            <a:endParaRPr/>
          </a:p>
          <a:p>
            <a:pPr indent="0" lvl="0" marL="0" rtl="0" algn="l">
              <a:spcBef>
                <a:spcPts val="0"/>
              </a:spcBef>
              <a:spcAft>
                <a:spcPts val="0"/>
              </a:spcAft>
              <a:buNone/>
            </a:pPr>
            <a:r>
              <a:rPr lang="en-GB"/>
              <a:t>again!</a:t>
            </a:r>
            <a:endParaRPr/>
          </a:p>
        </p:txBody>
      </p:sp>
      <p:sp>
        <p:nvSpPr>
          <p:cNvPr id="135" name="Google Shape;135;p20"/>
          <p:cNvSpPr txBox="1"/>
          <p:nvPr/>
        </p:nvSpPr>
        <p:spPr>
          <a:xfrm>
            <a:off x="4830250" y="554725"/>
            <a:ext cx="4045800" cy="24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Example 4</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Input: 他買了一</a:t>
            </a:r>
            <a:r>
              <a:rPr lang="en-GB" sz="1800">
                <a:solidFill>
                  <a:srgbClr val="0000FF"/>
                </a:solidFill>
                <a:latin typeface="Times New Roman"/>
                <a:ea typeface="Times New Roman"/>
                <a:cs typeface="Times New Roman"/>
                <a:sym typeface="Times New Roman"/>
              </a:rPr>
              <a:t>兩</a:t>
            </a:r>
            <a:r>
              <a:rPr lang="en-GB" sz="1800">
                <a:solidFill>
                  <a:schemeClr val="dk1"/>
                </a:solidFill>
                <a:latin typeface="Times New Roman"/>
                <a:ea typeface="Times New Roman"/>
                <a:cs typeface="Times New Roman"/>
                <a:sym typeface="Times New Roman"/>
              </a:rPr>
              <a:t>香菜</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(our version: he bought fifty gram cilantro)</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Baidu: He bought </a:t>
            </a:r>
            <a:r>
              <a:rPr lang="en-GB" sz="1800">
                <a:solidFill>
                  <a:srgbClr val="FF0000"/>
                </a:solidFill>
                <a:latin typeface="Times New Roman"/>
                <a:ea typeface="Times New Roman"/>
                <a:cs typeface="Times New Roman"/>
                <a:sym typeface="Times New Roman"/>
              </a:rPr>
              <a:t>one or two</a:t>
            </a:r>
            <a:r>
              <a:rPr lang="en-GB" sz="1800">
                <a:solidFill>
                  <a:schemeClr val="dk1"/>
                </a:solidFill>
                <a:latin typeface="Times New Roman"/>
                <a:ea typeface="Times New Roman"/>
                <a:cs typeface="Times New Roman"/>
                <a:sym typeface="Times New Roman"/>
              </a:rPr>
              <a:t> cilantro</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Google:He bought </a:t>
            </a:r>
            <a:r>
              <a:rPr lang="en-GB" sz="1800">
                <a:solidFill>
                  <a:srgbClr val="FF0000"/>
                </a:solidFill>
                <a:latin typeface="Times New Roman"/>
                <a:ea typeface="Times New Roman"/>
                <a:cs typeface="Times New Roman"/>
                <a:sym typeface="Times New Roman"/>
              </a:rPr>
              <a:t>one or two</a:t>
            </a:r>
            <a:r>
              <a:rPr lang="en-GB" sz="1800">
                <a:solidFill>
                  <a:schemeClr val="dk1"/>
                </a:solidFill>
                <a:latin typeface="Times New Roman"/>
                <a:ea typeface="Times New Roman"/>
                <a:cs typeface="Times New Roman"/>
                <a:sym typeface="Times New Roman"/>
              </a:rPr>
              <a:t> coriander</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Youdao:He bought</a:t>
            </a:r>
            <a:r>
              <a:rPr lang="en-GB" sz="1800">
                <a:solidFill>
                  <a:srgbClr val="FF0000"/>
                </a:solidFill>
                <a:latin typeface="Times New Roman"/>
                <a:ea typeface="Times New Roman"/>
                <a:cs typeface="Times New Roman"/>
                <a:sym typeface="Times New Roman"/>
              </a:rPr>
              <a:t> one or two</a:t>
            </a:r>
            <a:r>
              <a:rPr lang="en-GB" sz="1800">
                <a:solidFill>
                  <a:schemeClr val="dk1"/>
                </a:solidFill>
                <a:latin typeface="Times New Roman"/>
                <a:ea typeface="Times New Roman"/>
                <a:cs typeface="Times New Roman"/>
                <a:sym typeface="Times New Roman"/>
              </a:rPr>
              <a:t> cilantro</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Bing:He bought </a:t>
            </a:r>
            <a:r>
              <a:rPr lang="en-GB" sz="1800">
                <a:solidFill>
                  <a:srgbClr val="FF0000"/>
                </a:solidFill>
                <a:latin typeface="Times New Roman"/>
                <a:ea typeface="Times New Roman"/>
                <a:cs typeface="Times New Roman"/>
                <a:sym typeface="Times New Roman"/>
              </a:rPr>
              <a:t>a couple of</a:t>
            </a:r>
            <a:r>
              <a:rPr lang="en-GB" sz="1800">
                <a:solidFill>
                  <a:schemeClr val="dk1"/>
                </a:solidFill>
                <a:latin typeface="Times New Roman"/>
                <a:ea typeface="Times New Roman"/>
                <a:cs typeface="Times New Roman"/>
                <a:sym typeface="Times New Roman"/>
              </a:rPr>
              <a:t> cilantro</a:t>
            </a:r>
            <a:br>
              <a:rPr lang="en-GB" sz="1800">
                <a:solidFill>
                  <a:schemeClr val="dk1"/>
                </a:solidFill>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Colins:He bought</a:t>
            </a:r>
            <a:r>
              <a:rPr lang="en-GB" sz="1800">
                <a:solidFill>
                  <a:srgbClr val="FF0000"/>
                </a:solidFill>
                <a:latin typeface="Times New Roman"/>
                <a:ea typeface="Times New Roman"/>
                <a:cs typeface="Times New Roman"/>
                <a:sym typeface="Times New Roman"/>
              </a:rPr>
              <a:t> one or two</a:t>
            </a:r>
            <a:r>
              <a:rPr lang="en-GB" sz="1800">
                <a:solidFill>
                  <a:schemeClr val="dk1"/>
                </a:solidFill>
                <a:latin typeface="Times New Roman"/>
                <a:ea typeface="Times New Roman"/>
                <a:cs typeface="Times New Roman"/>
                <a:sym typeface="Times New Roman"/>
              </a:rPr>
              <a:t> cilantro</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