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992" y="8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45347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231900" y="1409700"/>
            <a:ext cx="21907500" cy="2057400"/>
          </a:xfrm>
          <a:prstGeom prst="rect">
            <a:avLst/>
          </a:prstGeom>
        </p:spPr>
        <p:txBody>
          <a:bodyPr anchor="t"/>
          <a:lstStyle>
            <a:lvl1pPr algn="l">
              <a:defRPr sz="8600" cap="all" spc="1375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1231900" y="698500"/>
            <a:ext cx="219075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1950790" y="13049250"/>
            <a:ext cx="431293" cy="520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14"/>
          </p:nvPr>
        </p:nvSpPr>
        <p:spPr>
          <a:xfrm>
            <a:off x="65623" y="5372099"/>
            <a:ext cx="24252755" cy="22352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项目名称：一句话描述</a:t>
            </a:r>
            <a:br/>
            <a:r>
              <a:rPr sz="4000" b="0">
                <a:latin typeface="+mn-lt"/>
                <a:ea typeface="+mn-ea"/>
                <a:cs typeface="+mn-cs"/>
                <a:sym typeface="Helvetica Light"/>
              </a:rPr>
              <a:t>（例如：小米电视：打造年轻人的第一台电视）</a:t>
            </a:r>
          </a:p>
        </p:txBody>
      </p:sp>
      <p:sp>
        <p:nvSpPr>
          <p:cNvPr id="144" name="Shape 144"/>
          <p:cNvSpPr/>
          <p:nvPr/>
        </p:nvSpPr>
        <p:spPr>
          <a:xfrm>
            <a:off x="2381249" y="9856611"/>
            <a:ext cx="19621501" cy="279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参赛组别</a:t>
            </a:r>
            <a:br/>
            <a:r>
              <a:t>参赛省份</a:t>
            </a:r>
          </a:p>
          <a:p>
            <a:pPr>
              <a:defRPr sz="3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所属高校</a:t>
            </a:r>
          </a:p>
          <a:p>
            <a:pPr>
              <a:defRPr sz="3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联系信息（姓名/联系方式）</a:t>
            </a:r>
          </a:p>
        </p:txBody>
      </p:sp>
      <p:sp>
        <p:nvSpPr>
          <p:cNvPr id="145" name="Shape 145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封面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4"/>
          </p:nvPr>
        </p:nvSpPr>
        <p:spPr>
          <a:xfrm>
            <a:off x="612660" y="1024242"/>
            <a:ext cx="23158679" cy="29464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第一部分（1-2页）</a:t>
            </a:r>
            <a:br/>
            <a:r>
              <a:t>Why？Why Now？分析市场现状和行业背景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4294967295"/>
          </p:nvPr>
        </p:nvSpPr>
        <p:spPr>
          <a:xfrm>
            <a:off x="1171702" y="5087750"/>
            <a:ext cx="22040597" cy="765409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主要内容：</a:t>
            </a:r>
            <a:br/>
            <a:r>
              <a:rPr sz="4600"/>
              <a:t>1、讲清楚项目相关的行业背景、市场发展趋势、市场空间（</a:t>
            </a:r>
            <a:r>
              <a:rPr sz="4600" b="0">
                <a:latin typeface="+mn-lt"/>
                <a:ea typeface="+mn-ea"/>
                <a:cs typeface="+mn-cs"/>
                <a:sym typeface="Helvetica Light"/>
              </a:rPr>
              <a:t>注意行业市场分析要具体且有针对性，与所要做的事要紧密相关，避免空泛论述）</a:t>
            </a:r>
            <a:br>
              <a:rPr sz="4600" b="0">
                <a:latin typeface="+mn-lt"/>
                <a:ea typeface="+mn-ea"/>
                <a:cs typeface="+mn-cs"/>
                <a:sym typeface="Helvetica Light"/>
              </a:rPr>
            </a:br>
            <a:r>
              <a:rPr sz="4600"/>
              <a:t>2、要描述在目前的市场背景下，你发现了一个什么样的痛点，或需求点/机会点</a:t>
            </a:r>
            <a:r>
              <a:rPr sz="4600" b="0">
                <a:latin typeface="+mn-lt"/>
                <a:ea typeface="+mn-ea"/>
                <a:cs typeface="+mn-cs"/>
                <a:sym typeface="Helvetica Light"/>
              </a:rPr>
              <a:t>（在分析这个痛点时，如已有解决相关痛点的产品或服务，可能需要简要分析已有的产品或服务存在的不足，表明当前的商业机会） </a:t>
            </a:r>
            <a:br>
              <a:rPr sz="4600" b="0">
                <a:latin typeface="+mn-lt"/>
                <a:ea typeface="+mn-ea"/>
                <a:cs typeface="+mn-cs"/>
                <a:sym typeface="Helvetica Light"/>
              </a:rPr>
            </a:br>
            <a:r>
              <a:rPr sz="4600"/>
              <a:t>3、说明目前正是做这件事情的最正确的时间</a:t>
            </a:r>
          </a:p>
        </p:txBody>
      </p:sp>
      <p:sp>
        <p:nvSpPr>
          <p:cNvPr id="149" name="Shape 149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4"/>
          </p:nvPr>
        </p:nvSpPr>
        <p:spPr>
          <a:xfrm>
            <a:off x="612660" y="1024242"/>
            <a:ext cx="23158679" cy="29464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第二部分（1页）</a:t>
            </a:r>
            <a:br>
              <a:rPr>
                <a:solidFill>
                  <a:schemeClr val="accent1"/>
                </a:solidFill>
              </a:rPr>
            </a:br>
            <a:r>
              <a:t>What？讲清楚你要做什么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4294967295"/>
          </p:nvPr>
        </p:nvSpPr>
        <p:spPr>
          <a:xfrm>
            <a:off x="1171702" y="5085705"/>
            <a:ext cx="22040597" cy="75482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主要内容：</a:t>
            </a:r>
            <a:br/>
            <a:r>
              <a:rPr sz="4600"/>
              <a:t>讲清楚你准备干一件什么事。不要整页PPT都是大段文字，你要做的事应该是一两句话就能说清楚。最好能配上简单的上下游图或功能示意图或简要流程框图，让人对项目一目了然。</a:t>
            </a:r>
            <a:br>
              <a:rPr sz="4600" b="0">
                <a:latin typeface="+mn-lt"/>
                <a:ea typeface="+mn-ea"/>
                <a:cs typeface="+mn-cs"/>
                <a:sym typeface="Helvetica Light"/>
              </a:rPr>
            </a:br>
            <a:br>
              <a:rPr sz="4600" b="0">
                <a:latin typeface="+mn-lt"/>
                <a:ea typeface="+mn-ea"/>
                <a:cs typeface="+mn-cs"/>
                <a:sym typeface="Helvetica Light"/>
              </a:rPr>
            </a:br>
            <a:r>
              <a:rPr sz="3400"/>
              <a:t>关于内容，有两点需要注意：</a:t>
            </a:r>
            <a:br>
              <a:rPr sz="3400"/>
            </a:br>
            <a:r>
              <a:rPr sz="3400" b="0">
                <a:latin typeface="+mn-lt"/>
                <a:ea typeface="+mn-ea"/>
                <a:cs typeface="+mn-cs"/>
                <a:sym typeface="Helvetica Light"/>
              </a:rPr>
              <a:t>1、不要追求大而全，要专注聚焦，表明你就想做一件事，而且就想解决这件事中的某一个关键问题</a:t>
            </a:r>
            <a:br>
              <a:rPr sz="3400" b="0">
                <a:latin typeface="+mn-lt"/>
                <a:ea typeface="+mn-ea"/>
                <a:cs typeface="+mn-cs"/>
                <a:sym typeface="Helvetica Light"/>
              </a:rPr>
            </a:br>
            <a:r>
              <a:rPr sz="3400" b="0">
                <a:latin typeface="+mn-lt"/>
                <a:ea typeface="+mn-ea"/>
                <a:cs typeface="+mn-cs"/>
                <a:sym typeface="Helvetica Light"/>
              </a:rPr>
              <a:t>2、不建议盲目跟风，追随投资热点</a:t>
            </a:r>
          </a:p>
        </p:txBody>
      </p:sp>
      <p:sp>
        <p:nvSpPr>
          <p:cNvPr id="153" name="Shape 153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4"/>
          </p:nvPr>
        </p:nvSpPr>
        <p:spPr>
          <a:xfrm>
            <a:off x="612660" y="1215040"/>
            <a:ext cx="23158679" cy="2564805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accent1"/>
                </a:solidFill>
              </a:rPr>
              <a:t>第三部分（6页左右）</a:t>
            </a:r>
            <a:br>
              <a:rPr dirty="0"/>
            </a:br>
            <a:r>
              <a:rPr dirty="0" err="1"/>
              <a:t>How？如何做以及现状</a:t>
            </a:r>
            <a:r>
              <a:rPr lang="zh-CN" altLang="en-US" dirty="0"/>
              <a:t>（项目进展）</a:t>
            </a:r>
            <a:endParaRPr dirty="0"/>
          </a:p>
        </p:txBody>
      </p:sp>
      <p:sp>
        <p:nvSpPr>
          <p:cNvPr id="156" name="Shape 156"/>
          <p:cNvSpPr>
            <a:spLocks noGrp="1"/>
          </p:cNvSpPr>
          <p:nvPr>
            <p:ph type="body" idx="4294967295"/>
          </p:nvPr>
        </p:nvSpPr>
        <p:spPr>
          <a:xfrm>
            <a:off x="1171702" y="5073121"/>
            <a:ext cx="22040597" cy="75733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solidFill>
                  <a:srgbClr val="000000"/>
                </a:solidFill>
              </a:rPr>
              <a:t>主要内容</a:t>
            </a:r>
            <a:r>
              <a:rPr dirty="0">
                <a:solidFill>
                  <a:srgbClr val="000000"/>
                </a:solidFill>
              </a:rPr>
              <a:t>：</a:t>
            </a:r>
            <a:br>
              <a:rPr dirty="0"/>
            </a:br>
            <a:r>
              <a:rPr sz="4600" dirty="0"/>
              <a:t>1、讲清楚你有什么样的解决方案，或者什么样的产品，能够解决第一部分发现的痛点</a:t>
            </a:r>
            <a:r>
              <a:rPr sz="4600" b="0" dirty="0">
                <a:latin typeface="+mn-lt"/>
                <a:ea typeface="+mn-ea"/>
                <a:cs typeface="+mn-cs"/>
                <a:sym typeface="Helvetica Light"/>
              </a:rPr>
              <a:t>（你的方案或者产品是什么，提供了怎样的功能？ ）</a:t>
            </a:r>
            <a:br>
              <a:rPr sz="4600" dirty="0"/>
            </a:br>
            <a:r>
              <a:rPr sz="4600" dirty="0"/>
              <a:t>2、你的产品将面对的用户群是谁</a:t>
            </a:r>
            <a:r>
              <a:rPr sz="4600" b="0" dirty="0">
                <a:latin typeface="+mn-lt"/>
                <a:ea typeface="+mn-ea"/>
                <a:cs typeface="+mn-cs"/>
                <a:sym typeface="Helvetica Light"/>
              </a:rPr>
              <a:t>（一定要有清晰的目标用户群定位）</a:t>
            </a:r>
            <a:br>
              <a:rPr sz="4600" dirty="0"/>
            </a:br>
            <a:r>
              <a:rPr sz="4600" dirty="0"/>
              <a:t>3、说明你的产品或解决方案的竞争力</a:t>
            </a:r>
            <a:r>
              <a:rPr sz="4600" b="0" dirty="0">
                <a:latin typeface="+mn-lt"/>
                <a:ea typeface="+mn-ea"/>
                <a:cs typeface="+mn-cs"/>
                <a:sym typeface="Helvetica Light"/>
              </a:rPr>
              <a:t>（为什么这件事情你能做，而别人不能做？或者为什么你能比别人干得好？你的特别的核心竞争力是什么，你与众不同的地方是什么？比如是否具备科研成果转化背景或拥有有价值的知识产权等）</a:t>
            </a:r>
          </a:p>
        </p:txBody>
      </p:sp>
      <p:sp>
        <p:nvSpPr>
          <p:cNvPr id="157" name="Shape 157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body" idx="4294967295"/>
          </p:nvPr>
        </p:nvSpPr>
        <p:spPr>
          <a:xfrm>
            <a:off x="1171702" y="5073121"/>
            <a:ext cx="22040597" cy="7850773"/>
          </a:xfrm>
          <a:prstGeom prst="rect">
            <a:avLst/>
          </a:prstGeom>
        </p:spPr>
        <p:txBody>
          <a:bodyPr/>
          <a:lstStyle/>
          <a:p>
            <a:pPr marL="615950" indent="-615950" defTabSz="800735">
              <a:lnSpc>
                <a:spcPct val="120000"/>
              </a:lnSpc>
              <a:spcBef>
                <a:spcPts val="5700"/>
              </a:spcBef>
              <a:defRPr sz="5044"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主要内容：</a:t>
            </a:r>
            <a:br/>
            <a:r>
              <a:rPr sz="4462"/>
              <a:t>4、说明你未来将如何挣钱，即你的商业模式</a:t>
            </a:r>
            <a:r>
              <a:rPr sz="4462" b="0">
                <a:latin typeface="+mn-lt"/>
                <a:ea typeface="+mn-ea"/>
                <a:cs typeface="+mn-cs"/>
                <a:sym typeface="Helvetica Light"/>
              </a:rPr>
              <a:t>（如果真的不知道怎么挣钱，或者是太早期的2C项目，你可以不说，但关键得让听众觉得你的产品真的对用户有价值，有可能能做大）</a:t>
            </a:r>
            <a:br>
              <a:rPr sz="4462" b="0">
                <a:latin typeface="+mn-lt"/>
                <a:ea typeface="+mn-ea"/>
                <a:cs typeface="+mn-cs"/>
                <a:sym typeface="Helvetica Light"/>
              </a:rPr>
            </a:br>
            <a:r>
              <a:rPr sz="4462"/>
              <a:t>5）横向竞品对比分析</a:t>
            </a:r>
            <a:r>
              <a:rPr sz="4462" b="0">
                <a:latin typeface="+mn-lt"/>
                <a:ea typeface="+mn-ea"/>
                <a:cs typeface="+mn-cs"/>
                <a:sym typeface="Helvetica Light"/>
              </a:rPr>
              <a:t>（做关键维度对比分析。一定要客观、真实，优劣势可能都有）</a:t>
            </a:r>
            <a:br>
              <a:rPr sz="4462"/>
            </a:br>
            <a:r>
              <a:rPr sz="4462"/>
              <a:t>6）产品的研发、生产、市场、销售等相关策略</a:t>
            </a:r>
            <a:r>
              <a:rPr sz="4462" b="0">
                <a:latin typeface="+mn-lt"/>
                <a:ea typeface="+mn-ea"/>
                <a:cs typeface="+mn-cs"/>
                <a:sym typeface="Helvetica Light"/>
              </a:rPr>
              <a:t>（如果项目处于太早期（如产品还在概念、想法或设计阶段），该部分的市场、销售等不是重点，简要说明即可）</a:t>
            </a:r>
            <a:br>
              <a:rPr sz="4462" b="0">
                <a:latin typeface="+mn-lt"/>
                <a:ea typeface="+mn-ea"/>
                <a:cs typeface="+mn-cs"/>
                <a:sym typeface="Helvetica Light"/>
              </a:rPr>
            </a:br>
            <a:r>
              <a:rPr sz="4462"/>
              <a:t>7）目前已经达成的里程碑</a:t>
            </a:r>
            <a:r>
              <a:rPr sz="4462" b="0">
                <a:latin typeface="+mn-lt"/>
                <a:ea typeface="+mn-ea"/>
                <a:cs typeface="+mn-cs"/>
                <a:sym typeface="Helvetica Light"/>
              </a:rPr>
              <a:t>（产品、研发、销售等关键环节的进展，尽量用数据）</a:t>
            </a:r>
          </a:p>
        </p:txBody>
      </p:sp>
      <p:sp>
        <p:nvSpPr>
          <p:cNvPr id="160" name="Shape 160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  <p:sp>
        <p:nvSpPr>
          <p:cNvPr id="161" name="Shape 161"/>
          <p:cNvSpPr/>
          <p:nvPr/>
        </p:nvSpPr>
        <p:spPr>
          <a:xfrm>
            <a:off x="612660" y="1024242"/>
            <a:ext cx="23158679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第三部分（6页左右）</a:t>
            </a:r>
            <a:br/>
            <a:r>
              <a:t>How？如何做以及现状（续）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4"/>
          </p:nvPr>
        </p:nvSpPr>
        <p:spPr>
          <a:xfrm>
            <a:off x="612660" y="1024242"/>
            <a:ext cx="23158679" cy="29464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第四部分（1页）</a:t>
            </a:r>
            <a:br/>
            <a:r>
              <a:t>Who？项目团队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4294967295"/>
          </p:nvPr>
        </p:nvSpPr>
        <p:spPr>
          <a:xfrm>
            <a:off x="1171702" y="5049167"/>
            <a:ext cx="22040597" cy="71217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主要内容：</a:t>
            </a:r>
            <a:br/>
            <a:r>
              <a:rPr sz="4600"/>
              <a:t>1、讲清楚团队的人员组成、分工和股份比例</a:t>
            </a:r>
            <a:br>
              <a:rPr sz="4600"/>
            </a:br>
            <a:r>
              <a:rPr sz="4600"/>
              <a:t>2、团队要有合理分工，需要介绍团队主要成员的背景和特长</a:t>
            </a:r>
            <a:r>
              <a:rPr sz="4600" b="0">
                <a:latin typeface="+mn-lt"/>
                <a:ea typeface="+mn-ea"/>
                <a:cs typeface="+mn-cs"/>
                <a:sym typeface="Helvetica Light"/>
              </a:rPr>
              <a:t>（强调个人的能力适合该岗位，团队的组合适合创业项目）</a:t>
            </a:r>
            <a:br>
              <a:rPr sz="4600" b="0">
                <a:latin typeface="+mn-lt"/>
                <a:ea typeface="+mn-ea"/>
                <a:cs typeface="+mn-cs"/>
                <a:sym typeface="Helvetica Light"/>
              </a:rPr>
            </a:br>
            <a:r>
              <a:rPr sz="4600"/>
              <a:t>3、说清楚你们团队的优势</a:t>
            </a:r>
            <a:r>
              <a:rPr sz="4600" b="0">
                <a:latin typeface="+mn-lt"/>
                <a:ea typeface="+mn-ea"/>
                <a:cs typeface="+mn-cs"/>
                <a:sym typeface="Helvetica Light"/>
              </a:rPr>
              <a:t>（要让听众相信为什么这个事情你们这个团队来做，会更靠谱，会更容易成。如果是科技成果转化项目，有必要说明老师在团队中的角色）</a:t>
            </a:r>
          </a:p>
        </p:txBody>
      </p:sp>
      <p:sp>
        <p:nvSpPr>
          <p:cNvPr id="165" name="Shape 165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4"/>
          </p:nvPr>
        </p:nvSpPr>
        <p:spPr>
          <a:xfrm>
            <a:off x="612660" y="1024242"/>
            <a:ext cx="23158679" cy="29464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第五部分（1页）</a:t>
            </a:r>
            <a:br/>
            <a:r>
              <a:t>How much？财务预测与融资计划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4294967295"/>
          </p:nvPr>
        </p:nvSpPr>
        <p:spPr>
          <a:xfrm>
            <a:off x="1171702" y="5049168"/>
            <a:ext cx="22040597" cy="71217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solidFill>
                  <a:srgbClr val="000000"/>
                </a:solidFill>
              </a:rPr>
              <a:t>主要内容</a:t>
            </a:r>
            <a:r>
              <a:rPr dirty="0">
                <a:solidFill>
                  <a:srgbClr val="000000"/>
                </a:solidFill>
              </a:rPr>
              <a:t>：</a:t>
            </a:r>
            <a:br>
              <a:rPr dirty="0"/>
            </a:br>
            <a:r>
              <a:rPr sz="4600" dirty="0"/>
              <a:t>1、说说需要多少钱，释放多少股份，用这些钱干什么？达成什么目标？</a:t>
            </a:r>
            <a:br>
              <a:rPr sz="4600" b="0" dirty="0">
                <a:latin typeface="+mn-lt"/>
                <a:ea typeface="+mn-ea"/>
                <a:cs typeface="+mn-cs"/>
                <a:sym typeface="Helvetica Light"/>
              </a:rPr>
            </a:br>
            <a:r>
              <a:rPr sz="4600" dirty="0"/>
              <a:t>2、</a:t>
            </a:r>
            <a:r>
              <a:rPr lang="zh-CN" altLang="en-US" sz="4600" dirty="0"/>
              <a:t>财务的预测</a:t>
            </a:r>
            <a:r>
              <a:rPr sz="4600" b="0" dirty="0">
                <a:latin typeface="+mn-lt"/>
                <a:ea typeface="+mn-ea"/>
                <a:cs typeface="+mn-cs"/>
                <a:sym typeface="Helvetica Light"/>
              </a:rPr>
              <a:t>（</a:t>
            </a:r>
            <a:r>
              <a:rPr lang="zh-CN" altLang="en-US" sz="4600" b="0" dirty="0">
                <a:latin typeface="+mn-lt"/>
                <a:ea typeface="+mn-ea"/>
                <a:cs typeface="+mn-cs"/>
                <a:sym typeface="Helvetica Light"/>
              </a:rPr>
              <a:t>针对较为成熟的项目可进行</a:t>
            </a:r>
            <a:r>
              <a:rPr lang="en-US" altLang="zh-CN" sz="4600" b="0" dirty="0">
                <a:latin typeface="+mn-lt"/>
                <a:ea typeface="+mn-ea"/>
                <a:cs typeface="+mn-cs"/>
                <a:sym typeface="Helvetica Light"/>
              </a:rPr>
              <a:t>3-5</a:t>
            </a:r>
            <a:r>
              <a:rPr lang="zh-CN" altLang="en-US" sz="4600" b="0" dirty="0">
                <a:latin typeface="+mn-lt"/>
                <a:ea typeface="+mn-ea"/>
                <a:cs typeface="+mn-cs"/>
                <a:sym typeface="Helvetica Light"/>
              </a:rPr>
              <a:t>年的财务预测，如果处于创意阶段</a:t>
            </a:r>
            <a:r>
              <a:rPr lang="en-US" altLang="zh-CN" sz="4600" b="0" dirty="0">
                <a:latin typeface="+mn-lt"/>
                <a:ea typeface="+mn-ea"/>
                <a:cs typeface="+mn-cs"/>
                <a:sym typeface="Helvetica Light"/>
              </a:rPr>
              <a:t>1-2</a:t>
            </a:r>
            <a:r>
              <a:rPr lang="zh-CN" altLang="en-US" sz="4600" b="0" dirty="0">
                <a:latin typeface="+mn-lt"/>
                <a:ea typeface="+mn-ea"/>
                <a:cs typeface="+mn-cs"/>
                <a:sym typeface="Helvetica Light"/>
              </a:rPr>
              <a:t>年即可</a:t>
            </a:r>
            <a:r>
              <a:rPr sz="4600" b="0" dirty="0">
                <a:latin typeface="+mn-lt"/>
                <a:ea typeface="+mn-ea"/>
                <a:cs typeface="+mn-cs"/>
                <a:sym typeface="Helvetica Light"/>
              </a:rPr>
              <a:t>）</a:t>
            </a:r>
            <a:r>
              <a:rPr sz="4600" dirty="0"/>
              <a:t> </a:t>
            </a:r>
            <a:br>
              <a:rPr sz="4600" dirty="0"/>
            </a:br>
            <a:r>
              <a:rPr lang="en-US" sz="4600" dirty="0"/>
              <a:t>3</a:t>
            </a:r>
            <a:r>
              <a:rPr sz="4600" dirty="0"/>
              <a:t>、之前的融资情况</a:t>
            </a:r>
            <a:r>
              <a:rPr sz="4600" b="0" dirty="0">
                <a:latin typeface="+mn-lt"/>
                <a:ea typeface="+mn-ea"/>
                <a:cs typeface="+mn-cs"/>
                <a:sym typeface="Helvetica Light"/>
              </a:rPr>
              <a:t>（如果有的话） </a:t>
            </a:r>
          </a:p>
        </p:txBody>
      </p:sp>
      <p:sp>
        <p:nvSpPr>
          <p:cNvPr id="169" name="Shape 169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4"/>
          </p:nvPr>
        </p:nvSpPr>
        <p:spPr>
          <a:xfrm>
            <a:off x="65623" y="5727699"/>
            <a:ext cx="24252755" cy="1524001"/>
          </a:xfrm>
          <a:prstGeom prst="rect">
            <a:avLst/>
          </a:prstGeom>
        </p:spPr>
        <p:txBody>
          <a:bodyPr/>
          <a:lstStyle>
            <a:lvl1pPr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结束语</a:t>
            </a:r>
          </a:p>
        </p:txBody>
      </p:sp>
      <p:sp>
        <p:nvSpPr>
          <p:cNvPr id="172" name="Shape 172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封底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4"/>
          </p:nvPr>
        </p:nvSpPr>
        <p:spPr>
          <a:xfrm>
            <a:off x="612660" y="1735442"/>
            <a:ext cx="23158679" cy="1524001"/>
          </a:xfrm>
          <a:prstGeom prst="rect">
            <a:avLst/>
          </a:prstGeom>
        </p:spPr>
        <p:txBody>
          <a:bodyPr/>
          <a:lstStyle>
            <a:lvl1pPr>
              <a:defRPr sz="80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说在最后的话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4294967295"/>
          </p:nvPr>
        </p:nvSpPr>
        <p:spPr>
          <a:xfrm>
            <a:off x="1171702" y="4127563"/>
            <a:ext cx="22040597" cy="9377336"/>
          </a:xfrm>
          <a:prstGeom prst="rect">
            <a:avLst/>
          </a:prstGeom>
        </p:spPr>
        <p:txBody>
          <a:bodyPr/>
          <a:lstStyle/>
          <a:p>
            <a:pPr marL="488950" indent="-488950" defTabSz="635634">
              <a:lnSpc>
                <a:spcPct val="120000"/>
              </a:lnSpc>
              <a:spcBef>
                <a:spcPts val="4500"/>
              </a:spcBef>
              <a:defRPr sz="400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1、</a:t>
            </a:r>
            <a:r>
              <a:rPr dirty="0">
                <a:solidFill>
                  <a:schemeClr val="accent5"/>
                </a:solidFill>
              </a:rPr>
              <a:t>该模板中的主要内容是项目的内容要素，建议务必在各自项目材料中进行体现。至于每部分（每页）的现有标题，仅供参考和说明使用，各项目</a:t>
            </a:r>
            <a:r>
              <a:rPr lang="zh-CN" altLang="en-US" dirty="0">
                <a:solidFill>
                  <a:schemeClr val="accent5"/>
                </a:solidFill>
              </a:rPr>
              <a:t>都</a:t>
            </a:r>
            <a:r>
              <a:rPr dirty="0" err="1">
                <a:solidFill>
                  <a:schemeClr val="accent5"/>
                </a:solidFill>
              </a:rPr>
              <a:t>可自行发挥</a:t>
            </a:r>
            <a:r>
              <a:rPr dirty="0">
                <a:solidFill>
                  <a:schemeClr val="accent5"/>
                </a:solidFill>
              </a:rPr>
              <a:t>。</a:t>
            </a:r>
          </a:p>
          <a:p>
            <a:pPr marL="488950" indent="-488950" defTabSz="635634">
              <a:lnSpc>
                <a:spcPct val="120000"/>
              </a:lnSpc>
              <a:spcBef>
                <a:spcPts val="4500"/>
              </a:spcBef>
              <a:defRPr sz="400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2、</a:t>
            </a:r>
            <a:r>
              <a:rPr lang="zh-CN" altLang="en-US" dirty="0"/>
              <a:t>省级以上的评委多为投资人，</a:t>
            </a:r>
            <a:r>
              <a:rPr dirty="0"/>
              <a:t>投资人很看重商业计划书的PPT，以此来判断创业团队的综合素质。因此，见商业计划书如见团队，第一印象非常重要。一份逻辑清晰、文字精炼、观点鲜明、视觉美观的PPT非常重要。创业团队必须要会写和会讲PPT</a:t>
            </a:r>
          </a:p>
          <a:p>
            <a:pPr marL="488950" indent="-488950" defTabSz="635634">
              <a:lnSpc>
                <a:spcPct val="120000"/>
              </a:lnSpc>
              <a:spcBef>
                <a:spcPts val="4500"/>
              </a:spcBef>
              <a:defRPr sz="400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3、如果想提升PPT水平，建议多学习苹果、小米、华为、乐视、罗辑思维等产品发布或对外演讲的PPT，包括他们的文字和视觉</a:t>
            </a:r>
          </a:p>
          <a:p>
            <a:pPr marL="488950" indent="-488950" defTabSz="635634">
              <a:lnSpc>
                <a:spcPct val="120000"/>
              </a:lnSpc>
              <a:spcBef>
                <a:spcPts val="4500"/>
              </a:spcBef>
              <a:defRPr sz="400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4、</a:t>
            </a:r>
            <a:r>
              <a:rPr dirty="0">
                <a:solidFill>
                  <a:schemeClr val="accent5"/>
                </a:solidFill>
              </a:rPr>
              <a:t>强烈不建议封面标题直接用公司名字（尤其是对于尚未成立公司的项目）</a:t>
            </a:r>
            <a:r>
              <a:rPr dirty="0"/>
              <a:t>，</a:t>
            </a:r>
            <a:r>
              <a:rPr dirty="0" err="1"/>
              <a:t>因为看公司名并不知道你公司做什么，太不利于建立评委对项目的第一印象</a:t>
            </a:r>
            <a:endParaRPr dirty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444</Words>
  <Application>Microsoft Office PowerPoint</Application>
  <PresentationFormat>自定义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Avenir Book</vt:lpstr>
      <vt:lpstr>Avenir Light</vt:lpstr>
      <vt:lpstr>Helvetica Light</vt:lpstr>
      <vt:lpstr>Helvetica Neue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张强</dc:creator>
  <cp:lastModifiedBy>彩霞</cp:lastModifiedBy>
  <cp:revision>5</cp:revision>
  <dcterms:modified xsi:type="dcterms:W3CDTF">2023-05-03T23:42:40Z</dcterms:modified>
</cp:coreProperties>
</file>