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01" r:id="rId5"/>
    <p:sldId id="257" r:id="rId6"/>
    <p:sldId id="315" r:id="rId7"/>
    <p:sldId id="316" r:id="rId8"/>
    <p:sldId id="328" r:id="rId9"/>
    <p:sldId id="317" r:id="rId10"/>
    <p:sldId id="327" r:id="rId11"/>
    <p:sldId id="303" r:id="rId12"/>
    <p:sldId id="318" r:id="rId13"/>
    <p:sldId id="330" r:id="rId14"/>
    <p:sldId id="329" r:id="rId15"/>
    <p:sldId id="331" r:id="rId16"/>
    <p:sldId id="386" r:id="rId17"/>
    <p:sldId id="387" r:id="rId18"/>
    <p:sldId id="334" r:id="rId19"/>
    <p:sldId id="333" r:id="rId20"/>
    <p:sldId id="356" r:id="rId21"/>
    <p:sldId id="336" r:id="rId22"/>
    <p:sldId id="305" r:id="rId23"/>
    <p:sldId id="335" r:id="rId24"/>
    <p:sldId id="338" r:id="rId25"/>
    <p:sldId id="339" r:id="rId26"/>
    <p:sldId id="340" r:id="rId27"/>
    <p:sldId id="341" r:id="rId28"/>
    <p:sldId id="342" r:id="rId29"/>
    <p:sldId id="410" r:id="rId30"/>
    <p:sldId id="411" r:id="rId31"/>
    <p:sldId id="372" r:id="rId32"/>
    <p:sldId id="374" r:id="rId33"/>
    <p:sldId id="343" r:id="rId34"/>
    <p:sldId id="306" r:id="rId35"/>
    <p:sldId id="307" r:id="rId36"/>
    <p:sldId id="344" r:id="rId37"/>
    <p:sldId id="382" r:id="rId38"/>
    <p:sldId id="353" r:id="rId39"/>
    <p:sldId id="354" r:id="rId40"/>
    <p:sldId id="310" r:id="rId41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70" userDrawn="1">
          <p15:clr>
            <a:srgbClr val="A4A3A4"/>
          </p15:clr>
        </p15:guide>
        <p15:guide id="2" pos="7456" userDrawn="1">
          <p15:clr>
            <a:srgbClr val="A4A3A4"/>
          </p15:clr>
        </p15:guide>
        <p15:guide id="3" orient="horz" pos="1608" userDrawn="1">
          <p15:clr>
            <a:srgbClr val="A4A3A4"/>
          </p15:clr>
        </p15:guide>
        <p15:guide id="4" orient="horz" pos="459" userDrawn="1">
          <p15:clr>
            <a:srgbClr val="A4A3A4"/>
          </p15:clr>
        </p15:guide>
        <p15:guide id="7" pos="1936" userDrawn="1">
          <p15:clr>
            <a:srgbClr val="A4A3A4"/>
          </p15:clr>
        </p15:guide>
        <p15:guide id="8" pos="1998" userDrawn="1">
          <p15:clr>
            <a:srgbClr val="A4A3A4"/>
          </p15:clr>
        </p15:guide>
        <p15:guide id="9" pos="3837" userDrawn="1">
          <p15:clr>
            <a:srgbClr val="A4A3A4"/>
          </p15:clr>
        </p15:guide>
        <p15:guide id="10" pos="9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5941A9"/>
    <a:srgbClr val="3F3F3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 autoAdjust="0"/>
    <p:restoredTop sz="96071" autoAdjust="0"/>
  </p:normalViewPr>
  <p:slideViewPr>
    <p:cSldViewPr snapToGrid="0" showGuides="1">
      <p:cViewPr varScale="1">
        <p:scale>
          <a:sx n="112" d="100"/>
          <a:sy n="112" d="100"/>
        </p:scale>
        <p:origin x="208" y="80"/>
      </p:cViewPr>
      <p:guideLst>
        <p:guide pos="670"/>
        <p:guide pos="7456"/>
        <p:guide orient="horz" pos="1608"/>
        <p:guide orient="horz" pos="459"/>
        <p:guide pos="1936"/>
        <p:guide pos="1998"/>
        <p:guide pos="3837"/>
        <p:guide pos="9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9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51E4-13F5-478F-A055-A94E3EC8E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56381"/>
            <a:ext cx="10378818" cy="8239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7627"/>
            <a:ext cx="3932237" cy="10433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6612" y="1518442"/>
            <a:ext cx="3932237" cy="43426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04800" y="324229"/>
            <a:ext cx="7315200" cy="66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225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25" y="136525"/>
            <a:ext cx="1428750" cy="3745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Spring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b="1">
                <a:sym typeface="+mn-ea"/>
              </a:rPr>
              <a:t>企业级一站式框架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917190" cy="5676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组件和容器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C000"/>
                </a:solidFill>
              </a:rPr>
              <a:t>组件</a:t>
            </a:r>
            <a:r>
              <a:rPr lang="zh-CN" altLang="en-US"/>
              <a:t>：具有一定功能的对象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C000"/>
                </a:solidFill>
              </a:rPr>
              <a:t>容器</a:t>
            </a:r>
            <a:r>
              <a:rPr lang="zh-CN" altLang="en-US"/>
              <a:t>：管理组件</a:t>
            </a:r>
            <a:r>
              <a:rPr lang="zh-CN" altLang="en-US">
                <a:sym typeface="+mn-ea"/>
              </a:rPr>
              <a:t>（创建、获取、保存、销毁）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3595" y="2958465"/>
            <a:ext cx="2708910" cy="36150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一个常见的容器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组件：</a:t>
            </a:r>
            <a:r>
              <a:rPr lang="en-US" altLang="zh-CN"/>
              <a:t>Servlet</a:t>
            </a:r>
            <a:r>
              <a:rPr lang="zh-CN" altLang="en-US"/>
              <a:t>组件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容器：</a:t>
            </a:r>
            <a:r>
              <a:rPr lang="en-US" altLang="zh-CN"/>
              <a:t>Servlet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73195" y="2863215"/>
            <a:ext cx="6963410" cy="311277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Tomcat - Servlet Container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718685" y="3600450"/>
            <a:ext cx="1724025" cy="41211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NewsController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71665" y="3600450"/>
            <a:ext cx="1417320" cy="41211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News</a:t>
            </a:r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917940" y="3600450"/>
            <a:ext cx="1120775" cy="41211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News</a:t>
            </a:r>
            <a:r>
              <a:rPr lang="en-US" altLang="zh-CN"/>
              <a:t>Dao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718685" y="4338320"/>
            <a:ext cx="1724025" cy="41211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r>
              <a:t>UserController</a:t>
            </a:r>
          </a:p>
        </p:txBody>
      </p:sp>
      <p:sp>
        <p:nvSpPr>
          <p:cNvPr id="11" name="矩形 10"/>
          <p:cNvSpPr/>
          <p:nvPr/>
        </p:nvSpPr>
        <p:spPr>
          <a:xfrm>
            <a:off x="6971665" y="4338320"/>
            <a:ext cx="1417320" cy="41211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UserService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8917940" y="4338320"/>
            <a:ext cx="1120775" cy="41211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UserDao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718685" y="5076190"/>
            <a:ext cx="1724025" cy="41211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r>
              <a:rPr lang="en-US"/>
              <a:t>......</a:t>
            </a:r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6971665" y="5076190"/>
            <a:ext cx="1417320" cy="41211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917940" y="5076190"/>
            <a:ext cx="1120775" cy="41211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388110" y="3600450"/>
            <a:ext cx="757555" cy="41211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88110" y="4338320"/>
            <a:ext cx="757555" cy="41211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88110" y="5076190"/>
            <a:ext cx="757555" cy="41211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请求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16" idx="3"/>
            <a:endCxn id="6" idx="1"/>
          </p:cNvCxnSpPr>
          <p:nvPr/>
        </p:nvCxnSpPr>
        <p:spPr>
          <a:xfrm>
            <a:off x="2145665" y="3806825"/>
            <a:ext cx="2573020" cy="0"/>
          </a:xfrm>
          <a:prstGeom prst="straightConnector1">
            <a:avLst/>
          </a:prstGeom>
          <a:ln w="31750">
            <a:gradFill>
              <a:gsLst>
                <a:gs pos="0">
                  <a:schemeClr val="accent6">
                    <a:hueOff val="-4200000"/>
                  </a:schemeClr>
                </a:gs>
                <a:gs pos="100000">
                  <a:schemeClr val="accent6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3"/>
            <a:endCxn id="9" idx="1"/>
          </p:cNvCxnSpPr>
          <p:nvPr/>
        </p:nvCxnSpPr>
        <p:spPr>
          <a:xfrm>
            <a:off x="2145665" y="4544695"/>
            <a:ext cx="2573020" cy="0"/>
          </a:xfrm>
          <a:prstGeom prst="straightConnector1">
            <a:avLst/>
          </a:prstGeom>
          <a:ln w="31750">
            <a:gradFill>
              <a:gsLst>
                <a:gs pos="0">
                  <a:schemeClr val="accent6">
                    <a:hueOff val="-4200000"/>
                  </a:schemeClr>
                </a:gs>
                <a:gs pos="100000">
                  <a:schemeClr val="accent6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3"/>
            <a:endCxn id="13" idx="1"/>
          </p:cNvCxnSpPr>
          <p:nvPr/>
        </p:nvCxnSpPr>
        <p:spPr>
          <a:xfrm>
            <a:off x="2145665" y="5282565"/>
            <a:ext cx="2573020" cy="0"/>
          </a:xfrm>
          <a:prstGeom prst="straightConnector1">
            <a:avLst/>
          </a:prstGeom>
          <a:ln w="31750">
            <a:gradFill>
              <a:gsLst>
                <a:gs pos="0">
                  <a:schemeClr val="accent6">
                    <a:hueOff val="-4200000"/>
                  </a:schemeClr>
                </a:gs>
                <a:gs pos="100000">
                  <a:schemeClr val="accent6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92040" y="5905500"/>
            <a:ext cx="1377950" cy="41211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/>
              <a:t>Servlet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71665" y="5905500"/>
            <a:ext cx="1377950" cy="41211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r>
              <a:rPr lang="en-US"/>
              <a:t>Service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969375" y="5905500"/>
            <a:ext cx="1069340" cy="41211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Dao</a:t>
            </a:r>
            <a:r>
              <a:rPr lang="zh-CN" altLang="en-US"/>
              <a:t>组件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IoC</a:t>
            </a:r>
            <a:r>
              <a:rPr lang="zh-CN" altLang="en-US"/>
              <a:t>和</a:t>
            </a:r>
            <a:r>
              <a:rPr lang="en-US" altLang="zh-CN"/>
              <a:t>DI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C000"/>
                </a:solidFill>
              </a:rPr>
              <a:t>IoC</a:t>
            </a:r>
            <a:r>
              <a:rPr lang="zh-CN" altLang="en-US"/>
              <a:t>：</a:t>
            </a:r>
            <a:r>
              <a:rPr lang="en-US" altLang="zh-CN"/>
              <a:t>Inversion of Control</a:t>
            </a:r>
            <a:r>
              <a:rPr lang="zh-CN" altLang="en-US"/>
              <a:t>（控制反转）</a:t>
            </a:r>
            <a:endParaRPr lang="zh-CN" altLang="en-US"/>
          </a:p>
          <a:p>
            <a:pPr lvl="1"/>
            <a:r>
              <a:rPr lang="zh-CN" altLang="en-US" sz="2400">
                <a:solidFill>
                  <a:srgbClr val="FFC000"/>
                </a:solidFill>
              </a:rPr>
              <a:t>控制</a:t>
            </a:r>
            <a:r>
              <a:rPr lang="zh-CN" altLang="en-US" sz="2400"/>
              <a:t>：资源的控制权（资源的创建、获取、销毁等）</a:t>
            </a:r>
            <a:endParaRPr lang="zh-CN" altLang="en-US" sz="2400"/>
          </a:p>
          <a:p>
            <a:pPr lvl="1"/>
            <a:r>
              <a:rPr lang="zh-CN" altLang="en-US" sz="2400">
                <a:solidFill>
                  <a:srgbClr val="FFC000"/>
                </a:solidFill>
              </a:rPr>
              <a:t>反转</a:t>
            </a:r>
            <a:r>
              <a:rPr lang="zh-CN" altLang="en-US" sz="2400"/>
              <a:t>：和传统的方式不一样了</a:t>
            </a:r>
            <a:endParaRPr lang="zh-CN" altLang="en-US"/>
          </a:p>
          <a:p>
            <a:r>
              <a:rPr lang="zh-CN" altLang="en-US">
                <a:solidFill>
                  <a:srgbClr val="FFC000"/>
                </a:solidFill>
              </a:rPr>
              <a:t>DI </a:t>
            </a:r>
            <a:r>
              <a:rPr lang="zh-CN" altLang="en-US"/>
              <a:t>：Dependency Injection（依赖注入）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依赖</a:t>
            </a:r>
            <a:r>
              <a:rPr lang="zh-CN" altLang="en-US"/>
              <a:t>：组件的依赖关系，如</a:t>
            </a:r>
            <a:r>
              <a:rPr lang="en-US" altLang="zh-CN"/>
              <a:t> NewsController </a:t>
            </a:r>
            <a:r>
              <a:rPr lang="zh-CN" altLang="en-US"/>
              <a:t>依赖</a:t>
            </a:r>
            <a:r>
              <a:rPr lang="en-US" altLang="zh-CN"/>
              <a:t> NewsServices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注入</a:t>
            </a:r>
            <a:r>
              <a:rPr lang="zh-CN" altLang="en-US"/>
              <a:t>：通过</a:t>
            </a:r>
            <a:r>
              <a:rPr lang="en-US" altLang="zh-CN"/>
              <a:t>setter</a:t>
            </a:r>
            <a:r>
              <a:rPr lang="zh-CN" altLang="en-US"/>
              <a:t>方法、构造器、等方式自动的注入（赋值）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注册组件的各种方式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241550" y="1390650"/>
          <a:ext cx="741108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/>
                <a:gridCol w="2626995"/>
                <a:gridCol w="35852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目标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@Bean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理解单例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</a:t>
                      </a:r>
                      <a:r>
                        <a:rPr lang="en-US" altLang="zh-CN"/>
                        <a:t>Bean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理解组件获取方式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@Configuration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</a:t>
                      </a:r>
                      <a:r>
                        <a:rPr lang="en-US" altLang="zh-CN"/>
                        <a:t>MVC</a:t>
                      </a:r>
                      <a:r>
                        <a:rPr lang="zh-CN" altLang="en-US"/>
                        <a:t>分层模型对应注解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@Controller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@Service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@Respository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7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@Component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8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@ComponentScan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理解批量扫描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9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@Import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理解按需导入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10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@Scope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理解组件作用域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11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@Lazy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理解懒加载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12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FactoryBean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理解工厂</a:t>
                      </a:r>
                      <a:r>
                        <a:rPr lang="en-US" altLang="zh-CN"/>
                        <a:t>Bean</a:t>
                      </a:r>
                      <a:endParaRPr lang="en-US" altLang="zh-CN"/>
                    </a:p>
                  </a:txBody>
                  <a:tcPr/>
                </a:tc>
              </a:tr>
              <a:tr h="360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13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@Conditional【难点】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理解条件注册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rgbClr val="00B050"/>
                </a:solidFill>
              </a:rPr>
              <a:t>Conditional </a:t>
            </a:r>
            <a:r>
              <a:rPr lang="zh-CN" altLang="en-US">
                <a:solidFill>
                  <a:srgbClr val="00B050"/>
                </a:solidFill>
              </a:rPr>
              <a:t>派生注解</a:t>
            </a:r>
            <a:endParaRPr lang="zh-CN" altLang="en-US">
              <a:solidFill>
                <a:srgbClr val="00B05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06730" y="1234440"/>
          <a:ext cx="1071689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3515"/>
                <a:gridCol w="67233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 </a:t>
                      </a:r>
                      <a:r>
                        <a:rPr lang="zh-CN" altLang="en-US"/>
                        <a:t>派生注解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@ConditionalOnCloudPlatform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判定是否指定的云平台，支持：NONE、CLOUD_FOUNDRY、HEROKU、SAP、NOMAD、KUBERNETES、AZURE_APP_SERVICE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@ConditionalOnRepositoryType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判定是否指定的</a:t>
                      </a:r>
                      <a:r>
                        <a:rPr lang="en-US" altLang="zh-CN"/>
                        <a:t>JPA</a:t>
                      </a:r>
                      <a:r>
                        <a:rPr lang="zh-CN" altLang="en-US"/>
                        <a:t>类型，支持：AUTO、IMPERATIVE、NONE、REACTIVE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</a:t>
                      </a:r>
                      <a:r>
                        <a:rPr lang="zh-CN" altLang="en-US"/>
                        <a:t>ConditionalOnJava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判断</a:t>
                      </a:r>
                      <a:r>
                        <a:rPr lang="en-US" altLang="zh-CN"/>
                        <a:t>Java</a:t>
                      </a:r>
                      <a:r>
                        <a:rPr lang="zh-CN" altLang="en-US"/>
                        <a:t>版本范围，支持：EQUAL_OR_NEWER、OLDER_THAN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@ConditionalOnMissingBean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容器中没有指定组件，则判定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@ConditionalOnMissingFilterBean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容器中没有指定的</a:t>
                      </a:r>
                      <a:r>
                        <a:rPr lang="en-US" altLang="zh-CN"/>
                        <a:t>Filter</a:t>
                      </a:r>
                      <a:r>
                        <a:rPr lang="zh-CN" altLang="en-US"/>
                        <a:t>组件，则判定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@ConditionalOnGraphQlSchema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如果GraphQL开启，则判定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</a:t>
                      </a:r>
                      <a:r>
                        <a:rPr lang="zh-CN" altLang="en-US"/>
                        <a:t>ConditionalOnSingleCandidate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如果容器中指定组件只有一个，则判定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@ConditionalOnClass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如果存在某个类，则判定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@ConditionalOnCheckpointRestore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判断是否导入了</a:t>
                      </a:r>
                      <a:r>
                        <a:rPr lang="en-US" altLang="zh-CN" sz="1800">
                          <a:sym typeface="+mn-ea"/>
                        </a:rPr>
                        <a:t> org.crac.Resource </a:t>
                      </a:r>
                      <a:r>
                        <a:rPr lang="zh-CN" altLang="en-US" sz="1800">
                          <a:sym typeface="+mn-ea"/>
                        </a:rPr>
                        <a:t>，导入则判定</a:t>
                      </a:r>
                      <a:r>
                        <a:rPr lang="en-US" altLang="zh-CN" sz="1800">
                          <a:sym typeface="+mn-ea"/>
                        </a:rPr>
                        <a:t>true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@ConditionalOnNotWebApplication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如果不是</a:t>
                      </a:r>
                      <a:r>
                        <a:rPr lang="en-US" altLang="zh-CN"/>
                        <a:t>Web</a:t>
                      </a:r>
                      <a:r>
                        <a:rPr lang="zh-CN" altLang="en-US"/>
                        <a:t>应用，则判定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@ConditionalOnEnabledResourceChain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</a:t>
                      </a:r>
                      <a:r>
                        <a:rPr lang="en-US" altLang="zh-CN"/>
                        <a:t>web-jars</a:t>
                      </a:r>
                      <a:r>
                        <a:rPr lang="zh-CN" altLang="en-US"/>
                        <a:t>存在或者</a:t>
                      </a:r>
                      <a:r>
                        <a:rPr lang="en-US" altLang="zh-CN"/>
                        <a:t>resource.chain</a:t>
                      </a:r>
                      <a:r>
                        <a:rPr lang="zh-CN" altLang="en-US"/>
                        <a:t>开启，则判定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rgbClr val="00B050"/>
                </a:solidFill>
              </a:rPr>
              <a:t>Conditional </a:t>
            </a:r>
            <a:r>
              <a:rPr lang="zh-CN" altLang="en-US">
                <a:solidFill>
                  <a:srgbClr val="00B050"/>
                </a:solidFill>
              </a:rPr>
              <a:t>派生注解</a:t>
            </a:r>
            <a:endParaRPr lang="zh-CN" altLang="en-US">
              <a:solidFill>
                <a:srgbClr val="00B05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06730" y="1234440"/>
          <a:ext cx="1071689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3515"/>
                <a:gridCol w="67233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 </a:t>
                      </a:r>
                      <a:r>
                        <a:rPr lang="zh-CN" altLang="en-US"/>
                        <a:t>派生注解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@Profile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如果是指定</a:t>
                      </a:r>
                      <a:r>
                        <a:rPr lang="en-US" altLang="zh-CN"/>
                        <a:t>Profile</a:t>
                      </a:r>
                      <a:r>
                        <a:rPr lang="zh-CN" altLang="en-US"/>
                        <a:t>标识，则判定</a:t>
                      </a:r>
                      <a:r>
                        <a:rPr lang="en-US" altLang="zh-CN"/>
                        <a:t>true</a:t>
                      </a:r>
                      <a:r>
                        <a:rPr lang="zh-CN" altLang="en-US"/>
                        <a:t>；【后面会说】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</a:t>
                      </a:r>
                      <a:r>
                        <a:rPr lang="zh-CN" altLang="en-US"/>
                        <a:t>ConditionalOnMissingClass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如果不存在某个类，则判定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@ConditionalOnWebApplication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如果是</a:t>
                      </a:r>
                      <a:r>
                        <a:rPr lang="en-US" altLang="zh-CN"/>
                        <a:t>Web</a:t>
                      </a:r>
                      <a:r>
                        <a:rPr lang="zh-CN" altLang="en-US"/>
                        <a:t>应用，则判定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@ConditionalOnResource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如果系统中存在某个资源文件，则判定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</a:t>
                      </a:r>
                      <a:r>
                        <a:rPr lang="zh-CN" altLang="en-US"/>
                        <a:t>ConditionalOnNotWarDeployment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如果不是</a:t>
                      </a:r>
                      <a:r>
                        <a:rPr lang="en-US" altLang="zh-CN"/>
                        <a:t>war</a:t>
                      </a:r>
                      <a:r>
                        <a:rPr lang="zh-CN" altLang="en-US"/>
                        <a:t>的部署方式，则判定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@ConditionalOnDefaultWebSecurity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如果启用了默认的</a:t>
                      </a:r>
                      <a:r>
                        <a:rPr lang="en-US" altLang="zh-CN"/>
                        <a:t>Security</a:t>
                      </a:r>
                      <a:r>
                        <a:rPr lang="zh-CN" altLang="en-US"/>
                        <a:t>功能，则判断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@ConditionalOnExpression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如果表达式计算结果为</a:t>
                      </a:r>
                      <a:r>
                        <a:rPr lang="en-US" altLang="zh-CN"/>
                        <a:t>true</a:t>
                      </a:r>
                      <a:r>
                        <a:rPr lang="zh-CN" altLang="en-US"/>
                        <a:t>，则判定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@ConditionalOnWarDeployment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如果是</a:t>
                      </a:r>
                      <a:r>
                        <a:rPr lang="en-US" altLang="zh-CN" sz="1800">
                          <a:sym typeface="+mn-ea"/>
                        </a:rPr>
                        <a:t>war</a:t>
                      </a:r>
                      <a:r>
                        <a:rPr lang="zh-CN" altLang="en-US" sz="1800">
                          <a:sym typeface="+mn-ea"/>
                        </a:rPr>
                        <a:t>的部署方式，则判定</a:t>
                      </a:r>
                      <a:r>
                        <a:rPr lang="en-US" altLang="zh-CN" sz="1800">
                          <a:sym typeface="+mn-ea"/>
                        </a:rPr>
                        <a:t>true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</a:t>
                      </a:r>
                      <a:r>
                        <a:rPr lang="zh-CN" altLang="en-US"/>
                        <a:t>ConditionalOnBean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如果容器中有指定组件，则判定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@ConditionalOnThreading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如果指定的</a:t>
                      </a:r>
                      <a:r>
                        <a:rPr lang="en-US" altLang="zh-CN"/>
                        <a:t>threading</a:t>
                      </a:r>
                      <a:r>
                        <a:rPr lang="zh-CN" altLang="en-US"/>
                        <a:t>激活，则判定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@ConditionalOnProperty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如果存在指定属性，则判定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@ConditionalOnJndi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</a:t>
                      </a:r>
                      <a:r>
                        <a:rPr lang="en-US" altLang="zh-CN"/>
                        <a:t>JNDI</a:t>
                      </a:r>
                      <a:r>
                        <a:rPr lang="zh-CN" altLang="en-US"/>
                        <a:t>位置存在，则判定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注入组件的各种方式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241550" y="1390650"/>
          <a:ext cx="741108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/>
                <a:gridCol w="2626995"/>
                <a:gridCol w="35852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目标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@Autowired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理解自动装配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@Qualifier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理解类型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具名注入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@Primary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理解多组件注入方式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@Resource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扩展其他非</a:t>
                      </a:r>
                      <a:r>
                        <a:rPr lang="en-US" altLang="zh-CN"/>
                        <a:t>Spring</a:t>
                      </a:r>
                      <a:r>
                        <a:rPr lang="zh-CN" altLang="en-US"/>
                        <a:t>注解支持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setter</a:t>
                      </a:r>
                      <a:r>
                        <a:rPr lang="zh-CN" altLang="en-US"/>
                        <a:t>方法注入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</a:t>
                      </a:r>
                      <a:r>
                        <a:rPr lang="en-US" altLang="zh-CN"/>
                        <a:t>setter</a:t>
                      </a:r>
                      <a:r>
                        <a:rPr lang="zh-CN" altLang="en-US"/>
                        <a:t>方法注入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构造器注入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理解构造器注入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7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xxxAware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理解感知接口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@Value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理解配置文件取值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9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SpEL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</a:t>
                      </a:r>
                      <a:r>
                        <a:rPr lang="en-US" altLang="zh-CN"/>
                        <a:t>Spring</a:t>
                      </a:r>
                      <a:r>
                        <a:rPr lang="zh-CN" altLang="en-US"/>
                        <a:t>表达式基本使用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@PropertySource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</a:t>
                      </a:r>
                      <a:r>
                        <a:rPr lang="en-US" altLang="zh-CN"/>
                        <a:t> </a:t>
                      </a:r>
                      <a:r>
                        <a:rPr lang="en-US"/>
                        <a:t>properties</a:t>
                      </a:r>
                      <a:r>
                        <a:rPr lang="zh-CN" altLang="en-US"/>
                        <a:t>文件</a:t>
                      </a:r>
                      <a:r>
                        <a:rPr lang="zh-CN" altLang="en-US"/>
                        <a:t>注入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11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@Profile 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理解</a:t>
                      </a:r>
                      <a:r>
                        <a:rPr lang="zh-CN" altLang="en-US"/>
                        <a:t>多环境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组件生命周期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241550" y="1379220"/>
          <a:ext cx="7411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/>
                <a:gridCol w="2626995"/>
                <a:gridCol w="35852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目标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@Bean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理解@Bean指定生命周期方法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InitializingBean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</a:t>
                      </a:r>
                      <a:r>
                        <a:rPr lang="en-US"/>
                        <a:t>Bean</a:t>
                      </a:r>
                      <a:r>
                        <a:rPr lang="zh-CN" altLang="en-US"/>
                        <a:t>初始化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DisposableBean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</a:t>
                      </a:r>
                      <a:r>
                        <a:rPr lang="en-US"/>
                        <a:t>Bean</a:t>
                      </a:r>
                      <a:r>
                        <a:rPr lang="zh-CN" altLang="en-US"/>
                        <a:t>销毁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</a:t>
                      </a:r>
                      <a:r>
                        <a:rPr lang="zh-CN" altLang="en-US" b="1"/>
                        <a:t>Post</a:t>
                      </a:r>
                      <a:r>
                        <a:rPr lang="zh-CN" altLang="en-US"/>
                        <a:t>Construct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理解构造器</a:t>
                      </a:r>
                      <a:r>
                        <a:rPr lang="zh-CN" altLang="en-US" b="1"/>
                        <a:t>后置</a:t>
                      </a:r>
                      <a:r>
                        <a:rPr lang="zh-CN" altLang="en-US"/>
                        <a:t>处理钩子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</a:t>
                      </a:r>
                      <a:r>
                        <a:rPr lang="zh-CN" altLang="en-US" b="1"/>
                        <a:t>Pre</a:t>
                      </a:r>
                      <a:r>
                        <a:rPr lang="zh-CN" altLang="en-US"/>
                        <a:t>Destroy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理解销毁预处理钩子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BeanPostProcessor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理解后置处理器机制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生命周期完整流程</a:t>
            </a:r>
            <a:endParaRPr lang="zh-CN" altLang="en-US"/>
          </a:p>
        </p:txBody>
      </p:sp>
      <p:pic>
        <p:nvPicPr>
          <p:cNvPr id="3" name="图片 2" descr="组件生命周期图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29385"/>
            <a:ext cx="12192000" cy="39992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容器篇</a:t>
            </a:r>
            <a:r>
              <a:rPr lang="en-US" altLang="zh-CN"/>
              <a:t> - </a:t>
            </a:r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974590"/>
          </a:xfrm>
        </p:spPr>
        <p:txBody>
          <a:bodyPr>
            <a:normAutofit lnSpcReduction="10000"/>
          </a:bodyPr>
          <a:p>
            <a:r>
              <a:rPr lang="zh-CN" altLang="en-US"/>
              <a:t>熟悉组件的各种注册方式</a:t>
            </a:r>
            <a:endParaRPr lang="zh-CN" altLang="en-US"/>
          </a:p>
          <a:p>
            <a:r>
              <a:rPr lang="zh-CN" altLang="en-US"/>
              <a:t>熟悉组件注入机制</a:t>
            </a:r>
            <a:endParaRPr lang="zh-CN" altLang="en-US"/>
          </a:p>
          <a:p>
            <a:r>
              <a:rPr lang="zh-CN" altLang="en-US"/>
              <a:t>理解组件生命周期</a:t>
            </a:r>
            <a:endParaRPr lang="zh-CN" altLang="en-US"/>
          </a:p>
          <a:p>
            <a:r>
              <a:rPr lang="zh-CN" altLang="en-US"/>
              <a:t>理解容器</a:t>
            </a:r>
            <a:endParaRPr lang="zh-CN" altLang="en-US"/>
          </a:p>
          <a:p>
            <a:r>
              <a:rPr lang="zh-CN" altLang="en-US"/>
              <a:t>理解几个重难点</a:t>
            </a:r>
            <a:endParaRPr lang="zh-CN" altLang="en-US"/>
          </a:p>
          <a:p>
            <a:pPr lvl="1"/>
            <a:r>
              <a:rPr lang="en-US" altLang="zh-CN"/>
              <a:t>SpEL</a:t>
            </a:r>
            <a:endParaRPr lang="en-US" altLang="zh-CN"/>
          </a:p>
          <a:p>
            <a:pPr lvl="1"/>
            <a:r>
              <a:rPr lang="en-US" altLang="zh-CN"/>
              <a:t>@PropertySource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@Conditional、</a:t>
            </a:r>
            <a:r>
              <a:rPr lang="en-US" altLang="zh-CN"/>
              <a:t>@Profile</a:t>
            </a:r>
            <a:endParaRPr lang="en-US" altLang="zh-CN"/>
          </a:p>
          <a:p>
            <a:pPr lvl="1"/>
            <a:r>
              <a:rPr lang="en-US" altLang="zh-CN"/>
              <a:t>IoC</a:t>
            </a:r>
            <a:r>
              <a:rPr lang="zh-CN" altLang="en-US"/>
              <a:t>容器基本原理；容器三级缓存</a:t>
            </a:r>
            <a:r>
              <a:rPr lang="en-US" altLang="zh-CN"/>
              <a:t>Map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5424386" y="1053574"/>
            <a:ext cx="3779430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ea typeface="+mj-ea"/>
                <a:cs typeface="+mj-ea"/>
                <a:sym typeface="+mn-lt"/>
              </a:rPr>
              <a:t>1.</a:t>
            </a:r>
            <a:r>
              <a:rPr lang="en-US" altLang="zh-CN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Spring</a:t>
            </a:r>
            <a:r>
              <a:rPr lang="en-US" sz="2800" b="1" spc="300">
                <a:solidFill>
                  <a:schemeClr val="bg1"/>
                </a:solidFill>
                <a:latin typeface="+mj-ea"/>
                <a:ea typeface="+mj-ea"/>
                <a:cs typeface="+mj-ea"/>
                <a:sym typeface="+mn-lt"/>
              </a:rPr>
              <a:t>-</a:t>
            </a:r>
            <a:r>
              <a:rPr lang="zh-CN" altLang="en-US" sz="2800" b="1" spc="300">
                <a:solidFill>
                  <a:schemeClr val="bg1"/>
                </a:solidFill>
                <a:latin typeface="+mj-ea"/>
                <a:ea typeface="+mj-ea"/>
                <a:cs typeface="+mj-ea"/>
                <a:sym typeface="+mn-lt"/>
              </a:rPr>
              <a:t>介绍</a:t>
            </a:r>
            <a:endParaRPr lang="zh-CN" altLang="en-US" sz="2800" b="1" spc="300">
              <a:solidFill>
                <a:schemeClr val="bg1"/>
              </a:solidFill>
              <a:latin typeface="+mj-ea"/>
              <a:ea typeface="+mj-ea"/>
              <a:cs typeface="+mj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16142" y="1414541"/>
            <a:ext cx="2043123" cy="4083802"/>
            <a:chOff x="2357876" y="1270162"/>
            <a:chExt cx="2043123" cy="4083802"/>
          </a:xfrm>
        </p:grpSpPr>
        <p:sp>
          <p:nvSpPr>
            <p:cNvPr id="63" name="文本框 62"/>
            <p:cNvSpPr txBox="1"/>
            <p:nvPr/>
          </p:nvSpPr>
          <p:spPr>
            <a:xfrm>
              <a:off x="2357876" y="2948495"/>
              <a:ext cx="1612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300">
                  <a:solidFill>
                    <a:schemeClr val="bg1"/>
                  </a:solidFill>
                  <a:effectLst>
                    <a:outerShdw blurRad="330200" algn="ctr" rotWithShape="0">
                      <a:prstClr val="black">
                        <a:alpha val="16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zh-CN" altLang="en-US" sz="4000" b="1" spc="300">
                <a:solidFill>
                  <a:schemeClr val="bg1"/>
                </a:solidFill>
                <a:effectLst>
                  <a:outerShdw blurRad="330200" algn="ctr" rotWithShape="0">
                    <a:prstClr val="black">
                      <a:alpha val="16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4" name="左大括号 63"/>
            <p:cNvSpPr/>
            <p:nvPr/>
          </p:nvSpPr>
          <p:spPr>
            <a:xfrm>
              <a:off x="3693515" y="1270162"/>
              <a:ext cx="707484" cy="4083802"/>
            </a:xfrm>
            <a:prstGeom prst="leftBrace">
              <a:avLst>
                <a:gd name="adj1" fmla="val 52592"/>
                <a:gd name="adj2" fmla="val 500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5424386" y="2799030"/>
            <a:ext cx="3927671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3.</a:t>
            </a:r>
            <a:r>
              <a:rPr lang="en-US" altLang="zh-CN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Spring-AOP</a:t>
            </a:r>
            <a:endParaRPr lang="en-US" sz="2800" b="1" spc="300">
              <a:solidFill>
                <a:schemeClr val="bg1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24386" y="1926302"/>
            <a:ext cx="3779430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2.Spring-</a:t>
            </a:r>
            <a:r>
              <a:rPr lang="zh-CN" altLang="en-US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容器</a:t>
            </a:r>
            <a:endParaRPr lang="zh-CN" altLang="en-US" sz="2800" b="1" spc="300">
              <a:solidFill>
                <a:schemeClr val="bg1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24386" y="4544488"/>
            <a:ext cx="3927671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5.Spring-</a:t>
            </a:r>
            <a:r>
              <a:rPr lang="zh-CN" altLang="en-US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单元测试</a:t>
            </a:r>
            <a:endParaRPr lang="zh-CN" altLang="en-US" sz="2800" b="1" spc="30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4386" y="3685490"/>
            <a:ext cx="3927671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4.</a:t>
            </a:r>
            <a:r>
              <a:rPr lang="en-US" altLang="zh-CN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Spring-</a:t>
            </a:r>
            <a:r>
              <a:rPr lang="zh-CN" altLang="en-US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事务</a:t>
            </a:r>
            <a:endParaRPr lang="zh-CN" altLang="en-US" sz="2800" b="1" spc="300">
              <a:solidFill>
                <a:schemeClr val="bg1"/>
              </a:solidFill>
              <a:latin typeface="+mj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3. Spring - AOP</a:t>
            </a:r>
            <a:endParaRPr lang="zh-CN" altLang="en-US" b="1" spc="30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AOP </a:t>
            </a:r>
            <a:r>
              <a:rPr lang="zh-CN" altLang="en-US"/>
              <a:t>场景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专业术语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AOP </a:t>
            </a:r>
            <a:r>
              <a:rPr lang="zh-CN" altLang="en-US"/>
              <a:t>实现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AOP </a:t>
            </a:r>
            <a:r>
              <a:rPr lang="zh-CN" altLang="en-US"/>
              <a:t>细节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AOP</a:t>
            </a:r>
            <a:r>
              <a:rPr lang="zh-CN" altLang="en-US"/>
              <a:t>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C000"/>
                </a:solidFill>
              </a:rPr>
              <a:t>AOP</a:t>
            </a:r>
            <a:r>
              <a:rPr lang="zh-CN" altLang="en-US"/>
              <a:t>：Aspect Oriented Programming（面向切面编程）</a:t>
            </a:r>
            <a:endParaRPr lang="zh-CN" altLang="en-US"/>
          </a:p>
          <a:p>
            <a:r>
              <a:rPr lang="en-US" altLang="zh-CN"/>
              <a:t>OOP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Object </a:t>
            </a:r>
            <a:r>
              <a:rPr lang="zh-CN" altLang="en-US">
                <a:sym typeface="+mn-ea"/>
              </a:rPr>
              <a:t>Oriented Programming（面向对象编程）</a:t>
            </a:r>
            <a:endParaRPr lang="zh-CN" altLang="en-US"/>
          </a:p>
          <a:p>
            <a:r>
              <a:rPr lang="zh-CN" altLang="en-US"/>
              <a:t>场景设计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设计</a:t>
            </a:r>
            <a:r>
              <a:rPr lang="zh-CN" altLang="en-US"/>
              <a:t>：</a:t>
            </a:r>
            <a:r>
              <a:rPr lang="zh-CN" altLang="en-US" sz="1800"/>
              <a:t>编写一个计算器接口和实现类，提供加减乘除四则运算</a:t>
            </a:r>
            <a:endParaRPr lang="zh-CN" altLang="en-US" sz="1800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需求</a:t>
            </a:r>
            <a:r>
              <a:rPr lang="zh-CN" altLang="en-US"/>
              <a:t>：</a:t>
            </a:r>
            <a:r>
              <a:rPr lang="zh-CN" altLang="en-US" sz="1800"/>
              <a:t>在加减乘除运算的时候需要记录操作</a:t>
            </a:r>
            <a:r>
              <a:rPr lang="zh-CN" altLang="en-US" sz="1800" b="1">
                <a:solidFill>
                  <a:srgbClr val="FF0000"/>
                </a:solidFill>
              </a:rPr>
              <a:t>日志</a:t>
            </a:r>
            <a:r>
              <a:rPr lang="zh-CN" altLang="en-US" sz="1800"/>
              <a:t>（运算前参数、运算后结果）</a:t>
            </a:r>
            <a:endParaRPr lang="zh-CN" altLang="en-US" sz="1800"/>
          </a:p>
          <a:p>
            <a:pPr lvl="1" algn="l">
              <a:buClrTx/>
              <a:buSzTx/>
            </a:pPr>
            <a:r>
              <a:rPr lang="zh-CN" altLang="en-US" sz="2400">
                <a:solidFill>
                  <a:srgbClr val="FFC000"/>
                </a:solidFill>
              </a:rPr>
              <a:t>实现</a:t>
            </a:r>
            <a:r>
              <a:rPr lang="zh-CN" altLang="en-US" sz="2400"/>
              <a:t>：</a:t>
            </a:r>
            <a:endParaRPr lang="zh-CN" altLang="en-US" sz="2400"/>
          </a:p>
          <a:p>
            <a:pPr lvl="2" algn="l">
              <a:buClrTx/>
              <a:buSzTx/>
            </a:pPr>
            <a:r>
              <a:rPr lang="zh-CN" altLang="en-US" sz="2000"/>
              <a:t>静态代理</a:t>
            </a:r>
            <a:endParaRPr lang="zh-CN" altLang="en-US" sz="2000"/>
          </a:p>
          <a:p>
            <a:pPr lvl="2" algn="l">
              <a:buClrTx/>
              <a:buSzTx/>
            </a:pPr>
            <a:r>
              <a:rPr lang="zh-CN" altLang="en-US" sz="2000"/>
              <a:t>动态代理</a:t>
            </a:r>
            <a:endParaRPr lang="zh-CN" altLang="en-US" sz="2000"/>
          </a:p>
          <a:p>
            <a:pPr lvl="2" algn="l">
              <a:buClrTx/>
              <a:buSzTx/>
            </a:pPr>
            <a:r>
              <a:rPr lang="en-US" altLang="zh-CN" sz="2000"/>
              <a:t>AOP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4057015"/>
            <a:ext cx="4632960" cy="19583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扩展：静态代理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127625"/>
          </a:xfrm>
        </p:spPr>
        <p:txBody>
          <a:bodyPr/>
          <a:p>
            <a:r>
              <a:rPr lang="zh-CN" altLang="en-US">
                <a:solidFill>
                  <a:srgbClr val="FFC000"/>
                </a:solidFill>
              </a:rPr>
              <a:t>概念</a:t>
            </a:r>
            <a:r>
              <a:rPr lang="zh-CN" altLang="en-US"/>
              <a:t>：</a:t>
            </a:r>
            <a:r>
              <a:rPr lang="zh-CN" altLang="en-US">
                <a:solidFill>
                  <a:srgbClr val="00B050"/>
                </a:solidFill>
              </a:rPr>
              <a:t>编码时介入</a:t>
            </a:r>
            <a:r>
              <a:rPr lang="zh-CN" altLang="en-US"/>
              <a:t>：包装真实对象，对外提供静态代理对象</a:t>
            </a:r>
            <a:endParaRPr lang="zh-CN" altLang="en-US"/>
          </a:p>
          <a:p>
            <a:r>
              <a:rPr lang="zh-CN" altLang="en-US">
                <a:solidFill>
                  <a:srgbClr val="FFC000"/>
                </a:solidFill>
              </a:rPr>
              <a:t>实现步骤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、包装被代理对象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、实现被代理对象的接口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、运行时调用被代理对象的真实方法</a:t>
            </a:r>
            <a:endParaRPr lang="zh-CN" altLang="en-US"/>
          </a:p>
          <a:p>
            <a:pPr lvl="1"/>
            <a:r>
              <a:rPr lang="en-US" altLang="zh-CN"/>
              <a:t>4</a:t>
            </a:r>
            <a:r>
              <a:rPr lang="zh-CN" altLang="en-US"/>
              <a:t>、外部使用代理对象调用</a:t>
            </a:r>
            <a:endParaRPr lang="zh-CN" altLang="en-US"/>
          </a:p>
          <a:p>
            <a:pPr lvl="0"/>
            <a:r>
              <a:rPr lang="zh-CN" altLang="en-US">
                <a:solidFill>
                  <a:srgbClr val="FFC000"/>
                </a:solidFill>
              </a:rPr>
              <a:t>优点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实现简单</a:t>
            </a:r>
            <a:endParaRPr lang="zh-CN" altLang="en-US"/>
          </a:p>
          <a:p>
            <a:pPr lvl="0"/>
            <a:r>
              <a:rPr lang="zh-CN" altLang="en-US">
                <a:solidFill>
                  <a:srgbClr val="FFC000"/>
                </a:solidFill>
              </a:rPr>
              <a:t>缺点</a:t>
            </a:r>
            <a:endParaRPr lang="zh-CN" altLang="en-US">
              <a:solidFill>
                <a:srgbClr val="FFC000"/>
              </a:solidFill>
            </a:endParaRPr>
          </a:p>
          <a:p>
            <a:pPr lvl="1"/>
            <a:r>
              <a:rPr lang="zh-CN" altLang="en-US"/>
              <a:t>需要为不同类型编写不同代理类，导致扩展维护性差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扩展：动态代理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C000"/>
                </a:solidFill>
              </a:rPr>
              <a:t>概念</a:t>
            </a:r>
            <a:r>
              <a:rPr lang="zh-CN" altLang="en-US"/>
              <a:t>：</a:t>
            </a:r>
            <a:r>
              <a:rPr lang="zh-CN" altLang="en-US">
                <a:solidFill>
                  <a:srgbClr val="00B050"/>
                </a:solidFill>
              </a:rPr>
              <a:t>运行时介入</a:t>
            </a:r>
            <a:r>
              <a:rPr lang="zh-CN" altLang="en-US"/>
              <a:t>：创建真实对象运行时代理对象</a:t>
            </a:r>
            <a:endParaRPr lang="zh-CN" altLang="en-US"/>
          </a:p>
          <a:p>
            <a:r>
              <a:rPr lang="zh-CN" altLang="en-US">
                <a:solidFill>
                  <a:srgbClr val="FFC000"/>
                </a:solidFill>
              </a:rPr>
              <a:t>实现步骤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en-US" altLang="zh-CN"/>
              <a:t>Java </a:t>
            </a:r>
            <a:r>
              <a:rPr lang="zh-CN" altLang="en-US"/>
              <a:t>反射提供</a:t>
            </a:r>
            <a:r>
              <a:rPr lang="en-US" altLang="zh-CN"/>
              <a:t> </a:t>
            </a:r>
            <a:r>
              <a:rPr lang="en-US" altLang="zh-CN">
                <a:solidFill>
                  <a:srgbClr val="00B050"/>
                </a:solidFill>
              </a:rPr>
              <a:t>Proxy.newProxyInstance</a:t>
            </a:r>
            <a:r>
              <a:rPr lang="en-US" altLang="zh-CN"/>
              <a:t> </a:t>
            </a:r>
            <a:r>
              <a:rPr lang="zh-CN" altLang="en-US"/>
              <a:t>的方式创建代理对象</a:t>
            </a:r>
            <a:endParaRPr lang="zh-CN" altLang="en-US"/>
          </a:p>
          <a:p>
            <a:pPr lvl="0"/>
            <a:r>
              <a:rPr lang="zh-CN" altLang="en-US">
                <a:solidFill>
                  <a:srgbClr val="FFC000"/>
                </a:solidFill>
              </a:rPr>
              <a:t>优点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节约不同代理类的开发</a:t>
            </a:r>
            <a:endParaRPr lang="zh-CN" altLang="en-US"/>
          </a:p>
          <a:p>
            <a:pPr lvl="0"/>
            <a:r>
              <a:rPr lang="zh-CN" altLang="en-US">
                <a:solidFill>
                  <a:srgbClr val="FFC000"/>
                </a:solidFill>
              </a:rPr>
              <a:t>缺点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开发难度大</a:t>
            </a:r>
            <a:endParaRPr lang="zh-CN" altLang="en-US"/>
          </a:p>
          <a:p>
            <a:pPr lvl="1"/>
            <a:r>
              <a:rPr lang="zh-CN" altLang="en-US"/>
              <a:t>必须有接口，才能创建动态代理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" name="矩形 60"/>
          <p:cNvSpPr/>
          <p:nvPr/>
        </p:nvSpPr>
        <p:spPr>
          <a:xfrm>
            <a:off x="7675880" y="1499235"/>
            <a:ext cx="1275080" cy="37973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织入</a:t>
            </a:r>
            <a:r>
              <a:rPr lang="en-US" altLang="zh-CN"/>
              <a:t>weave</a:t>
            </a:r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9132570" y="2051685"/>
            <a:ext cx="1705610" cy="358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专业术语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74595" y="1100455"/>
            <a:ext cx="4300855" cy="50736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en-US" altLang="zh-CN"/>
              <a:t>Calculator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474595" y="1850390"/>
            <a:ext cx="719455" cy="50736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668395" y="1850390"/>
            <a:ext cx="719455" cy="50736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en-US" altLang="zh-CN"/>
              <a:t>sub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862195" y="1850390"/>
            <a:ext cx="719455" cy="50736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en-US" altLang="zh-CN"/>
              <a:t>mul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55995" y="1850390"/>
            <a:ext cx="719455" cy="50736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2595245" y="2719070"/>
            <a:ext cx="478790" cy="478790"/>
          </a:xfrm>
          <a:prstGeom prst="ellipse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7540" y="2790825"/>
            <a:ext cx="1160145" cy="33528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方法开始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95245" y="3497580"/>
            <a:ext cx="478790" cy="478790"/>
          </a:xfrm>
          <a:prstGeom prst="ellipse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7540" y="3569335"/>
            <a:ext cx="1160145" cy="33528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方法返回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95245" y="4276090"/>
            <a:ext cx="478790" cy="478790"/>
          </a:xfrm>
          <a:prstGeom prst="ellipse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7540" y="4347845"/>
            <a:ext cx="1160145" cy="33528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方法异常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95245" y="5054600"/>
            <a:ext cx="478790" cy="478790"/>
          </a:xfrm>
          <a:prstGeom prst="ellipse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7540" y="5126355"/>
            <a:ext cx="1160145" cy="33528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方法结束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5" idx="2"/>
          </p:cNvCxnSpPr>
          <p:nvPr/>
        </p:nvCxnSpPr>
        <p:spPr>
          <a:xfrm>
            <a:off x="2834640" y="2357755"/>
            <a:ext cx="8890" cy="3637280"/>
          </a:xfrm>
          <a:prstGeom prst="straightConnector1">
            <a:avLst/>
          </a:prstGeom>
          <a:ln w="38100" cap="rnd" cmpd="dbl">
            <a:gradFill flip="none" rotWithShape="1"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85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ot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723005" y="2719070"/>
            <a:ext cx="478790" cy="478790"/>
          </a:xfrm>
          <a:prstGeom prst="ellipse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23005" y="3497580"/>
            <a:ext cx="478790" cy="478790"/>
          </a:xfrm>
          <a:prstGeom prst="ellipse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723005" y="4276090"/>
            <a:ext cx="478790" cy="478790"/>
          </a:xfrm>
          <a:prstGeom prst="ellipse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723005" y="5054600"/>
            <a:ext cx="478790" cy="478790"/>
          </a:xfrm>
          <a:prstGeom prst="ellipse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982210" y="2719070"/>
            <a:ext cx="478790" cy="478790"/>
          </a:xfrm>
          <a:prstGeom prst="ellipse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982210" y="3497580"/>
            <a:ext cx="478790" cy="478790"/>
          </a:xfrm>
          <a:prstGeom prst="ellipse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982210" y="4276090"/>
            <a:ext cx="478790" cy="478790"/>
          </a:xfrm>
          <a:prstGeom prst="ellipse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982210" y="5054600"/>
            <a:ext cx="478790" cy="478790"/>
          </a:xfrm>
          <a:prstGeom prst="ellipse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177915" y="2719070"/>
            <a:ext cx="478790" cy="478790"/>
          </a:xfrm>
          <a:prstGeom prst="ellipse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77915" y="3497580"/>
            <a:ext cx="478790" cy="478790"/>
          </a:xfrm>
          <a:prstGeom prst="ellipse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177915" y="4276090"/>
            <a:ext cx="478790" cy="478790"/>
          </a:xfrm>
          <a:prstGeom prst="ellipse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177915" y="5054600"/>
            <a:ext cx="478790" cy="478790"/>
          </a:xfrm>
          <a:prstGeom prst="ellipse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957955" y="2357755"/>
            <a:ext cx="8890" cy="3637280"/>
          </a:xfrm>
          <a:prstGeom prst="straightConnector1">
            <a:avLst/>
          </a:prstGeom>
          <a:ln w="38100" cap="rnd" cmpd="dbl">
            <a:gradFill flip="none" rotWithShape="1"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85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ot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217795" y="2357755"/>
            <a:ext cx="8890" cy="3637280"/>
          </a:xfrm>
          <a:prstGeom prst="straightConnector1">
            <a:avLst/>
          </a:prstGeom>
          <a:ln w="38100" cap="rnd" cmpd="dbl">
            <a:gradFill flip="none" rotWithShape="1"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85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ot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421755" y="2357755"/>
            <a:ext cx="8890" cy="3637280"/>
          </a:xfrm>
          <a:prstGeom prst="straightConnector1">
            <a:avLst/>
          </a:prstGeom>
          <a:ln w="38100" cap="rnd" cmpd="dbl">
            <a:gradFill flip="none" rotWithShape="1"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85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ot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3"/>
          </p:cNvCxnSpPr>
          <p:nvPr/>
        </p:nvCxnSpPr>
        <p:spPr>
          <a:xfrm>
            <a:off x="1797685" y="2958465"/>
            <a:ext cx="5595620" cy="0"/>
          </a:xfrm>
          <a:prstGeom prst="straightConnector1">
            <a:avLst/>
          </a:prstGeom>
          <a:ln w="38100" cap="rnd" cmpd="dbl">
            <a:gradFill flip="none" rotWithShape="1"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85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ot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827530" y="3736975"/>
            <a:ext cx="5595620" cy="0"/>
          </a:xfrm>
          <a:prstGeom prst="straightConnector1">
            <a:avLst/>
          </a:prstGeom>
          <a:ln w="38100" cap="rnd" cmpd="dbl">
            <a:gradFill flip="none" rotWithShape="1"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85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ot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797685" y="4515485"/>
            <a:ext cx="5595620" cy="0"/>
          </a:xfrm>
          <a:prstGeom prst="straightConnector1">
            <a:avLst/>
          </a:prstGeom>
          <a:ln w="38100" cap="rnd" cmpd="dbl">
            <a:gradFill flip="none" rotWithShape="1"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85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ot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797685" y="5293995"/>
            <a:ext cx="5595620" cy="0"/>
          </a:xfrm>
          <a:prstGeom prst="straightConnector1">
            <a:avLst/>
          </a:prstGeom>
          <a:ln w="38100" cap="rnd" cmpd="dbl">
            <a:gradFill flip="none" rotWithShape="1"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85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ot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393305" y="2790825"/>
            <a:ext cx="1381125" cy="33528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横切关注点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391400" y="3559175"/>
            <a:ext cx="1381125" cy="33528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横切关注点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391400" y="4347845"/>
            <a:ext cx="1381125" cy="33528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横切关注点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391400" y="5126355"/>
            <a:ext cx="1381125" cy="33528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横切关注点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396095" y="2647315"/>
            <a:ext cx="1112520" cy="63182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en-US" altLang="zh-CN"/>
              <a:t>logStart</a:t>
            </a:r>
            <a:endParaRPr lang="zh-CN" altLang="en-US"/>
          </a:p>
          <a:p>
            <a:pPr algn="ctr"/>
            <a:r>
              <a:rPr lang="zh-CN" altLang="en-US"/>
              <a:t>通知方法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9392285" y="3429635"/>
            <a:ext cx="1112520" cy="60833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en-US" altLang="zh-CN"/>
              <a:t>logReturn</a:t>
            </a:r>
            <a:endParaRPr lang="zh-CN" altLang="en-US"/>
          </a:p>
          <a:p>
            <a:pPr algn="ctr"/>
            <a:r>
              <a:rPr lang="zh-CN" altLang="en-US"/>
              <a:t>通知方法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392285" y="4204335"/>
            <a:ext cx="1112520" cy="66040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en-US" altLang="zh-CN"/>
              <a:t>logError</a:t>
            </a:r>
            <a:endParaRPr lang="zh-CN" altLang="en-US"/>
          </a:p>
          <a:p>
            <a:pPr algn="ctr"/>
            <a:r>
              <a:rPr lang="zh-CN" altLang="en-US"/>
              <a:t>通知方法</a:t>
            </a: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392285" y="5053965"/>
            <a:ext cx="1112520" cy="58674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en-US" altLang="zh-CN"/>
              <a:t>logEnd</a:t>
            </a:r>
            <a:endParaRPr lang="zh-CN" altLang="en-US"/>
          </a:p>
          <a:p>
            <a:pPr algn="ctr"/>
            <a:r>
              <a:rPr lang="zh-CN" altLang="en-US"/>
              <a:t>通知方法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9262110" y="1769110"/>
            <a:ext cx="1440180" cy="58864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en-US" altLang="zh-CN"/>
              <a:t>[Log]</a:t>
            </a:r>
            <a:r>
              <a:rPr lang="zh-CN" altLang="en-US"/>
              <a:t>切面类（</a:t>
            </a:r>
            <a:r>
              <a:rPr lang="en-US" altLang="zh-CN"/>
              <a:t>Aspect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0643235" y="2790825"/>
            <a:ext cx="1112520" cy="33528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前置通知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0643235" y="3569335"/>
            <a:ext cx="1112520" cy="33528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返回通知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643235" y="4347845"/>
            <a:ext cx="1112520" cy="33528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异常通知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643235" y="5126355"/>
            <a:ext cx="1112520" cy="33528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后置通知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775450" y="6069330"/>
            <a:ext cx="2486025" cy="33528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连接点（</a:t>
            </a:r>
            <a:r>
              <a:rPr lang="en-US" altLang="zh-CN"/>
              <a:t>JoinPoint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37540" y="6069330"/>
            <a:ext cx="2197100" cy="33528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切入点（</a:t>
            </a:r>
            <a:r>
              <a:rPr lang="en-US" altLang="zh-CN"/>
              <a:t>PointCut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957955" y="6404610"/>
            <a:ext cx="1833245" cy="33528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切入点表达式</a:t>
            </a:r>
            <a:endParaRPr lang="zh-CN" altLang="en-US"/>
          </a:p>
        </p:txBody>
      </p:sp>
      <p:cxnSp>
        <p:nvCxnSpPr>
          <p:cNvPr id="55" name="直接箭头连接符 54"/>
          <p:cNvCxnSpPr>
            <a:stCxn id="52" idx="1"/>
            <a:endCxn id="53" idx="3"/>
          </p:cNvCxnSpPr>
          <p:nvPr/>
        </p:nvCxnSpPr>
        <p:spPr>
          <a:xfrm flipH="1">
            <a:off x="2834640" y="6236970"/>
            <a:ext cx="3940810" cy="0"/>
          </a:xfrm>
          <a:prstGeom prst="straightConnector1">
            <a:avLst/>
          </a:prstGeom>
          <a:ln w="38100" cap="rnd" cmpd="dbl">
            <a:gradFill flip="none" rotWithShape="1"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85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ot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668395" y="5912485"/>
            <a:ext cx="289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选出自己感兴趣的切入点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809230" y="651510"/>
            <a:ext cx="1323340" cy="61658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目标对象</a:t>
            </a:r>
            <a:endParaRPr lang="zh-CN" altLang="en-US"/>
          </a:p>
          <a:p>
            <a:pPr algn="ctr"/>
            <a:r>
              <a:rPr lang="en-US" altLang="zh-CN"/>
              <a:t>(target)</a:t>
            </a:r>
            <a:endParaRPr lang="en-US" altLang="zh-CN"/>
          </a:p>
        </p:txBody>
      </p:sp>
      <p:sp>
        <p:nvSpPr>
          <p:cNvPr id="58" name="矩形 57"/>
          <p:cNvSpPr/>
          <p:nvPr/>
        </p:nvSpPr>
        <p:spPr>
          <a:xfrm>
            <a:off x="10504805" y="651510"/>
            <a:ext cx="1323340" cy="616585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zh-CN" altLang="en-US"/>
              <a:t>代理对象</a:t>
            </a:r>
            <a:endParaRPr lang="zh-CN" altLang="en-US"/>
          </a:p>
          <a:p>
            <a:pPr algn="ctr"/>
            <a:r>
              <a:rPr lang="en-US" altLang="zh-CN"/>
              <a:t>Proxy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8" idx="2"/>
            <a:endCxn id="46" idx="3"/>
          </p:cNvCxnSpPr>
          <p:nvPr/>
        </p:nvCxnSpPr>
        <p:spPr>
          <a:xfrm flipH="1">
            <a:off x="10702290" y="1268095"/>
            <a:ext cx="464185" cy="795655"/>
          </a:xfrm>
          <a:prstGeom prst="straightConnector1">
            <a:avLst/>
          </a:prstGeom>
          <a:ln w="38100" cap="rnd" cmpd="dbl">
            <a:gradFill flip="none" rotWithShape="1"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85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ot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6" idx="1"/>
            <a:endCxn id="57" idx="2"/>
          </p:cNvCxnSpPr>
          <p:nvPr/>
        </p:nvCxnSpPr>
        <p:spPr>
          <a:xfrm flipH="1" flipV="1">
            <a:off x="8470900" y="1268095"/>
            <a:ext cx="791210" cy="795655"/>
          </a:xfrm>
          <a:prstGeom prst="straightConnector1">
            <a:avLst/>
          </a:prstGeom>
          <a:ln w="38100" cap="rnd" cmpd="dbl">
            <a:gradFill flip="none" rotWithShape="1"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85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ot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ldLvl="0" animBg="1"/>
      <p:bldP spid="13" grpId="0" animBg="1"/>
      <p:bldP spid="14" grpId="0" bldLvl="0" animBg="1"/>
      <p:bldP spid="15" grpId="0" animBg="1"/>
      <p:bldP spid="16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9" grpId="1" animBg="1"/>
      <p:bldP spid="11" grpId="1" animBg="1"/>
      <p:bldP spid="13" grpId="1" animBg="1"/>
      <p:bldP spid="15" grpId="1" animBg="1"/>
      <p:bldP spid="18" grpId="1" animBg="1"/>
      <p:bldP spid="19" grpId="1" animBg="1"/>
      <p:bldP spid="20" grpId="1" animBg="1"/>
      <p:bldP spid="21" grpId="1" animBg="1"/>
      <p:bldP spid="22" grpId="1" animBg="1"/>
      <p:bldP spid="23" grpId="1" animBg="1"/>
      <p:bldP spid="24" grpId="1" animBg="1"/>
      <p:bldP spid="25" grpId="1" animBg="1"/>
      <p:bldP spid="26" grpId="1" animBg="1"/>
      <p:bldP spid="27" grpId="1" animBg="1"/>
      <p:bldP spid="28" grpId="1" animBg="1"/>
      <p:bldP spid="29" grpId="1" animBg="1"/>
      <p:bldP spid="52" grpId="0" bldLvl="0" animBg="1"/>
      <p:bldP spid="53" grpId="0" bldLvl="0" animBg="1"/>
      <p:bldP spid="56" grpId="0"/>
      <p:bldP spid="54" grpId="0" animBg="1"/>
      <p:bldP spid="57" grpId="0" bldLvl="0" animBg="1"/>
      <p:bldP spid="58" grpId="0" bldLvl="0" animBg="1"/>
      <p:bldP spid="6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AOP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步骤：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/>
              <a:t>导入</a:t>
            </a:r>
            <a:r>
              <a:rPr lang="en-US" altLang="zh-CN"/>
              <a:t> AOP </a:t>
            </a:r>
            <a:r>
              <a:rPr lang="zh-CN" altLang="en-US"/>
              <a:t>依赖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、编写切面</a:t>
            </a:r>
            <a:r>
              <a:rPr lang="en-US" altLang="zh-CN"/>
              <a:t> Aspect</a:t>
            </a:r>
            <a:endParaRPr lang="en-US" altLang="zh-CN"/>
          </a:p>
          <a:p>
            <a:pPr lvl="1"/>
            <a:r>
              <a:rPr lang="en-US" altLang="zh-CN"/>
              <a:t>3</a:t>
            </a:r>
            <a:r>
              <a:rPr lang="zh-CN" altLang="en-US"/>
              <a:t>、编写通知方法</a:t>
            </a:r>
            <a:endParaRPr lang="zh-CN" altLang="en-US"/>
          </a:p>
          <a:p>
            <a:pPr lvl="1"/>
            <a:r>
              <a:rPr lang="en-US" altLang="zh-CN"/>
              <a:t>4</a:t>
            </a:r>
            <a:r>
              <a:rPr lang="zh-CN" altLang="en-US"/>
              <a:t>、指定切入点表达式</a:t>
            </a:r>
            <a:endParaRPr lang="zh-CN" altLang="en-US"/>
          </a:p>
          <a:p>
            <a:pPr lvl="1"/>
            <a:r>
              <a:rPr lang="en-US" altLang="zh-CN"/>
              <a:t>5</a:t>
            </a:r>
            <a:r>
              <a:rPr lang="zh-CN" altLang="en-US"/>
              <a:t>、测试</a:t>
            </a:r>
            <a:r>
              <a:rPr lang="en-US" altLang="zh-CN"/>
              <a:t> AOP </a:t>
            </a:r>
            <a:r>
              <a:rPr lang="zh-CN" altLang="en-US"/>
              <a:t>动态织入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AOP </a:t>
            </a:r>
            <a:r>
              <a:rPr lang="zh-CN" altLang="en-US"/>
              <a:t>细节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91710"/>
          </a:xfrm>
        </p:spPr>
        <p:txBody>
          <a:bodyPr>
            <a:normAutofit fontScale="80000"/>
          </a:bodyPr>
          <a:p>
            <a:pPr>
              <a:lnSpc>
                <a:spcPct val="120000"/>
              </a:lnSpc>
            </a:pPr>
            <a:r>
              <a:rPr lang="zh-CN" altLang="en-US"/>
              <a:t>切入点表达式更多写法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https://docs.spring.io/spring-framework/reference/core/aop/ataspectj/pointcuts.html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通知方法</a:t>
            </a:r>
            <a:r>
              <a:rPr lang="en-US" altLang="zh-CN"/>
              <a:t>&amp;</a:t>
            </a:r>
            <a:r>
              <a:rPr lang="zh-CN" altLang="en-US"/>
              <a:t>连接点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 sz="2400"/>
              <a:t>前置通知、返回通知、异常通知、后置通知</a:t>
            </a:r>
            <a:endParaRPr lang="zh-CN" altLang="en-US" sz="2400"/>
          </a:p>
          <a:p>
            <a:pPr lvl="1">
              <a:lnSpc>
                <a:spcPct val="120000"/>
              </a:lnSpc>
            </a:pPr>
            <a:r>
              <a:rPr lang="zh-CN" altLang="en-US" sz="2400"/>
              <a:t>环绕通知</a:t>
            </a:r>
            <a:r>
              <a:rPr lang="en-US" altLang="zh-CN"/>
              <a:t> </a:t>
            </a:r>
            <a:endParaRPr lang="en-US" altLang="zh-CN"/>
          </a:p>
          <a:p>
            <a:pPr lvl="0">
              <a:lnSpc>
                <a:spcPct val="120000"/>
              </a:lnSpc>
            </a:pPr>
            <a:r>
              <a:rPr lang="zh-CN" altLang="en-US"/>
              <a:t>多切面顺序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@Order</a:t>
            </a:r>
            <a:r>
              <a:rPr lang="zh-CN" altLang="en-US"/>
              <a:t>、多切面原理</a:t>
            </a:r>
            <a:endParaRPr lang="zh-CN" altLang="en-US"/>
          </a:p>
          <a:p>
            <a:pPr lvl="0">
              <a:lnSpc>
                <a:spcPct val="120000"/>
              </a:lnSpc>
            </a:pPr>
            <a:r>
              <a:rPr lang="zh-CN" altLang="en-US" sz="2800">
                <a:sym typeface="+mn-ea"/>
              </a:rPr>
              <a:t>扩展了解：</a:t>
            </a:r>
            <a:r>
              <a:rPr lang="en-US" altLang="zh-CN" sz="2800">
                <a:sym typeface="+mn-ea"/>
              </a:rPr>
              <a:t>@EnableAspectJAutoProxy</a:t>
            </a:r>
            <a:endParaRPr lang="en-US" altLang="zh-CN" sz="280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>
                <a:sym typeface="+mn-ea"/>
              </a:rPr>
              <a:t>暴露代理对象</a:t>
            </a:r>
            <a:endParaRPr lang="zh-CN" altLang="en-US" sz="280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2800">
                <a:sym typeface="+mn-ea"/>
              </a:rPr>
              <a:t>AopContext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AOP</a:t>
            </a:r>
            <a:r>
              <a:rPr lang="zh-CN" altLang="en-US"/>
              <a:t>细节</a:t>
            </a:r>
            <a:r>
              <a:rPr lang="en-US" altLang="zh-CN"/>
              <a:t> - </a:t>
            </a:r>
            <a:r>
              <a:rPr lang="zh-CN" altLang="en-US"/>
              <a:t>切入点表达式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507365" y="1997075"/>
          <a:ext cx="11329035" cy="398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70"/>
                <a:gridCol w="3622040"/>
                <a:gridCol w="6257925"/>
              </a:tblGrid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语法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r>
                        <a:rPr lang="en-US" altLang="zh-CN"/>
                        <a:t>&amp;</a:t>
                      </a:r>
                      <a:r>
                        <a:rPr lang="zh-CN" altLang="en-US" sz="1800">
                          <a:sym typeface="+mn-ea"/>
                        </a:rPr>
                        <a:t>案例</a:t>
                      </a:r>
                      <a:endParaRPr lang="en-US" altLang="zh-CN"/>
                    </a:p>
                  </a:txBody>
                  <a:tcPr/>
                </a:tc>
              </a:tr>
              <a:tr h="342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execution</a:t>
                      </a:r>
                      <a:endParaRPr lang="zh-CN" altLang="en-US" sz="1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execution(modifiers-pattern? ret-type-pattern declaring-type-pattern?name-pattern(param-pattern) throws-pattern?)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最常用；匹配方法执行连接点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00B050"/>
                          </a:solidFill>
                          <a:sym typeface="+mn-ea"/>
                        </a:rPr>
                        <a:t>如：execution(* com.example.service.*.*(..))</a:t>
                      </a:r>
                      <a:r>
                        <a:rPr lang="zh-CN" altLang="en-US" sz="1600">
                          <a:sym typeface="+mn-ea"/>
                        </a:rPr>
                        <a:t> 匹配com.example.service包及其子包中所有类的所有方法。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within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within(type-pattern)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匹配指定类型内（包括子类型）的所有连接点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与execution表达式类似，但更侧重于类型而非具体的方法签名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this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this(type-pattern)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匹配</a:t>
                      </a:r>
                      <a:r>
                        <a:rPr lang="zh-CN" altLang="en-US" sz="1600">
                          <a:solidFill>
                            <a:srgbClr val="00B050"/>
                          </a:solidFill>
                        </a:rPr>
                        <a:t>代理对象</a:t>
                      </a:r>
                      <a:r>
                        <a:rPr lang="zh-CN" altLang="en-US" sz="1600"/>
                        <a:t>是指定类型或其子类型的任何连接点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target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target(type-pattern)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匹配</a:t>
                      </a:r>
                      <a:r>
                        <a:rPr lang="zh-CN" altLang="en-US" sz="1600">
                          <a:solidFill>
                            <a:srgbClr val="00B050"/>
                          </a:solidFill>
                        </a:rPr>
                        <a:t>目标对象</a:t>
                      </a:r>
                      <a:r>
                        <a:rPr lang="zh-CN" altLang="en-US" sz="1600"/>
                        <a:t>是指定类型或其子类型的任何连接点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如：</a:t>
                      </a:r>
                      <a:r>
                        <a:rPr lang="zh-CN" altLang="en-US" sz="1600" b="1">
                          <a:solidFill>
                            <a:srgbClr val="00B050"/>
                          </a:solidFill>
                        </a:rPr>
                        <a:t>target(com.example.MyBean) 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匹配所有目标对象是MyBean类型或其子类型的连接点。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args</a:t>
                      </a:r>
                      <a:endParaRPr lang="zh-CN" altLang="en-US" sz="1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args(param-pattern)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匹配方法参数是指定类型或其子类型的任何连接点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如：args(java.io.Serializable)；匹配所有参数是序列化接口的方法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bean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bean(bean-id-or-name-pattern)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匹配特定Spring bean的所有连接点。这依赖于Spring bean的名称或ID。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75" y="663575"/>
            <a:ext cx="5386705" cy="10591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AOP</a:t>
            </a:r>
            <a:r>
              <a:rPr lang="zh-CN" altLang="en-US"/>
              <a:t>细节</a:t>
            </a:r>
            <a:r>
              <a:rPr lang="en-US" altLang="zh-CN"/>
              <a:t> - </a:t>
            </a:r>
            <a:r>
              <a:rPr lang="zh-CN" altLang="en-US"/>
              <a:t>切入点表达式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546100" y="1661160"/>
          <a:ext cx="11329035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70"/>
                <a:gridCol w="3622040"/>
                <a:gridCol w="625792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语法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r>
                        <a:rPr lang="en-US" altLang="zh-CN"/>
                        <a:t>&amp;</a:t>
                      </a:r>
                      <a:r>
                        <a:rPr lang="zh-CN" altLang="en-US" sz="1800">
                          <a:sym typeface="+mn-ea"/>
                        </a:rPr>
                        <a:t>案例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@target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@target</a:t>
                      </a:r>
                      <a:r>
                        <a:rPr lang="zh-CN" altLang="en-US" sz="1600"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sym typeface="+mn-ea"/>
                        </a:rPr>
                        <a:t>annotation-type</a:t>
                      </a:r>
                      <a:r>
                        <a:rPr lang="zh-CN" altLang="en-US" sz="1600">
                          <a:sym typeface="+mn-ea"/>
                        </a:rPr>
                        <a:t>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匹配标注了指定注解的所有目标对象的方法。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如@target(org.springframework.transaction.annotation.Transactional)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@args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@</a:t>
                      </a:r>
                      <a:r>
                        <a:rPr lang="zh-CN" altLang="en-US" sz="1600"/>
                        <a:t>args(</a:t>
                      </a:r>
                      <a:r>
                        <a:rPr lang="zh-CN" altLang="en-US" sz="1600">
                          <a:sym typeface="+mn-ea"/>
                        </a:rPr>
                        <a:t>annotation-type</a:t>
                      </a:r>
                      <a:r>
                        <a:rPr lang="zh-CN" altLang="en-US" sz="1600"/>
                        <a:t>)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匹配方法参数标注指定注解。如：</a:t>
                      </a:r>
                      <a:r>
                        <a:rPr lang="en-US" altLang="zh-CN" sz="1600">
                          <a:sym typeface="+mn-ea"/>
                        </a:rPr>
                        <a:t>@</a:t>
                      </a:r>
                      <a:r>
                        <a:rPr lang="zh-CN" altLang="en-US" sz="1600">
                          <a:sym typeface="+mn-ea"/>
                        </a:rPr>
                        <a:t>args(</a:t>
                      </a:r>
                      <a:r>
                        <a:rPr lang="en-US" altLang="zh-CN" sz="1600">
                          <a:sym typeface="+mn-ea"/>
                        </a:rPr>
                        <a:t>com.atguigu</a:t>
                      </a:r>
                      <a:r>
                        <a:rPr lang="zh-CN" altLang="en-US" sz="1600">
                          <a:sym typeface="+mn-ea"/>
                        </a:rPr>
                        <a:t>.</a:t>
                      </a:r>
                      <a:r>
                        <a:rPr lang="en-US" altLang="zh-CN" sz="1600">
                          <a:sym typeface="+mn-ea"/>
                        </a:rPr>
                        <a:t>Hello</a:t>
                      </a:r>
                      <a:r>
                        <a:rPr lang="zh-CN" altLang="en-US" sz="1600">
                          <a:sym typeface="+mn-ea"/>
                        </a:rPr>
                        <a:t>)；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匹配参数上标注</a:t>
                      </a:r>
                      <a:r>
                        <a:rPr lang="en-US" altLang="zh-CN" sz="1600">
                          <a:sym typeface="+mn-ea"/>
                        </a:rPr>
                        <a:t>@Hello</a:t>
                      </a:r>
                      <a:r>
                        <a:rPr lang="zh-CN" altLang="en-US" sz="1600">
                          <a:sym typeface="+mn-ea"/>
                        </a:rPr>
                        <a:t>注解的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@within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@within(</a:t>
                      </a:r>
                      <a:r>
                        <a:rPr lang="zh-CN" altLang="en-US" sz="1600">
                          <a:sym typeface="+mn-ea"/>
                        </a:rPr>
                        <a:t>annotation-type</a:t>
                      </a:r>
                      <a:r>
                        <a:rPr lang="zh-CN" altLang="en-US" sz="1600"/>
                        <a:t>)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匹配目标对象类型上拥有指定注解的所有方法。如：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@within(org.springframework.transaction.annotation.Transactional)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匹配所有目标对象类上被</a:t>
                      </a:r>
                      <a:r>
                        <a:rPr lang="zh-CN" altLang="en-US" sz="1600">
                          <a:sym typeface="+mn-ea"/>
                        </a:rPr>
                        <a:t>@Transactional注解标注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@annotation</a:t>
                      </a:r>
                      <a:endParaRPr lang="zh-CN" altLang="en-US" sz="1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@annotation(annotation-type)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匹配任何被指定注解标注的方法。如，@annotation(org.springframework.transaction.annotation.Transactional) 匹配所有被@Transactional注解标注的方法。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组合表达式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&amp;&amp;、||、!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&amp;&amp;</a:t>
                      </a:r>
                      <a:r>
                        <a:rPr lang="zh-CN" altLang="en-US" sz="1400"/>
                        <a:t>代表同时成立、</a:t>
                      </a:r>
                      <a:r>
                        <a:rPr lang="en-US" altLang="zh-CN" sz="1400"/>
                        <a:t>||</a:t>
                      </a:r>
                      <a:r>
                        <a:rPr lang="zh-CN" altLang="en-US" sz="1400"/>
                        <a:t>代表某个成立、</a:t>
                      </a:r>
                      <a:r>
                        <a:rPr lang="en-US" altLang="zh-CN" sz="1400"/>
                        <a:t>!</a:t>
                      </a:r>
                      <a:r>
                        <a:rPr lang="zh-CN" altLang="en-US" sz="1400"/>
                        <a:t>代表非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/>
                        <a:t>某个不成立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AOP </a:t>
            </a:r>
            <a:r>
              <a:rPr lang="zh-CN" altLang="en-US"/>
              <a:t>细节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0285" y="1319530"/>
            <a:ext cx="9608185" cy="1198880"/>
          </a:xfrm>
        </p:spPr>
        <p:txBody>
          <a:bodyPr>
            <a:normAutofit fontScale="70000"/>
          </a:bodyPr>
          <a:p>
            <a:pPr>
              <a:lnSpc>
                <a:spcPct val="110000"/>
              </a:lnSpc>
            </a:pPr>
            <a:r>
              <a:rPr lang="zh-CN" altLang="en-US"/>
              <a:t>通知方法的执行顺序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正常：前置通知</a:t>
            </a:r>
            <a:r>
              <a:rPr lang="en-US" altLang="zh-CN"/>
              <a:t> ==</a:t>
            </a:r>
            <a:r>
              <a:rPr lang="zh-CN" altLang="en-US"/>
              <a:t>》目标方法</a:t>
            </a:r>
            <a:r>
              <a:rPr lang="en-US" altLang="zh-CN"/>
              <a:t> ==</a:t>
            </a:r>
            <a:r>
              <a:rPr lang="zh-CN" altLang="en-US"/>
              <a:t>》返回通知</a:t>
            </a:r>
            <a:r>
              <a:rPr lang="en-US" altLang="zh-CN"/>
              <a:t> ==</a:t>
            </a:r>
            <a:r>
              <a:rPr lang="zh-CN" altLang="en-US"/>
              <a:t>》后置通知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异常：</a:t>
            </a:r>
            <a:r>
              <a:rPr lang="zh-CN" altLang="en-US">
                <a:sym typeface="+mn-ea"/>
              </a:rPr>
              <a:t>前置通知</a:t>
            </a:r>
            <a:r>
              <a:rPr lang="en-US" altLang="zh-CN">
                <a:sym typeface="+mn-ea"/>
              </a:rPr>
              <a:t> ==</a:t>
            </a:r>
            <a:r>
              <a:rPr lang="zh-CN" altLang="en-US">
                <a:sym typeface="+mn-ea"/>
              </a:rPr>
              <a:t>》目标方法</a:t>
            </a:r>
            <a:r>
              <a:rPr lang="en-US" altLang="zh-CN">
                <a:sym typeface="+mn-ea"/>
              </a:rPr>
              <a:t> ==</a:t>
            </a:r>
            <a:r>
              <a:rPr lang="zh-CN" altLang="en-US">
                <a:sym typeface="+mn-ea"/>
              </a:rPr>
              <a:t>》异常通知</a:t>
            </a:r>
            <a:r>
              <a:rPr lang="en-US" altLang="zh-CN">
                <a:sym typeface="+mn-ea"/>
              </a:rPr>
              <a:t> ==</a:t>
            </a:r>
            <a:r>
              <a:rPr lang="zh-CN" altLang="en-US">
                <a:sym typeface="+mn-ea"/>
              </a:rPr>
              <a:t>》后置通知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7830" y="2621280"/>
            <a:ext cx="545782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1. Spring</a:t>
            </a:r>
            <a:r>
              <a:rPr lang="zh-CN" altLang="en-US" b="1"/>
              <a:t>介绍</a:t>
            </a:r>
            <a:endParaRPr lang="zh-CN" altLang="en-US" b="1" spc="30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框架是什么</a:t>
            </a:r>
            <a:endParaRPr lang="zh-CN" altLang="en-US"/>
          </a:p>
          <a:p>
            <a:r>
              <a:rPr lang="en-US" altLang="zh-CN"/>
              <a:t>Spring </a:t>
            </a:r>
            <a:r>
              <a:rPr lang="zh-CN" altLang="en-US"/>
              <a:t>体系</a:t>
            </a:r>
            <a:endParaRPr lang="zh-CN" altLang="en-US"/>
          </a:p>
          <a:p>
            <a:r>
              <a:rPr lang="en-US" altLang="zh-CN"/>
              <a:t>Spring Framework</a:t>
            </a:r>
            <a:endParaRPr lang="en-US" altLang="zh-CN"/>
          </a:p>
          <a:p>
            <a:r>
              <a:rPr lang="en-US" altLang="zh-CN"/>
              <a:t>Spring </a:t>
            </a:r>
            <a:r>
              <a:rPr lang="zh-CN" altLang="en-US"/>
              <a:t>模块划分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AOP - </a:t>
            </a:r>
            <a:r>
              <a:rPr lang="zh-CN" altLang="en-US"/>
              <a:t>多切面的执行顺序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按照切面的优先级，优先级越高，越先执行，越是代理的最外层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0190" y="2358390"/>
            <a:ext cx="76581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AOP </a:t>
            </a:r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833620"/>
          </a:xfrm>
        </p:spPr>
        <p:txBody>
          <a:bodyPr>
            <a:normAutofit lnSpcReduction="10000"/>
          </a:bodyPr>
          <a:p>
            <a:r>
              <a:rPr lang="zh-CN" altLang="en-US"/>
              <a:t>熟悉</a:t>
            </a:r>
            <a:r>
              <a:rPr lang="en-US" altLang="zh-CN"/>
              <a:t> </a:t>
            </a:r>
            <a:r>
              <a:rPr lang="zh-CN" altLang="en-US"/>
              <a:t>切面与通知方法</a:t>
            </a:r>
            <a:r>
              <a:rPr lang="en-US" altLang="zh-CN"/>
              <a:t> </a:t>
            </a:r>
            <a:r>
              <a:rPr lang="zh-CN" altLang="en-US"/>
              <a:t>编写；</a:t>
            </a:r>
            <a:endParaRPr lang="zh-CN" altLang="en-US"/>
          </a:p>
          <a:p>
            <a:pPr lvl="1"/>
            <a:r>
              <a:rPr lang="zh-CN" altLang="en-US"/>
              <a:t>普通通知</a:t>
            </a:r>
            <a:endParaRPr lang="zh-CN" altLang="en-US"/>
          </a:p>
          <a:p>
            <a:pPr lvl="1"/>
            <a:r>
              <a:rPr lang="zh-CN" altLang="en-US"/>
              <a:t>环绕通知</a:t>
            </a:r>
            <a:endParaRPr lang="zh-CN" altLang="en-US"/>
          </a:p>
          <a:p>
            <a:r>
              <a:rPr lang="zh-CN" altLang="en-US"/>
              <a:t>掌握</a:t>
            </a:r>
            <a:r>
              <a:rPr lang="en-US" altLang="zh-CN"/>
              <a:t> </a:t>
            </a:r>
            <a:r>
              <a:rPr lang="zh-CN" altLang="en-US"/>
              <a:t>切入点表达式</a:t>
            </a:r>
            <a:endParaRPr lang="zh-CN" altLang="en-US"/>
          </a:p>
          <a:p>
            <a:pPr lvl="1"/>
            <a:r>
              <a:rPr lang="en-US" altLang="zh-CN" sz="2400"/>
              <a:t>execution()</a:t>
            </a:r>
            <a:endParaRPr lang="en-US" altLang="zh-CN" sz="2400"/>
          </a:p>
          <a:p>
            <a:pPr lvl="1"/>
            <a:r>
              <a:rPr lang="en-US" altLang="zh-CN" sz="2400"/>
              <a:t>@annotation()</a:t>
            </a:r>
            <a:endParaRPr lang="zh-CN" altLang="en-US"/>
          </a:p>
          <a:p>
            <a:r>
              <a:rPr lang="zh-CN" altLang="en-US"/>
              <a:t>理解</a:t>
            </a:r>
            <a:r>
              <a:rPr lang="en-US" altLang="zh-CN"/>
              <a:t> </a:t>
            </a:r>
            <a:r>
              <a:rPr lang="zh-CN" altLang="en-US"/>
              <a:t>切面执行流程</a:t>
            </a:r>
            <a:endParaRPr lang="zh-CN" altLang="en-US"/>
          </a:p>
          <a:p>
            <a:pPr lvl="1"/>
            <a:r>
              <a:rPr lang="zh-CN" altLang="en-US"/>
              <a:t>单切面：</a:t>
            </a:r>
            <a:endParaRPr lang="zh-CN" altLang="en-US"/>
          </a:p>
          <a:p>
            <a:pPr lvl="2"/>
            <a:r>
              <a:rPr lang="zh-CN" altLang="en-US" sz="2000"/>
              <a:t>正常：</a:t>
            </a:r>
            <a:r>
              <a:rPr lang="zh-CN" altLang="en-US"/>
              <a:t>前置</a:t>
            </a:r>
            <a:r>
              <a:rPr lang="en-US" altLang="zh-CN"/>
              <a:t> ==</a:t>
            </a:r>
            <a:r>
              <a:rPr lang="zh-CN" altLang="en-US"/>
              <a:t>》目标</a:t>
            </a:r>
            <a:r>
              <a:rPr lang="en-US" altLang="zh-CN"/>
              <a:t> ==</a:t>
            </a:r>
            <a:r>
              <a:rPr lang="zh-CN" altLang="en-US"/>
              <a:t>》返回</a:t>
            </a:r>
            <a:r>
              <a:rPr lang="en-US" altLang="zh-CN"/>
              <a:t> ==</a:t>
            </a:r>
            <a:r>
              <a:rPr lang="zh-CN" altLang="en-US"/>
              <a:t>》后置</a:t>
            </a:r>
            <a:endParaRPr lang="zh-CN" altLang="en-US"/>
          </a:p>
          <a:p>
            <a:pPr lvl="2"/>
            <a:r>
              <a:rPr lang="zh-CN" altLang="en-US"/>
              <a:t>异常：</a:t>
            </a:r>
            <a:r>
              <a:rPr lang="zh-CN" altLang="en-US">
                <a:sym typeface="+mn-ea"/>
              </a:rPr>
              <a:t>前置</a:t>
            </a:r>
            <a:r>
              <a:rPr lang="en-US" altLang="zh-CN">
                <a:sym typeface="+mn-ea"/>
              </a:rPr>
              <a:t> ==</a:t>
            </a:r>
            <a:r>
              <a:rPr lang="zh-CN" altLang="en-US">
                <a:sym typeface="+mn-ea"/>
              </a:rPr>
              <a:t>》目标</a:t>
            </a:r>
            <a:r>
              <a:rPr lang="en-US" altLang="zh-CN">
                <a:sym typeface="+mn-ea"/>
              </a:rPr>
              <a:t> ==</a:t>
            </a:r>
            <a:r>
              <a:rPr lang="zh-CN" altLang="en-US">
                <a:sym typeface="+mn-ea"/>
              </a:rPr>
              <a:t>》异常</a:t>
            </a:r>
            <a:r>
              <a:rPr lang="en-US" altLang="zh-CN">
                <a:sym typeface="+mn-ea"/>
              </a:rPr>
              <a:t> ==</a:t>
            </a:r>
            <a:r>
              <a:rPr lang="zh-CN" altLang="en-US">
                <a:sym typeface="+mn-ea"/>
              </a:rPr>
              <a:t>》后置</a:t>
            </a:r>
            <a:endParaRPr lang="zh-CN" altLang="en-US"/>
          </a:p>
          <a:p>
            <a:pPr lvl="1"/>
            <a:r>
              <a:rPr lang="zh-CN" altLang="en-US"/>
              <a:t>多切面：</a:t>
            </a:r>
            <a:endParaRPr lang="zh-CN" altLang="en-US"/>
          </a:p>
          <a:p>
            <a:pPr lvl="2"/>
            <a:r>
              <a:rPr lang="zh-CN" altLang="en-US"/>
              <a:t>按照切面优先级，</a:t>
            </a:r>
            <a:r>
              <a:rPr lang="en-US" altLang="zh-CN"/>
              <a:t>@Order</a:t>
            </a:r>
            <a:r>
              <a:rPr lang="zh-CN" altLang="en-US"/>
              <a:t>指定优先级，数字越小，优先级越高，越是代理最外层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 Spring - </a:t>
            </a:r>
            <a:r>
              <a:rPr lang="zh-CN" altLang="en-US"/>
              <a:t>声明式事务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JdbcTemplate</a:t>
            </a:r>
            <a:endParaRPr lang="en-US" altLang="zh-CN"/>
          </a:p>
          <a:p>
            <a:r>
              <a:rPr lang="zh-CN" altLang="en-US"/>
              <a:t>声明式事务</a:t>
            </a:r>
            <a:endParaRPr lang="zh-CN" altLang="en-US"/>
          </a:p>
          <a:p>
            <a:r>
              <a:rPr lang="zh-CN" altLang="en-US"/>
              <a:t>隔离级别</a:t>
            </a:r>
            <a:endParaRPr lang="zh-CN" altLang="en-US"/>
          </a:p>
          <a:p>
            <a:r>
              <a:rPr lang="zh-CN" altLang="en-US"/>
              <a:t>传播行为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82990" y="3429000"/>
            <a:ext cx="1009015" cy="861060"/>
          </a:xfrm>
          <a:prstGeom prst="rect">
            <a:avLst/>
          </a:prstGeom>
          <a:ln>
            <a:tailEnd type="arrow" w="med" len="med"/>
          </a:ln>
        </p:spPr>
        <p:style>
          <a:lnRef idx="2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JdbcTemplate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C000"/>
                </a:solidFill>
              </a:rPr>
              <a:t>环境</a:t>
            </a:r>
            <a:r>
              <a:rPr lang="zh-CN" altLang="en-US"/>
              <a:t>：导入</a:t>
            </a:r>
            <a:r>
              <a:rPr lang="en-US" altLang="zh-CN"/>
              <a:t>sql</a:t>
            </a:r>
            <a:r>
              <a:rPr lang="zh-CN" altLang="en-US"/>
              <a:t>文件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263650" y="2385060"/>
          <a:ext cx="853249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715"/>
                <a:gridCol w="403161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按照</a:t>
                      </a:r>
                      <a:r>
                        <a:rPr lang="en-US" altLang="zh-CN"/>
                        <a:t>id</a:t>
                      </a:r>
                      <a:r>
                        <a:rPr lang="zh-CN" altLang="en-US"/>
                        <a:t>查询图书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了解</a:t>
                      </a:r>
                      <a:r>
                        <a:rPr lang="en-US" altLang="zh-CN"/>
                        <a:t> queryForObject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新增一个图书</a:t>
                      </a:r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了解</a:t>
                      </a:r>
                      <a:r>
                        <a:rPr lang="en-US" altLang="zh-CN"/>
                        <a:t> update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按照</a:t>
                      </a:r>
                      <a:r>
                        <a:rPr lang="en-US" altLang="zh-CN"/>
                        <a:t>id</a:t>
                      </a:r>
                      <a:r>
                        <a:rPr lang="zh-CN" altLang="en-US"/>
                        <a:t>修改图书库存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按照</a:t>
                      </a:r>
                      <a:r>
                        <a:rPr lang="en-US" altLang="zh-CN"/>
                        <a:t>id</a:t>
                      </a:r>
                      <a:r>
                        <a:rPr lang="zh-CN" altLang="en-US"/>
                        <a:t>删除图书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按照</a:t>
                      </a:r>
                      <a:r>
                        <a:rPr lang="en-US" altLang="zh-CN"/>
                        <a:t>username</a:t>
                      </a:r>
                      <a:r>
                        <a:rPr lang="zh-CN" altLang="en-US"/>
                        <a:t>扣减</a:t>
                      </a:r>
                      <a:r>
                        <a:rPr lang="zh-CN" altLang="en-US"/>
                        <a:t>账户余额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准备事务环境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编写用户购买图书完整方法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05203" y="3342323"/>
          <a:ext cx="116141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495935" imgH="441960" progId="Package">
                  <p:embed/>
                </p:oleObj>
              </mc:Choice>
              <mc:Fallback>
                <p:oleObj name="" r:id="rId1" imgW="495935" imgH="44196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05203" y="3342323"/>
                        <a:ext cx="1161415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声明式事务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C000"/>
                </a:solidFill>
              </a:rPr>
              <a:t>声明式</a:t>
            </a:r>
            <a:r>
              <a:rPr lang="en-US" altLang="zh-CN"/>
              <a:t> vs </a:t>
            </a:r>
            <a:r>
              <a:rPr lang="zh-CN" altLang="en-US">
                <a:solidFill>
                  <a:srgbClr val="FFC000"/>
                </a:solidFill>
              </a:rPr>
              <a:t>编程式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编程式</a:t>
            </a:r>
            <a:r>
              <a:rPr lang="zh-CN" altLang="en-US"/>
              <a:t>：通过编写业务代码，程序员自行完成指定功能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声明式</a:t>
            </a:r>
            <a:r>
              <a:rPr lang="zh-CN" altLang="en-US"/>
              <a:t>：通过声明业务需求，框架自动完成指定功能</a:t>
            </a:r>
            <a:endParaRPr lang="zh-CN" altLang="en-US"/>
          </a:p>
          <a:p>
            <a:pPr lvl="0"/>
            <a:r>
              <a:rPr lang="zh-CN" altLang="en-US"/>
              <a:t>声明式事务：</a:t>
            </a:r>
            <a:endParaRPr lang="zh-CN" altLang="en-US"/>
          </a:p>
          <a:p>
            <a:pPr lvl="1"/>
            <a:r>
              <a:rPr lang="zh-CN" altLang="en-US"/>
              <a:t>定义：只需要告诉框架，这个方法需要事务，框架会自动在运行方法时执行事务的流程控制逻辑。</a:t>
            </a:r>
            <a:endParaRPr lang="zh-CN" altLang="en-US"/>
          </a:p>
          <a:p>
            <a:pPr lvl="1"/>
            <a:r>
              <a:rPr lang="en-US" altLang="zh-CN"/>
              <a:t>Spring</a:t>
            </a:r>
            <a:r>
              <a:rPr lang="zh-CN" altLang="en-US"/>
              <a:t>支持：</a:t>
            </a:r>
            <a:r>
              <a:rPr lang="en-US" altLang="zh-CN"/>
              <a:t>@Transactional</a:t>
            </a:r>
            <a:endParaRPr lang="en-US" altLang="zh-CN"/>
          </a:p>
          <a:p>
            <a:pPr lvl="0"/>
            <a:r>
              <a:rPr lang="en-US" altLang="zh-CN">
                <a:solidFill>
                  <a:srgbClr val="FFC000"/>
                </a:solidFill>
              </a:rPr>
              <a:t>@Transactional </a:t>
            </a:r>
            <a:r>
              <a:rPr lang="zh-CN" altLang="en-US">
                <a:solidFill>
                  <a:srgbClr val="FFC000"/>
                </a:solidFill>
              </a:rPr>
              <a:t>属性</a:t>
            </a: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@Transactional - </a:t>
            </a:r>
            <a:r>
              <a:rPr lang="zh-CN" altLang="en-US"/>
              <a:t>异常回滚规则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1390650"/>
            <a:ext cx="9587230" cy="47771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隔离级别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6505"/>
            <a:ext cx="10401300" cy="3031490"/>
          </a:xfrm>
        </p:spPr>
        <p:txBody>
          <a:bodyPr>
            <a:normAutofit fontScale="70000"/>
          </a:bodyPr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C000"/>
                </a:solidFill>
              </a:rPr>
              <a:t>读未提交（Read Uncommitted）</a:t>
            </a:r>
            <a:endParaRPr lang="zh-CN" altLang="en-US">
              <a:solidFill>
                <a:srgbClr val="FFC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/>
              <a:t>事务可以读取未被提交的数据，易产生脏读、不可重复读和幻读等问题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C000"/>
                </a:solidFill>
              </a:rPr>
              <a:t>读已提交（Read Committed）</a:t>
            </a:r>
            <a:endParaRPr lang="zh-CN" altLang="en-US">
              <a:solidFill>
                <a:srgbClr val="FFC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/>
              <a:t>事务只能读取已经提交的数据，可避免脏读，但可能引发不可重复读和幻读。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C000"/>
                </a:solidFill>
              </a:rPr>
              <a:t>可重复读（Repeatable Read）</a:t>
            </a:r>
            <a:endParaRPr lang="zh-CN" altLang="en-US">
              <a:solidFill>
                <a:srgbClr val="FFC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/>
              <a:t>同一事务期间多次重复读取的数据相同。避免脏读和不可重复读，但仍有幻读的问题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C000"/>
                </a:solidFill>
              </a:rPr>
              <a:t>串行化（Serializable）</a:t>
            </a:r>
            <a:endParaRPr lang="zh-CN" altLang="en-US">
              <a:solidFill>
                <a:srgbClr val="FFC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/>
              <a:t>最高隔离级别，完全禁止了并发，只允许一个事务执行完毕之后才能执行另一个事务</a:t>
            </a:r>
            <a:endParaRPr lang="zh-CN" altLang="en-US" sz="2000"/>
          </a:p>
        </p:txBody>
      </p:sp>
      <p:graphicFrame>
        <p:nvGraphicFramePr>
          <p:cNvPr id="6" name="表格 5"/>
          <p:cNvGraphicFramePr/>
          <p:nvPr/>
        </p:nvGraphicFramePr>
        <p:xfrm>
          <a:off x="1100455" y="4533265"/>
          <a:ext cx="853186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级别</a:t>
                      </a:r>
                      <a:r>
                        <a:rPr lang="en-US" altLang="zh-CN"/>
                        <a:t> \  </a:t>
                      </a: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脏读</a:t>
                      </a: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不可重复读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幻读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读未提交</a:t>
                      </a:r>
                      <a:endParaRPr lang="zh-CN" altLang="en-US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√</a:t>
                      </a:r>
                      <a:endParaRPr lang="en-US" altLang="zh-CN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读已提交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可重复读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串行化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传播行为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951865"/>
          </a:xfrm>
        </p:spPr>
        <p:txBody>
          <a:bodyPr/>
          <a:p>
            <a:r>
              <a:rPr lang="zh-CN" altLang="en-US">
                <a:solidFill>
                  <a:srgbClr val="FFC000"/>
                </a:solidFill>
              </a:rPr>
              <a:t>定义</a:t>
            </a:r>
            <a:r>
              <a:rPr lang="zh-CN" altLang="en-US"/>
              <a:t>：</a:t>
            </a:r>
            <a:r>
              <a:rPr lang="zh-CN" altLang="en-US" sz="2000"/>
              <a:t>当一个事务方法被另一个事务方法调用时，事务该以何种状态存在？事务属性该如何传播下去？</a:t>
            </a:r>
            <a:endParaRPr lang="zh-CN" altLang="en-US" sz="20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64895" y="2593975"/>
          <a:ext cx="92125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680"/>
                <a:gridCol w="69469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传播行为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产生效果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REQUIRED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支持当前事务，如果不存在则创建一个新的事务</a:t>
                      </a:r>
                      <a:endParaRPr lang="zh-CN" altLang="en-US" sz="160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SUPPORTS</a:t>
                      </a:r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支持当前事务，如果不存在则非事务性执行</a:t>
                      </a:r>
                      <a:endParaRPr lang="zh-CN" altLang="en-US" sz="160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MANDATORY</a:t>
                      </a:r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支持当前事务，如果不存在则抛出异常</a:t>
                      </a:r>
                      <a:endParaRPr lang="zh-CN" altLang="en-US" sz="160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REQUIRES_NEW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创建一个新事务，并在存在当前事务时挂起当前事务</a:t>
                      </a:r>
                      <a:endParaRPr lang="zh-CN" altLang="en-US" sz="160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NESTED</a:t>
                      </a:r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如果当前存在事务，则在嵌套事务中执行，否则像 REQUIRED 一样运行</a:t>
                      </a:r>
                      <a:endParaRPr lang="zh-CN" altLang="en-US" sz="160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NOT_SUPPORTED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非事务执行，如果存在当前事务则暂停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NEVER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非事务性地执行，如果存在事务则抛出异常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8401" y="2967335"/>
            <a:ext cx="1071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尚硅谷让天下没有难学的技术</a:t>
            </a:r>
            <a:endParaRPr lang="zh-CN" altLang="en-US" sz="5400" spc="30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2026285"/>
          </a:xfrm>
        </p:spPr>
        <p:txBody>
          <a:bodyPr/>
          <a:p>
            <a:r>
              <a:rPr lang="zh-CN" altLang="en-US"/>
              <a:t>框架（</a:t>
            </a:r>
            <a:r>
              <a:rPr lang="en-US" altLang="zh-CN"/>
              <a:t>framework</a:t>
            </a:r>
            <a:r>
              <a:rPr lang="zh-CN" altLang="en-US"/>
              <a:t>）：</a:t>
            </a:r>
            <a:endParaRPr lang="zh-CN" altLang="en-US"/>
          </a:p>
          <a:p>
            <a:pPr lvl="1"/>
            <a:r>
              <a:rPr lang="zh-CN" altLang="en-US" sz="2400"/>
              <a:t>建筑学：</a:t>
            </a:r>
            <a:r>
              <a:rPr lang="zh-CN" altLang="en-US"/>
              <a:t>用于承载一个</a:t>
            </a:r>
            <a:r>
              <a:rPr lang="zh-CN" altLang="en-US">
                <a:solidFill>
                  <a:srgbClr val="00B050"/>
                </a:solidFill>
              </a:rPr>
              <a:t>系统</a:t>
            </a:r>
            <a:r>
              <a:rPr lang="zh-CN" altLang="en-US">
                <a:solidFill>
                  <a:srgbClr val="FFC000"/>
                </a:solidFill>
              </a:rPr>
              <a:t>必要功能</a:t>
            </a:r>
            <a:r>
              <a:rPr lang="zh-CN" altLang="en-US"/>
              <a:t>的</a:t>
            </a:r>
            <a:r>
              <a:rPr lang="zh-CN" altLang="en-US">
                <a:solidFill>
                  <a:srgbClr val="FFC000"/>
                </a:solidFill>
              </a:rPr>
              <a:t>基础要素</a:t>
            </a:r>
            <a:r>
              <a:rPr lang="zh-CN" altLang="en-US"/>
              <a:t>的</a:t>
            </a:r>
            <a:r>
              <a:rPr lang="zh-CN" altLang="en-US">
                <a:solidFill>
                  <a:srgbClr val="FFC000"/>
                </a:solidFill>
              </a:rPr>
              <a:t>集合</a:t>
            </a:r>
            <a:endParaRPr lang="zh-CN" altLang="en-US">
              <a:solidFill>
                <a:srgbClr val="FFC000"/>
              </a:solidFill>
            </a:endParaRPr>
          </a:p>
          <a:p>
            <a:pPr lvl="1"/>
            <a:r>
              <a:rPr lang="zh-CN" altLang="en-US"/>
              <a:t>计算机：某特定</a:t>
            </a:r>
            <a:r>
              <a:rPr lang="zh-CN" altLang="en-US">
                <a:solidFill>
                  <a:srgbClr val="FFC000"/>
                </a:solidFill>
              </a:rPr>
              <a:t>领域系统</a:t>
            </a:r>
            <a:r>
              <a:rPr lang="zh-CN" altLang="en-US"/>
              <a:t>的一组</a:t>
            </a:r>
            <a:r>
              <a:rPr lang="zh-CN" altLang="en-US">
                <a:solidFill>
                  <a:srgbClr val="FFC000"/>
                </a:solidFill>
              </a:rPr>
              <a:t>约定</a:t>
            </a:r>
            <a:r>
              <a:rPr lang="zh-CN" altLang="en-US"/>
              <a:t>、</a:t>
            </a:r>
            <a:r>
              <a:rPr lang="zh-CN" altLang="en-US">
                <a:solidFill>
                  <a:srgbClr val="FFC000"/>
                </a:solidFill>
              </a:rPr>
              <a:t>标准</a:t>
            </a:r>
            <a:r>
              <a:rPr lang="zh-CN" altLang="en-US"/>
              <a:t>、</a:t>
            </a:r>
            <a:r>
              <a:rPr lang="zh-CN" altLang="en-US">
                <a:solidFill>
                  <a:srgbClr val="FFC000"/>
                </a:solidFill>
              </a:rPr>
              <a:t>代码库</a:t>
            </a:r>
            <a:r>
              <a:rPr lang="zh-CN" altLang="en-US"/>
              <a:t>以及</a:t>
            </a:r>
            <a:r>
              <a:rPr lang="zh-CN" altLang="en-US">
                <a:solidFill>
                  <a:srgbClr val="FFC000"/>
                </a:solidFill>
              </a:rPr>
              <a:t>工具</a:t>
            </a:r>
            <a:r>
              <a:rPr lang="zh-CN" altLang="en-US"/>
              <a:t>的</a:t>
            </a:r>
            <a:r>
              <a:rPr lang="zh-CN" altLang="en-US">
                <a:solidFill>
                  <a:srgbClr val="FFC000"/>
                </a:solidFill>
              </a:rPr>
              <a:t>集合</a:t>
            </a:r>
            <a:endParaRPr lang="zh-CN" altLang="en-US">
              <a:solidFill>
                <a:srgbClr val="FFC000"/>
              </a:solidFill>
            </a:endParaRPr>
          </a:p>
          <a:p>
            <a:pPr lvl="0"/>
            <a:endParaRPr lang="zh-CN" altLang="en-US">
              <a:solidFill>
                <a:srgbClr val="FFC000"/>
              </a:solidFill>
            </a:endParaRPr>
          </a:p>
          <a:p>
            <a:pPr lvl="0"/>
            <a:endParaRPr lang="zh-CN" altLang="en-US">
              <a:solidFill>
                <a:srgbClr val="FFC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7525" y="2973070"/>
            <a:ext cx="5259705" cy="3521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5505" y="3408680"/>
            <a:ext cx="39751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 sz="2400">
                <a:solidFill>
                  <a:srgbClr val="FFC000"/>
                </a:solidFill>
                <a:sym typeface="+mn-ea"/>
              </a:rPr>
              <a:t>框架</a:t>
            </a:r>
            <a:r>
              <a:rPr lang="en-US" altLang="zh-CN" sz="2400">
                <a:solidFill>
                  <a:srgbClr val="FFC000"/>
                </a:solidFill>
                <a:sym typeface="+mn-ea"/>
              </a:rPr>
              <a:t> vs </a:t>
            </a:r>
            <a:r>
              <a:rPr lang="zh-CN" altLang="en-US" sz="2400">
                <a:solidFill>
                  <a:srgbClr val="FFC000"/>
                </a:solidFill>
                <a:sym typeface="+mn-ea"/>
              </a:rPr>
              <a:t>工具</a:t>
            </a:r>
            <a:endParaRPr lang="zh-CN" altLang="en-US" sz="2400">
              <a:solidFill>
                <a:srgbClr val="FFC000"/>
              </a:solidFill>
              <a:sym typeface="+mn-ea"/>
            </a:endParaRPr>
          </a:p>
          <a:p>
            <a:pPr lvl="0"/>
            <a:endParaRPr lang="zh-CN" altLang="en-US">
              <a:solidFill>
                <a:srgbClr val="FFC000"/>
              </a:solidFill>
              <a:sym typeface="+mn-ea"/>
            </a:endParaRPr>
          </a:p>
          <a:p>
            <a:pPr lvl="0"/>
            <a:r>
              <a:rPr lang="zh-CN" altLang="en-US">
                <a:solidFill>
                  <a:srgbClr val="00B050"/>
                </a:solidFill>
                <a:sym typeface="+mn-ea"/>
              </a:rPr>
              <a:t>框架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作为项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目的骨架和基础结构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，提供了高层次的抽象和可复用性；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lvl="0"/>
            <a:endParaRPr lang="zh-CN" altLang="en-US">
              <a:solidFill>
                <a:schemeClr val="bg1"/>
              </a:solidFill>
              <a:sym typeface="+mn-ea"/>
            </a:endParaRPr>
          </a:p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而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工具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则作为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辅助手段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，帮助开发者完成特定任务并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提高工作效率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Spring</a:t>
            </a:r>
            <a:r>
              <a:rPr lang="zh-CN" altLang="en-US"/>
              <a:t>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官网：</a:t>
            </a:r>
            <a:r>
              <a:rPr lang="en-US" altLang="zh-CN"/>
              <a:t>spring.io</a:t>
            </a:r>
            <a:endParaRPr lang="en-US" altLang="zh-CN"/>
          </a:p>
          <a:p>
            <a:r>
              <a:rPr lang="zh-CN" altLang="en-US" sz="2400"/>
              <a:t>广义：</a:t>
            </a:r>
            <a:endParaRPr lang="zh-CN" altLang="en-US" sz="2400"/>
          </a:p>
          <a:p>
            <a:pPr lvl="1"/>
            <a:r>
              <a:rPr lang="en-US" altLang="zh-CN" sz="2000"/>
              <a:t>Spring</a:t>
            </a:r>
            <a:r>
              <a:rPr lang="zh-CN" altLang="en-US" sz="2000"/>
              <a:t>是</a:t>
            </a:r>
            <a:r>
              <a:rPr lang="en-US" altLang="zh-CN" sz="2000"/>
              <a:t>Spring</a:t>
            </a:r>
            <a:r>
              <a:rPr lang="zh-CN" altLang="en-US" sz="2000"/>
              <a:t>体系</a:t>
            </a:r>
            <a:endParaRPr lang="zh-CN" altLang="en-US" sz="2000"/>
          </a:p>
          <a:p>
            <a:pPr lvl="0"/>
            <a:r>
              <a:rPr lang="zh-CN" altLang="en-US" sz="2400"/>
              <a:t>狭义：</a:t>
            </a:r>
            <a:endParaRPr lang="zh-CN" altLang="en-US" sz="2400"/>
          </a:p>
          <a:p>
            <a:pPr lvl="1"/>
            <a:r>
              <a:rPr lang="en-US" altLang="zh-CN" sz="2000"/>
              <a:t>Spring</a:t>
            </a:r>
            <a:r>
              <a:rPr lang="zh-CN" altLang="en-US" sz="2000"/>
              <a:t>是</a:t>
            </a:r>
            <a:r>
              <a:rPr lang="en-US" altLang="zh-CN" sz="2000"/>
              <a:t>Spring Framework</a:t>
            </a:r>
            <a:endParaRPr lang="en-US" altLang="zh-CN" sz="2000"/>
          </a:p>
          <a:p>
            <a:endParaRPr lang="en-US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0580" y="1864360"/>
            <a:ext cx="2903220" cy="480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0" y="1864360"/>
            <a:ext cx="2872740" cy="45186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27650" y="1392555"/>
            <a:ext cx="5617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C000"/>
                </a:solidFill>
              </a:rPr>
              <a:t>Spring </a:t>
            </a:r>
            <a:r>
              <a:rPr lang="zh-CN" altLang="en-US" sz="2400">
                <a:solidFill>
                  <a:srgbClr val="FFC000"/>
                </a:solidFill>
              </a:rPr>
              <a:t>提供一系列框架解决各种问题</a:t>
            </a:r>
            <a:endParaRPr lang="zh-CN" altLang="en-US" sz="240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Spring Framework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</a:t>
            </a:r>
            <a:r>
              <a:rPr lang="zh-CN" altLang="en-US"/>
              <a:t>是一个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FFC000"/>
                </a:solidFill>
              </a:rPr>
              <a:t>IOC(DI)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FFC000"/>
                </a:solidFill>
              </a:rPr>
              <a:t>AOP </a:t>
            </a:r>
            <a:r>
              <a:rPr lang="zh-CN" altLang="en-US"/>
              <a:t>框架</a:t>
            </a:r>
            <a:endParaRPr lang="zh-CN" altLang="en-US"/>
          </a:p>
          <a:p>
            <a:r>
              <a:rPr lang="en-US" altLang="zh-CN"/>
              <a:t>Spring</a:t>
            </a:r>
            <a:r>
              <a:rPr lang="zh-CN" altLang="en-US"/>
              <a:t>有很多优良特性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非侵入式</a:t>
            </a:r>
            <a:r>
              <a:rPr lang="zh-CN" altLang="en-US"/>
              <a:t>：基于</a:t>
            </a:r>
            <a:r>
              <a:rPr lang="en-US" altLang="zh-CN"/>
              <a:t>Spring</a:t>
            </a:r>
            <a:r>
              <a:rPr lang="zh-CN" altLang="en-US"/>
              <a:t>开发的应用中的对象可以不依赖于</a:t>
            </a:r>
            <a:r>
              <a:rPr lang="en-US" altLang="zh-CN"/>
              <a:t>Spring</a:t>
            </a:r>
            <a:r>
              <a:rPr lang="zh-CN" altLang="en-US"/>
              <a:t>的</a:t>
            </a:r>
            <a:r>
              <a:rPr lang="en-US" altLang="zh-CN"/>
              <a:t>API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依赖注入</a:t>
            </a:r>
            <a:r>
              <a:rPr lang="zh-CN" altLang="en-US"/>
              <a:t>：</a:t>
            </a:r>
            <a:r>
              <a:rPr lang="en-US" altLang="zh-CN"/>
              <a:t>DI</a:t>
            </a:r>
            <a:r>
              <a:rPr lang="zh-CN" altLang="en-US"/>
              <a:t>（</a:t>
            </a:r>
            <a:r>
              <a:rPr lang="en-US" altLang="zh-CN"/>
              <a:t>Dependency Injection</a:t>
            </a:r>
            <a:r>
              <a:rPr lang="zh-CN" altLang="en-US"/>
              <a:t>）是反转控制（</a:t>
            </a:r>
            <a:r>
              <a:rPr lang="en-US" altLang="zh-CN"/>
              <a:t>IOC</a:t>
            </a:r>
            <a:r>
              <a:rPr lang="zh-CN" altLang="en-US"/>
              <a:t>）最经典的实现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面向切面编程</a:t>
            </a:r>
            <a:r>
              <a:rPr lang="zh-CN" altLang="en-US"/>
              <a:t>：</a:t>
            </a:r>
            <a:r>
              <a:rPr lang="en-US" altLang="zh-CN"/>
              <a:t>Aspect Oriented Programming - AOP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容器</a:t>
            </a:r>
            <a:r>
              <a:rPr lang="zh-CN" altLang="en-US"/>
              <a:t>：</a:t>
            </a:r>
            <a:r>
              <a:rPr lang="en-US" altLang="zh-CN"/>
              <a:t>Spring</a:t>
            </a:r>
            <a:r>
              <a:rPr lang="zh-CN" altLang="en-US"/>
              <a:t>是一个容器，包含并管理应用对象的生命周期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组件化</a:t>
            </a:r>
            <a:r>
              <a:rPr lang="zh-CN" altLang="en-US"/>
              <a:t>：</a:t>
            </a:r>
            <a:r>
              <a:rPr lang="en-US" altLang="zh-CN"/>
              <a:t>Spring</a:t>
            </a:r>
            <a:r>
              <a:rPr lang="zh-CN" altLang="en-US"/>
              <a:t>通过将众多简单的组件配置组合成一个复杂应用。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一站式</a:t>
            </a:r>
            <a:r>
              <a:rPr lang="zh-CN" altLang="en-US"/>
              <a:t>：</a:t>
            </a:r>
            <a:r>
              <a:rPr lang="en-US" altLang="zh-CN"/>
              <a:t>Spring</a:t>
            </a:r>
            <a:r>
              <a:rPr lang="zh-CN" altLang="en-US"/>
              <a:t>提供了一系列框架，解决了应用开发中的众多问题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Spring</a:t>
            </a:r>
            <a:r>
              <a:rPr lang="zh-CN" altLang="en-US"/>
              <a:t>模块划分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090" y="1363980"/>
            <a:ext cx="10408285" cy="2476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4090" y="4107180"/>
            <a:ext cx="10408285" cy="209804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FFC000"/>
                </a:solidFill>
              </a:rPr>
              <a:t>Core</a:t>
            </a:r>
            <a:r>
              <a:rPr lang="zh-CN" altLang="en-US">
                <a:solidFill>
                  <a:srgbClr val="FFC000"/>
                </a:solidFill>
              </a:rPr>
              <a:t>（核心）</a:t>
            </a:r>
            <a:r>
              <a:rPr lang="zh-CN" altLang="en-US"/>
              <a:t>：</a:t>
            </a:r>
            <a:r>
              <a:rPr lang="en-US" altLang="zh-CN">
                <a:solidFill>
                  <a:srgbClr val="FFC000"/>
                </a:solidFill>
              </a:rPr>
              <a:t>IoC</a:t>
            </a:r>
            <a:r>
              <a:rPr lang="zh-CN" altLang="en-US">
                <a:solidFill>
                  <a:srgbClr val="FFC000"/>
                </a:solidFill>
              </a:rPr>
              <a:t>容器、事件、资源、国际化、数据校验</a:t>
            </a:r>
            <a:r>
              <a:rPr lang="zh-CN" altLang="en-US"/>
              <a:t>、数据绑定、类型转换、</a:t>
            </a:r>
            <a:r>
              <a:rPr lang="en-US" altLang="zh-CN">
                <a:solidFill>
                  <a:srgbClr val="FFC000"/>
                </a:solidFill>
              </a:rPr>
              <a:t>SpEL</a:t>
            </a:r>
            <a:r>
              <a:rPr lang="zh-CN" altLang="en-US"/>
              <a:t>、</a:t>
            </a:r>
            <a:r>
              <a:rPr lang="en-US" altLang="zh-CN">
                <a:solidFill>
                  <a:srgbClr val="FFC000"/>
                </a:solidFill>
              </a:rPr>
              <a:t>AOP</a:t>
            </a:r>
            <a:r>
              <a:rPr lang="zh-CN" altLang="en-US"/>
              <a:t>、</a:t>
            </a:r>
            <a:r>
              <a:rPr lang="en-US" altLang="zh-CN"/>
              <a:t>AOT</a:t>
            </a:r>
            <a:endParaRPr lang="en-US" altLang="zh-CN"/>
          </a:p>
          <a:p>
            <a:pPr algn="l"/>
            <a:r>
              <a:rPr lang="en-US" altLang="zh-CN">
                <a:solidFill>
                  <a:srgbClr val="FFC000"/>
                </a:solidFill>
              </a:rPr>
              <a:t>Testing</a:t>
            </a:r>
            <a:r>
              <a:rPr lang="zh-CN" altLang="en-US">
                <a:solidFill>
                  <a:srgbClr val="FFC000"/>
                </a:solidFill>
              </a:rPr>
              <a:t>（测试）</a:t>
            </a:r>
            <a:r>
              <a:rPr lang="zh-CN" altLang="en-US"/>
              <a:t>：对象模拟、</a:t>
            </a:r>
            <a:r>
              <a:rPr lang="zh-CN" altLang="en-US">
                <a:solidFill>
                  <a:srgbClr val="FFC000"/>
                </a:solidFill>
              </a:rPr>
              <a:t>测试框架</a:t>
            </a:r>
            <a:r>
              <a:rPr lang="zh-CN" altLang="en-US"/>
              <a:t>、</a:t>
            </a:r>
            <a:r>
              <a:rPr lang="en-US" altLang="zh-CN"/>
              <a:t>SpringMVC</a:t>
            </a:r>
            <a:r>
              <a:rPr lang="zh-CN" altLang="en-US"/>
              <a:t>测试、</a:t>
            </a:r>
            <a:r>
              <a:rPr lang="en-US" altLang="zh-CN"/>
              <a:t>WebTestClient</a:t>
            </a:r>
            <a:endParaRPr lang="en-US" altLang="zh-CN"/>
          </a:p>
          <a:p>
            <a:pPr algn="l"/>
            <a:r>
              <a:rPr lang="en-US" altLang="zh-CN">
                <a:solidFill>
                  <a:srgbClr val="FFC000"/>
                </a:solidFill>
              </a:rPr>
              <a:t>Data Access</a:t>
            </a:r>
            <a:r>
              <a:rPr lang="zh-CN" altLang="en-US">
                <a:solidFill>
                  <a:srgbClr val="FFC000"/>
                </a:solidFill>
              </a:rPr>
              <a:t>（数据访问）</a:t>
            </a:r>
            <a:r>
              <a:rPr lang="zh-CN" altLang="en-US"/>
              <a:t>：</a:t>
            </a:r>
            <a:r>
              <a:rPr lang="zh-CN" altLang="en-US">
                <a:solidFill>
                  <a:srgbClr val="FFC000"/>
                </a:solidFill>
              </a:rPr>
              <a:t>事务</a:t>
            </a:r>
            <a:r>
              <a:rPr lang="zh-CN" altLang="en-US"/>
              <a:t>、</a:t>
            </a:r>
            <a:r>
              <a:rPr lang="en-US" altLang="zh-CN"/>
              <a:t>DAO </a:t>
            </a:r>
            <a:r>
              <a:rPr lang="zh-CN" altLang="en-US"/>
              <a:t>支持、</a:t>
            </a:r>
            <a:r>
              <a:rPr lang="en-US" altLang="zh-CN"/>
              <a:t>JDBC</a:t>
            </a:r>
            <a:r>
              <a:rPr lang="zh-CN" altLang="en-US"/>
              <a:t>、</a:t>
            </a:r>
            <a:r>
              <a:rPr lang="en-US" altLang="zh-CN"/>
              <a:t>R2DBC</a:t>
            </a:r>
            <a:r>
              <a:rPr lang="zh-CN" altLang="en-US"/>
              <a:t>、对象关系映射、</a:t>
            </a:r>
            <a:r>
              <a:rPr lang="en-US" altLang="zh-CN"/>
              <a:t>XML</a:t>
            </a:r>
            <a:r>
              <a:rPr lang="zh-CN" altLang="en-US"/>
              <a:t>转换</a:t>
            </a:r>
            <a:endParaRPr lang="zh-CN" altLang="en-US"/>
          </a:p>
          <a:p>
            <a:pPr algn="l"/>
            <a:r>
              <a:rPr lang="en-US" altLang="zh-CN">
                <a:solidFill>
                  <a:srgbClr val="FFC000"/>
                </a:solidFill>
              </a:rPr>
              <a:t>Web Servlet</a:t>
            </a:r>
            <a:r>
              <a:rPr lang="zh-CN" altLang="en-US">
                <a:solidFill>
                  <a:srgbClr val="FFC000"/>
                </a:solidFill>
              </a:rPr>
              <a:t>（</a:t>
            </a:r>
            <a:r>
              <a:rPr lang="en-US" altLang="zh-CN">
                <a:solidFill>
                  <a:srgbClr val="FFC000"/>
                </a:solidFill>
              </a:rPr>
              <a:t>Servlet</a:t>
            </a:r>
            <a:r>
              <a:rPr lang="zh-CN" altLang="en-US">
                <a:solidFill>
                  <a:srgbClr val="FFC000"/>
                </a:solidFill>
              </a:rPr>
              <a:t>式</a:t>
            </a:r>
            <a:r>
              <a:rPr lang="en-US" altLang="zh-CN">
                <a:solidFill>
                  <a:srgbClr val="FFC000"/>
                </a:solidFill>
              </a:rPr>
              <a:t>Web</a:t>
            </a:r>
            <a:r>
              <a:rPr lang="zh-CN" altLang="en-US">
                <a:solidFill>
                  <a:srgbClr val="FFC000"/>
                </a:solidFill>
              </a:rPr>
              <a:t>）</a:t>
            </a:r>
            <a:r>
              <a:rPr lang="zh-CN" altLang="en-US"/>
              <a:t>：</a:t>
            </a:r>
            <a:r>
              <a:rPr lang="en-US" altLang="zh-CN">
                <a:solidFill>
                  <a:srgbClr val="FFC000"/>
                </a:solidFill>
              </a:rPr>
              <a:t>SpringMVC</a:t>
            </a:r>
            <a:r>
              <a:rPr lang="zh-CN" altLang="en-US"/>
              <a:t>、</a:t>
            </a:r>
            <a:r>
              <a:rPr lang="en-US" altLang="zh-CN"/>
              <a:t>WebSocket</a:t>
            </a:r>
            <a:r>
              <a:rPr lang="zh-CN" altLang="en-US"/>
              <a:t>、</a:t>
            </a:r>
            <a:r>
              <a:rPr lang="en-US" altLang="zh-CN"/>
              <a:t>SockJS</a:t>
            </a:r>
            <a:r>
              <a:rPr lang="zh-CN" altLang="en-US"/>
              <a:t>、</a:t>
            </a:r>
            <a:r>
              <a:rPr lang="en-US" altLang="zh-CN"/>
              <a:t>STOMP </a:t>
            </a:r>
            <a:r>
              <a:rPr lang="zh-CN" altLang="en-US"/>
              <a:t>消息</a:t>
            </a:r>
            <a:endParaRPr lang="zh-CN" altLang="en-US"/>
          </a:p>
          <a:p>
            <a:pPr algn="l"/>
            <a:r>
              <a:rPr lang="en-US" altLang="zh-CN">
                <a:solidFill>
                  <a:srgbClr val="00B050"/>
                </a:solidFill>
              </a:rPr>
              <a:t>Web Reactive</a:t>
            </a:r>
            <a:r>
              <a:rPr lang="zh-CN" altLang="en-US">
                <a:solidFill>
                  <a:srgbClr val="00B050"/>
                </a:solidFill>
              </a:rPr>
              <a:t>（响应式</a:t>
            </a:r>
            <a:r>
              <a:rPr lang="en-US" altLang="zh-CN">
                <a:solidFill>
                  <a:srgbClr val="00B050"/>
                </a:solidFill>
              </a:rPr>
              <a:t>Web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r>
              <a:rPr lang="zh-CN" altLang="en-US"/>
              <a:t>：</a:t>
            </a:r>
            <a:r>
              <a:rPr lang="en-US" altLang="zh-CN"/>
              <a:t>Spring WebFlux</a:t>
            </a:r>
            <a:r>
              <a:rPr lang="zh-CN" altLang="en-US"/>
              <a:t>、</a:t>
            </a:r>
            <a:r>
              <a:rPr lang="en-US" altLang="zh-CN"/>
              <a:t>WebClient</a:t>
            </a:r>
            <a:r>
              <a:rPr lang="zh-CN" altLang="en-US"/>
              <a:t>、</a:t>
            </a:r>
            <a:r>
              <a:rPr lang="en-US" altLang="zh-CN"/>
              <a:t>WebSocket</a:t>
            </a:r>
            <a:r>
              <a:rPr lang="zh-CN" altLang="en-US"/>
              <a:t>、</a:t>
            </a:r>
            <a:r>
              <a:rPr lang="en-US" altLang="zh-CN"/>
              <a:t>RSocket</a:t>
            </a:r>
            <a:endParaRPr lang="en-US" altLang="zh-CN"/>
          </a:p>
          <a:p>
            <a:pPr algn="l"/>
            <a:r>
              <a:rPr lang="en-US" altLang="zh-CN"/>
              <a:t>Integration</a:t>
            </a:r>
            <a:r>
              <a:rPr lang="zh-CN" altLang="en-US"/>
              <a:t>（整合）：</a:t>
            </a:r>
            <a:r>
              <a:rPr lang="en-US" altLang="zh-CN"/>
              <a:t>REST </a:t>
            </a:r>
            <a:r>
              <a:rPr lang="zh-CN" altLang="en-US"/>
              <a:t>客户端、</a:t>
            </a:r>
            <a:r>
              <a:rPr lang="en-US" altLang="zh-CN"/>
              <a:t>Java</a:t>
            </a:r>
            <a:r>
              <a:rPr lang="zh-CN" altLang="en-US"/>
              <a:t>消息服务、</a:t>
            </a:r>
            <a:r>
              <a:rPr lang="en-US" altLang="zh-CN"/>
              <a:t>Java </a:t>
            </a:r>
            <a:r>
              <a:rPr lang="zh-CN" altLang="en-US"/>
              <a:t>缓存抽象、</a:t>
            </a:r>
            <a:r>
              <a:rPr lang="en-US" altLang="zh-CN"/>
              <a:t>Java </a:t>
            </a:r>
            <a:r>
              <a:rPr lang="zh-CN" altLang="en-US"/>
              <a:t>管理扩展、邮件、任务、调度、缓存、可观测性、</a:t>
            </a:r>
            <a:r>
              <a:rPr lang="en-US" altLang="zh-CN"/>
              <a:t>JVM </a:t>
            </a:r>
            <a:r>
              <a:rPr lang="zh-CN" altLang="en-US"/>
              <a:t>检查点恢复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Spring</a:t>
            </a:r>
            <a:r>
              <a:rPr lang="zh-CN" altLang="en-US">
                <a:sym typeface="+mn-ea"/>
              </a:rPr>
              <a:t>模块划分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63625" y="3568065"/>
            <a:ext cx="1618615" cy="57594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885" y="4692015"/>
            <a:ext cx="2030095" cy="53848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整合</a:t>
            </a:r>
            <a:r>
              <a:rPr lang="en-US" altLang="zh-CN"/>
              <a:t>SpringMVC</a:t>
            </a:r>
            <a:r>
              <a:rPr lang="zh-CN" altLang="en-US"/>
              <a:t>、</a:t>
            </a:r>
            <a:r>
              <a:rPr lang="en-US" altLang="zh-CN"/>
              <a:t>MyBatis</a:t>
            </a:r>
            <a:r>
              <a:rPr lang="zh-CN" altLang="en-US"/>
              <a:t>等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" idx="2"/>
            <a:endCxn id="6" idx="0"/>
          </p:cNvCxnSpPr>
          <p:nvPr/>
        </p:nvCxnSpPr>
        <p:spPr>
          <a:xfrm>
            <a:off x="1873250" y="4144010"/>
            <a:ext cx="0" cy="548005"/>
          </a:xfrm>
          <a:prstGeom prst="straightConnector1">
            <a:avLst/>
          </a:prstGeom>
          <a:ln w="31750">
            <a:gradFill>
              <a:gsLst>
                <a:gs pos="0">
                  <a:schemeClr val="accent6">
                    <a:hueOff val="-4200000"/>
                  </a:schemeClr>
                </a:gs>
                <a:gs pos="100000">
                  <a:schemeClr val="accent6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173095" y="3568065"/>
            <a:ext cx="1618615" cy="57594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AOP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282565" y="3568065"/>
            <a:ext cx="1618615" cy="57594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事务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92035" y="3568065"/>
            <a:ext cx="1618615" cy="57594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501505" y="3568065"/>
            <a:ext cx="1618615" cy="57594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5281930" y="1486535"/>
            <a:ext cx="1618615" cy="57594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282565" y="4692015"/>
            <a:ext cx="1617980" cy="53848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JdbcTemplate</a:t>
            </a:r>
            <a:endParaRPr lang="en-US"/>
          </a:p>
        </p:txBody>
      </p:sp>
      <p:cxnSp>
        <p:nvCxnSpPr>
          <p:cNvPr id="19" name="直接箭头连接符 18"/>
          <p:cNvCxnSpPr>
            <a:stCxn id="14" idx="2"/>
            <a:endCxn id="18" idx="0"/>
          </p:cNvCxnSpPr>
          <p:nvPr/>
        </p:nvCxnSpPr>
        <p:spPr>
          <a:xfrm flipH="1">
            <a:off x="6091555" y="4144010"/>
            <a:ext cx="635" cy="548005"/>
          </a:xfrm>
          <a:prstGeom prst="straightConnector1">
            <a:avLst/>
          </a:prstGeom>
          <a:ln w="31750">
            <a:gradFill>
              <a:gsLst>
                <a:gs pos="0">
                  <a:schemeClr val="accent6">
                    <a:hueOff val="-4200000"/>
                  </a:schemeClr>
                </a:gs>
                <a:gs pos="100000">
                  <a:schemeClr val="accent6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右大括号 19"/>
          <p:cNvSpPr/>
          <p:nvPr/>
        </p:nvSpPr>
        <p:spPr>
          <a:xfrm rot="16200000">
            <a:off x="5546725" y="-1322070"/>
            <a:ext cx="1089660" cy="8275320"/>
          </a:xfrm>
          <a:prstGeom prst="rightBrace">
            <a:avLst>
              <a:gd name="adj1" fmla="val 32109"/>
              <a:gd name="adj2" fmla="val 50000"/>
            </a:avLst>
          </a:prstGeom>
          <a:ln w="31750">
            <a:gradFill>
              <a:gsLst>
                <a:gs pos="0">
                  <a:schemeClr val="accent6">
                    <a:hueOff val="-4200000"/>
                  </a:schemeClr>
                </a:gs>
                <a:gs pos="100000">
                  <a:schemeClr val="accent6"/>
                </a:gs>
              </a:gsLst>
            </a:gradFill>
            <a:headEnd type="triangle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392035" y="4680585"/>
            <a:ext cx="1617980" cy="53848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SpringMVC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2. Spring - </a:t>
            </a:r>
            <a:r>
              <a:rPr lang="zh-CN" altLang="en-US" b="1"/>
              <a:t>容器篇</a:t>
            </a:r>
            <a:endParaRPr lang="zh-CN" altLang="en-US" b="1" spc="30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IoC</a:t>
            </a:r>
            <a:r>
              <a:rPr lang="zh-CN" altLang="en-US"/>
              <a:t>、</a:t>
            </a:r>
            <a:r>
              <a:rPr lang="en-US" altLang="zh-CN"/>
              <a:t>DI</a:t>
            </a:r>
            <a:endParaRPr lang="en-US" altLang="zh-CN"/>
          </a:p>
          <a:p>
            <a:r>
              <a:rPr lang="zh-CN" altLang="en-US"/>
              <a:t>注册组件</a:t>
            </a:r>
            <a:endParaRPr lang="zh-CN" altLang="en-US"/>
          </a:p>
          <a:p>
            <a:r>
              <a:rPr lang="zh-CN" altLang="en-US"/>
              <a:t>注入组件</a:t>
            </a:r>
            <a:endParaRPr lang="zh-CN" altLang="en-US"/>
          </a:p>
          <a:p>
            <a:r>
              <a:rPr lang="zh-CN" altLang="en-US"/>
              <a:t>组件生命周期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08*380"/>
  <p:tag name="TABLE_ENDDRAG_RECT" val="208*32*508*380"/>
</p:tagLst>
</file>

<file path=ppt/tags/tag2.xml><?xml version="1.0" encoding="utf-8"?>
<p:tagLst xmlns:p="http://schemas.openxmlformats.org/presentationml/2006/main">
  <p:tag name="TABLE_ENDDRAG_ORIGIN_RECT" val="843*203"/>
  <p:tag name="TABLE_ENDDRAG_RECT" val="39*97*843*203"/>
</p:tagLst>
</file>

<file path=ppt/tags/tag3.xml><?xml version="1.0" encoding="utf-8"?>
<p:tagLst xmlns:p="http://schemas.openxmlformats.org/presentationml/2006/main">
  <p:tag name="TABLE_ENDDRAG_ORIGIN_RECT" val="843*203"/>
  <p:tag name="TABLE_ENDDRAG_RECT" val="39*97*843*203"/>
</p:tagLst>
</file>

<file path=ppt/tags/tag4.xml><?xml version="1.0" encoding="utf-8"?>
<p:tagLst xmlns:p="http://schemas.openxmlformats.org/presentationml/2006/main">
  <p:tag name="TABLE_ENDDRAG_ORIGIN_RECT" val="508*380"/>
  <p:tag name="TABLE_ENDDRAG_RECT" val="208*32*508*380"/>
</p:tagLst>
</file>

<file path=ppt/tags/tag5.xml><?xml version="1.0" encoding="utf-8"?>
<p:tagLst xmlns:p="http://schemas.openxmlformats.org/presentationml/2006/main">
  <p:tag name="TABLE_ENDDRAG_ORIGIN_RECT" val="508*380"/>
  <p:tag name="TABLE_ENDDRAG_RECT" val="208*32*508*380"/>
</p:tagLst>
</file>

<file path=ppt/tags/tag6.xml><?xml version="1.0" encoding="utf-8"?>
<p:tagLst xmlns:p="http://schemas.openxmlformats.org/presentationml/2006/main">
  <p:tag name="TABLE_ENDDRAG_ORIGIN_RECT" val="892*366"/>
  <p:tag name="TABLE_ENDDRAG_RECT" val="39*94*892*366"/>
</p:tagLst>
</file>

<file path=ppt/tags/tag7.xml><?xml version="1.0" encoding="utf-8"?>
<p:tagLst xmlns:p="http://schemas.openxmlformats.org/presentationml/2006/main">
  <p:tag name="TABLE_ENDDRAG_ORIGIN_RECT" val="892*366"/>
  <p:tag name="TABLE_ENDDRAG_RECT" val="39*94*892*366"/>
</p:tagLst>
</file>

<file path=ppt/tags/tag8.xml><?xml version="1.0" encoding="utf-8"?>
<p:tagLst xmlns:p="http://schemas.openxmlformats.org/presentationml/2006/main">
  <p:tag name="TABLE_ENDDRAG_ORIGIN_RECT" val="725*177"/>
  <p:tag name="TABLE_ENDDRAG_RECT" val="83*204*725*177"/>
</p:tagLst>
</file>

<file path=ppt/tags/tag9.xml><?xml version="1.0" encoding="utf-8"?>
<p:tagLst xmlns:p="http://schemas.openxmlformats.org/presentationml/2006/main">
  <p:tag name="ISLIDE.GUIDESSETTING" val="{&quot;Id&quot;:&quot;GuidesStyle_Narrow&quot;,&quot;Name&quot;:&quot;GuidesStyle_Narrow&quot;,&quot;Kind&quot;:0,&quot;OldGuidesSetting&quot;:{&quot;HeaderHeight&quot;:10.0,&quot;FooterHeight&quot;:5.0,&quot;SideMargin&quot;:2.5,&quot;TopMargin&quot;:0.0,&quot;BottomMargin&quot;:0.0,&quot;IntervalMargin&quot;:1.0}}"/>
  <p:tag name="commondata" val="eyJoZGlkIjoiNjQ1NWJkZTc5YTQ2ZDg1MDViNjY5OGRkM2Q1N2FjNjc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D1128"/>
      </a:accent1>
      <a:accent2>
        <a:srgbClr val="5941A9"/>
      </a:accent2>
      <a:accent3>
        <a:srgbClr val="6D72C3"/>
      </a:accent3>
      <a:accent4>
        <a:srgbClr val="514F59"/>
      </a:accent4>
      <a:accent5>
        <a:srgbClr val="E5D4ED"/>
      </a:accent5>
      <a:accent6>
        <a:srgbClr val="E8E8E8"/>
      </a:accent6>
      <a:hlink>
        <a:srgbClr val="F84D4D"/>
      </a:hlink>
      <a:folHlink>
        <a:srgbClr val="BFBFBF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1750">
          <a:gradFill>
            <a:gsLst>
              <a:gs pos="0">
                <a:schemeClr val="accent6">
                  <a:hueOff val="-4200000"/>
                </a:schemeClr>
              </a:gs>
              <a:gs pos="100000">
                <a:schemeClr val="accent6"/>
              </a:gs>
            </a:gsLst>
          </a:gradFill>
          <a:tailEnd type="arrow" w="med" len="med"/>
        </a:ln>
      </a:spPr>
      <a:bodyPr/>
      <a:lstStyle/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spDef>
    <a:lnDef>
      <a:spPr>
        <a:ln w="38100" cap="rnd" cmpd="dbl">
          <a:gradFill flip="none" rotWithShape="1">
            <a:gsLst>
              <a:gs pos="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9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prstDash val="sysDot"/>
          <a:tailEnd type="triangle"/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6844</Words>
  <Application>WPS 演示</Application>
  <PresentationFormat>宽屏</PresentationFormat>
  <Paragraphs>871</Paragraphs>
  <Slides>38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华文行楷</vt:lpstr>
      <vt:lpstr>WPS</vt:lpstr>
      <vt:lpstr>Package</vt:lpstr>
      <vt:lpstr>Spring</vt:lpstr>
      <vt:lpstr>PowerPoint 演示文稿</vt:lpstr>
      <vt:lpstr>1. Spring介绍</vt:lpstr>
      <vt:lpstr>框架</vt:lpstr>
      <vt:lpstr>Spring体系</vt:lpstr>
      <vt:lpstr>Spring Framework</vt:lpstr>
      <vt:lpstr>Spring模块划分</vt:lpstr>
      <vt:lpstr>Spring模块划分</vt:lpstr>
      <vt:lpstr>2. Spring - 容器篇</vt:lpstr>
      <vt:lpstr>组件和容器</vt:lpstr>
      <vt:lpstr>一个常见的容器</vt:lpstr>
      <vt:lpstr>IoC和DI</vt:lpstr>
      <vt:lpstr>注册组件的各种方式</vt:lpstr>
      <vt:lpstr>Conditional 派生注解</vt:lpstr>
      <vt:lpstr>Conditional 派生注解</vt:lpstr>
      <vt:lpstr>注入组件的各种方式</vt:lpstr>
      <vt:lpstr>组件生命周期</vt:lpstr>
      <vt:lpstr>生命周期完整流程</vt:lpstr>
      <vt:lpstr>容器篇 - 小结</vt:lpstr>
      <vt:lpstr>3. Spring - AOP</vt:lpstr>
      <vt:lpstr>AOP场景</vt:lpstr>
      <vt:lpstr>扩展：静态代理</vt:lpstr>
      <vt:lpstr>扩展：动态代理</vt:lpstr>
      <vt:lpstr>专业术语</vt:lpstr>
      <vt:lpstr>AOP实现</vt:lpstr>
      <vt:lpstr>AOP 细节</vt:lpstr>
      <vt:lpstr>AOP细节 - 切入点表达式</vt:lpstr>
      <vt:lpstr>AOP细节 - 切入点表达式</vt:lpstr>
      <vt:lpstr>AOP 细节</vt:lpstr>
      <vt:lpstr>AOP - 多切面的执行顺序</vt:lpstr>
      <vt:lpstr>AOP 小结</vt:lpstr>
      <vt:lpstr>4. Spring - 声明式事务</vt:lpstr>
      <vt:lpstr>JdbcTemplate</vt:lpstr>
      <vt:lpstr>声明式事务</vt:lpstr>
      <vt:lpstr>@Transactional - 异常回滚规则</vt:lpstr>
      <vt:lpstr>隔离级别</vt:lpstr>
      <vt:lpstr>传播行为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Docker快速上手</dc:title>
  <dc:creator>lfy</dc:creator>
  <cp:lastModifiedBy>forsum</cp:lastModifiedBy>
  <cp:revision>2548</cp:revision>
  <dcterms:created xsi:type="dcterms:W3CDTF">2023-08-09T12:44:00Z</dcterms:created>
  <dcterms:modified xsi:type="dcterms:W3CDTF">2024-09-02T02:38:29Z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