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01" r:id="rId5"/>
    <p:sldId id="257" r:id="rId6"/>
    <p:sldId id="315" r:id="rId7"/>
    <p:sldId id="339" r:id="rId8"/>
    <p:sldId id="323" r:id="rId9"/>
    <p:sldId id="324" r:id="rId10"/>
    <p:sldId id="325" r:id="rId11"/>
    <p:sldId id="331" r:id="rId12"/>
    <p:sldId id="326" r:id="rId13"/>
    <p:sldId id="334" r:id="rId14"/>
    <p:sldId id="332" r:id="rId15"/>
    <p:sldId id="333" r:id="rId16"/>
    <p:sldId id="335" r:id="rId17"/>
    <p:sldId id="404" r:id="rId18"/>
    <p:sldId id="340" r:id="rId19"/>
    <p:sldId id="341" r:id="rId20"/>
    <p:sldId id="342" r:id="rId21"/>
    <p:sldId id="343" r:id="rId22"/>
    <p:sldId id="344" r:id="rId23"/>
    <p:sldId id="336" r:id="rId24"/>
    <p:sldId id="349" r:id="rId25"/>
    <p:sldId id="350" r:id="rId26"/>
    <p:sldId id="371" r:id="rId27"/>
    <p:sldId id="351" r:id="rId28"/>
    <p:sldId id="337" r:id="rId29"/>
    <p:sldId id="352" r:id="rId30"/>
    <p:sldId id="353" r:id="rId31"/>
    <p:sldId id="355" r:id="rId32"/>
    <p:sldId id="354" r:id="rId33"/>
    <p:sldId id="388" r:id="rId34"/>
    <p:sldId id="433" r:id="rId35"/>
    <p:sldId id="434" r:id="rId36"/>
    <p:sldId id="358" r:id="rId37"/>
    <p:sldId id="365" r:id="rId38"/>
    <p:sldId id="359" r:id="rId39"/>
    <p:sldId id="338" r:id="rId40"/>
    <p:sldId id="360" r:id="rId41"/>
    <p:sldId id="361" r:id="rId42"/>
    <p:sldId id="400" r:id="rId43"/>
    <p:sldId id="444" r:id="rId44"/>
    <p:sldId id="402" r:id="rId45"/>
    <p:sldId id="310" r:id="rId46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5941A9"/>
    <a:srgbClr val="3F3F3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 autoAdjust="0"/>
    <p:restoredTop sz="96071" autoAdjust="0"/>
  </p:normalViewPr>
  <p:slideViewPr>
    <p:cSldViewPr snapToGrid="0">
      <p:cViewPr varScale="1">
        <p:scale>
          <a:sx n="91" d="100"/>
          <a:sy n="91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1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51E4-13F5-478F-A055-A94E3EC8E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06DD-BB4B-4738-86C2-BD411520A8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56381"/>
            <a:ext cx="10378818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7627"/>
            <a:ext cx="3932237" cy="10433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2" y="1518442"/>
            <a:ext cx="3932237" cy="43426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4800" y="324229"/>
            <a:ext cx="7315200" cy="66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225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136525"/>
            <a:ext cx="1428750" cy="3745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SpringMVC</a:t>
            </a:r>
            <a:endParaRPr lang="en-US" altLang="zh-CN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一站式</a:t>
            </a:r>
            <a:r>
              <a:rPr lang="en-US" altLang="zh-CN"/>
              <a:t>Web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JSON 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zh-CN" altLang="en-US">
                <a:solidFill>
                  <a:srgbClr val="FFC000"/>
                </a:solidFill>
              </a:rPr>
              <a:t>J</a:t>
            </a:r>
            <a:r>
              <a:rPr lang="zh-CN" altLang="en-US"/>
              <a:t>ava</a:t>
            </a:r>
            <a:r>
              <a:rPr lang="zh-CN" altLang="en-US">
                <a:solidFill>
                  <a:srgbClr val="FFC000"/>
                </a:solidFill>
              </a:rPr>
              <a:t>S</a:t>
            </a:r>
            <a:r>
              <a:rPr lang="zh-CN" altLang="en-US"/>
              <a:t>cript </a:t>
            </a:r>
            <a:r>
              <a:rPr lang="zh-CN" altLang="en-US">
                <a:solidFill>
                  <a:srgbClr val="FFC000"/>
                </a:solidFill>
              </a:rPr>
              <a:t>O</a:t>
            </a:r>
            <a:r>
              <a:rPr lang="zh-CN" altLang="en-US"/>
              <a:t>bject </a:t>
            </a:r>
            <a:r>
              <a:rPr lang="zh-CN" altLang="en-US">
                <a:solidFill>
                  <a:srgbClr val="FFC000"/>
                </a:solidFill>
              </a:rPr>
              <a:t>N</a:t>
            </a:r>
            <a:r>
              <a:rPr lang="zh-CN" altLang="en-US"/>
              <a:t>otation(JavaScript 对象表示法)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用于将结构化数据表示为 JavaScript 对象的标准格式，通常用于在网站上表示和传输数据</a:t>
            </a:r>
            <a:endParaRPr lang="zh-CN" altLang="en-US"/>
          </a:p>
          <a:p>
            <a:r>
              <a:rPr lang="zh-CN" altLang="en-US"/>
              <a:t>JSON 可以作为一个</a:t>
            </a:r>
            <a:r>
              <a:rPr lang="zh-CN" altLang="en-US">
                <a:solidFill>
                  <a:srgbClr val="FFC000"/>
                </a:solidFill>
              </a:rPr>
              <a:t>对象</a:t>
            </a:r>
            <a:r>
              <a:rPr lang="zh-CN" altLang="en-US"/>
              <a:t>或者</a:t>
            </a:r>
            <a:r>
              <a:rPr lang="zh-CN" altLang="en-US">
                <a:solidFill>
                  <a:srgbClr val="FFC000"/>
                </a:solidFill>
              </a:rPr>
              <a:t>字符串</a:t>
            </a:r>
            <a:r>
              <a:rPr lang="zh-CN" altLang="en-US"/>
              <a:t>存在</a:t>
            </a:r>
            <a:endParaRPr lang="zh-CN" altLang="en-US"/>
          </a:p>
          <a:p>
            <a:pPr lvl="1"/>
            <a:r>
              <a:rPr lang="zh-CN" altLang="en-US"/>
              <a:t>前者用于解读 JSON 中的数据，后者用于通过网络传输 JSON 数据。</a:t>
            </a:r>
            <a:endParaRPr lang="zh-CN" altLang="en-US"/>
          </a:p>
          <a:p>
            <a:pPr lvl="1"/>
            <a:r>
              <a:rPr lang="zh-CN" altLang="en-US"/>
              <a:t>JavaScript 提供一个全局的 可访问的 JSON 对象来对这两种数据进行转换。</a:t>
            </a:r>
            <a:endParaRPr lang="zh-CN" altLang="en-US"/>
          </a:p>
          <a:p>
            <a:pPr lvl="0"/>
            <a:r>
              <a:rPr lang="zh-CN" altLang="en-US"/>
              <a:t>JSON 是一种纯数据格式，它只包含属性，没有方法。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060" y="4999355"/>
            <a:ext cx="10035540" cy="65151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备注：将</a:t>
            </a:r>
            <a:r>
              <a:rPr lang="zh-CN" altLang="en-US">
                <a:solidFill>
                  <a:srgbClr val="FFC000"/>
                </a:solidFill>
              </a:rPr>
              <a:t>字符串</a:t>
            </a:r>
            <a:r>
              <a:rPr lang="zh-CN" altLang="en-US"/>
              <a:t>转换为原生</a:t>
            </a:r>
            <a:r>
              <a:rPr lang="zh-CN" altLang="en-US">
                <a:solidFill>
                  <a:srgbClr val="FFC000"/>
                </a:solidFill>
              </a:rPr>
              <a:t>对象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C000"/>
                </a:solidFill>
              </a:rPr>
              <a:t>反序列化（deserialization）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而将原生</a:t>
            </a:r>
            <a:r>
              <a:rPr lang="zh-CN" altLang="en-US">
                <a:solidFill>
                  <a:srgbClr val="FFC000"/>
                </a:solidFill>
              </a:rPr>
              <a:t>对象</a:t>
            </a:r>
            <a:r>
              <a:rPr lang="zh-CN" altLang="en-US"/>
              <a:t>转换为可以通过网络传输的</a:t>
            </a:r>
            <a:r>
              <a:rPr lang="zh-CN" altLang="en-US">
                <a:solidFill>
                  <a:srgbClr val="FFC000"/>
                </a:solidFill>
              </a:rPr>
              <a:t>字符串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C000"/>
                </a:solidFill>
              </a:rPr>
              <a:t>序列化（serialization）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341313"/>
            <a:ext cx="6145530" cy="6276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53075" y="723900"/>
            <a:ext cx="1858010" cy="34417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obj.squadName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383790" y="2681605"/>
            <a:ext cx="1858010" cy="34417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obj.members[0]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11190" y="3691255"/>
            <a:ext cx="3129915" cy="34417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obj.members[0].secretIdentity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474845" y="4973320"/>
            <a:ext cx="2694305" cy="34417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obj.members[0].powers[2]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请求处理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95350" y="1319530"/>
          <a:ext cx="1021016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80"/>
                <a:gridCol w="5797550"/>
                <a:gridCol w="327723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使用普通变量，收集请求参数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测试普通</a:t>
                      </a:r>
                      <a:r>
                        <a:rPr lang="en-US" altLang="zh-CN"/>
                        <a:t>value</a:t>
                      </a:r>
                      <a:r>
                        <a:rPr lang="zh-CN" altLang="en-US"/>
                        <a:t>封装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@RequestParam</a:t>
                      </a:r>
                      <a:r>
                        <a:rPr lang="zh-CN" altLang="en-US"/>
                        <a:t>，逐一封装多个参数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</a:t>
                      </a:r>
                      <a:r>
                        <a:rPr lang="en-US" altLang="zh-CN" sz="1800">
                          <a:sym typeface="+mn-ea"/>
                        </a:rPr>
                        <a:t>@RequestParam</a:t>
                      </a:r>
                      <a:r>
                        <a:rPr lang="zh-CN" altLang="en-US" sz="1800">
                          <a:sym typeface="+mn-ea"/>
                        </a:rPr>
                        <a:t>与</a:t>
                      </a:r>
                      <a:r>
                        <a:rPr lang="en-US" altLang="zh-CN" sz="1800">
                          <a:sym typeface="+mn-ea"/>
                        </a:rPr>
                        <a:t>required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使用</a:t>
                      </a:r>
                      <a:r>
                        <a:rPr lang="en-US" altLang="zh-CN" sz="1800">
                          <a:sym typeface="+mn-ea"/>
                        </a:rPr>
                        <a:t>POJO</a:t>
                      </a:r>
                      <a:r>
                        <a:rPr lang="zh-CN" altLang="en-US" sz="1800">
                          <a:sym typeface="+mn-ea"/>
                        </a:rPr>
                        <a:t>，统一封装多个参数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r>
                        <a:rPr lang="en-US" sz="1800">
                          <a:sym typeface="+mn-ea"/>
                        </a:rPr>
                        <a:t>bean</a:t>
                      </a:r>
                      <a:r>
                        <a:rPr lang="zh-CN" altLang="en-US" sz="1800">
                          <a:sym typeface="+mn-ea"/>
                        </a:rPr>
                        <a:t>封装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en-US" altLang="zh-CN"/>
                        <a:t>@RequestHeader</a:t>
                      </a:r>
                      <a:r>
                        <a:rPr lang="zh-CN" altLang="en-US"/>
                        <a:t>获取请求头数据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r>
                        <a:rPr lang="en-US" altLang="zh-CN" sz="1800">
                          <a:sym typeface="+mn-ea"/>
                        </a:rPr>
                        <a:t>@RequestHeader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使用</a:t>
                      </a:r>
                      <a:r>
                        <a:rPr lang="en-US" altLang="zh-CN" sz="1800">
                          <a:sym typeface="+mn-ea"/>
                        </a:rPr>
                        <a:t>@CookieValue</a:t>
                      </a:r>
                      <a:r>
                        <a:rPr lang="zh-CN" altLang="en-US" sz="1800">
                          <a:sym typeface="+mn-ea"/>
                        </a:rPr>
                        <a:t>获取</a:t>
                      </a:r>
                      <a:r>
                        <a:rPr lang="en-US" altLang="zh-CN" sz="1800">
                          <a:sym typeface="+mn-ea"/>
                        </a:rPr>
                        <a:t>Cookie</a:t>
                      </a:r>
                      <a:r>
                        <a:rPr lang="zh-CN" altLang="en-US" sz="1800">
                          <a:sym typeface="+mn-ea"/>
                        </a:rPr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</a:t>
                      </a:r>
                      <a:r>
                        <a:rPr lang="en-US" altLang="zh-CN"/>
                        <a:t>@CookieValue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使用</a:t>
                      </a:r>
                      <a:r>
                        <a:rPr lang="en-US" altLang="zh-CN" sz="1800">
                          <a:sym typeface="+mn-ea"/>
                        </a:rPr>
                        <a:t>POJO</a:t>
                      </a:r>
                      <a:r>
                        <a:rPr lang="zh-CN" altLang="en-US" sz="1800">
                          <a:sym typeface="+mn-ea"/>
                        </a:rPr>
                        <a:t>，级联封装复杂对象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测试级联封装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使用</a:t>
                      </a:r>
                      <a:r>
                        <a:rPr lang="en-US" altLang="zh-CN" sz="1800">
                          <a:sym typeface="+mn-ea"/>
                        </a:rPr>
                        <a:t>@RequestBody</a:t>
                      </a:r>
                      <a:r>
                        <a:rPr lang="zh-CN" altLang="en-US" sz="1800">
                          <a:sym typeface="+mn-ea"/>
                        </a:rPr>
                        <a:t>，封装</a:t>
                      </a:r>
                      <a:r>
                        <a:rPr lang="en-US" altLang="zh-CN" sz="1800">
                          <a:sym typeface="+mn-ea"/>
                        </a:rPr>
                        <a:t>JSON</a:t>
                      </a:r>
                      <a:r>
                        <a:rPr lang="zh-CN" altLang="en-US" sz="1800">
                          <a:sym typeface="+mn-ea"/>
                        </a:rPr>
                        <a:t>对象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r>
                        <a:rPr lang="en-US" altLang="zh-CN" sz="1800">
                          <a:sym typeface="+mn-ea"/>
                        </a:rPr>
                        <a:t>JSON</a:t>
                      </a:r>
                      <a:r>
                        <a:rPr lang="zh-CN" altLang="en-US" sz="1800">
                          <a:sym typeface="+mn-ea"/>
                        </a:rPr>
                        <a:t>封装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使用</a:t>
                      </a:r>
                      <a:r>
                        <a:rPr lang="en-US" altLang="zh-CN" sz="1800">
                          <a:sym typeface="+mn-ea"/>
                        </a:rPr>
                        <a:t>@RequestPart/@RequestParam</a:t>
                      </a:r>
                      <a:r>
                        <a:rPr lang="zh-CN" altLang="en-US" sz="1800">
                          <a:sym typeface="+mn-ea"/>
                        </a:rPr>
                        <a:t>，封装文件对象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测试文件上传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9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使用</a:t>
                      </a:r>
                      <a:r>
                        <a:rPr lang="en-US" altLang="zh-CN" sz="1800">
                          <a:sym typeface="+mn-ea"/>
                        </a:rPr>
                        <a:t>HttpEntity</a:t>
                      </a:r>
                      <a:r>
                        <a:rPr lang="zh-CN" altLang="en-US" sz="1800">
                          <a:sym typeface="+mn-ea"/>
                        </a:rPr>
                        <a:t>，封装请求原始数据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r>
                        <a:rPr lang="en-US" altLang="zh-CN" sz="1800">
                          <a:sym typeface="+mn-ea"/>
                        </a:rPr>
                        <a:t>HttpEntity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10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使用原生</a:t>
                      </a:r>
                      <a:r>
                        <a:rPr lang="en-US" altLang="zh-CN" sz="1800">
                          <a:sym typeface="+mn-ea"/>
                        </a:rPr>
                        <a:t>Servlet API</a:t>
                      </a:r>
                      <a:r>
                        <a:rPr lang="zh-CN" altLang="en-US" sz="1800">
                          <a:sym typeface="+mn-ea"/>
                        </a:rPr>
                        <a:t>，获取原生请求对象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r>
                        <a:rPr lang="en-US" altLang="zh-CN" sz="1800">
                          <a:sym typeface="+mn-ea"/>
                        </a:rPr>
                        <a:t>Servlet API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95350" y="5709285"/>
            <a:ext cx="7580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C000"/>
                </a:solidFill>
              </a:rPr>
              <a:t>在项目</a:t>
            </a:r>
            <a:r>
              <a:rPr lang="en-US" altLang="zh-CN" sz="2800">
                <a:solidFill>
                  <a:srgbClr val="FFC000"/>
                </a:solidFill>
              </a:rPr>
              <a:t> static </a:t>
            </a:r>
            <a:r>
              <a:rPr lang="zh-CN" altLang="en-US" sz="2800">
                <a:solidFill>
                  <a:srgbClr val="FFC000"/>
                </a:solidFill>
              </a:rPr>
              <a:t>下引入</a:t>
            </a:r>
            <a:r>
              <a:rPr lang="en-US" altLang="zh-CN" sz="2800">
                <a:solidFill>
                  <a:srgbClr val="FFC000"/>
                </a:solidFill>
              </a:rPr>
              <a:t> index.html </a:t>
            </a:r>
            <a:r>
              <a:rPr lang="zh-CN" altLang="en-US" sz="2800">
                <a:solidFill>
                  <a:srgbClr val="FFC000"/>
                </a:solidFill>
              </a:rPr>
              <a:t>文件。</a:t>
            </a:r>
            <a:endParaRPr lang="zh-CN" altLang="en-US" sz="2800">
              <a:solidFill>
                <a:srgbClr val="FFC000"/>
              </a:solidFill>
            </a:endParaRPr>
          </a:p>
          <a:p>
            <a:r>
              <a:rPr lang="zh-CN" altLang="en-US" sz="2800">
                <a:solidFill>
                  <a:srgbClr val="FFC000"/>
                </a:solidFill>
              </a:rPr>
              <a:t>启动项目做以上实验</a:t>
            </a:r>
            <a:endParaRPr lang="zh-CN" altLang="en-US" sz="2800">
              <a:solidFill>
                <a:srgbClr val="FFC000"/>
              </a:solidFill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95540" y="5709285"/>
          <a:ext cx="1182370" cy="9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包装程序外壳对象" showAsIcon="1" r:id="rId2" imgW="971550" imgH="800100" progId="Package">
                  <p:embed/>
                </p:oleObj>
              </mc:Choice>
              <mc:Fallback>
                <p:oleObj name="包装程序外壳对象" showAsIcon="1" r:id="rId2" imgW="971550" imgH="8001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95540" y="5709285"/>
                        <a:ext cx="1182370" cy="9734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请求参数类型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65150" y="1208405"/>
          <a:ext cx="4974590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295"/>
                <a:gridCol w="2487295"/>
              </a:tblGrid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WebRequest, NativeWebRequest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非</a:t>
                      </a:r>
                      <a:r>
                        <a:rPr lang="en-US" altLang="zh-CN"/>
                        <a:t>Servlet API </a:t>
                      </a:r>
                      <a:r>
                        <a:rPr lang="zh-CN" altLang="en-US"/>
                        <a:t>下使用的</a:t>
                      </a:r>
                      <a:r>
                        <a:rPr lang="en-US" altLang="zh-CN"/>
                        <a:t>request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ServletRequest, ServletResponse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Servlet API </a:t>
                      </a:r>
                      <a:r>
                        <a:rPr lang="zh-CN" altLang="en-US" sz="1800">
                          <a:sym typeface="+mn-ea"/>
                        </a:rPr>
                        <a:t>下使用的</a:t>
                      </a:r>
                      <a:r>
                        <a:rPr lang="en-US" altLang="zh-CN" sz="1800">
                          <a:sym typeface="+mn-ea"/>
                        </a:rPr>
                        <a:t>request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response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HttpSession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session</a:t>
                      </a:r>
                      <a:r>
                        <a:rPr lang="zh-CN" altLang="en-US"/>
                        <a:t>对象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PushBuilder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HTTP/2 </a:t>
                      </a:r>
                      <a:r>
                        <a:rPr lang="zh-CN" altLang="en-US"/>
                        <a:t>数据推送组件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Principal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当前认证的用户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HttpMethod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请求方式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Locale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区域信息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TimeZone </a:t>
                      </a:r>
                      <a:r>
                        <a:rPr lang="en-US" altLang="zh-CN"/>
                        <a:t>+ ZoneId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区域信息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InputStream、</a:t>
                      </a:r>
                      <a:r>
                        <a:rPr lang="en-US" altLang="zh-CN"/>
                        <a:t>Reader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请求体数据流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OutputStream、Writer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响应体数据流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@PathVariable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URL </a:t>
                      </a:r>
                      <a:r>
                        <a:rPr lang="zh-CN" altLang="en-US"/>
                        <a:t>路径变量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5960745" y="380365"/>
          <a:ext cx="5615940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415"/>
                <a:gridCol w="2803525"/>
              </a:tblGrid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@MatrixVariable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矩阵变量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@RequestParam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请求参数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@RequestHeader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请求头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@CookieValue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Cookie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@RequestBody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请求体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HttpEntity&lt;B&gt;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请求头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请求体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@RequestPart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文件项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Map、</a:t>
                      </a:r>
                      <a:r>
                        <a:rPr lang="en-US" altLang="zh-CN"/>
                        <a:t>Model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ModelMap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服务端渲染共享数据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@ModelAttribute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MA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前置数据绑定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Errors, BindingResult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数据校验结果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@SessionAttributes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session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UriComponentsBuilder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封装请求</a:t>
                      </a:r>
                      <a:r>
                        <a:rPr lang="en-US" altLang="zh-CN"/>
                        <a:t>URL</a:t>
                      </a:r>
                      <a:endParaRPr lang="en-US" altLang="zh-CN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@RequestAttribute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请求域中属性</a:t>
                      </a:r>
                      <a:endParaRPr lang="zh-CN" altLang="en-US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其他任何参数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当做</a:t>
                      </a:r>
                      <a:r>
                        <a:rPr lang="en-US" altLang="zh-CN"/>
                        <a:t>@RequestParam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MA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响应处理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10000"/>
          </a:bodyPr>
          <a:lstStyle/>
          <a:p>
            <a:r>
              <a:rPr lang="en-US" altLang="zh-CN"/>
              <a:t>JSON </a:t>
            </a:r>
            <a:r>
              <a:rPr lang="zh-CN" altLang="en-US"/>
              <a:t>返回</a:t>
            </a:r>
            <a:endParaRPr lang="zh-CN" altLang="en-US"/>
          </a:p>
          <a:p>
            <a:r>
              <a:rPr lang="zh-CN" altLang="en-US"/>
              <a:t>ResponseEntity</a:t>
            </a:r>
            <a:endParaRPr lang="zh-CN" altLang="en-US"/>
          </a:p>
          <a:p>
            <a:r>
              <a:rPr lang="zh-CN" altLang="en-US"/>
              <a:t>文件下载</a:t>
            </a:r>
            <a:endParaRPr lang="zh-CN" altLang="en-US"/>
          </a:p>
          <a:p>
            <a:r>
              <a:rPr lang="zh-CN" altLang="en-US"/>
              <a:t>模板引擎（了解）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响应处理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95350" y="1568450"/>
          <a:ext cx="10210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380"/>
                <a:gridCol w="5797550"/>
                <a:gridCol w="327723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实验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</a:t>
                      </a:r>
                      <a:r>
                        <a:rPr lang="zh-CN"/>
                        <a:t>对象</a:t>
                      </a:r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写出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ResponseEntity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测试</a:t>
                      </a:r>
                      <a:r>
                        <a:rPr lang="zh-CN" sz="1800">
                          <a:sym typeface="+mn-ea"/>
                        </a:rPr>
                        <a:t>文件下载</a:t>
                      </a:r>
                      <a:endParaRPr lang="zh-CN" sz="1800">
                        <a:sym typeface="+mn-ea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实验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（了解）：引入</a:t>
                      </a:r>
                      <a:r>
                        <a:rPr lang="en-US" altLang="zh-CN"/>
                        <a:t>thymeleaf</a:t>
                      </a:r>
                      <a:r>
                        <a:rPr lang="zh-CN" altLang="en-US"/>
                        <a:t>模板引擎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测试服务端渲染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8150" y="5612130"/>
            <a:ext cx="11315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C000"/>
                </a:solidFill>
              </a:rPr>
              <a:t>注意：</a:t>
            </a:r>
            <a:r>
              <a:rPr lang="en-US" altLang="zh-CN" sz="2400">
                <a:solidFill>
                  <a:srgbClr val="FFC000"/>
                </a:solidFill>
              </a:rPr>
              <a:t>SpringMVC </a:t>
            </a:r>
            <a:r>
              <a:rPr lang="zh-CN" altLang="en-US" sz="2400">
                <a:solidFill>
                  <a:srgbClr val="FFC000"/>
                </a:solidFill>
              </a:rPr>
              <a:t>底层使用</a:t>
            </a:r>
            <a:r>
              <a:rPr lang="en-US" altLang="zh-CN" sz="2400">
                <a:solidFill>
                  <a:srgbClr val="FFC000"/>
                </a:solidFill>
              </a:rPr>
              <a:t> HttpMessageConverter </a:t>
            </a:r>
            <a:r>
              <a:rPr lang="zh-CN" altLang="en-US" sz="2400">
                <a:solidFill>
                  <a:srgbClr val="FFC000"/>
                </a:solidFill>
              </a:rPr>
              <a:t>处理</a:t>
            </a:r>
            <a:r>
              <a:rPr lang="en-US" altLang="zh-CN" sz="2400">
                <a:solidFill>
                  <a:srgbClr val="FFC000"/>
                </a:solidFill>
              </a:rPr>
              <a:t>json</a:t>
            </a:r>
            <a:r>
              <a:rPr lang="zh-CN" altLang="en-US" sz="2400">
                <a:solidFill>
                  <a:srgbClr val="FFC000"/>
                </a:solidFill>
              </a:rPr>
              <a:t>数据的序列化与反序列化</a:t>
            </a:r>
            <a:endParaRPr lang="zh-CN" altLang="en-US" sz="24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ResponseEntity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类似于</a:t>
            </a:r>
            <a:r>
              <a:rPr lang="en-US" altLang="zh-CN"/>
              <a:t>@ResponseBody</a:t>
            </a:r>
            <a:r>
              <a:rPr lang="zh-CN" altLang="en-US"/>
              <a:t>，但是可以定制</a:t>
            </a:r>
            <a:r>
              <a:rPr lang="zh-CN" altLang="en-US">
                <a:solidFill>
                  <a:srgbClr val="FFC000"/>
                </a:solidFill>
              </a:rPr>
              <a:t>状态码</a:t>
            </a:r>
            <a:r>
              <a:rPr lang="zh-CN" altLang="en-US"/>
              <a:t>和</a:t>
            </a:r>
            <a:r>
              <a:rPr lang="zh-CN" altLang="en-US">
                <a:solidFill>
                  <a:srgbClr val="FFC000"/>
                </a:solidFill>
              </a:rPr>
              <a:t>响应头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36090" y="2397760"/>
            <a:ext cx="7146290" cy="219265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@GetMapping("/something")</a:t>
            </a:r>
            <a:endParaRPr lang="zh-CN" altLang="en-US"/>
          </a:p>
          <a:p>
            <a:pPr algn="l"/>
            <a:r>
              <a:rPr lang="zh-CN" altLang="en-US"/>
              <a:t>public </a:t>
            </a:r>
            <a:r>
              <a:rPr lang="zh-CN" altLang="en-US">
                <a:solidFill>
                  <a:srgbClr val="FFC000"/>
                </a:solidFill>
              </a:rPr>
              <a:t>ResponseEntity</a:t>
            </a:r>
            <a:r>
              <a:rPr lang="zh-CN" altLang="en-US"/>
              <a:t>&lt;String&gt; handle() {</a:t>
            </a:r>
            <a:endParaRPr lang="zh-CN" altLang="en-US"/>
          </a:p>
          <a:p>
            <a:pPr algn="l"/>
            <a:r>
              <a:rPr lang="zh-CN" altLang="en-US"/>
              <a:t>	String body = ... ;</a:t>
            </a:r>
            <a:endParaRPr lang="zh-CN" altLang="en-US"/>
          </a:p>
          <a:p>
            <a:pPr algn="l"/>
            <a:r>
              <a:rPr lang="zh-CN" altLang="en-US"/>
              <a:t>	String etag = ... ;</a:t>
            </a:r>
            <a:endParaRPr lang="zh-CN" altLang="en-US"/>
          </a:p>
          <a:p>
            <a:pPr algn="l"/>
            <a:r>
              <a:rPr lang="zh-CN" altLang="en-US"/>
              <a:t>	return </a:t>
            </a:r>
            <a:r>
              <a:rPr lang="zh-CN" altLang="en-US">
                <a:solidFill>
                  <a:srgbClr val="FFC000"/>
                </a:solidFill>
              </a:rPr>
              <a:t>ResponseEntity</a:t>
            </a:r>
            <a:r>
              <a:rPr lang="zh-CN" altLang="en-US"/>
              <a:t>.ok().eTag(etag).body(body);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文件下载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1508760"/>
          </a:xfrm>
        </p:spPr>
        <p:txBody>
          <a:bodyPr>
            <a:normAutofit fontScale="67500" lnSpcReduction="10000"/>
          </a:bodyPr>
          <a:lstStyle/>
          <a:p>
            <a:r>
              <a:rPr lang="zh-CN" altLang="en-US" b="1">
                <a:solidFill>
                  <a:srgbClr val="FFC000"/>
                </a:solidFill>
                <a:sym typeface="+mn-ea"/>
              </a:rPr>
              <a:t>Content-Disposition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响应头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指定文件名信息，文件名如果有中文还需要</a:t>
            </a:r>
            <a:r>
              <a:rPr lang="en-US" altLang="zh-CN">
                <a:sym typeface="+mn-ea"/>
              </a:rPr>
              <a:t> URLEncoder </a:t>
            </a:r>
            <a:r>
              <a:rPr lang="zh-CN" altLang="en-US">
                <a:sym typeface="+mn-ea"/>
              </a:rPr>
              <a:t>进行编码</a:t>
            </a:r>
            <a:endParaRPr lang="zh-CN" altLang="en-US">
              <a:sym typeface="+mn-ea"/>
            </a:endParaRPr>
          </a:p>
          <a:p>
            <a:r>
              <a:rPr lang="en-US" altLang="zh-CN" b="1">
                <a:solidFill>
                  <a:srgbClr val="FFC000"/>
                </a:solidFill>
                <a:sym typeface="+mn-ea"/>
              </a:rPr>
              <a:t>C</a:t>
            </a:r>
            <a:r>
              <a:rPr lang="zh-CN" altLang="en-US" b="1">
                <a:solidFill>
                  <a:srgbClr val="FFC000"/>
                </a:solidFill>
                <a:sym typeface="+mn-ea"/>
              </a:rPr>
              <a:t>ontentType</a:t>
            </a:r>
            <a:r>
              <a:rPr lang="en-US" altLang="zh-CN" b="1">
                <a:solidFill>
                  <a:srgbClr val="FFC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响应头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指定响应内容类型，是一个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OCTET_STREAM（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位字节流）</a:t>
            </a:r>
            <a:endParaRPr lang="zh-CN" altLang="en-US">
              <a:sym typeface="+mn-ea"/>
            </a:endParaRPr>
          </a:p>
          <a:p>
            <a:r>
              <a:rPr lang="en-US" altLang="zh-CN" b="1">
                <a:solidFill>
                  <a:srgbClr val="FFC000"/>
                </a:solidFill>
                <a:sym typeface="+mn-ea"/>
              </a:rPr>
              <a:t>C</a:t>
            </a:r>
            <a:r>
              <a:rPr lang="zh-CN" altLang="en-US" b="1">
                <a:solidFill>
                  <a:srgbClr val="FFC000"/>
                </a:solidFill>
                <a:sym typeface="+mn-ea"/>
              </a:rPr>
              <a:t>ontentLength</a:t>
            </a:r>
            <a:r>
              <a:rPr lang="en-US" altLang="zh-CN" b="1">
                <a:solidFill>
                  <a:srgbClr val="FFC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响应头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指定内容大小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body </a:t>
            </a:r>
            <a:r>
              <a:rPr lang="zh-CN" altLang="en-US">
                <a:sym typeface="+mn-ea"/>
              </a:rPr>
              <a:t>指定具体响应内容（文件字节流）；也可以用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InputStreamResource </a:t>
            </a:r>
            <a:r>
              <a:rPr lang="zh-CN" altLang="en-US">
                <a:sym typeface="+mn-ea"/>
              </a:rPr>
              <a:t>替换</a:t>
            </a:r>
            <a:r>
              <a:rPr lang="en-US" altLang="zh-CN" sz="3100" b="1">
                <a:solidFill>
                  <a:srgbClr val="00B050"/>
                </a:solidFill>
                <a:sym typeface="+mn-ea"/>
              </a:rPr>
              <a:t> byte[]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，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防止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oom</a:t>
            </a:r>
            <a:endParaRPr lang="en-US" altLang="zh-CN">
              <a:solidFill>
                <a:srgbClr val="00B05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5535" y="3048000"/>
            <a:ext cx="10138410" cy="309499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    @GetMapping("/download")</a:t>
            </a:r>
            <a:endParaRPr lang="zh-CN" altLang="en-US"/>
          </a:p>
          <a:p>
            <a:pPr algn="l"/>
            <a:r>
              <a:rPr lang="zh-CN" altLang="en-US"/>
              <a:t>    public </a:t>
            </a:r>
            <a:r>
              <a:rPr lang="zh-CN" altLang="en-US">
                <a:solidFill>
                  <a:srgbClr val="FFC000"/>
                </a:solidFill>
              </a:rPr>
              <a:t>ResponseEntity</a:t>
            </a:r>
            <a:r>
              <a:rPr lang="zh-CN" altLang="en-US"/>
              <a:t>&lt;byte[]&gt; handle</a:t>
            </a:r>
            <a:r>
              <a:rPr lang="en-US" altLang="zh-CN"/>
              <a:t>Download</a:t>
            </a:r>
            <a:r>
              <a:rPr lang="zh-CN" altLang="en-US"/>
              <a:t>() throws IOException {</a:t>
            </a:r>
            <a:endParaRPr lang="zh-CN" altLang="en-US"/>
          </a:p>
          <a:p>
            <a:pPr algn="l"/>
            <a:r>
              <a:rPr lang="zh-CN" altLang="en-US"/>
              <a:t>        byte[] bytes = </a:t>
            </a:r>
            <a:r>
              <a:rPr lang="zh-CN" altLang="en-US">
                <a:solidFill>
                  <a:srgbClr val="FFC000"/>
                </a:solidFill>
              </a:rPr>
              <a:t>Files</a:t>
            </a:r>
            <a:r>
              <a:rPr lang="zh-CN" altLang="en-US"/>
              <a:t>.readAllBytes(</a:t>
            </a:r>
            <a:r>
              <a:rPr lang="zh-CN" altLang="en-US">
                <a:solidFill>
                  <a:srgbClr val="FFC000"/>
                </a:solidFill>
              </a:rPr>
              <a:t>Paths</a:t>
            </a:r>
            <a:r>
              <a:rPr lang="zh-CN" altLang="en-US"/>
              <a:t>.get(new File("</a:t>
            </a:r>
            <a:r>
              <a:rPr lang="en-US" altLang="zh-CN"/>
              <a:t>aaaa.</a:t>
            </a:r>
            <a:r>
              <a:rPr lang="zh-CN" altLang="en-US"/>
              <a:t>png").</a:t>
            </a:r>
            <a:r>
              <a:rPr lang="zh-CN" altLang="en-US">
                <a:solidFill>
                  <a:srgbClr val="FFC000"/>
                </a:solidFill>
              </a:rPr>
              <a:t>toURI</a:t>
            </a:r>
            <a:r>
              <a:rPr lang="zh-CN" altLang="en-US"/>
              <a:t>()));</a:t>
            </a:r>
            <a:endParaRPr lang="zh-CN" altLang="en-US"/>
          </a:p>
          <a:p>
            <a:pPr algn="l"/>
            <a:r>
              <a:rPr lang="zh-CN" altLang="en-US"/>
              <a:t>        return ResponseEntity</a:t>
            </a:r>
            <a:endParaRPr lang="zh-CN" altLang="en-US"/>
          </a:p>
          <a:p>
            <a:pPr algn="l"/>
            <a:r>
              <a:rPr lang="zh-CN" altLang="en-US"/>
              <a:t>                .ok()</a:t>
            </a:r>
            <a:endParaRPr lang="zh-CN" altLang="en-US"/>
          </a:p>
          <a:p>
            <a:pPr algn="l"/>
            <a:r>
              <a:rPr lang="zh-CN" altLang="en-US"/>
              <a:t>                .header(</a:t>
            </a:r>
            <a:r>
              <a:rPr lang="zh-CN" altLang="en-US">
                <a:solidFill>
                  <a:srgbClr val="FFC000"/>
                </a:solidFill>
              </a:rPr>
              <a:t>"Content-Disposition", "attachment; filename=aaaa.png"</a:t>
            </a:r>
            <a:r>
              <a:rPr lang="zh-CN" altLang="en-US"/>
              <a:t>)</a:t>
            </a:r>
            <a:endParaRPr lang="zh-CN" altLang="en-US"/>
          </a:p>
          <a:p>
            <a:pPr algn="l"/>
            <a:r>
              <a:rPr lang="zh-CN" altLang="en-US"/>
              <a:t>                .contentType(</a:t>
            </a:r>
            <a:r>
              <a:rPr lang="zh-CN" altLang="en-US">
                <a:solidFill>
                  <a:srgbClr val="FFC000"/>
                </a:solidFill>
              </a:rPr>
              <a:t>MediaType</a:t>
            </a:r>
            <a:r>
              <a:rPr lang="zh-CN" altLang="en-US"/>
              <a:t>.APPLICATION_OCTET_STREAM)</a:t>
            </a:r>
            <a:endParaRPr lang="zh-CN" altLang="en-US"/>
          </a:p>
          <a:p>
            <a:pPr algn="l"/>
            <a:r>
              <a:rPr lang="zh-CN" altLang="en-US"/>
              <a:t>                .contentLength(bytes.length)</a:t>
            </a:r>
            <a:endParaRPr lang="zh-CN" altLang="en-US"/>
          </a:p>
          <a:p>
            <a:pPr algn="l"/>
            <a:r>
              <a:rPr lang="zh-CN" altLang="en-US"/>
              <a:t>                .body(bytes);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模板引擎（了解）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83947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/>
              <a:t>SpringBoot </a:t>
            </a:r>
            <a:r>
              <a:rPr lang="zh-CN" altLang="en-US"/>
              <a:t>推荐使用</a:t>
            </a:r>
            <a:r>
              <a:rPr lang="en-US" altLang="zh-CN"/>
              <a:t> Thymeleaf </a:t>
            </a:r>
            <a:r>
              <a:rPr lang="zh-CN" altLang="en-US"/>
              <a:t>作为</a:t>
            </a:r>
            <a:r>
              <a:rPr lang="en-US" altLang="zh-CN"/>
              <a:t> SpringMVC </a:t>
            </a:r>
            <a:r>
              <a:rPr lang="zh-CN" altLang="en-US"/>
              <a:t>的模板引擎</a:t>
            </a:r>
            <a:endParaRPr lang="zh-CN" altLang="en-US"/>
          </a:p>
          <a:p>
            <a:r>
              <a:rPr lang="zh-CN" altLang="en-US"/>
              <a:t>模板引擎使得我们能实现服务端渲染的需求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26958"/>
            <a:ext cx="8047355" cy="2372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5660" y="4903470"/>
            <a:ext cx="9664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使用步骤</a:t>
            </a:r>
            <a:endParaRPr lang="zh-CN" altLang="en-US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引入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spring-boot-starter-thymeleaf</a:t>
            </a:r>
            <a:endParaRPr lang="zh-CN" altLang="en-US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static：静态资源文件夹、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resources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：页面模板文件夹</a:t>
            </a:r>
            <a:endParaRPr lang="zh-CN" altLang="en-US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Model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：给页面共享数据</a:t>
            </a:r>
            <a:endParaRPr lang="zh-CN" altLang="en-US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Thymeleaf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语法，去页面取值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Thymeleaf - </a:t>
            </a:r>
            <a:r>
              <a:rPr lang="zh-CN" altLang="en-US"/>
              <a:t>核心语法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66665"/>
          </a:xfrm>
        </p:spPr>
        <p:txBody>
          <a:bodyPr>
            <a:normAutofit fontScale="77500" lnSpcReduction="10000"/>
          </a:bodyPr>
          <a:lstStyle/>
          <a:p>
            <a:r>
              <a:rPr lang="zh-CN" altLang="en-US">
                <a:solidFill>
                  <a:srgbClr val="FFC000"/>
                </a:solidFill>
              </a:rPr>
              <a:t>th:xxx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动态渲染指定的 html 标签属性值、或者th指令（遍历、判断等）</a:t>
            </a:r>
            <a:endParaRPr lang="zh-CN" altLang="en-US"/>
          </a:p>
          <a:p>
            <a:pPr lvl="1"/>
            <a:r>
              <a:rPr lang="zh-CN" altLang="en-US"/>
              <a:t>th:text：标签体内文本值渲染</a:t>
            </a:r>
            <a:endParaRPr lang="zh-CN" altLang="en-US"/>
          </a:p>
          <a:p>
            <a:pPr lvl="1"/>
            <a:r>
              <a:rPr lang="zh-CN" altLang="en-US"/>
              <a:t>th:属性：标签指定属性渲染</a:t>
            </a:r>
            <a:endParaRPr lang="zh-CN" altLang="en-US"/>
          </a:p>
          <a:p>
            <a:pPr lvl="1"/>
            <a:r>
              <a:rPr lang="zh-CN" altLang="en-US"/>
              <a:t>th:attr：标签任意属性渲染</a:t>
            </a:r>
            <a:endParaRPr lang="zh-CN" altLang="en-US"/>
          </a:p>
          <a:p>
            <a:pPr lvl="1"/>
            <a:r>
              <a:rPr lang="zh-CN" altLang="en-US"/>
              <a:t>th:if、th:each...：其他th指令</a:t>
            </a:r>
            <a:endParaRPr lang="zh-CN" altLang="en-US"/>
          </a:p>
          <a:p>
            <a:pPr lvl="0"/>
            <a:r>
              <a:rPr lang="zh-CN" altLang="en-US"/>
              <a:t>取值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${}</a:t>
            </a:r>
            <a:r>
              <a:rPr lang="zh-CN" altLang="en-US"/>
              <a:t>：变量取值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@{}</a:t>
            </a:r>
            <a:r>
              <a:rPr lang="zh-CN" altLang="en-US"/>
              <a:t>：url路径</a:t>
            </a:r>
            <a:endParaRPr lang="zh-CN" altLang="en-US"/>
          </a:p>
          <a:p>
            <a:pPr lvl="1"/>
            <a:r>
              <a:rPr lang="zh-CN" altLang="en-US"/>
              <a:t>其他：#{}：国际化消息、~{}：片段引用、*{}：变量选择</a:t>
            </a:r>
            <a:endParaRPr lang="zh-CN" altLang="en-US"/>
          </a:p>
          <a:p>
            <a:pPr lvl="0"/>
            <a:r>
              <a:rPr lang="zh-CN" altLang="en-US"/>
              <a:t>遍历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 th:each</a:t>
            </a:r>
            <a:r>
              <a:rPr lang="zh-CN" altLang="en-US"/>
              <a:t>="元素名,迭代状态 : ${集合}"</a:t>
            </a:r>
            <a:endParaRPr lang="zh-CN" altLang="en-US"/>
          </a:p>
          <a:p>
            <a:pPr lvl="0"/>
            <a:r>
              <a:rPr lang="zh-CN" altLang="en-US"/>
              <a:t>判断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C000"/>
                </a:solidFill>
              </a:rPr>
              <a:t>th:if</a:t>
            </a:r>
            <a:endParaRPr lang="en-US" altLang="zh-CN">
              <a:solidFill>
                <a:srgbClr val="FFC000"/>
              </a:solidFill>
            </a:endParaRPr>
          </a:p>
          <a:p>
            <a:pPr lvl="0"/>
            <a:r>
              <a:rPr lang="zh-CN" altLang="en-US"/>
              <a:t>行内写法</a:t>
            </a:r>
            <a:r>
              <a:rPr lang="en-US" altLang="zh-CN"/>
              <a:t>:</a:t>
            </a:r>
            <a:r>
              <a:rPr lang="en-US" altLang="zh-CN">
                <a:solidFill>
                  <a:srgbClr val="FFC000"/>
                </a:solidFill>
              </a:rPr>
              <a:t> [[ ]]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2365" y="6054090"/>
            <a:ext cx="6110605" cy="36830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</a:rPr>
              <a:t>&lt;html lang="en" xmlns:th="http://www.thymeleaf.org"&gt;</a:t>
            </a:r>
            <a:endParaRPr lang="zh-CN" altLang="en-US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5424386" y="877679"/>
            <a:ext cx="377943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1.</a:t>
            </a:r>
            <a:r>
              <a:rPr 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请求处理</a:t>
            </a:r>
            <a:endParaRPr lang="zh-CN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16142" y="1414541"/>
            <a:ext cx="2043123" cy="4083802"/>
            <a:chOff x="2357876" y="1270162"/>
            <a:chExt cx="2043123" cy="4083802"/>
          </a:xfrm>
        </p:grpSpPr>
        <p:sp>
          <p:nvSpPr>
            <p:cNvPr id="63" name="文本框 62"/>
            <p:cNvSpPr txBox="1"/>
            <p:nvPr/>
          </p:nvSpPr>
          <p:spPr>
            <a:xfrm>
              <a:off x="2357876" y="2948495"/>
              <a:ext cx="1612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300">
                  <a:solidFill>
                    <a:schemeClr val="bg1"/>
                  </a:solidFill>
                  <a:effectLst>
                    <a:outerShdw blurRad="330200" algn="ctr" rotWithShape="0">
                      <a:prstClr val="black">
                        <a:alpha val="16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zh-CN" altLang="en-US" sz="4000" b="1" spc="300">
                <a:solidFill>
                  <a:schemeClr val="bg1"/>
                </a:solidFill>
                <a:effectLst>
                  <a:outerShdw blurRad="330200" algn="ctr" rotWithShape="0">
                    <a:prstClr val="black">
                      <a:alpha val="16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3693515" y="1270162"/>
              <a:ext cx="707484" cy="4083802"/>
            </a:xfrm>
            <a:prstGeom prst="leftBrace">
              <a:avLst>
                <a:gd name="adj1" fmla="val 52592"/>
                <a:gd name="adj2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5424386" y="1830814"/>
            <a:ext cx="377943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2.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响应处理</a:t>
            </a:r>
            <a:endParaRPr lang="zh-CN" altLang="en-US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424386" y="3737084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4.</a:t>
            </a:r>
            <a:r>
              <a:rPr 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最佳实践</a:t>
            </a:r>
            <a:endParaRPr lang="zh-CN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24386" y="4690219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5.</a:t>
            </a:r>
            <a:r>
              <a:rPr lang="zh-CN" altLang="en-US" sz="2800" b="1" spc="300">
                <a:solidFill>
                  <a:schemeClr val="bg1"/>
                </a:solidFill>
                <a:latin typeface="+mj-ea"/>
                <a:cs typeface="+mn-ea"/>
                <a:sym typeface="+mn-lt"/>
              </a:rPr>
              <a:t>底层原理</a:t>
            </a:r>
            <a:endParaRPr lang="en-US" altLang="zh-CN" sz="2800" b="1" spc="300">
              <a:solidFill>
                <a:schemeClr val="bg1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24386" y="2783949"/>
            <a:ext cx="3927671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spc="3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3.RESTful</a:t>
            </a:r>
            <a:endParaRPr lang="en-US" altLang="zh-CN" sz="2800" b="1" spc="30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响应数据类型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11505" y="1208405"/>
          <a:ext cx="5219065" cy="543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645"/>
                <a:gridCol w="2725420"/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@ResponseBody</a:t>
                      </a:r>
                      <a:r>
                        <a:rPr lang="en-US" altLang="zh-CN"/>
                        <a:t> + </a:t>
                      </a:r>
                      <a:r>
                        <a:rPr lang="zh-CN" altLang="en-US"/>
                        <a:t>对象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响应</a:t>
                      </a:r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等非页面数据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HttpEntity&lt;B&gt;, </a:t>
                      </a:r>
                      <a:r>
                        <a:rPr lang="zh-CN" altLang="en-US" b="1"/>
                        <a:t>ResponseEntity&lt;B&gt;</a:t>
                      </a:r>
                      <a:endParaRPr lang="zh-CN" altLang="en-US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响应完全自定义响应头、响应体数据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HttpHeaders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仅返回响应头，无内容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ErrorResponse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响应错误头、错误体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ProblemDetail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响应错误体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String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逻辑视图地址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View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视图对象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Map、</a:t>
                      </a:r>
                      <a:r>
                        <a:rPr lang="en-US" altLang="zh-CN"/>
                        <a:t>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默认视图地址与数据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@ModelAttribute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默认视图地址与数据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ModelAndView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自定义模型和视图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void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需要自定义</a:t>
                      </a:r>
                      <a:r>
                        <a:rPr lang="en-US" altLang="zh-CN"/>
                        <a:t>response</a:t>
                      </a:r>
                      <a:endParaRPr lang="en-US" altLang="zh-CN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DeferredResult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异步结果响应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Callable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异步结果响应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346825" y="1208405"/>
          <a:ext cx="4870450" cy="303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615"/>
                <a:gridCol w="2362835"/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ListenableFuture&lt;V&gt;, CompletionStage&lt;V&gt;, CompletableFuture&lt;V&gt;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异步结果响应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ResponseBodyEmitter,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SseEmitter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异步响应与流式数据响应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StreamingResponseBody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流式数据响应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ReactiveAdapterRegistry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Webflux </a:t>
                      </a:r>
                      <a:r>
                        <a:rPr lang="zh-CN" altLang="en-US"/>
                        <a:t>模式</a:t>
                      </a: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其他返回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被当做</a:t>
                      </a:r>
                      <a:r>
                        <a:rPr lang="zh-CN" altLang="en-US" sz="1800">
                          <a:sym typeface="+mn-ea"/>
                        </a:rPr>
                        <a:t>ModelAttribute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RESTful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RESTful </a:t>
            </a:r>
            <a:r>
              <a:rPr lang="zh-CN" altLang="en-US"/>
              <a:t>介绍</a:t>
            </a:r>
            <a:endParaRPr lang="en-US" altLang="zh-CN"/>
          </a:p>
          <a:p>
            <a:r>
              <a:rPr lang="en-US" altLang="zh-CN"/>
              <a:t>RESTful API </a:t>
            </a:r>
            <a:r>
              <a:rPr lang="zh-CN" altLang="en-US"/>
              <a:t>规划</a:t>
            </a:r>
            <a:endParaRPr lang="en-US" altLang="zh-CN"/>
          </a:p>
          <a:p>
            <a:r>
              <a:rPr lang="en-US" altLang="zh-CN"/>
              <a:t>CRUD </a:t>
            </a:r>
            <a:r>
              <a:rPr lang="zh-CN" altLang="en-US"/>
              <a:t>案例实现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RESTful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347845"/>
          </a:xfrm>
        </p:spPr>
        <p:txBody>
          <a:bodyPr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C000"/>
                </a:solidFill>
              </a:rPr>
              <a:t>REST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C000"/>
                </a:solidFill>
              </a:rPr>
              <a:t>Representational State Transfer</a:t>
            </a:r>
            <a:r>
              <a:rPr lang="en-US" altLang="zh-CN"/>
              <a:t> </a:t>
            </a:r>
            <a:r>
              <a:rPr lang="zh-CN" altLang="en-US"/>
              <a:t>表现层状态转移）是一种</a:t>
            </a:r>
            <a:r>
              <a:rPr lang="zh-CN" altLang="en-US">
                <a:solidFill>
                  <a:srgbClr val="FFC000"/>
                </a:solidFill>
              </a:rPr>
              <a:t>软件架构风格；</a:t>
            </a:r>
            <a:r>
              <a:rPr lang="en-US" altLang="zh-CN" sz="2000">
                <a:solidFill>
                  <a:srgbClr val="FFC000"/>
                </a:solidFill>
              </a:rPr>
              <a:t> </a:t>
            </a:r>
            <a:endParaRPr lang="en-US" altLang="zh-CN" sz="2000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sz="1710">
                <a:solidFill>
                  <a:srgbClr val="FFC000"/>
                </a:solidFill>
              </a:rPr>
              <a:t>官网：</a:t>
            </a:r>
            <a:r>
              <a:rPr lang="en-US" altLang="zh-CN" sz="1710">
                <a:solidFill>
                  <a:srgbClr val="FFC000"/>
                </a:solidFill>
              </a:rPr>
              <a:t>https://restfulapi.net/</a:t>
            </a:r>
            <a:endParaRPr lang="en-US" altLang="zh-CN">
              <a:solidFill>
                <a:srgbClr val="FFC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rgbClr val="00B050"/>
                </a:solidFill>
              </a:rPr>
              <a:t>完整理解</a:t>
            </a:r>
            <a:r>
              <a:rPr lang="zh-CN" altLang="en-US"/>
              <a:t>：</a:t>
            </a:r>
            <a:r>
              <a:rPr lang="zh-CN" altLang="en-US">
                <a:solidFill>
                  <a:srgbClr val="FFC000"/>
                </a:solidFill>
              </a:rPr>
              <a:t>Resource Representational State Transfer</a:t>
            </a:r>
            <a:endParaRPr lang="zh-CN" altLang="en-US">
              <a:solidFill>
                <a:srgbClr val="FFC000"/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>
                <a:solidFill>
                  <a:srgbClr val="FFC000"/>
                </a:solidFill>
              </a:rPr>
              <a:t>Resource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资源</a:t>
            </a:r>
            <a:endParaRPr lang="zh-CN" altLang="en-US"/>
          </a:p>
          <a:p>
            <a:pPr lvl="2">
              <a:lnSpc>
                <a:spcPct val="130000"/>
              </a:lnSpc>
            </a:pPr>
            <a:r>
              <a:rPr lang="zh-CN" altLang="en-US">
                <a:solidFill>
                  <a:srgbClr val="FFC000"/>
                </a:solidFill>
              </a:rPr>
              <a:t>Representational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表现形式</a:t>
            </a:r>
            <a:r>
              <a:rPr lang="zh-CN" altLang="en-US"/>
              <a:t>：比如用JSON，XML，JPEG等</a:t>
            </a:r>
            <a:endParaRPr lang="zh-CN" altLang="en-US"/>
          </a:p>
          <a:p>
            <a:pPr lvl="2">
              <a:lnSpc>
                <a:spcPct val="130000"/>
              </a:lnSpc>
            </a:pPr>
            <a:r>
              <a:rPr lang="zh-CN" altLang="en-US">
                <a:solidFill>
                  <a:srgbClr val="FFC000"/>
                </a:solidFill>
              </a:rPr>
              <a:t>State Transfer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状态变化</a:t>
            </a:r>
            <a:r>
              <a:rPr lang="zh-CN" altLang="en-US"/>
              <a:t>：通过HTTP的动词（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、</a:t>
            </a:r>
            <a:r>
              <a:rPr lang="en-US" altLang="zh-CN"/>
              <a:t>PUT</a:t>
            </a:r>
            <a:r>
              <a:rPr lang="zh-CN" altLang="en-US"/>
              <a:t>、</a:t>
            </a:r>
            <a:r>
              <a:rPr lang="en-US" altLang="zh-CN"/>
              <a:t>DELETE</a:t>
            </a:r>
            <a:r>
              <a:rPr lang="zh-CN" altLang="en-US"/>
              <a:t>）实现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>
                <a:solidFill>
                  <a:srgbClr val="00B050"/>
                </a:solidFill>
              </a:rPr>
              <a:t>一句话</a:t>
            </a:r>
            <a:r>
              <a:rPr lang="zh-CN" altLang="en-US"/>
              <a:t>：使用资源名作为</a:t>
            </a:r>
            <a:r>
              <a:rPr lang="en-US" altLang="zh-CN"/>
              <a:t>URI</a:t>
            </a:r>
            <a:r>
              <a:rPr lang="zh-CN" altLang="en-US"/>
              <a:t>，使用</a:t>
            </a:r>
            <a:r>
              <a:rPr lang="en-US" altLang="zh-CN"/>
              <a:t>HTTP</a:t>
            </a:r>
            <a:r>
              <a:rPr lang="zh-CN" altLang="en-US"/>
              <a:t>的请求方式表示对资源的操作</a:t>
            </a:r>
            <a:endParaRPr lang="zh-CN" altLang="en-US"/>
          </a:p>
          <a:p>
            <a:pPr lvl="0">
              <a:lnSpc>
                <a:spcPct val="130000"/>
              </a:lnSpc>
            </a:pPr>
            <a:r>
              <a:rPr lang="zh-CN" altLang="en-US"/>
              <a:t>满足</a:t>
            </a:r>
            <a:r>
              <a:rPr lang="en-US" altLang="zh-CN">
                <a:solidFill>
                  <a:srgbClr val="FFC000"/>
                </a:solidFill>
              </a:rPr>
              <a:t>REST </a:t>
            </a:r>
            <a:r>
              <a:rPr lang="zh-CN" altLang="en-US">
                <a:solidFill>
                  <a:srgbClr val="FFC000"/>
                </a:solidFill>
              </a:rPr>
              <a:t>风格</a:t>
            </a:r>
            <a:r>
              <a:rPr lang="zh-CN" altLang="en-US"/>
              <a:t>的系统，我们称为是</a:t>
            </a:r>
            <a:r>
              <a:rPr lang="en-US" altLang="zh-CN"/>
              <a:t> RESTful </a:t>
            </a:r>
            <a:r>
              <a:rPr lang="zh-CN" altLang="en-US"/>
              <a:t>系统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RESTful API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98805" y="3246755"/>
            <a:ext cx="10515600" cy="565785"/>
          </a:xfrm>
        </p:spPr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 </a:t>
            </a:r>
            <a:r>
              <a:rPr lang="zh-CN" altLang="en-US"/>
              <a:t>员工的</a:t>
            </a:r>
            <a:r>
              <a:rPr lang="en-US" altLang="zh-CN"/>
              <a:t> </a:t>
            </a:r>
            <a:r>
              <a:rPr lang="zh-CN" altLang="en-US"/>
              <a:t>增删改查</a:t>
            </a:r>
            <a:r>
              <a:rPr lang="en-US" altLang="zh-CN"/>
              <a:t> </a:t>
            </a:r>
            <a:r>
              <a:rPr lang="zh-CN" altLang="en-US"/>
              <a:t>为例，设计的</a:t>
            </a:r>
            <a:r>
              <a:rPr lang="en-US" altLang="zh-CN"/>
              <a:t> RESTful API </a:t>
            </a:r>
            <a:r>
              <a:rPr lang="zh-CN" altLang="en-US"/>
              <a:t>如下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4530" y="3812540"/>
          <a:ext cx="950658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05"/>
                <a:gridCol w="1200150"/>
                <a:gridCol w="1859280"/>
                <a:gridCol w="1898650"/>
                <a:gridCol w="273050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URI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请求方式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请求体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返回数据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/employee/{id}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查询某个员工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Employee JSON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/employee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employee json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新增某个员工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成功或失败状态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/employee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employee json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修改某个员工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成功或失败状态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/employee/{id}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DELETE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删除某个员工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成功或失败状态</a:t>
                      </a:r>
                      <a:endParaRPr lang="zh-CN" alt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/employees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查询条件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查询所有员工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List&lt;Employee&gt; JSON</a:t>
                      </a:r>
                      <a:endParaRPr lang="en-US" altLang="zh-CN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/</a:t>
                      </a:r>
                      <a:r>
                        <a:rPr lang="en-US" altLang="zh-CN" sz="1800">
                          <a:sym typeface="+mn-ea"/>
                        </a:rPr>
                        <a:t>employees/page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分页条件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查询所有员工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分页数据</a:t>
                      </a:r>
                      <a:r>
                        <a:rPr lang="en-US" altLang="zh-CN"/>
                        <a:t> JSON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4"/>
          <p:cNvSpPr>
            <a:spLocks noGrp="1"/>
          </p:cNvSpPr>
          <p:nvPr/>
        </p:nvSpPr>
        <p:spPr>
          <a:xfrm>
            <a:off x="831850" y="1137285"/>
            <a:ext cx="9512935" cy="179133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RESTful API </a:t>
            </a:r>
            <a:r>
              <a:rPr lang="zh-CN" altLang="en-US"/>
              <a:t>以前，接口可能是这样的</a:t>
            </a:r>
            <a:endParaRPr lang="zh-CN" altLang="en-US"/>
          </a:p>
          <a:p>
            <a:pPr lvl="1"/>
            <a:r>
              <a:rPr lang="en-US" altLang="zh-CN"/>
              <a:t>/getEmployee?id=1</a:t>
            </a:r>
            <a:r>
              <a:rPr lang="zh-CN" altLang="en-US"/>
              <a:t>：查询员工</a:t>
            </a:r>
            <a:r>
              <a:rPr lang="en-US" altLang="zh-CN"/>
              <a:t>  </a:t>
            </a:r>
            <a:endParaRPr lang="en-US" altLang="zh-CN"/>
          </a:p>
          <a:p>
            <a:pPr lvl="1"/>
            <a:r>
              <a:rPr lang="en-US" altLang="zh-CN"/>
              <a:t>/addEmployee?name=zhangsan&amp;age=18</a:t>
            </a:r>
            <a:r>
              <a:rPr lang="zh-CN" altLang="en-US"/>
              <a:t>：新增员工</a:t>
            </a:r>
            <a:endParaRPr lang="zh-CN" altLang="en-US"/>
          </a:p>
          <a:p>
            <a:pPr lvl="1"/>
            <a:r>
              <a:rPr lang="en-US" altLang="zh-CN"/>
              <a:t>/updateEmployee?id=1&amp;age=20</a:t>
            </a:r>
            <a:r>
              <a:rPr lang="zh-CN" altLang="en-US"/>
              <a:t>：修改员工</a:t>
            </a:r>
            <a:endParaRPr lang="zh-CN" altLang="en-US"/>
          </a:p>
          <a:p>
            <a:pPr lvl="1"/>
            <a:r>
              <a:rPr lang="en-US" altLang="zh-CN"/>
              <a:t>/deleteEmployee?id=1</a:t>
            </a:r>
            <a:r>
              <a:rPr lang="zh-CN" altLang="en-US"/>
              <a:t>：删除员工</a:t>
            </a:r>
            <a:endParaRPr lang="zh-CN" altLang="en-US"/>
          </a:p>
          <a:p>
            <a:pPr lvl="1"/>
            <a:r>
              <a:rPr lang="en-US" altLang="zh-CN"/>
              <a:t>/getEmployeeList</a:t>
            </a:r>
            <a:r>
              <a:rPr lang="zh-CN" altLang="en-US"/>
              <a:t>：获取所有员工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@PathVariable - </a:t>
            </a:r>
            <a:r>
              <a:rPr lang="zh-CN" altLang="en-US">
                <a:sym typeface="+mn-ea"/>
              </a:rPr>
              <a:t>路径变量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/resources/</a:t>
            </a:r>
            <a:r>
              <a:rPr lang="zh-CN" altLang="en-US">
                <a:solidFill>
                  <a:srgbClr val="FFC000"/>
                </a:solidFill>
              </a:rPr>
              <a:t>{</a:t>
            </a:r>
            <a:r>
              <a:rPr lang="en-US" altLang="zh-CN">
                <a:solidFill>
                  <a:srgbClr val="FFC000"/>
                </a:solidFill>
              </a:rPr>
              <a:t>name</a:t>
            </a:r>
            <a:r>
              <a:rPr lang="zh-CN" altLang="en-US">
                <a:solidFill>
                  <a:srgbClr val="FFC000"/>
                </a:solidFill>
              </a:rPr>
              <a:t>}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最多使用</a:t>
            </a:r>
            <a:endParaRPr lang="zh-CN" altLang="en-US">
              <a:solidFill>
                <a:srgbClr val="00B050"/>
              </a:solidFill>
            </a:endParaRPr>
          </a:p>
          <a:p>
            <a:pPr lvl="1"/>
            <a:r>
              <a:rPr lang="en-US" altLang="zh-CN"/>
              <a:t>{} </a:t>
            </a:r>
            <a:r>
              <a:rPr lang="zh-CN" altLang="en-US"/>
              <a:t>中的值封装到</a:t>
            </a:r>
            <a:r>
              <a:rPr lang="en-US" altLang="zh-CN"/>
              <a:t> name </a:t>
            </a:r>
            <a:r>
              <a:rPr lang="zh-CN" altLang="en-US"/>
              <a:t>变量中</a:t>
            </a:r>
            <a:endParaRPr lang="zh-CN" altLang="en-US"/>
          </a:p>
          <a:p>
            <a:r>
              <a:rPr lang="zh-CN" altLang="en-US"/>
              <a:t>/resources/</a:t>
            </a:r>
            <a:r>
              <a:rPr lang="zh-CN" altLang="en-US">
                <a:solidFill>
                  <a:srgbClr val="FFC000"/>
                </a:solidFill>
              </a:rPr>
              <a:t>{*path}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{} </a:t>
            </a:r>
            <a:r>
              <a:rPr lang="zh-CN" altLang="en-US"/>
              <a:t>中的值封装到</a:t>
            </a:r>
            <a:r>
              <a:rPr lang="en-US" altLang="zh-CN"/>
              <a:t> path </a:t>
            </a:r>
            <a:r>
              <a:rPr lang="zh-CN" altLang="en-US"/>
              <a:t>变量中</a:t>
            </a:r>
            <a:endParaRPr lang="zh-CN" altLang="en-US"/>
          </a:p>
          <a:p>
            <a:pPr lvl="1"/>
            <a:r>
              <a:rPr lang="zh-CN" altLang="en-US"/>
              <a:t>/resources/</a:t>
            </a:r>
            <a:r>
              <a:rPr lang="zh-CN" altLang="en-US">
                <a:solidFill>
                  <a:srgbClr val="FFC000"/>
                </a:solidFill>
              </a:rPr>
              <a:t>image.png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path = /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image.png</a:t>
            </a:r>
            <a:endParaRPr lang="zh-CN" altLang="en-US">
              <a:solidFill>
                <a:srgbClr val="00B050"/>
              </a:solidFill>
              <a:sym typeface="+mn-ea"/>
            </a:endParaRPr>
          </a:p>
          <a:p>
            <a:pPr lvl="1"/>
            <a:r>
              <a:rPr lang="zh-CN" altLang="en-US"/>
              <a:t>/resources/</a:t>
            </a:r>
            <a:r>
              <a:rPr lang="zh-CN" altLang="en-US">
                <a:solidFill>
                  <a:srgbClr val="FFC000"/>
                </a:solidFill>
              </a:rPr>
              <a:t>css/spring.css</a:t>
            </a:r>
            <a:r>
              <a:rPr lang="zh-CN" altLang="en-US"/>
              <a:t>：</a:t>
            </a:r>
            <a:r>
              <a:rPr lang="en-US" altLang="zh-CN">
                <a:solidFill>
                  <a:srgbClr val="00B050"/>
                </a:solidFill>
              </a:rPr>
              <a:t>path = /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css/spring.css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/>
              <a:t>/resources/</a:t>
            </a:r>
            <a:r>
              <a:rPr lang="zh-CN" altLang="en-US">
                <a:solidFill>
                  <a:srgbClr val="FFC000"/>
                </a:solidFill>
              </a:rPr>
              <a:t>{filename:\\w+}</a:t>
            </a:r>
            <a:r>
              <a:rPr lang="zh-CN" altLang="en-US"/>
              <a:t>.dat：</a:t>
            </a:r>
            <a:endParaRPr lang="zh-CN" altLang="en-US"/>
          </a:p>
          <a:p>
            <a:pPr lvl="1"/>
            <a:r>
              <a:rPr lang="en-US" altLang="zh-CN" sz="2400"/>
              <a:t>{} </a:t>
            </a:r>
            <a:r>
              <a:rPr lang="zh-CN" altLang="en-US" sz="2400"/>
              <a:t>中的值封装到</a:t>
            </a:r>
            <a:r>
              <a:rPr lang="en-US" altLang="zh-CN" sz="2400"/>
              <a:t> filename </a:t>
            </a:r>
            <a:r>
              <a:rPr lang="zh-CN" altLang="en-US" sz="2400"/>
              <a:t>变量中</a:t>
            </a:r>
            <a:r>
              <a:rPr lang="en-US" altLang="zh-CN" sz="2400"/>
              <a:t>; filename </a:t>
            </a:r>
            <a:r>
              <a:rPr lang="zh-CN" altLang="en-US" sz="2400"/>
              <a:t>满足</a:t>
            </a:r>
            <a:r>
              <a:rPr lang="en-US" altLang="zh-CN" sz="2400"/>
              <a:t>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\\w+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正则要求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/resources</a:t>
            </a:r>
            <a:r>
              <a:rPr lang="en-US" altLang="zh-CN">
                <a:sym typeface="+mn-ea"/>
              </a:rPr>
              <a:t>/{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filename: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\\w+</a:t>
            </a:r>
            <a:r>
              <a:rPr lang="en-US" altLang="zh-CN">
                <a:sym typeface="+mn-ea"/>
              </a:rPr>
              <a:t>}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.dat</a:t>
            </a:r>
            <a:endParaRPr lang="en-US" altLang="zh-CN">
              <a:solidFill>
                <a:srgbClr val="FFC000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resources</a:t>
            </a:r>
            <a:r>
              <a:rPr lang="en-US" altLang="zh-CN">
                <a:sym typeface="+mn-ea"/>
              </a:rPr>
              <a:t>/xxx.dat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xxx</a:t>
            </a:r>
            <a:r>
              <a:rPr lang="zh-CN" altLang="en-US">
                <a:sym typeface="+mn-ea"/>
              </a:rPr>
              <a:t>是一个或多个字母</a:t>
            </a:r>
            <a:endParaRPr lang="zh-CN" altLang="en-US">
              <a:solidFill>
                <a:srgbClr val="FFC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CRUD </a:t>
            </a:r>
            <a:r>
              <a:rPr lang="zh-CN" altLang="en-US"/>
              <a:t>案例实现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311130" cy="466280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C000"/>
                </a:solidFill>
              </a:rPr>
              <a:t>需求：设计一个</a:t>
            </a:r>
            <a:r>
              <a:rPr lang="en-US" altLang="zh-CN">
                <a:solidFill>
                  <a:srgbClr val="FFC000"/>
                </a:solidFill>
              </a:rPr>
              <a:t>RESTful</a:t>
            </a:r>
            <a:r>
              <a:rPr lang="zh-CN" altLang="en-US">
                <a:solidFill>
                  <a:srgbClr val="FFC000"/>
                </a:solidFill>
              </a:rPr>
              <a:t>的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>
                <a:solidFill>
                  <a:srgbClr val="FFC000"/>
                </a:solidFill>
              </a:rPr>
              <a:t>员工管理系统</a:t>
            </a:r>
            <a:endParaRPr lang="en-US" altLang="zh-CN">
              <a:solidFill>
                <a:srgbClr val="FFC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规划</a:t>
            </a:r>
            <a:r>
              <a:rPr lang="en-US" altLang="zh-CN"/>
              <a:t> RESTful </a:t>
            </a:r>
            <a:r>
              <a:rPr lang="zh-CN" altLang="en-US"/>
              <a:t>接口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创建统一返回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C000"/>
                </a:solidFill>
              </a:rPr>
              <a:t>R</a:t>
            </a:r>
            <a:r>
              <a:rPr lang="en-US" altLang="zh-CN"/>
              <a:t> </a:t>
            </a:r>
            <a:r>
              <a:rPr lang="zh-CN" altLang="en-US"/>
              <a:t>对象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3. </a:t>
            </a:r>
            <a:r>
              <a:rPr lang="zh-CN" altLang="en-US"/>
              <a:t>实现简单的</a:t>
            </a:r>
            <a:r>
              <a:rPr lang="en-US" altLang="zh-CN"/>
              <a:t> CRUD</a:t>
            </a:r>
            <a:r>
              <a:rPr lang="zh-CN" altLang="en-US"/>
              <a:t>，暂不考虑复杂查询与分页查询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4. </a:t>
            </a:r>
            <a:r>
              <a:rPr lang="zh-CN" altLang="en-US"/>
              <a:t>测试</a:t>
            </a:r>
            <a:r>
              <a:rPr lang="en-US" altLang="zh-CN"/>
              <a:t> CRUD </a:t>
            </a:r>
            <a:r>
              <a:rPr lang="zh-CN" altLang="en-US"/>
              <a:t>的功能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5. </a:t>
            </a:r>
            <a:r>
              <a:rPr lang="zh-CN" altLang="en-US"/>
              <a:t>前端联动测试</a:t>
            </a:r>
            <a:r>
              <a:rPr lang="en-US" altLang="zh-CN"/>
              <a:t> </a:t>
            </a:r>
            <a:endParaRPr lang="en-US" altLang="zh-CN"/>
          </a:p>
          <a:p>
            <a:pPr lvl="2">
              <a:lnSpc>
                <a:spcPct val="120000"/>
              </a:lnSpc>
            </a:pPr>
            <a:r>
              <a:rPr lang="zh-CN" altLang="en-US"/>
              <a:t>找到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资料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中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nginx.zip</a:t>
            </a:r>
            <a:r>
              <a:rPr lang="zh-CN" altLang="en-US"/>
              <a:t>，解压到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非中文无空格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目录下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运行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nginx.exe</a:t>
            </a:r>
            <a:r>
              <a:rPr lang="zh-CN" altLang="en-US"/>
              <a:t>，访问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localhost </a:t>
            </a:r>
            <a:r>
              <a:rPr lang="zh-CN" altLang="en-US"/>
              <a:t>即可访问前端项目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前端项目源码为</a:t>
            </a:r>
            <a:r>
              <a:rPr lang="en-US" altLang="zh-CN"/>
              <a:t> rest-crud-vue.zip</a:t>
            </a:r>
            <a:r>
              <a:rPr lang="zh-CN" altLang="en-US"/>
              <a:t>，学完前端工程化，就可以二次开发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 sz="2000">
                <a:sym typeface="+mn-ea"/>
              </a:rPr>
              <a:t>注意：还要解决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olidFill>
                  <a:srgbClr val="FFC000"/>
                </a:solidFill>
                <a:sym typeface="+mn-ea"/>
              </a:rPr>
              <a:t>跨域问题</a:t>
            </a:r>
            <a:endParaRPr lang="zh-CN" altLang="en-US" sz="2000">
              <a:solidFill>
                <a:srgbClr val="FFC000"/>
              </a:solidFill>
              <a:sym typeface="+mn-ea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02445" y="1737754"/>
          <a:ext cx="1746645" cy="84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包装程序外壳对象" showAsIcon="1" r:id="rId1" imgW="908050" imgH="444500" progId="Package">
                  <p:embed/>
                </p:oleObj>
              </mc:Choice>
              <mc:Fallback>
                <p:oleObj name="包装程序外壳对象" showAsIcon="1" r:id="rId1" imgW="908050" imgH="444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02445" y="1737754"/>
                        <a:ext cx="1746645" cy="8473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最佳实践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685925"/>
          </a:xfrm>
        </p:spPr>
        <p:txBody>
          <a:bodyPr>
            <a:normAutofit fontScale="67500" lnSpcReduction="10000"/>
          </a:bodyPr>
          <a:lstStyle/>
          <a:p>
            <a:r>
              <a:rPr lang="zh-CN" altLang="en-US"/>
              <a:t>拦截器</a:t>
            </a:r>
            <a:endParaRPr lang="zh-CN" altLang="en-US"/>
          </a:p>
          <a:p>
            <a:r>
              <a:rPr lang="zh-CN" altLang="en-US"/>
              <a:t>异常处理</a:t>
            </a:r>
            <a:endParaRPr lang="zh-CN" altLang="en-US"/>
          </a:p>
          <a:p>
            <a:r>
              <a:rPr lang="zh-CN" altLang="en-US"/>
              <a:t>数据校验</a:t>
            </a:r>
            <a:endParaRPr lang="zh-CN" altLang="en-US"/>
          </a:p>
          <a:p>
            <a:r>
              <a:rPr lang="zh-CN" altLang="en-US"/>
              <a:t>接口文档</a:t>
            </a:r>
            <a:endParaRPr lang="zh-CN" altLang="en-US"/>
          </a:p>
          <a:p>
            <a:r>
              <a:rPr lang="zh-CN" altLang="en-US"/>
              <a:t>数据转换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拦截器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923270" cy="4351655"/>
          </a:xfrm>
        </p:spPr>
        <p:txBody>
          <a:bodyPr/>
          <a:lstStyle/>
          <a:p>
            <a:r>
              <a:rPr lang="en-US" altLang="zh-CN"/>
              <a:t>SpringMVC </a:t>
            </a:r>
            <a:r>
              <a:rPr lang="zh-CN" altLang="en-US">
                <a:solidFill>
                  <a:srgbClr val="FFC000"/>
                </a:solidFill>
              </a:rPr>
              <a:t>内置拦截器机制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，允许在请求被目标方法处理的前后进行拦截，执行一些</a:t>
            </a:r>
            <a:r>
              <a:rPr lang="zh-CN" altLang="en-US">
                <a:solidFill>
                  <a:srgbClr val="FFC000"/>
                </a:solidFill>
              </a:rPr>
              <a:t>额外操作</a:t>
            </a:r>
            <a:r>
              <a:rPr lang="zh-CN" altLang="en-US"/>
              <a:t>；比如：</a:t>
            </a:r>
            <a:r>
              <a:rPr lang="zh-CN" altLang="en-US">
                <a:solidFill>
                  <a:srgbClr val="00B050"/>
                </a:solidFill>
              </a:rPr>
              <a:t>权限验证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50"/>
                </a:solidFill>
              </a:rPr>
              <a:t>日志记录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50"/>
                </a:solidFill>
              </a:rPr>
              <a:t>数据共享</a:t>
            </a:r>
            <a:r>
              <a:rPr lang="zh-CN" altLang="en-US"/>
              <a:t>等</a:t>
            </a:r>
            <a:r>
              <a:rPr lang="en-US" altLang="zh-CN"/>
              <a:t>...</a:t>
            </a:r>
            <a:endParaRPr lang="en-US" altLang="zh-CN"/>
          </a:p>
          <a:p>
            <a:r>
              <a:rPr lang="zh-CN" altLang="en-US"/>
              <a:t>使用步骤</a:t>
            </a:r>
            <a:endParaRPr lang="zh-CN" altLang="en-US"/>
          </a:p>
          <a:p>
            <a:pPr lvl="1"/>
            <a:r>
              <a:rPr lang="zh-CN" altLang="en-US"/>
              <a:t>实现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HandlerInterceptor</a:t>
            </a:r>
            <a:r>
              <a:rPr lang="en-US" altLang="zh-CN">
                <a:solidFill>
                  <a:srgbClr val="FFC000"/>
                </a:solidFill>
              </a:rPr>
              <a:t> </a:t>
            </a:r>
            <a:r>
              <a:rPr lang="zh-CN" altLang="en-US"/>
              <a:t>接口的组件即可成为拦截器</a:t>
            </a:r>
            <a:endParaRPr lang="zh-CN" altLang="en-US"/>
          </a:p>
          <a:p>
            <a:pPr lvl="1"/>
            <a:r>
              <a:rPr lang="zh-CN" altLang="en-US"/>
              <a:t>创建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WebMvcConfigurer </a:t>
            </a:r>
            <a:r>
              <a:rPr lang="zh-CN" altLang="en-US"/>
              <a:t>组件，并配置拦截器的拦截路径</a:t>
            </a:r>
            <a:endParaRPr lang="zh-CN" altLang="en-US"/>
          </a:p>
          <a:p>
            <a:pPr lvl="1"/>
            <a:r>
              <a:rPr lang="zh-CN" altLang="en-US"/>
              <a:t>查看执行顺序效果：</a:t>
            </a:r>
            <a:r>
              <a:rPr lang="en-US" altLang="zh-CN">
                <a:solidFill>
                  <a:srgbClr val="00B050"/>
                </a:solidFill>
              </a:rPr>
              <a:t>preHandle </a:t>
            </a:r>
            <a:r>
              <a:rPr lang="en-US" altLang="zh-CN"/>
              <a:t>=&gt; </a:t>
            </a:r>
            <a:r>
              <a:rPr lang="zh-CN" altLang="en-US">
                <a:solidFill>
                  <a:srgbClr val="FFC000"/>
                </a:solidFill>
              </a:rPr>
              <a:t>目标方法</a:t>
            </a:r>
            <a:r>
              <a:rPr lang="en-US" altLang="zh-CN"/>
              <a:t> =&gt; </a:t>
            </a:r>
            <a:r>
              <a:rPr lang="en-US" altLang="zh-CN">
                <a:solidFill>
                  <a:srgbClr val="00B050"/>
                </a:solidFill>
              </a:rPr>
              <a:t>postHandle </a:t>
            </a:r>
            <a:r>
              <a:rPr lang="en-US" altLang="zh-CN"/>
              <a:t>=&gt; </a:t>
            </a:r>
            <a:r>
              <a:rPr lang="en-US" altLang="zh-CN">
                <a:solidFill>
                  <a:srgbClr val="00B050"/>
                </a:solidFill>
              </a:rPr>
              <a:t>afterCompletion</a:t>
            </a:r>
            <a:endParaRPr lang="en-US" altLang="zh-CN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4571048"/>
            <a:ext cx="10186670" cy="16071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拦截器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991235"/>
            <a:ext cx="10358120" cy="14919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600"/>
              <a:t>拦截器执行顺序：</a:t>
            </a:r>
            <a:r>
              <a:rPr lang="zh-CN" altLang="en-US" sz="2600">
                <a:solidFill>
                  <a:srgbClr val="00B050"/>
                </a:solidFill>
              </a:rPr>
              <a:t>顺序</a:t>
            </a:r>
            <a:r>
              <a:rPr lang="en-US" altLang="zh-CN" sz="2600">
                <a:solidFill>
                  <a:srgbClr val="FFC000"/>
                </a:solidFill>
              </a:rPr>
              <a:t>preHandle</a:t>
            </a:r>
            <a:r>
              <a:rPr lang="en-US" altLang="zh-CN" sz="2600"/>
              <a:t> =&gt; </a:t>
            </a:r>
            <a:r>
              <a:rPr lang="zh-CN" altLang="en-US" sz="2600">
                <a:solidFill>
                  <a:srgbClr val="92D050"/>
                </a:solidFill>
              </a:rPr>
              <a:t>目标方法</a:t>
            </a:r>
            <a:r>
              <a:rPr lang="en-US" altLang="zh-CN" sz="2600"/>
              <a:t> =&gt; </a:t>
            </a:r>
            <a:r>
              <a:rPr lang="zh-CN" altLang="en-US" sz="2600">
                <a:solidFill>
                  <a:srgbClr val="00B050"/>
                </a:solidFill>
              </a:rPr>
              <a:t>倒序</a:t>
            </a:r>
            <a:r>
              <a:rPr lang="en-US" altLang="zh-CN" sz="2600">
                <a:solidFill>
                  <a:srgbClr val="FFC000"/>
                </a:solidFill>
              </a:rPr>
              <a:t>postHandle</a:t>
            </a:r>
            <a:r>
              <a:rPr lang="en-US" altLang="zh-CN" sz="2600"/>
              <a:t> =&gt; </a:t>
            </a:r>
            <a:r>
              <a:rPr lang="zh-CN" altLang="en-US" sz="2600">
                <a:solidFill>
                  <a:srgbClr val="92D050"/>
                </a:solidFill>
              </a:rPr>
              <a:t>渲染</a:t>
            </a:r>
            <a:r>
              <a:rPr lang="en-US" altLang="zh-CN" sz="2600"/>
              <a:t> =&gt; </a:t>
            </a:r>
            <a:r>
              <a:rPr lang="zh-CN" altLang="en-US" sz="2600">
                <a:solidFill>
                  <a:srgbClr val="00B050"/>
                </a:solidFill>
              </a:rPr>
              <a:t>倒序</a:t>
            </a:r>
            <a:r>
              <a:rPr lang="en-US" altLang="zh-CN" sz="2600">
                <a:solidFill>
                  <a:srgbClr val="FFC000"/>
                </a:solidFill>
              </a:rPr>
              <a:t>afterCompletion</a:t>
            </a:r>
            <a:endParaRPr lang="en-US" altLang="zh-CN" sz="2600">
              <a:solidFill>
                <a:srgbClr val="FFC000"/>
              </a:solidFill>
            </a:endParaRPr>
          </a:p>
          <a:p>
            <a:pPr lvl="1"/>
            <a:r>
              <a:rPr lang="zh-CN" altLang="en-US">
                <a:solidFill>
                  <a:srgbClr val="FFC000"/>
                </a:solidFill>
                <a:sym typeface="+mn-ea"/>
              </a:rPr>
              <a:t>只有执行成功的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 preHandle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会倒序执行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 afterCompletion</a:t>
            </a:r>
            <a:endParaRPr lang="en-US" altLang="zh-CN">
              <a:solidFill>
                <a:srgbClr val="FFC000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postHandle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afterCompletion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从哪里炸，倒序链路从哪里结束</a:t>
            </a:r>
            <a:endParaRPr lang="zh-CN" altLang="en-US">
              <a:solidFill>
                <a:srgbClr val="FFC000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postHandle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失败不会影响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afterCompletion  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执行</a:t>
            </a:r>
            <a:endParaRPr lang="zh-CN" altLang="en-US">
              <a:solidFill>
                <a:srgbClr val="FFC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4644" y="2548454"/>
            <a:ext cx="9753932" cy="414915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拦截器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拦截器</a:t>
            </a:r>
            <a:r>
              <a:rPr lang="en-US" altLang="zh-CN"/>
              <a:t> vs </a:t>
            </a:r>
            <a:r>
              <a:rPr lang="zh-CN" altLang="en-US"/>
              <a:t>过滤器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32205" y="2095500"/>
          <a:ext cx="10388600" cy="294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065"/>
                <a:gridCol w="3872865"/>
                <a:gridCol w="5106670"/>
              </a:tblGrid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拦截器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过滤器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接口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HandlerInterceptor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Filter</a:t>
                      </a:r>
                      <a:endParaRPr lang="en-US" altLang="zh-CN"/>
                    </a:p>
                  </a:txBody>
                  <a:tcPr/>
                </a:tc>
              </a:tr>
              <a:tr h="384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定义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Spring </a:t>
                      </a: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Servlet </a:t>
                      </a:r>
                      <a:r>
                        <a:rPr lang="zh-CN" altLang="en-US"/>
                        <a:t>规范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放行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preHandle </a:t>
                      </a:r>
                      <a:r>
                        <a:rPr lang="zh-CN" altLang="en-US"/>
                        <a:t>返回</a:t>
                      </a:r>
                      <a:r>
                        <a:rPr lang="en-US" altLang="zh-CN"/>
                        <a:t> true </a:t>
                      </a:r>
                      <a:r>
                        <a:rPr lang="zh-CN" altLang="en-US"/>
                        <a:t>放行请求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chain.doFilter() </a:t>
                      </a:r>
                      <a:r>
                        <a:rPr lang="zh-CN" altLang="en-US"/>
                        <a:t>放行请求</a:t>
                      </a:r>
                      <a:endParaRPr lang="zh-CN" altLang="en-US"/>
                    </a:p>
                  </a:txBody>
                  <a:tcPr/>
                </a:tc>
              </a:tr>
              <a:tr h="169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整合性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可以直接整合</a:t>
                      </a:r>
                      <a:r>
                        <a:rPr lang="en-US" altLang="zh-CN"/>
                        <a:t>Spring</a:t>
                      </a:r>
                      <a:r>
                        <a:rPr lang="zh-CN" altLang="en-US"/>
                        <a:t>容器的所有组件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不受</a:t>
                      </a:r>
                      <a:r>
                        <a:rPr lang="en-US" altLang="zh-CN"/>
                        <a:t>Spring</a:t>
                      </a:r>
                      <a:r>
                        <a:rPr lang="zh-CN" altLang="en-US"/>
                        <a:t>容器管理，无法直接使用容器中组件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需要把它放在容器中，才可以继续使用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拦截范围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拦截</a:t>
                      </a:r>
                      <a:r>
                        <a:rPr lang="en-US" altLang="zh-CN"/>
                        <a:t> SpringMVC </a:t>
                      </a:r>
                      <a:r>
                        <a:rPr lang="zh-CN" altLang="en-US"/>
                        <a:t>能处理的请求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拦截</a:t>
                      </a: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应用所有请求</a:t>
                      </a:r>
                      <a:endParaRPr lang="zh-CN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总结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SpringMVC</a:t>
                      </a:r>
                      <a:r>
                        <a:rPr lang="zh-CN" altLang="en-US"/>
                        <a:t>的应用中，推荐使用拦截器</a:t>
                      </a:r>
                      <a:endParaRPr lang="en-US" altLang="zh-CN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请求处理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10000"/>
          </a:bodyPr>
          <a:lstStyle/>
          <a:p>
            <a:r>
              <a:rPr lang="en-US" altLang="zh-CN"/>
              <a:t>SpringMVC </a:t>
            </a:r>
            <a:r>
              <a:rPr lang="zh-CN" altLang="en-US"/>
              <a:t>简介</a:t>
            </a:r>
            <a:endParaRPr lang="en-US" altLang="zh-CN"/>
          </a:p>
          <a:p>
            <a:r>
              <a:rPr lang="zh-CN" altLang="en-US"/>
              <a:t>路径映射</a:t>
            </a:r>
            <a:endParaRPr lang="zh-CN" altLang="en-US"/>
          </a:p>
          <a:p>
            <a:r>
              <a:rPr lang="en-US" altLang="zh-CN"/>
              <a:t>HTTP&amp;</a:t>
            </a:r>
            <a:r>
              <a:rPr lang="en-US" altLang="zh-CN">
                <a:sym typeface="+mn-ea"/>
              </a:rPr>
              <a:t>JSON</a:t>
            </a:r>
            <a:endParaRPr lang="zh-CN" altLang="en-US"/>
          </a:p>
          <a:p>
            <a:r>
              <a:rPr lang="zh-CN" altLang="en-US"/>
              <a:t>参数处理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异常处理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编程式</a:t>
            </a:r>
            <a:r>
              <a:rPr lang="zh-CN" altLang="en-US"/>
              <a:t>异常处理：</a:t>
            </a:r>
            <a:endParaRPr lang="zh-CN" altLang="en-US"/>
          </a:p>
          <a:p>
            <a:pPr lvl="1"/>
            <a:r>
              <a:rPr lang="en-US" altLang="zh-CN" sz="2400"/>
              <a:t>try - catch</a:t>
            </a:r>
            <a:r>
              <a:rPr lang="zh-CN" altLang="en-US" sz="2400"/>
              <a:t>、</a:t>
            </a:r>
            <a:r>
              <a:rPr lang="en-US" altLang="zh-CN" sz="2400"/>
              <a:t>throw</a:t>
            </a:r>
            <a:r>
              <a:rPr lang="zh-CN" altLang="en-US" sz="2400"/>
              <a:t>、</a:t>
            </a:r>
            <a:r>
              <a:rPr lang="en-US" altLang="zh-CN" sz="2400"/>
              <a:t>exception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声明式</a:t>
            </a:r>
            <a:r>
              <a:rPr lang="zh-CN" altLang="en-US"/>
              <a:t>异常处理：</a:t>
            </a:r>
            <a:endParaRPr lang="zh-CN" altLang="en-US"/>
          </a:p>
          <a:p>
            <a:pPr lvl="1"/>
            <a:r>
              <a:rPr lang="en-US" altLang="zh-CN"/>
              <a:t>SpringMVC </a:t>
            </a:r>
            <a:r>
              <a:rPr lang="zh-CN" altLang="en-US"/>
              <a:t>提供了</a:t>
            </a:r>
            <a:r>
              <a:rPr lang="en-US" altLang="zh-CN"/>
              <a:t> </a:t>
            </a:r>
            <a:r>
              <a:rPr lang="en-US" altLang="zh-CN">
                <a:solidFill>
                  <a:srgbClr val="FFC000"/>
                </a:solidFill>
              </a:rPr>
              <a:t>@ExceptionHandler</a:t>
            </a:r>
            <a:r>
              <a:rPr lang="zh-CN" altLang="en-US"/>
              <a:t>、</a:t>
            </a:r>
            <a:r>
              <a:rPr lang="en-US" altLang="zh-CN">
                <a:solidFill>
                  <a:srgbClr val="FFC000"/>
                </a:solidFill>
              </a:rPr>
              <a:t>@ControllerAdvice</a:t>
            </a:r>
            <a:r>
              <a:rPr lang="en-US" altLang="zh-CN"/>
              <a:t> </a:t>
            </a:r>
            <a:r>
              <a:rPr lang="zh-CN" altLang="en-US"/>
              <a:t>等便捷的声明式注解来进行快速的异常处理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C000"/>
                </a:solidFill>
              </a:rPr>
              <a:t>@ExceptionHandler</a:t>
            </a:r>
            <a:r>
              <a:rPr lang="zh-CN" altLang="en-US"/>
              <a:t>：可以处理指定类型异常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C000"/>
                </a:solidFill>
              </a:rPr>
              <a:t>@ControllerAdvice</a:t>
            </a:r>
            <a:r>
              <a:rPr lang="zh-CN" altLang="en-US"/>
              <a:t>：可以集中处理所有</a:t>
            </a:r>
            <a:r>
              <a:rPr lang="en-US" altLang="zh-CN"/>
              <a:t>Controller</a:t>
            </a:r>
            <a:r>
              <a:rPr lang="zh-CN" altLang="en-US"/>
              <a:t>的异常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C000"/>
                </a:solidFill>
                <a:sym typeface="+mn-ea"/>
              </a:rPr>
              <a:t>@ExceptionHandler + @ControllerAdvice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可以完成全局统一异常处理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24485"/>
            <a:ext cx="9876790" cy="66738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扩展</a:t>
            </a:r>
            <a:r>
              <a:rPr lang="en-US" altLang="zh-CN"/>
              <a:t> - SpringBoot</a:t>
            </a:r>
            <a:r>
              <a:rPr lang="zh-CN" altLang="en-US"/>
              <a:t>底层异常处理默认行为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C000"/>
                </a:solidFill>
              </a:rPr>
              <a:t>SpringBoot </a:t>
            </a:r>
            <a:r>
              <a:rPr lang="zh-CN" altLang="en-US"/>
              <a:t>依然</a:t>
            </a:r>
            <a:r>
              <a:rPr lang="en-US" altLang="zh-CN"/>
              <a:t> </a:t>
            </a:r>
            <a:r>
              <a:rPr lang="zh-CN" altLang="en-US"/>
              <a:t>使用</a:t>
            </a:r>
            <a:r>
              <a:rPr lang="en-US" altLang="zh-CN"/>
              <a:t> SpringMVC </a:t>
            </a:r>
            <a:r>
              <a:rPr lang="zh-CN" altLang="en-US"/>
              <a:t>的异常处理机制</a:t>
            </a:r>
            <a:endParaRPr lang="zh-CN" altLang="en-US"/>
          </a:p>
          <a:p>
            <a:r>
              <a:rPr lang="zh-CN" altLang="en-US"/>
              <a:t>不过</a:t>
            </a:r>
            <a:r>
              <a:rPr lang="en-US" altLang="zh-CN"/>
              <a:t> SpringBoot </a:t>
            </a:r>
            <a:r>
              <a:rPr lang="zh-CN" altLang="en-US"/>
              <a:t>编写了一些默认的处理配置</a:t>
            </a:r>
            <a:endParaRPr lang="zh-CN" altLang="en-US"/>
          </a:p>
          <a:p>
            <a:r>
              <a:rPr lang="zh-CN" altLang="en-US"/>
              <a:t>默认行为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C000"/>
                </a:solidFill>
              </a:rPr>
              <a:t>自适应的异常处理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zh-CN" altLang="en-US"/>
              <a:t>浏览器发的请求，出现异常返回默认错误页面</a:t>
            </a:r>
            <a:endParaRPr lang="zh-CN" altLang="en-US"/>
          </a:p>
          <a:p>
            <a:pPr lvl="2"/>
            <a:r>
              <a:rPr lang="zh-CN" altLang="en-US"/>
              <a:t>移动端发的请求，</a:t>
            </a:r>
            <a:r>
              <a:rPr lang="zh-CN" altLang="en-US">
                <a:sym typeface="+mn-ea"/>
              </a:rPr>
              <a:t>出现异常返回默认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错误数据；项目开发的时候错误模型需要按照项目的标准走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最佳实践：项目架构是一开始就决定好的（前后分离</a:t>
            </a:r>
            <a:r>
              <a:rPr lang="en-US" altLang="zh-CN">
                <a:sym typeface="+mn-ea"/>
              </a:rPr>
              <a:t>?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2520" y="4888548"/>
            <a:ext cx="4807585" cy="143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3" y="4888230"/>
            <a:ext cx="2529205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数据校验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60" y="1310640"/>
            <a:ext cx="11073130" cy="4862195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FFC000"/>
                </a:solidFill>
              </a:rPr>
              <a:t>JSR 303 </a:t>
            </a:r>
            <a:r>
              <a:rPr lang="en-US" altLang="zh-CN" sz="2400"/>
              <a:t>是 </a:t>
            </a:r>
            <a:r>
              <a:rPr lang="en-US" altLang="zh-CN" sz="2400">
                <a:solidFill>
                  <a:srgbClr val="FFC000"/>
                </a:solidFill>
              </a:rPr>
              <a:t>Java </a:t>
            </a:r>
            <a:r>
              <a:rPr lang="en-US" altLang="zh-CN" sz="2400"/>
              <a:t>为 </a:t>
            </a:r>
            <a:r>
              <a:rPr lang="en-US" altLang="zh-CN" sz="2400" b="1" u="sng">
                <a:solidFill>
                  <a:srgbClr val="FFC000"/>
                </a:solidFill>
              </a:rPr>
              <a:t>Bean</a:t>
            </a:r>
            <a:r>
              <a:rPr lang="en-US" altLang="zh-CN" sz="2400" b="1">
                <a:solidFill>
                  <a:srgbClr val="FFC000"/>
                </a:solidFill>
              </a:rPr>
              <a:t> </a:t>
            </a:r>
            <a:r>
              <a:rPr lang="en-US" altLang="zh-CN" sz="2400">
                <a:solidFill>
                  <a:srgbClr val="FFC000"/>
                </a:solidFill>
              </a:rPr>
              <a:t>数据合法性校验 </a:t>
            </a:r>
            <a:r>
              <a:rPr lang="en-US" altLang="zh-CN" sz="2400"/>
              <a:t>提供的标准框架，它已经包含在 JavaEE 6.0 标准中。JSR 303 通过在 </a:t>
            </a:r>
            <a:r>
              <a:rPr lang="en-US" altLang="zh-CN" sz="2400" b="1" u="sng">
                <a:solidFill>
                  <a:srgbClr val="FFC000"/>
                </a:solidFill>
              </a:rPr>
              <a:t>Bean 属性上</a:t>
            </a:r>
            <a:r>
              <a:rPr lang="en-US" altLang="zh-CN" sz="2400" b="1">
                <a:solidFill>
                  <a:srgbClr val="FFC000"/>
                </a:solidFill>
              </a:rPr>
              <a:t> </a:t>
            </a:r>
            <a:r>
              <a:rPr lang="en-US" altLang="zh-CN" sz="2400">
                <a:solidFill>
                  <a:srgbClr val="FFC000"/>
                </a:solidFill>
              </a:rPr>
              <a:t>标注 </a:t>
            </a:r>
            <a:r>
              <a:rPr lang="en-US" altLang="zh-CN" sz="2400"/>
              <a:t>类似于 </a:t>
            </a:r>
            <a:r>
              <a:rPr lang="en-US" altLang="zh-CN" sz="2400">
                <a:solidFill>
                  <a:srgbClr val="FFC000"/>
                </a:solidFill>
              </a:rPr>
              <a:t>@NotNull、@Max</a:t>
            </a:r>
            <a:r>
              <a:rPr lang="en-US" altLang="zh-CN" sz="2400"/>
              <a:t> 等标准的注解指定校验规则，并通过标准的验证接口对Bean进行验证。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400"/>
              <a:t>数据校验使用流程</a:t>
            </a:r>
            <a:endParaRPr lang="zh-CN" altLang="en-US" sz="2400"/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FFC000"/>
                </a:solidFill>
              </a:rPr>
              <a:t>1</a:t>
            </a:r>
            <a:r>
              <a:rPr lang="zh-CN" altLang="en-US" sz="2000">
                <a:solidFill>
                  <a:srgbClr val="FFC000"/>
                </a:solidFill>
              </a:rPr>
              <a:t>、引入校验依赖：spring-boot-starter-validation</a:t>
            </a:r>
            <a:endParaRPr lang="zh-CN" altLang="en-US" sz="2000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FFC000"/>
                </a:solidFill>
              </a:rPr>
              <a:t>2</a:t>
            </a:r>
            <a:r>
              <a:rPr lang="zh-CN" altLang="en-US" sz="2000">
                <a:solidFill>
                  <a:srgbClr val="FFC000"/>
                </a:solidFill>
              </a:rPr>
              <a:t>、</a:t>
            </a:r>
            <a:r>
              <a:rPr lang="zh-CN" sz="2000">
                <a:solidFill>
                  <a:srgbClr val="FFC000"/>
                </a:solidFill>
              </a:rPr>
              <a:t>定义封装数据的</a:t>
            </a:r>
            <a:r>
              <a:rPr lang="en-US" altLang="zh-CN" sz="2000">
                <a:solidFill>
                  <a:srgbClr val="FFC000"/>
                </a:solidFill>
              </a:rPr>
              <a:t>Bean</a:t>
            </a:r>
            <a:endParaRPr lang="en-US" altLang="zh-CN" sz="2000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FFC000"/>
                </a:solidFill>
              </a:rPr>
              <a:t>3</a:t>
            </a:r>
            <a:r>
              <a:rPr lang="zh-CN" altLang="en-US" sz="2000">
                <a:solidFill>
                  <a:srgbClr val="FFC000"/>
                </a:solidFill>
              </a:rPr>
              <a:t>、给</a:t>
            </a:r>
            <a:r>
              <a:rPr lang="en-US" altLang="zh-CN" sz="2000">
                <a:solidFill>
                  <a:srgbClr val="FFC000"/>
                </a:solidFill>
              </a:rPr>
              <a:t>Bean</a:t>
            </a:r>
            <a:r>
              <a:rPr lang="zh-CN" altLang="en-US" sz="2000">
                <a:solidFill>
                  <a:srgbClr val="FFC000"/>
                </a:solidFill>
              </a:rPr>
              <a:t>的字段标注校验注解，并指定校验错误消息提示</a:t>
            </a:r>
            <a:endParaRPr lang="zh-CN" altLang="en-US" sz="2000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FFC000"/>
                </a:solidFill>
              </a:rPr>
              <a:t>4</a:t>
            </a:r>
            <a:r>
              <a:rPr lang="zh-CN" altLang="en-US" sz="2000">
                <a:solidFill>
                  <a:srgbClr val="FFC000"/>
                </a:solidFill>
              </a:rPr>
              <a:t>、使用</a:t>
            </a:r>
            <a:r>
              <a:rPr lang="en-US" altLang="zh-CN" sz="2000">
                <a:solidFill>
                  <a:srgbClr val="FFC000"/>
                </a:solidFill>
              </a:rPr>
              <a:t>@Valid</a:t>
            </a:r>
            <a:r>
              <a:rPr lang="zh-CN" altLang="en-US" sz="2000">
                <a:solidFill>
                  <a:srgbClr val="FFC000"/>
                </a:solidFill>
              </a:rPr>
              <a:t>、</a:t>
            </a:r>
            <a:r>
              <a:rPr lang="en-US" altLang="zh-CN" sz="2000">
                <a:solidFill>
                  <a:srgbClr val="FFC000"/>
                </a:solidFill>
              </a:rPr>
              <a:t>@Validated</a:t>
            </a:r>
            <a:r>
              <a:rPr lang="zh-CN" altLang="en-US" sz="2000">
                <a:solidFill>
                  <a:srgbClr val="FFC000"/>
                </a:solidFill>
              </a:rPr>
              <a:t>开启校验</a:t>
            </a:r>
            <a:endParaRPr lang="zh-CN" altLang="en-US" sz="2000">
              <a:solidFill>
                <a:srgbClr val="FFC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00B050"/>
                </a:solidFill>
              </a:rPr>
              <a:t>5</a:t>
            </a:r>
            <a:r>
              <a:rPr lang="zh-CN" altLang="en-US" sz="2000">
                <a:solidFill>
                  <a:srgbClr val="00B050"/>
                </a:solidFill>
              </a:rPr>
              <a:t>、使用</a:t>
            </a:r>
            <a:r>
              <a:rPr lang="en-US" altLang="zh-CN" sz="2000">
                <a:solidFill>
                  <a:srgbClr val="00B050"/>
                </a:solidFill>
              </a:rPr>
              <a:t> </a:t>
            </a:r>
            <a:r>
              <a:rPr lang="zh-CN" altLang="en-US" sz="2000">
                <a:solidFill>
                  <a:srgbClr val="00B050"/>
                </a:solidFill>
              </a:rPr>
              <a:t>BindingResult</a:t>
            </a:r>
            <a:r>
              <a:rPr lang="en-US" altLang="zh-CN" sz="2000">
                <a:solidFill>
                  <a:srgbClr val="00B050"/>
                </a:solidFill>
              </a:rPr>
              <a:t> </a:t>
            </a:r>
            <a:r>
              <a:rPr lang="zh-CN" altLang="en-US" sz="2000">
                <a:solidFill>
                  <a:srgbClr val="00B050"/>
                </a:solidFill>
              </a:rPr>
              <a:t>封装校验结果</a:t>
            </a:r>
            <a:endParaRPr lang="zh-CN" altLang="en-US" sz="200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00B050"/>
                </a:solidFill>
              </a:rPr>
              <a:t>6</a:t>
            </a:r>
            <a:r>
              <a:rPr lang="zh-CN" altLang="en-US" sz="2000">
                <a:solidFill>
                  <a:srgbClr val="00B050"/>
                </a:solidFill>
              </a:rPr>
              <a:t>、使用</a:t>
            </a:r>
            <a:r>
              <a:rPr lang="zh-CN" altLang="en-US" sz="2000">
                <a:solidFill>
                  <a:srgbClr val="FFC000"/>
                </a:solidFill>
              </a:rPr>
              <a:t>自定义校验注解</a:t>
            </a:r>
            <a:r>
              <a:rPr lang="en-US" altLang="zh-CN" sz="2000">
                <a:solidFill>
                  <a:srgbClr val="00B050"/>
                </a:solidFill>
              </a:rPr>
              <a:t> + </a:t>
            </a:r>
            <a:r>
              <a:rPr lang="zh-CN" altLang="en-US" sz="2000">
                <a:solidFill>
                  <a:srgbClr val="FFC000"/>
                </a:solidFill>
              </a:rPr>
              <a:t>校验器</a:t>
            </a:r>
            <a:r>
              <a:rPr lang="en-US" altLang="zh-CN" sz="2000">
                <a:solidFill>
                  <a:srgbClr val="00B050"/>
                </a:solidFill>
              </a:rPr>
              <a:t>(implements </a:t>
            </a:r>
            <a:r>
              <a:rPr lang="en-US" altLang="zh-CN" sz="2000">
                <a:solidFill>
                  <a:srgbClr val="FFC000"/>
                </a:solidFill>
              </a:rPr>
              <a:t>ConstraintValidator</a:t>
            </a:r>
            <a:r>
              <a:rPr lang="en-US" altLang="zh-CN" sz="2000">
                <a:solidFill>
                  <a:srgbClr val="00B050"/>
                </a:solidFill>
              </a:rPr>
              <a:t>)  </a:t>
            </a:r>
            <a:r>
              <a:rPr lang="zh-CN" altLang="en-US" sz="2000">
                <a:solidFill>
                  <a:srgbClr val="00B050"/>
                </a:solidFill>
              </a:rPr>
              <a:t>完成</a:t>
            </a:r>
            <a:r>
              <a:rPr lang="en-US" altLang="zh-CN" sz="2000">
                <a:solidFill>
                  <a:srgbClr val="00B050"/>
                </a:solidFill>
              </a:rPr>
              <a:t>gender</a:t>
            </a:r>
            <a:r>
              <a:rPr lang="zh-CN" altLang="en-US" sz="2000">
                <a:solidFill>
                  <a:srgbClr val="00B050"/>
                </a:solidFill>
              </a:rPr>
              <a:t>字段自定义校验规则</a:t>
            </a:r>
            <a:endParaRPr lang="zh-CN" altLang="en-US" sz="200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00B050"/>
                </a:solidFill>
              </a:rPr>
              <a:t>7</a:t>
            </a:r>
            <a:r>
              <a:rPr lang="zh-CN" altLang="en-US" sz="2000">
                <a:solidFill>
                  <a:srgbClr val="00B050"/>
                </a:solidFill>
              </a:rPr>
              <a:t>、结合校验注解</a:t>
            </a:r>
            <a:r>
              <a:rPr lang="en-US" altLang="zh-CN" sz="2000">
                <a:solidFill>
                  <a:srgbClr val="00B050"/>
                </a:solidFill>
              </a:rPr>
              <a:t> message</a:t>
            </a:r>
            <a:r>
              <a:rPr lang="zh-CN" altLang="en-US" sz="2000">
                <a:solidFill>
                  <a:srgbClr val="00B050"/>
                </a:solidFill>
              </a:rPr>
              <a:t>属性</a:t>
            </a:r>
            <a:r>
              <a:rPr lang="en-US" altLang="zh-CN" sz="2000">
                <a:solidFill>
                  <a:srgbClr val="00B050"/>
                </a:solidFill>
              </a:rPr>
              <a:t> </a:t>
            </a:r>
            <a:r>
              <a:rPr lang="zh-CN" altLang="en-US" sz="2000">
                <a:solidFill>
                  <a:srgbClr val="00B050"/>
                </a:solidFill>
              </a:rPr>
              <a:t>与</a:t>
            </a:r>
            <a:r>
              <a:rPr lang="en-US" altLang="zh-CN" sz="2000">
                <a:solidFill>
                  <a:srgbClr val="00B050"/>
                </a:solidFill>
              </a:rPr>
              <a:t> i18n </a:t>
            </a:r>
            <a:r>
              <a:rPr lang="zh-CN" altLang="en-US" sz="2000">
                <a:solidFill>
                  <a:srgbClr val="00B050"/>
                </a:solidFill>
              </a:rPr>
              <a:t>文件，实现错误消息国际化</a:t>
            </a:r>
            <a:endParaRPr lang="zh-CN" altLang="en-US" sz="200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000">
                <a:solidFill>
                  <a:srgbClr val="00B050"/>
                </a:solidFill>
              </a:rPr>
              <a:t>8</a:t>
            </a:r>
            <a:r>
              <a:rPr lang="zh-CN" altLang="en-US" sz="2000">
                <a:solidFill>
                  <a:srgbClr val="00B050"/>
                </a:solidFill>
              </a:rPr>
              <a:t>、结合全局异常处理，统一处理数据校验错误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数据校验</a:t>
            </a:r>
            <a:r>
              <a:rPr lang="en-US" altLang="zh-CN"/>
              <a:t> - </a:t>
            </a:r>
            <a:r>
              <a:rPr lang="en-US">
                <a:sym typeface="+mn-ea"/>
              </a:rPr>
              <a:t>JSR 303 </a:t>
            </a:r>
            <a:r>
              <a:rPr lang="zh-CN" altLang="en-US">
                <a:sym typeface="+mn-ea"/>
              </a:rPr>
              <a:t>校验注解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69295" y="1700213"/>
            <a:ext cx="1139190" cy="4351020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621030" y="125285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19150" y="1010920"/>
          <a:ext cx="983234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305"/>
                <a:gridCol w="75190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校验注解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@AssertFalse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验证Boolean类型字段是否为false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@AssertTrue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验证Boolean类型字段是否为true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@DecimalMax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验证字符串表示的数字是否小于等于指定的最大值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@DecimalMin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验证字符串表示的数字是否大于等于指定的最小值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@Digits(integer, fraction)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验证数值是否符合指定的格式，integer指定整数精度，fraction指定小数精度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@Email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验证字符串是否为邮箱地址格式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@Future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验证日期是否在当前时间之后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@Past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验证日期是否在当前时间之前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@Min(value)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验证数字是否大于等于指定的最小值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@Max(value)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验证数字是否小于等于指定的最大值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@Null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验证对象是否为null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@NotNull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验证对象是否不为null, 与@Null相反</a:t>
                      </a:r>
                      <a:r>
                        <a:rPr lang="zh-CN" altLang="en-US" sz="1600" b="1"/>
                        <a:t>（</a:t>
                      </a:r>
                      <a:r>
                        <a:rPr lang="en-US" altLang="zh-CN" sz="1600" b="1"/>
                        <a:t>a!=null</a:t>
                      </a:r>
                      <a:r>
                        <a:rPr lang="zh-CN" altLang="en-US" sz="1600" b="1"/>
                        <a:t>）</a:t>
                      </a:r>
                      <a:endParaRPr lang="en-US" altLang="zh-CN" sz="1600" b="1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@NotEmpty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验证字符串是否非空</a:t>
                      </a:r>
                      <a:r>
                        <a:rPr lang="zh-CN" altLang="en-US" sz="1600" b="1"/>
                        <a:t>（</a:t>
                      </a:r>
                      <a:r>
                        <a:rPr lang="en-US" altLang="zh-CN" sz="1600" b="1"/>
                        <a:t>a!=null &amp;&amp; a!=“”</a:t>
                      </a:r>
                      <a:r>
                        <a:rPr lang="zh-CN" altLang="en-US" sz="1600" b="1"/>
                        <a:t>）</a:t>
                      </a:r>
                      <a:endParaRPr lang="en-US" altLang="zh-CN" sz="1600" b="1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@NotBlank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验证字符串是否非空白字符</a:t>
                      </a:r>
                      <a:r>
                        <a:rPr lang="zh-CN" altLang="en-US" sz="1600" b="1"/>
                        <a:t>（</a:t>
                      </a:r>
                      <a:r>
                        <a:rPr lang="en-US" altLang="zh-CN" sz="1600" b="1"/>
                        <a:t>a!=null &amp;&amp; a.trim().length &gt; 0</a:t>
                      </a:r>
                      <a:r>
                        <a:rPr lang="zh-CN" altLang="en-US" sz="1600" b="1"/>
                        <a:t>）</a:t>
                      </a:r>
                      <a:endParaRPr lang="zh-CN" altLang="en-US" sz="1600" b="1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@Size(max=, min=)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验证字符串、集合、Map、数组的大小是否在指定范围内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@Pattern(regex=, flag=)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验证字符串是否符合指定的正则表达式</a:t>
                      </a:r>
                      <a:endParaRPr lang="zh-CN" altLang="en-US" sz="160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接口文档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1066800"/>
          </a:xfrm>
        </p:spPr>
        <p:txBody>
          <a:bodyPr>
            <a:normAutofit fontScale="77500" lnSpcReduction="10000"/>
          </a:bodyPr>
          <a:lstStyle/>
          <a:p>
            <a:r>
              <a:rPr lang="zh-CN" altLang="en-US"/>
              <a:t>Swagger 可以快速生成实时接口文档，方便前后开发人员进行协调沟通。遵循 OpenAPI 规范。</a:t>
            </a:r>
            <a:endParaRPr lang="zh-CN" altLang="en-US"/>
          </a:p>
          <a:p>
            <a:r>
              <a:rPr lang="zh-CN" altLang="en-US"/>
              <a:t>Knife4j</a:t>
            </a:r>
            <a:r>
              <a:rPr lang="en-US" altLang="zh-CN"/>
              <a:t> </a:t>
            </a:r>
            <a:r>
              <a:rPr lang="zh-CN" altLang="en-US"/>
              <a:t>是基于</a:t>
            </a:r>
            <a:r>
              <a:rPr lang="en-US" altLang="zh-CN"/>
              <a:t> Swagger</a:t>
            </a:r>
            <a:r>
              <a:rPr lang="zh-CN" altLang="en-US"/>
              <a:t>之上的增强套件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2489518"/>
            <a:ext cx="10311130" cy="394144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Knife4j </a:t>
            </a:r>
            <a:r>
              <a:rPr lang="zh-CN" altLang="en-US"/>
              <a:t>使用，参考：</a:t>
            </a:r>
            <a:r>
              <a:rPr lang="zh-CN" altLang="en-US">
                <a:sym typeface="+mn-ea"/>
              </a:rPr>
              <a:t>https://doc.xiaominfo.com/docs/quick-start</a:t>
            </a:r>
            <a:endParaRPr lang="zh-CN" altLang="en-US"/>
          </a:p>
          <a:p>
            <a:r>
              <a:rPr lang="en-US" altLang="zh-CN"/>
              <a:t>swagger</a:t>
            </a:r>
            <a:r>
              <a:rPr lang="zh-CN" altLang="en-US"/>
              <a:t>标准常用注解；</a:t>
            </a:r>
            <a:endParaRPr lang="zh-CN" altLang="en-US"/>
          </a:p>
          <a:p>
            <a:r>
              <a:rPr lang="zh-CN" altLang="en-US"/>
              <a:t>访问</a:t>
            </a:r>
            <a:r>
              <a:rPr lang="en-US" altLang="zh-CN"/>
              <a:t> </a:t>
            </a:r>
            <a:r>
              <a:rPr lang="zh-CN" altLang="en-US"/>
              <a:t>http://ip:port/doc.html</a:t>
            </a:r>
            <a:r>
              <a:rPr lang="en-US" altLang="zh-CN"/>
              <a:t> </a:t>
            </a:r>
            <a:r>
              <a:rPr lang="zh-CN" altLang="en-US"/>
              <a:t>即可查看接口文档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627505" y="3107055"/>
          <a:ext cx="853249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注解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标注位置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@Tag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controller 类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 controller 作用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@Parameter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标识参数作用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@Parameters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参数多重说明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@Schema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model 层的 JavaBean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描述模型作用及每个属性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@Operation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描述方法作用</a:t>
                      </a: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@ApiResponse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描述响应状态码等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@</a:t>
            </a:r>
            <a:r>
              <a:rPr lang="en-US" altLang="zh-CN"/>
              <a:t>JsonFormat</a:t>
            </a:r>
            <a:r>
              <a:rPr lang="zh-CN" altLang="en-US"/>
              <a:t>：日期处理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底层原理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DispatcherServlet</a:t>
            </a:r>
            <a:endParaRPr lang="zh-CN" altLang="en-US"/>
          </a:p>
          <a:p>
            <a:r>
              <a:rPr lang="zh-CN" altLang="en-US"/>
              <a:t>九大组件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DispatcherServlet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 DispatcherServlet </a:t>
            </a:r>
            <a:r>
              <a:rPr lang="zh-CN" altLang="en-US"/>
              <a:t>请求处理流程</a:t>
            </a:r>
            <a:endParaRPr lang="zh-CN" altLang="en-US"/>
          </a:p>
          <a:p>
            <a:r>
              <a:rPr lang="zh-CN" altLang="en-US"/>
              <a:t>关注点：</a:t>
            </a:r>
            <a:endParaRPr lang="zh-CN" altLang="en-US"/>
          </a:p>
          <a:p>
            <a:pPr lvl="1"/>
            <a:r>
              <a:rPr lang="en-US" altLang="zh-CN"/>
              <a:t>HandlerMapping</a:t>
            </a:r>
            <a:endParaRPr lang="en-US" altLang="zh-CN"/>
          </a:p>
          <a:p>
            <a:pPr lvl="1"/>
            <a:r>
              <a:rPr lang="en-US" altLang="zh-CN"/>
              <a:t>HandlerAdapter</a:t>
            </a:r>
            <a:endParaRPr lang="en-US" altLang="zh-CN"/>
          </a:p>
          <a:p>
            <a:pPr lvl="1"/>
            <a:r>
              <a:rPr lang="zh-CN" altLang="en-US"/>
              <a:t>参数处理器</a:t>
            </a:r>
            <a:endParaRPr lang="zh-CN" altLang="en-US"/>
          </a:p>
          <a:p>
            <a:pPr lvl="1"/>
            <a:r>
              <a:rPr lang="zh-CN" altLang="en-US"/>
              <a:t>返回值处理器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九大组件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rgbClr val="FFC000"/>
                </a:solidFill>
              </a:rPr>
              <a:t>MultipartResolver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/>
              <a:t>LocaleResolver</a:t>
            </a:r>
            <a:endParaRPr lang="zh-CN" altLang="en-US"/>
          </a:p>
          <a:p>
            <a:r>
              <a:rPr lang="zh-CN" altLang="en-US"/>
              <a:t>ThemeResolver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List&lt;HandlerMapping&gt;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List&lt;HandlerAdapter&gt;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</a:rPr>
              <a:t>List&lt;HandlerExceptionResolver&gt;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/>
              <a:t>RequestToViewNameTranslator</a:t>
            </a:r>
            <a:endParaRPr lang="zh-CN" altLang="en-US"/>
          </a:p>
          <a:p>
            <a:r>
              <a:rPr lang="zh-CN" altLang="en-US"/>
              <a:t>FlashMapManager</a:t>
            </a:r>
            <a:endParaRPr lang="zh-CN" altLang="en-US"/>
          </a:p>
          <a:p>
            <a:r>
              <a:rPr lang="zh-CN" altLang="en-US"/>
              <a:t>List&lt;ViewResolver&gt;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SpringMVC 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497185" cy="2186305"/>
          </a:xfrm>
        </p:spPr>
        <p:txBody>
          <a:bodyPr/>
          <a:lstStyle/>
          <a:p>
            <a:r>
              <a:rPr lang="zh-CN" altLang="en-US"/>
              <a:t>官网：</a:t>
            </a:r>
            <a:r>
              <a:rPr lang="zh-CN" altLang="en-US" sz="2000"/>
              <a:t>https://docs.spring.io/spring-framework/reference/web/webmvc.html#mvc</a:t>
            </a:r>
            <a:endParaRPr lang="zh-CN" altLang="en-US"/>
          </a:p>
          <a:p>
            <a:r>
              <a:rPr lang="en-US" altLang="zh-CN"/>
              <a:t>SpringMVC </a:t>
            </a:r>
            <a:r>
              <a:rPr lang="zh-CN" altLang="en-US"/>
              <a:t>是</a:t>
            </a:r>
            <a:r>
              <a:rPr lang="en-US" altLang="zh-CN"/>
              <a:t> Spring </a:t>
            </a:r>
            <a:r>
              <a:rPr lang="zh-CN" altLang="en-US"/>
              <a:t>的</a:t>
            </a:r>
            <a:r>
              <a:rPr lang="en-US" altLang="zh-CN"/>
              <a:t> web </a:t>
            </a:r>
            <a:r>
              <a:rPr lang="zh-CN" altLang="en-US"/>
              <a:t>模块，用来开发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zh-CN" altLang="en-US"/>
          </a:p>
          <a:p>
            <a:r>
              <a:rPr lang="en-US" altLang="zh-CN"/>
              <a:t>SprinMVC </a:t>
            </a:r>
            <a:r>
              <a:rPr lang="zh-CN" altLang="en-US"/>
              <a:t>应用最终作为</a:t>
            </a:r>
            <a:r>
              <a:rPr lang="en-US" altLang="zh-CN"/>
              <a:t> B/S</a:t>
            </a:r>
            <a:r>
              <a:rPr lang="zh-CN" altLang="en-US"/>
              <a:t>、</a:t>
            </a:r>
            <a:r>
              <a:rPr lang="en-US" altLang="zh-CN"/>
              <a:t>C/S </a:t>
            </a:r>
            <a:r>
              <a:rPr lang="zh-CN" altLang="en-US"/>
              <a:t>模式下的</a:t>
            </a:r>
            <a:r>
              <a:rPr lang="en-US" altLang="zh-CN"/>
              <a:t> Server </a:t>
            </a:r>
            <a:r>
              <a:rPr lang="zh-CN" altLang="en-US"/>
              <a:t>端</a:t>
            </a:r>
            <a:endParaRPr lang="zh-CN" altLang="en-US"/>
          </a:p>
          <a:p>
            <a:r>
              <a:rPr lang="en-US" altLang="zh-CN"/>
              <a:t>Web</a:t>
            </a:r>
            <a:r>
              <a:rPr lang="zh-CN" altLang="en-US"/>
              <a:t>应用的核心就是</a:t>
            </a:r>
            <a:r>
              <a:rPr lang="en-US" altLang="zh-CN"/>
              <a:t> </a:t>
            </a:r>
            <a:r>
              <a:rPr lang="zh-CN" altLang="en-US">
                <a:solidFill>
                  <a:srgbClr val="FFC000"/>
                </a:solidFill>
              </a:rPr>
              <a:t>处理</a:t>
            </a:r>
            <a:r>
              <a:rPr lang="en-US" altLang="zh-CN">
                <a:solidFill>
                  <a:srgbClr val="FFC000"/>
                </a:solidFill>
              </a:rPr>
              <a:t>HTTP</a:t>
            </a:r>
            <a:r>
              <a:rPr lang="zh-CN" altLang="en-US">
                <a:solidFill>
                  <a:srgbClr val="FFC000"/>
                </a:solidFill>
              </a:rPr>
              <a:t>请求响应</a:t>
            </a:r>
            <a:endParaRPr lang="zh-CN" altLang="en-US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运行流程</a:t>
            </a:r>
            <a:r>
              <a:rPr lang="en-US" altLang="zh-CN"/>
              <a:t> - </a:t>
            </a:r>
            <a:r>
              <a:rPr lang="zh-CN" altLang="en-US"/>
              <a:t>简要版</a:t>
            </a:r>
            <a:endParaRPr lang="zh-CN" altLang="en-US"/>
          </a:p>
        </p:txBody>
      </p:sp>
      <p:pic>
        <p:nvPicPr>
          <p:cNvPr id="3" name="图片 2" descr="kappframework-acQkxr(1)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1079500"/>
            <a:ext cx="80010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29460" y="1633220"/>
            <a:ext cx="5903595" cy="88455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HandlerMapping ==&gt; HashMap&lt;</a:t>
            </a:r>
            <a:r>
              <a:rPr lang="zh-CN" altLang="en-US"/>
              <a:t>请求路径</a:t>
            </a:r>
            <a:r>
              <a:rPr lang="en-US" altLang="zh-CN"/>
              <a:t>, </a:t>
            </a:r>
            <a:r>
              <a:rPr lang="zh-CN" altLang="en-US"/>
              <a:t>处理器</a:t>
            </a:r>
            <a:r>
              <a:rPr lang="en-US" altLang="zh-CN"/>
              <a:t>&gt;</a:t>
            </a:r>
            <a:endParaRPr lang="en-US" altLang="zh-CN"/>
          </a:p>
          <a:p>
            <a:pPr algn="ctr"/>
            <a:r>
              <a:rPr lang="zh-CN" altLang="en-US"/>
              <a:t>底层保存了每个请求由哪个</a:t>
            </a:r>
            <a:r>
              <a:rPr lang="en-US" altLang="zh-CN"/>
              <a:t>handler</a:t>
            </a:r>
            <a:r>
              <a:rPr lang="zh-CN" altLang="en-US"/>
              <a:t>处理的映射关系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29460" y="2880995"/>
            <a:ext cx="5903595" cy="88455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HandlerExecutionChain</a:t>
            </a:r>
            <a:r>
              <a:rPr lang="en-US" altLang="zh-CN"/>
              <a:t>  </a:t>
            </a:r>
            <a:r>
              <a:rPr lang="zh-CN" altLang="en-US"/>
              <a:t>从</a:t>
            </a:r>
            <a:r>
              <a:rPr lang="en-US" altLang="zh-CN"/>
              <a:t>handlerMapping</a:t>
            </a:r>
            <a:r>
              <a:rPr lang="zh-CN" altLang="en-US"/>
              <a:t>中找到处理器执行链：</a:t>
            </a:r>
            <a:r>
              <a:rPr lang="en-US" altLang="zh-CN"/>
              <a:t> </a:t>
            </a:r>
            <a:r>
              <a:rPr lang="zh-CN" altLang="en-US"/>
              <a:t>目标方法</a:t>
            </a:r>
            <a:r>
              <a:rPr lang="en-US" altLang="zh-CN"/>
              <a:t> + </a:t>
            </a:r>
            <a:r>
              <a:rPr lang="zh-CN" altLang="en-US"/>
              <a:t>所有拦截器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29460" y="4128770"/>
            <a:ext cx="5903595" cy="88455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RequestMappingHandlerAdapter</a:t>
            </a:r>
            <a:r>
              <a:rPr lang="zh-CN" altLang="en-US"/>
              <a:t>：专门反射执行那些标注了</a:t>
            </a:r>
            <a:r>
              <a:rPr lang="en-US" altLang="zh-CN"/>
              <a:t>@RequestMapping</a:t>
            </a:r>
            <a:r>
              <a:rPr lang="zh-CN" altLang="en-US"/>
              <a:t>注解的方法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运行流程</a:t>
            </a:r>
            <a:r>
              <a:rPr lang="en-US" altLang="zh-CN"/>
              <a:t> - </a:t>
            </a:r>
            <a:r>
              <a:rPr lang="zh-CN" altLang="en-US"/>
              <a:t>详细版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13480" y="2228850"/>
          <a:ext cx="2284730" cy="188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showAsIcon="1" r:id="rId1" imgW="971550" imgH="800100" progId="Package">
                  <p:embed/>
                </p:oleObj>
              </mc:Choice>
              <mc:Fallback>
                <p:oleObj name="" showAsIcon="1" r:id="rId1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3480" y="2228850"/>
                        <a:ext cx="2284730" cy="188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68401" y="2967335"/>
            <a:ext cx="1071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尚硅谷让天下没有难学的技术</a:t>
            </a:r>
            <a:endParaRPr lang="zh-CN" altLang="en-US" sz="5400" spc="30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两种开发模式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开发模式</a:t>
            </a:r>
            <a:endParaRPr lang="zh-CN" altLang="en-US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前后分离开发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前后不分离开发</a:t>
            </a:r>
            <a:endParaRPr lang="en-US" altLang="zh-CN"/>
          </a:p>
          <a:p>
            <a:r>
              <a:rPr lang="zh-CN" altLang="en-US"/>
              <a:t>前后分离开发</a:t>
            </a:r>
            <a:endParaRPr lang="en-US" altLang="zh-CN"/>
          </a:p>
          <a:p>
            <a:pPr lvl="1"/>
            <a:r>
              <a:rPr lang="en-US" altLang="zh-CN"/>
              <a:t>@ResponseBody</a:t>
            </a:r>
            <a:endParaRPr lang="en-US" altLang="zh-CN"/>
          </a:p>
          <a:p>
            <a:pPr lvl="1"/>
            <a:r>
              <a:rPr lang="en-US" altLang="zh-CN"/>
              <a:t>@RestController</a:t>
            </a:r>
            <a:endParaRPr lang="en-US" altLang="zh-CN"/>
          </a:p>
          <a:p>
            <a:r>
              <a:rPr lang="zh-CN" altLang="en-US"/>
              <a:t>服务端渲染</a:t>
            </a:r>
            <a:endParaRPr lang="zh-CN" altLang="en-US"/>
          </a:p>
          <a:p>
            <a:pPr lvl="1"/>
            <a:r>
              <a:rPr lang="zh-CN" altLang="en-US" sz="2400"/>
              <a:t>转发</a:t>
            </a:r>
            <a:endParaRPr lang="zh-CN" altLang="en-US" sz="2400"/>
          </a:p>
          <a:p>
            <a:pPr lvl="1"/>
            <a:r>
              <a:rPr lang="zh-CN" altLang="en-US" sz="2400"/>
              <a:t>重定向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3995" y="1701483"/>
            <a:ext cx="7670800" cy="3351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Hello World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C000"/>
                </a:solidFill>
              </a:rPr>
              <a:t>场景</a:t>
            </a:r>
            <a:r>
              <a:rPr lang="zh-CN" altLang="en-US"/>
              <a:t>：浏览器发送</a:t>
            </a:r>
            <a:r>
              <a:rPr lang="en-US" altLang="zh-CN"/>
              <a:t> /hello </a:t>
            </a:r>
            <a:r>
              <a:rPr lang="zh-CN" altLang="en-US"/>
              <a:t>请求，服务端响应</a:t>
            </a:r>
            <a:r>
              <a:rPr lang="en-US" altLang="zh-CN"/>
              <a:t> “Hello,SpringMVC!”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路径映射</a:t>
            </a:r>
            <a:r>
              <a:rPr lang="en-US" altLang="zh-CN"/>
              <a:t> - @RequestMapping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C000"/>
                </a:solidFill>
              </a:rPr>
              <a:t>@RequestMapping</a:t>
            </a:r>
            <a:endParaRPr lang="en-US" altLang="zh-CN"/>
          </a:p>
          <a:p>
            <a:pPr lvl="1"/>
            <a:r>
              <a:rPr lang="zh-CN" altLang="en-US"/>
              <a:t>路径映射</a:t>
            </a:r>
            <a:endParaRPr lang="zh-CN" altLang="en-US"/>
          </a:p>
          <a:p>
            <a:pPr lvl="2"/>
            <a:r>
              <a:rPr lang="zh-CN" altLang="en-US"/>
              <a:t>路径规则：https://docs.spring.io/spring-framework/docs/6.1.11/javadoc-api/org/springframework/web/util/pattern/PathPattern.html</a:t>
            </a:r>
            <a:endParaRPr lang="zh-CN" altLang="en-US"/>
          </a:p>
          <a:p>
            <a:pPr lvl="2"/>
            <a:r>
              <a:rPr lang="zh-CN" altLang="en-US"/>
              <a:t>路径变量：</a:t>
            </a:r>
            <a:r>
              <a:rPr lang="en-US" altLang="zh-CN">
                <a:solidFill>
                  <a:srgbClr val="FFC000"/>
                </a:solidFill>
              </a:rPr>
              <a:t>@PathVariable</a:t>
            </a:r>
            <a:endParaRPr lang="zh-CN" altLang="en-US"/>
          </a:p>
          <a:p>
            <a:pPr lvl="1"/>
            <a:r>
              <a:rPr lang="zh-CN" altLang="en-US"/>
              <a:t>请求限定</a:t>
            </a:r>
            <a:endParaRPr lang="zh-CN" altLang="en-US"/>
          </a:p>
          <a:p>
            <a:pPr lvl="2"/>
            <a:r>
              <a:rPr lang="zh-CN" altLang="en-US"/>
              <a:t>请求方式：</a:t>
            </a:r>
            <a:r>
              <a:rPr lang="en-US" altLang="zh-CN">
                <a:solidFill>
                  <a:srgbClr val="FFC000"/>
                </a:solidFill>
              </a:rPr>
              <a:t>method</a:t>
            </a:r>
            <a:endParaRPr lang="zh-CN" altLang="en-US"/>
          </a:p>
          <a:p>
            <a:pPr lvl="2"/>
            <a:r>
              <a:rPr lang="zh-CN" altLang="en-US"/>
              <a:t>请求参数：</a:t>
            </a:r>
            <a:r>
              <a:rPr lang="en-US" altLang="zh-CN"/>
              <a:t>params</a:t>
            </a:r>
            <a:endParaRPr lang="zh-CN" altLang="en-US"/>
          </a:p>
          <a:p>
            <a:pPr lvl="2"/>
            <a:r>
              <a:rPr lang="zh-CN" altLang="en-US"/>
              <a:t>请求头：</a:t>
            </a:r>
            <a:r>
              <a:rPr lang="en-US" altLang="zh-CN"/>
              <a:t>headers</a:t>
            </a:r>
            <a:endParaRPr lang="zh-CN" altLang="en-US"/>
          </a:p>
          <a:p>
            <a:pPr lvl="2"/>
            <a:r>
              <a:rPr lang="zh-CN" altLang="en-US"/>
              <a:t>请求内容类型：</a:t>
            </a:r>
            <a:r>
              <a:rPr lang="en-US" altLang="zh-CN"/>
              <a:t>consumes</a:t>
            </a:r>
            <a:endParaRPr lang="zh-CN" altLang="en-US"/>
          </a:p>
          <a:p>
            <a:pPr lvl="2"/>
            <a:r>
              <a:rPr lang="zh-CN" altLang="en-US"/>
              <a:t>响应内容类型：</a:t>
            </a:r>
            <a:r>
              <a:rPr lang="en-US" altLang="zh-CN"/>
              <a:t>produces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参数处理</a:t>
            </a:r>
            <a:r>
              <a:rPr lang="en-US" altLang="zh-CN"/>
              <a:t> - HTTP</a:t>
            </a:r>
            <a:r>
              <a:rPr lang="zh-CN" altLang="en-US"/>
              <a:t>请求与响应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071620"/>
          </a:xfrm>
        </p:spPr>
        <p:txBody>
          <a:bodyPr>
            <a:normAutofit/>
          </a:bodyPr>
          <a:lstStyle/>
          <a:p>
            <a:r>
              <a:rPr lang="en-US" altLang="zh-CN"/>
              <a:t>HTTP</a:t>
            </a:r>
            <a:r>
              <a:rPr lang="zh-CN" altLang="en-US"/>
              <a:t>请求会带来各种数据</a:t>
            </a:r>
            <a:endParaRPr lang="zh-CN" altLang="en-US"/>
          </a:p>
          <a:p>
            <a:pPr lvl="1"/>
            <a:r>
              <a:rPr lang="zh-CN" altLang="en-US"/>
              <a:t>请求首行：</a:t>
            </a:r>
            <a:r>
              <a:rPr lang="en-US" altLang="zh-CN" sz="2000"/>
              <a:t>(</a:t>
            </a:r>
            <a:r>
              <a:rPr lang="zh-CN" altLang="en-US" sz="1800"/>
              <a:t>请求方式、请求路径、请求协议</a:t>
            </a:r>
            <a:r>
              <a:rPr lang="en-US" altLang="zh-CN" sz="1800"/>
              <a:t>)</a:t>
            </a:r>
            <a:endParaRPr lang="zh-CN" altLang="en-US" sz="2000"/>
          </a:p>
          <a:p>
            <a:pPr lvl="1"/>
            <a:r>
              <a:rPr lang="zh-CN" altLang="en-US"/>
              <a:t>请求头：</a:t>
            </a:r>
            <a:r>
              <a:rPr lang="en-US" altLang="zh-CN" sz="1800"/>
              <a:t>(k: v   \n  k: v)</a:t>
            </a:r>
            <a:endParaRPr lang="zh-CN" altLang="en-US"/>
          </a:p>
          <a:p>
            <a:pPr lvl="1"/>
            <a:r>
              <a:rPr lang="zh-CN" altLang="en-US"/>
              <a:t>请求体：</a:t>
            </a:r>
            <a:r>
              <a:rPr lang="en-US" altLang="zh-CN" sz="1800"/>
              <a:t>(</a:t>
            </a:r>
            <a:r>
              <a:rPr lang="zh-CN" altLang="en-US" sz="1800"/>
              <a:t>此次请求携带的其他数据</a:t>
            </a:r>
            <a:r>
              <a:rPr lang="en-US" altLang="zh-CN" sz="1800"/>
              <a:t>)</a:t>
            </a:r>
            <a:endParaRPr lang="zh-CN" altLang="en-US" sz="2000"/>
          </a:p>
          <a:p>
            <a:pPr lvl="0"/>
            <a:r>
              <a:rPr lang="en-US" altLang="zh-CN">
                <a:sym typeface="+mn-ea"/>
              </a:rPr>
              <a:t>URL </a:t>
            </a:r>
            <a:r>
              <a:rPr lang="zh-CN" altLang="en-US">
                <a:sym typeface="+mn-ea"/>
              </a:rPr>
              <a:t>携带大量数据，特别是</a:t>
            </a:r>
            <a:r>
              <a:rPr lang="en-US" altLang="zh-CN">
                <a:sym typeface="+mn-ea"/>
              </a:rPr>
              <a:t>GET</a:t>
            </a:r>
            <a:r>
              <a:rPr lang="zh-CN" altLang="en-US">
                <a:sym typeface="+mn-ea"/>
              </a:rPr>
              <a:t>请求，会把参数放在</a:t>
            </a:r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上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770948"/>
            <a:ext cx="10417810" cy="2789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参数处理</a:t>
            </a:r>
            <a:r>
              <a:rPr lang="en-US" altLang="zh-CN">
                <a:sym typeface="+mn-ea"/>
              </a:rPr>
              <a:t> - HTTP</a:t>
            </a:r>
            <a:r>
              <a:rPr lang="zh-CN" altLang="en-US">
                <a:sym typeface="+mn-ea"/>
              </a:rPr>
              <a:t>请求与响应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请求头</a:t>
            </a:r>
            <a:r>
              <a:rPr lang="en-US" altLang="zh-CN"/>
              <a:t> </a:t>
            </a:r>
            <a:r>
              <a:rPr lang="zh-CN" altLang="en-US"/>
              <a:t>有很多重要信息，</a:t>
            </a:r>
            <a:r>
              <a:rPr lang="en-US" altLang="zh-CN"/>
              <a:t>SpringMVC </a:t>
            </a:r>
            <a:r>
              <a:rPr lang="zh-CN" altLang="en-US"/>
              <a:t>可以快速获取到</a:t>
            </a:r>
            <a:endParaRPr lang="zh-CN" altLang="en-US"/>
          </a:p>
          <a:p>
            <a:r>
              <a:rPr lang="zh-CN" altLang="en-US"/>
              <a:t>请求体</a:t>
            </a:r>
            <a:r>
              <a:rPr lang="en-US" altLang="zh-CN"/>
              <a:t> </a:t>
            </a:r>
            <a:r>
              <a:rPr lang="zh-CN" altLang="en-US"/>
              <a:t>携带大量数据，特别是</a:t>
            </a:r>
            <a:r>
              <a:rPr lang="en-US" altLang="zh-CN"/>
              <a:t>POST</a:t>
            </a:r>
            <a:r>
              <a:rPr lang="zh-CN" altLang="en-US"/>
              <a:t>请求，会把参数放在</a:t>
            </a:r>
            <a:r>
              <a:rPr lang="zh-CN"/>
              <a:t>请求体中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608263"/>
            <a:ext cx="9433560" cy="286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6110" y="5619750"/>
            <a:ext cx="773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C000"/>
                </a:solidFill>
              </a:rPr>
              <a:t>图片来源：https://developer.mozilla.org/zh-CN/docs/Web/HTTP/Messages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90*260"/>
  <p:tag name="TABLE_ENDDRAG_RECT" val="103*103*790*260"/>
</p:tagLst>
</file>

<file path=ppt/tags/tag10.xml><?xml version="1.0" encoding="utf-8"?>
<p:tagLst xmlns:p="http://schemas.openxmlformats.org/presentationml/2006/main">
  <p:tag name="TABLE_ENDDRAG_ORIGIN_RECT" val="774*415"/>
  <p:tag name="TABLE_ENDDRAG_RECT" val="36*91*774*415"/>
</p:tagLst>
</file>

<file path=ppt/tags/tag11.xml><?xml version="1.0" encoding="utf-8"?>
<p:tagLst xmlns:p="http://schemas.openxmlformats.org/presentationml/2006/main">
  <p:tag name="COMMONDATA" val="eyJoZGlkIjoiNjQ1NWJkZTc5YTQ2ZDg1MDViNjY5OGRkM2Q1N2FjNjcifQ=="/>
  <p:tag name="ISLIDE.GUIDESSETTING" val="{&quot;Id&quot;:&quot;492b81c0-da74-43e3-a5ab-b20ca8d43734&quot;,&quot;Name&quot;:&quot;自定义&quot;,&quot;Kind&quot;:1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p="http://schemas.openxmlformats.org/presentationml/2006/main">
  <p:tag name="TABLE_ENDDRAG_ORIGIN_RECT" val="391*265"/>
  <p:tag name="TABLE_ENDDRAG_RECT" val="144*150*391*265"/>
</p:tagLst>
</file>

<file path=ppt/tags/tag3.xml><?xml version="1.0" encoding="utf-8"?>
<p:tagLst xmlns:p="http://schemas.openxmlformats.org/presentationml/2006/main">
  <p:tag name="TABLE_ENDDRAG_ORIGIN_RECT" val="391*265"/>
  <p:tag name="TABLE_ENDDRAG_RECT" val="144*150*391*265"/>
</p:tagLst>
</file>

<file path=ppt/tags/tag4.xml><?xml version="1.0" encoding="utf-8"?>
<p:tagLst xmlns:p="http://schemas.openxmlformats.org/presentationml/2006/main">
  <p:tag name="TABLE_ENDDRAG_ORIGIN_RECT" val="790*260"/>
  <p:tag name="TABLE_ENDDRAG_RECT" val="103*103*790*260"/>
</p:tagLst>
</file>

<file path=ppt/tags/tag5.xml><?xml version="1.0" encoding="utf-8"?>
<p:tagLst xmlns:p="http://schemas.openxmlformats.org/presentationml/2006/main">
  <p:tag name="TABLE_ENDDRAG_ORIGIN_RECT" val="363*290"/>
  <p:tag name="TABLE_ENDDRAG_RECT" val="48*95*363*290"/>
</p:tagLst>
</file>

<file path=ppt/tags/tag6.xml><?xml version="1.0" encoding="utf-8"?>
<p:tagLst xmlns:p="http://schemas.openxmlformats.org/presentationml/2006/main">
  <p:tag name="TABLE_ENDDRAG_ORIGIN_RECT" val="363*290"/>
  <p:tag name="TABLE_ENDDRAG_RECT" val="48*95*363*290"/>
</p:tagLst>
</file>

<file path=ppt/tags/tag7.xml><?xml version="1.0" encoding="utf-8"?>
<p:tagLst xmlns:p="http://schemas.openxmlformats.org/presentationml/2006/main">
  <p:tag name="TABLE_ENDDRAG_ORIGIN_RECT" val="748*185"/>
  <p:tag name="TABLE_ENDDRAG_RECT" val="75*127*748*185"/>
</p:tagLst>
</file>

<file path=ppt/tags/tag8.xml><?xml version="1.0" encoding="utf-8"?>
<p:tagLst xmlns:p="http://schemas.openxmlformats.org/presentationml/2006/main">
  <p:tag name="KSO_WM_UNIT_PLACING_PICTURE_USER_VIEWPORT" val="{&quot;height&quot;:6614,&quot;width&quot;:15546}"/>
</p:tagLst>
</file>

<file path=ppt/tags/tag9.xml><?xml version="1.0" encoding="utf-8"?>
<p:tagLst xmlns:p="http://schemas.openxmlformats.org/presentationml/2006/main">
  <p:tag name="TABLE_ENDDRAG_ORIGIN_RECT" val="840*231"/>
  <p:tag name="TABLE_ENDDRAG_RECT" val="89*165*840*231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D1128"/>
      </a:accent1>
      <a:accent2>
        <a:srgbClr val="5941A9"/>
      </a:accent2>
      <a:accent3>
        <a:srgbClr val="6D72C3"/>
      </a:accent3>
      <a:accent4>
        <a:srgbClr val="514F59"/>
      </a:accent4>
      <a:accent5>
        <a:srgbClr val="E5D4ED"/>
      </a:accent5>
      <a:accent6>
        <a:srgbClr val="E8E8E8"/>
      </a:accent6>
      <a:hlink>
        <a:srgbClr val="F84D4D"/>
      </a:hlink>
      <a:folHlink>
        <a:srgbClr val="BFBFBF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 w="38100" cap="rnd" cmpd="dbl">
          <a:gradFill flip="none" rotWithShape="1">
            <a:gsLst>
              <a:gs pos="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prstDash val="sysDot"/>
          <a:tailEnd type="triangle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rgbClr val="000000"/>
    </a:dk1>
    <a:lt1>
      <a:srgbClr val="FFFFFF"/>
    </a:lt1>
    <a:dk2>
      <a:srgbClr val="778495"/>
    </a:dk2>
    <a:lt2>
      <a:srgbClr val="F0F0F0"/>
    </a:lt2>
    <a:accent1>
      <a:srgbClr val="1D1128"/>
    </a:accent1>
    <a:accent2>
      <a:srgbClr val="5941A9"/>
    </a:accent2>
    <a:accent3>
      <a:srgbClr val="6D72C3"/>
    </a:accent3>
    <a:accent4>
      <a:srgbClr val="514F59"/>
    </a:accent4>
    <a:accent5>
      <a:srgbClr val="E5D4ED"/>
    </a:accent5>
    <a:accent6>
      <a:srgbClr val="E8E8E8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8532</Words>
  <Application>WPS 演示</Application>
  <PresentationFormat>宽屏</PresentationFormat>
  <Paragraphs>851</Paragraphs>
  <Slides>43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华文行楷</vt:lpstr>
      <vt:lpstr>WPS</vt:lpstr>
      <vt:lpstr>Package</vt:lpstr>
      <vt:lpstr>Package</vt:lpstr>
      <vt:lpstr>Package</vt:lpstr>
      <vt:lpstr>SpringMVC</vt:lpstr>
      <vt:lpstr>PowerPoint 演示文稿</vt:lpstr>
      <vt:lpstr>1. 请求处理</vt:lpstr>
      <vt:lpstr>SpringMVC 简介</vt:lpstr>
      <vt:lpstr>两种开发模式</vt:lpstr>
      <vt:lpstr>Hello World</vt:lpstr>
      <vt:lpstr>路径映射 - @RequestMapping</vt:lpstr>
      <vt:lpstr>参数处理 - HTTP请求与响应</vt:lpstr>
      <vt:lpstr>参数处理 - HTTP请求与响应</vt:lpstr>
      <vt:lpstr>JSON 数据格式</vt:lpstr>
      <vt:lpstr>PowerPoint 演示文稿</vt:lpstr>
      <vt:lpstr>请求处理</vt:lpstr>
      <vt:lpstr>请求参数类型</vt:lpstr>
      <vt:lpstr>2. 响应处理</vt:lpstr>
      <vt:lpstr>响应处理</vt:lpstr>
      <vt:lpstr>ResponseEntity</vt:lpstr>
      <vt:lpstr>文件下载</vt:lpstr>
      <vt:lpstr>模板引擎（了解）</vt:lpstr>
      <vt:lpstr>Thymeleaf - 核心语法</vt:lpstr>
      <vt:lpstr>响应数据类型</vt:lpstr>
      <vt:lpstr>3. RESTful</vt:lpstr>
      <vt:lpstr>RESTful</vt:lpstr>
      <vt:lpstr>RESTful API</vt:lpstr>
      <vt:lpstr>@PathVariable - 路径变量</vt:lpstr>
      <vt:lpstr>CRUD 案例实现</vt:lpstr>
      <vt:lpstr>4. 最佳实践</vt:lpstr>
      <vt:lpstr>拦截器</vt:lpstr>
      <vt:lpstr>拦截器</vt:lpstr>
      <vt:lpstr>拦截器</vt:lpstr>
      <vt:lpstr>异常处理</vt:lpstr>
      <vt:lpstr>扩展 - SpringBoot底层异常处理默认行为</vt:lpstr>
      <vt:lpstr>数据校验</vt:lpstr>
      <vt:lpstr>数据校验 - JSR 303 校验注解</vt:lpstr>
      <vt:lpstr>接口文档</vt:lpstr>
      <vt:lpstr>接口文档</vt:lpstr>
      <vt:lpstr>数据转换</vt:lpstr>
      <vt:lpstr>5. 底层原理</vt:lpstr>
      <vt:lpstr>DispatcherServlet</vt:lpstr>
      <vt:lpstr>九大组件</vt:lpstr>
      <vt:lpstr>运行流程 - 简要版</vt:lpstr>
      <vt:lpstr>PowerPoint 演示文稿</vt:lpstr>
      <vt:lpstr>运行流程 - 详细版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Docker快速上手</dc:title>
  <dc:creator>lfy</dc:creator>
  <cp:lastModifiedBy>forsum</cp:lastModifiedBy>
  <cp:revision>2309</cp:revision>
  <dcterms:created xsi:type="dcterms:W3CDTF">2023-08-09T12:44:00Z</dcterms:created>
  <dcterms:modified xsi:type="dcterms:W3CDTF">2024-09-06T01:42:28Z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