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01" r:id="rId5"/>
    <p:sldId id="315" r:id="rId6"/>
    <p:sldId id="320" r:id="rId7"/>
    <p:sldId id="321" r:id="rId8"/>
    <p:sldId id="327" r:id="rId9"/>
    <p:sldId id="328" r:id="rId10"/>
    <p:sldId id="329" r:id="rId11"/>
    <p:sldId id="316" r:id="rId12"/>
    <p:sldId id="330" r:id="rId13"/>
    <p:sldId id="331" r:id="rId14"/>
    <p:sldId id="317" r:id="rId15"/>
    <p:sldId id="334" r:id="rId16"/>
    <p:sldId id="335" r:id="rId17"/>
    <p:sldId id="336" r:id="rId18"/>
    <p:sldId id="337" r:id="rId19"/>
    <p:sldId id="338" r:id="rId20"/>
    <p:sldId id="340" r:id="rId21"/>
    <p:sldId id="341" r:id="rId22"/>
    <p:sldId id="373" r:id="rId23"/>
    <p:sldId id="339" r:id="rId24"/>
    <p:sldId id="342" r:id="rId25"/>
    <p:sldId id="343" r:id="rId26"/>
    <p:sldId id="344" r:id="rId27"/>
    <p:sldId id="318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64" r:id="rId37"/>
    <p:sldId id="319" r:id="rId38"/>
    <p:sldId id="358" r:id="rId39"/>
    <p:sldId id="359" r:id="rId40"/>
    <p:sldId id="360" r:id="rId41"/>
    <p:sldId id="361" r:id="rId42"/>
    <p:sldId id="365" r:id="rId43"/>
    <p:sldId id="310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6" userDrawn="1">
          <p15:clr>
            <a:srgbClr val="A4A3A4"/>
          </p15:clr>
        </p15:guide>
        <p15:guide id="2" pos="7458" userDrawn="1">
          <p15:clr>
            <a:srgbClr val="A4A3A4"/>
          </p15:clr>
        </p15:guide>
        <p15:guide id="3" orient="horz" pos="1606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7" pos="1900" userDrawn="1">
          <p15:clr>
            <a:srgbClr val="A4A3A4"/>
          </p15:clr>
        </p15:guide>
        <p15:guide id="8" pos="2003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5941A9"/>
    <a:srgbClr val="3F3F3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 autoAdjust="0"/>
    <p:restoredTop sz="96071" autoAdjust="0"/>
  </p:normalViewPr>
  <p:slideViewPr>
    <p:cSldViewPr snapToGrid="0" showGuides="1">
      <p:cViewPr varScale="1">
        <p:scale>
          <a:sx n="112" d="100"/>
          <a:sy n="112" d="100"/>
        </p:scale>
        <p:origin x="208" y="80"/>
      </p:cViewPr>
      <p:guideLst>
        <p:guide pos="616"/>
        <p:guide pos="7458"/>
        <p:guide orient="horz" pos="1606"/>
        <p:guide orient="horz" pos="459"/>
        <p:guide pos="1900"/>
        <p:guide pos="2003"/>
        <p:guide pos="3840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0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51E4-13F5-478F-A055-A94E3EC8E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56381"/>
            <a:ext cx="10378818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7627"/>
            <a:ext cx="3932237" cy="10433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2" y="1518442"/>
            <a:ext cx="3932237" cy="43426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4800" y="324229"/>
            <a:ext cx="7315200" cy="66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225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136525"/>
            <a:ext cx="1428750" cy="3745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9" name="副标题 8"/>
          <p:cNvSpPr/>
          <p:nvPr>
            <p:ph type="subTitle" idx="1"/>
          </p:nvPr>
        </p:nvSpPr>
        <p:spPr/>
        <p:txBody>
          <a:bodyPr/>
          <a:p>
            <a:r>
              <a:rPr lang="zh-CN" altLang="en-US"/>
              <a:t>持久层框架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#{}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${}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B050"/>
                </a:solidFill>
              </a:rPr>
              <a:t>#{}</a:t>
            </a:r>
            <a:r>
              <a:rPr lang="zh-CN" altLang="en-US"/>
              <a:t>：底层使用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PreparedStatement </a:t>
            </a:r>
            <a:r>
              <a:rPr lang="zh-CN" altLang="en-US"/>
              <a:t>方式，</a:t>
            </a:r>
            <a:r>
              <a:rPr lang="en-US" altLang="zh-CN"/>
              <a:t>SQL</a:t>
            </a:r>
            <a:r>
              <a:rPr lang="zh-CN" altLang="en-US">
                <a:solidFill>
                  <a:srgbClr val="FFC000"/>
                </a:solidFill>
              </a:rPr>
              <a:t>预编译</a:t>
            </a:r>
            <a:r>
              <a:rPr lang="zh-CN" altLang="en-US"/>
              <a:t>后设置参数，无</a:t>
            </a:r>
            <a:r>
              <a:rPr lang="en-US" altLang="zh-CN"/>
              <a:t>SQL</a:t>
            </a:r>
            <a:r>
              <a:rPr lang="zh-CN" altLang="en-US"/>
              <a:t>注入攻击风险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B050"/>
                </a:solidFill>
              </a:rPr>
              <a:t>${}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底层使用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Statement </a:t>
            </a:r>
            <a:r>
              <a:rPr lang="zh-CN" altLang="en-US">
                <a:sym typeface="+mn-ea"/>
              </a:rPr>
              <a:t>方式，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无预编译</a:t>
            </a:r>
            <a:r>
              <a:rPr lang="zh-CN" altLang="en-US">
                <a:sym typeface="+mn-ea"/>
              </a:rPr>
              <a:t>，直接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拼接参数</a:t>
            </a:r>
            <a:r>
              <a:rPr lang="zh-CN" altLang="en-US">
                <a:sym typeface="+mn-ea"/>
              </a:rPr>
              <a:t>，有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注入攻击风险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所有参数位置，都应该用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#{}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需要动态表名等，才用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${}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C000"/>
                </a:solidFill>
              </a:rPr>
              <a:t>最佳实践</a:t>
            </a:r>
            <a:r>
              <a:rPr lang="zh-CN" altLang="en-US"/>
              <a:t>：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凡是使用了</a:t>
            </a:r>
            <a:r>
              <a:rPr lang="en-US" altLang="zh-CN">
                <a:solidFill>
                  <a:srgbClr val="FFC000"/>
                </a:solidFill>
              </a:rPr>
              <a:t> ${} </a:t>
            </a:r>
            <a:r>
              <a:rPr lang="en-US" altLang="zh-CN"/>
              <a:t> </a:t>
            </a:r>
            <a:r>
              <a:rPr lang="zh-CN" altLang="en-US"/>
              <a:t>的业务，一定要</a:t>
            </a:r>
            <a:r>
              <a:rPr lang="zh-CN" altLang="en-US">
                <a:solidFill>
                  <a:srgbClr val="FFC000"/>
                </a:solidFill>
              </a:rPr>
              <a:t>自己编写防</a:t>
            </a:r>
            <a:r>
              <a:rPr lang="en-US" altLang="zh-CN">
                <a:solidFill>
                  <a:srgbClr val="FFC000"/>
                </a:solidFill>
              </a:rPr>
              <a:t>SQL</a:t>
            </a:r>
            <a:r>
              <a:rPr lang="zh-CN" altLang="en-US">
                <a:solidFill>
                  <a:srgbClr val="FFC000"/>
                </a:solidFill>
              </a:rPr>
              <a:t>注入攻击代码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参数取值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53465" y="1417320"/>
          <a:ext cx="93179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490"/>
                <a:gridCol w="4312920"/>
                <a:gridCol w="24815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传参形式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取值方式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单个参数</a:t>
                      </a:r>
                      <a:r>
                        <a:rPr lang="en-US" altLang="zh-CN"/>
                        <a:t> - </a:t>
                      </a:r>
                      <a:r>
                        <a:rPr lang="zh-CN" altLang="en-US"/>
                        <a:t>普通类型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getEmploy(Long id)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</a:t>
                      </a:r>
                      <a:r>
                        <a:rPr lang="zh-CN" altLang="en-US"/>
                        <a:t>变量名</a:t>
                      </a:r>
                      <a:r>
                        <a:rPr lang="en-US" altLang="zh-CN"/>
                        <a:t>}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单个参数</a:t>
                      </a:r>
                      <a:r>
                        <a:rPr lang="en-US" altLang="zh-CN" sz="1800">
                          <a:sym typeface="+mn-ea"/>
                        </a:rPr>
                        <a:t> - List</a:t>
                      </a: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getEmploy(List&lt;Long&gt; id)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#{</a:t>
                      </a:r>
                      <a:r>
                        <a:rPr lang="zh-CN" altLang="en-US" sz="1800">
                          <a:sym typeface="+mn-ea"/>
                        </a:rPr>
                        <a:t>变量名</a:t>
                      </a:r>
                      <a:r>
                        <a:rPr lang="en-US" altLang="zh-CN" sz="1800">
                          <a:sym typeface="+mn-ea"/>
                        </a:rPr>
                        <a:t>[0]}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单个参数</a:t>
                      </a:r>
                      <a:r>
                        <a:rPr lang="en-US" altLang="zh-CN" sz="1800">
                          <a:sym typeface="+mn-ea"/>
                        </a:rPr>
                        <a:t> - </a:t>
                      </a:r>
                      <a:r>
                        <a:rPr lang="zh-CN" altLang="en-US" sz="1800">
                          <a:sym typeface="+mn-ea"/>
                        </a:rPr>
                        <a:t>对象类型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addEmploy(Employ 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</a:t>
                      </a:r>
                      <a:r>
                        <a:rPr lang="zh-CN" altLang="en-US"/>
                        <a:t>对象中属性名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单个参数</a:t>
                      </a:r>
                      <a:r>
                        <a:rPr lang="en-US" altLang="zh-CN" sz="1800">
                          <a:sym typeface="+mn-ea"/>
                        </a:rPr>
                        <a:t> - Map</a:t>
                      </a: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addEmploy(Map&lt;String,Object&gt; m)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#{map</a:t>
                      </a:r>
                      <a:r>
                        <a:rPr lang="zh-CN" altLang="en-US" sz="1800">
                          <a:sym typeface="+mn-ea"/>
                        </a:rPr>
                        <a:t>中属性名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多个参数</a:t>
                      </a:r>
                      <a:r>
                        <a:rPr lang="en-US" altLang="zh-CN"/>
                        <a:t> - </a:t>
                      </a:r>
                      <a:r>
                        <a:rPr lang="zh-CN" altLang="en-US"/>
                        <a:t>无</a:t>
                      </a:r>
                      <a:r>
                        <a:rPr lang="en-US" altLang="zh-CN"/>
                        <a:t>@Param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getEmploy(Long id,String name)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</a:t>
                      </a:r>
                      <a:r>
                        <a:rPr lang="zh-CN" altLang="en-US"/>
                        <a:t>变量名</a:t>
                      </a:r>
                      <a:r>
                        <a:rPr lang="en-US" altLang="zh-CN"/>
                        <a:t>} </a:t>
                      </a: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新版兼容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多个参数</a:t>
                      </a:r>
                      <a:r>
                        <a:rPr lang="en-US" altLang="zh-CN" sz="1800">
                          <a:sym typeface="+mn-ea"/>
                        </a:rPr>
                        <a:t> - </a:t>
                      </a: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r>
                        <a:rPr lang="en-US" altLang="zh-CN" sz="1800">
                          <a:sym typeface="+mn-ea"/>
                        </a:rPr>
                        <a:t>@Param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getEmploy(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@Param(“id”)</a:t>
                      </a:r>
                      <a:r>
                        <a:rPr lang="en-US" altLang="zh-CN" sz="1800">
                          <a:sym typeface="+mn-ea"/>
                        </a:rPr>
                        <a:t>Long id,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@Param(“name”)</a:t>
                      </a:r>
                      <a:r>
                        <a:rPr lang="en-US" altLang="zh-CN" sz="1800">
                          <a:sym typeface="+mn-ea"/>
                        </a:rPr>
                        <a:t>String name)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#{param</a:t>
                      </a:r>
                      <a:r>
                        <a:rPr lang="zh-CN" altLang="en-US"/>
                        <a:t>指定的名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扩展：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getEmploy(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@Param(“id”)</a:t>
                      </a:r>
                      <a:r>
                        <a:rPr lang="en-US" altLang="zh-CN" sz="1800">
                          <a:sym typeface="+mn-ea"/>
                        </a:rPr>
                        <a:t>Long id,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@Param(“ext”)</a:t>
                      </a:r>
                      <a:r>
                        <a:rPr lang="en-US" altLang="zh-CN" sz="1800">
                          <a:sym typeface="+mn-ea"/>
                        </a:rPr>
                        <a:t>Map&lt;String,Object&gt; m,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@Param(“ids”)</a:t>
                      </a:r>
                      <a:r>
                        <a:rPr lang="en-US" altLang="zh-CN" sz="1800">
                          <a:sym typeface="+mn-ea"/>
                        </a:rPr>
                        <a:t>List&lt;Long&gt; ids,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@Param(“emp”)</a:t>
                      </a:r>
                      <a:r>
                        <a:rPr lang="en-US" altLang="zh-CN" sz="1800">
                          <a:sym typeface="+mn-ea"/>
                        </a:rPr>
                        <a:t>Employ e)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#{id}</a:t>
                      </a:r>
                      <a:r>
                        <a:rPr lang="zh-CN" altLang="en-US"/>
                        <a:t>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#{ext.name}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#{ext.age}</a:t>
                      </a:r>
                      <a:r>
                        <a:rPr lang="zh-CN" altLang="en-US"/>
                        <a:t>，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#{ids[0]}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#{ids[1]}</a:t>
                      </a:r>
                      <a:r>
                        <a:rPr lang="zh-CN" altLang="en-US"/>
                        <a:t>，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#{e.email}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#{e.age}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95680" y="5866765"/>
            <a:ext cx="69665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zh-CN" altLang="en-US" sz="2000">
                <a:solidFill>
                  <a:srgbClr val="FFC000"/>
                </a:solidFill>
                <a:sym typeface="+mn-ea"/>
              </a:rPr>
              <a:t>最佳实践：</a:t>
            </a:r>
            <a:r>
              <a:rPr lang="zh-CN" altLang="en-US" sz="2000">
                <a:solidFill>
                  <a:srgbClr val="00B050"/>
                </a:solidFill>
                <a:sym typeface="+mn-ea"/>
              </a:rPr>
              <a:t>即使只有一个参数，也用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olidFill>
                  <a:srgbClr val="FFC000"/>
                </a:solidFill>
                <a:sym typeface="+mn-ea"/>
              </a:rPr>
              <a:t>@Param </a:t>
            </a:r>
            <a:r>
              <a:rPr lang="zh-CN" altLang="en-US" sz="2000">
                <a:solidFill>
                  <a:srgbClr val="00B050"/>
                </a:solidFill>
                <a:sym typeface="+mn-ea"/>
              </a:rPr>
              <a:t>指定参数名</a:t>
            </a:r>
            <a:endParaRPr lang="zh-CN" altLang="en-US" sz="2000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MyBatis </a:t>
            </a:r>
            <a:r>
              <a:rPr lang="zh-CN" altLang="en-US"/>
              <a:t>结果封装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870075"/>
          </a:xfrm>
        </p:spPr>
        <p:txBody>
          <a:bodyPr>
            <a:normAutofit fontScale="70000"/>
          </a:bodyPr>
          <a:p>
            <a:r>
              <a:rPr lang="zh-CN" altLang="en-US"/>
              <a:t>返回普通数据</a:t>
            </a:r>
            <a:endParaRPr lang="en-US" altLang="zh-CN"/>
          </a:p>
          <a:p>
            <a:r>
              <a:rPr lang="zh-CN" altLang="en-US"/>
              <a:t>返回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Map</a:t>
            </a:r>
            <a:endParaRPr lang="en-US" altLang="zh-CN"/>
          </a:p>
          <a:p>
            <a:r>
              <a:rPr lang="zh-CN" altLang="en-US"/>
              <a:t>自定义结果集（</a:t>
            </a:r>
            <a:r>
              <a:rPr lang="en-US" altLang="zh-CN"/>
              <a:t>1-1,1-N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分步查询</a:t>
            </a:r>
            <a:endParaRPr lang="zh-CN" altLang="en-US"/>
          </a:p>
          <a:p>
            <a:r>
              <a:rPr lang="zh-CN" altLang="en-US"/>
              <a:t>延迟加载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返回普通数据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1154430"/>
          </a:xfrm>
        </p:spPr>
        <p:txBody>
          <a:bodyPr>
            <a:normAutofit fontScale="70000"/>
          </a:bodyPr>
          <a:p>
            <a:r>
              <a:rPr lang="zh-CN" altLang="en-US"/>
              <a:t>返回</a:t>
            </a:r>
            <a:r>
              <a:rPr lang="zh-CN" altLang="en-US">
                <a:solidFill>
                  <a:srgbClr val="FFC000"/>
                </a:solidFill>
              </a:rPr>
              <a:t>基本类型、普通对象</a:t>
            </a:r>
            <a:r>
              <a:rPr lang="en-US" altLang="zh-CN"/>
              <a:t> </a:t>
            </a:r>
            <a:r>
              <a:rPr lang="zh-CN" altLang="en-US"/>
              <a:t>都只需要在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resultType </a:t>
            </a:r>
            <a:r>
              <a:rPr lang="zh-CN" altLang="en-US"/>
              <a:t>中声明返回值类型全类名即可</a:t>
            </a:r>
            <a:endParaRPr lang="zh-CN" altLang="en-US"/>
          </a:p>
          <a:p>
            <a:r>
              <a:rPr lang="zh-CN" altLang="en-US"/>
              <a:t>对象封装建议全局开启驼峰命名规则：</a:t>
            </a:r>
            <a:r>
              <a:rPr lang="zh-CN" altLang="en-US">
                <a:solidFill>
                  <a:srgbClr val="FFC000"/>
                </a:solidFill>
              </a:rPr>
              <a:t>mapUnderscoreToCamelCase</a:t>
            </a:r>
            <a:r>
              <a:rPr lang="en-US" altLang="zh-CN">
                <a:solidFill>
                  <a:srgbClr val="FFC000"/>
                </a:solidFill>
              </a:rPr>
              <a:t> = true</a:t>
            </a:r>
            <a:r>
              <a:rPr lang="zh-CN" altLang="en-US">
                <a:solidFill>
                  <a:srgbClr val="FFC000"/>
                </a:solidFill>
              </a:rPr>
              <a:t>；</a:t>
            </a:r>
            <a:endParaRPr lang="zh-CN" altLang="en-US">
              <a:solidFill>
                <a:srgbClr val="FFC000"/>
              </a:solidFill>
            </a:endParaRPr>
          </a:p>
          <a:p>
            <a:pPr lvl="1"/>
            <a:r>
              <a:rPr lang="en-US" altLang="zh-CN"/>
              <a:t>a</a:t>
            </a:r>
            <a:r>
              <a:rPr lang="zh-CN" altLang="en-US"/>
              <a:t>_</a:t>
            </a:r>
            <a:r>
              <a:rPr lang="en-US" altLang="zh-CN"/>
              <a:t>column</a:t>
            </a:r>
            <a:r>
              <a:rPr lang="en-US" altLang="zh-CN"/>
              <a:t> </a:t>
            </a:r>
            <a:r>
              <a:rPr lang="zh-CN" altLang="en-US"/>
              <a:t>会被映射为</a:t>
            </a:r>
            <a:r>
              <a:rPr lang="en-US" altLang="zh-CN"/>
              <a:t>bean</a:t>
            </a:r>
            <a:r>
              <a:rPr lang="zh-CN" altLang="en-US"/>
              <a:t>的</a:t>
            </a:r>
            <a:r>
              <a:rPr lang="en-US" altLang="zh-CN"/>
              <a:t> aColumn 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35710" y="2573020"/>
            <a:ext cx="9710420" cy="11347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   &lt;select id="getEmp"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resultType</a:t>
            </a:r>
            <a:r>
              <a:rPr lang="zh-CN" altLang="en-US">
                <a:sym typeface="+mn-ea"/>
              </a:rPr>
              <a:t>="com.atguigu.mybatis.entity.Employee"&gt;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select * from `t_emp` where id = #{id}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&lt;/select&gt;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35710" y="4010660"/>
            <a:ext cx="9710420" cy="11347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   &lt;select id="</a:t>
            </a:r>
            <a:r>
              <a:rPr lang="en-US" altLang="zh-CN">
                <a:sym typeface="+mn-ea"/>
              </a:rPr>
              <a:t>count</a:t>
            </a:r>
            <a:r>
              <a:rPr lang="zh-CN" altLang="en-US">
                <a:sym typeface="+mn-ea"/>
              </a:rPr>
              <a:t>Emp"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resultType</a:t>
            </a:r>
            <a:r>
              <a:rPr lang="zh-CN" altLang="en-US">
                <a:sym typeface="+mn-ea"/>
              </a:rPr>
              <a:t>="</a:t>
            </a:r>
            <a:r>
              <a:rPr lang="en-US" altLang="zh-CN">
                <a:sym typeface="+mn-ea"/>
              </a:rPr>
              <a:t>java.lang.Long</a:t>
            </a:r>
            <a:r>
              <a:rPr lang="zh-CN" altLang="en-US">
                <a:sym typeface="+mn-ea"/>
              </a:rPr>
              <a:t>"&gt;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select </a:t>
            </a:r>
            <a:r>
              <a:rPr lang="en-US" altLang="zh-CN">
                <a:sym typeface="+mn-ea"/>
              </a:rPr>
              <a:t>count(</a:t>
            </a:r>
            <a:r>
              <a:rPr lang="zh-CN" altLang="en-US">
                <a:sym typeface="+mn-ea"/>
              </a:rPr>
              <a:t>*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from `t_emp`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&lt;/select&gt;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65200" y="5448300"/>
            <a:ext cx="10515600" cy="105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C000"/>
                </a:solidFill>
              </a:rPr>
              <a:t>小提示</a:t>
            </a:r>
            <a:r>
              <a:rPr lang="zh-CN" altLang="en-US"/>
              <a:t>：</a:t>
            </a:r>
            <a:r>
              <a:rPr lang="en-US" altLang="zh-CN"/>
              <a:t>MyBatis </a:t>
            </a:r>
            <a:r>
              <a:rPr lang="zh-CN" altLang="en-US"/>
              <a:t>为</a:t>
            </a:r>
            <a:r>
              <a:rPr lang="en-US" altLang="zh-CN"/>
              <a:t> java.lang </a:t>
            </a:r>
            <a:r>
              <a:rPr lang="zh-CN" altLang="en-US"/>
              <a:t>下的很多数据类型都起了</a:t>
            </a:r>
            <a:r>
              <a:rPr lang="zh-CN" altLang="en-US">
                <a:solidFill>
                  <a:srgbClr val="FFC000"/>
                </a:solidFill>
              </a:rPr>
              <a:t>别名</a:t>
            </a:r>
            <a:r>
              <a:rPr lang="zh-CN" altLang="en-US"/>
              <a:t>，只需要用</a:t>
            </a:r>
            <a:r>
              <a:rPr lang="en-US" altLang="zh-CN"/>
              <a:t>Long</a:t>
            </a:r>
            <a:r>
              <a:rPr lang="zh-CN" altLang="en-US"/>
              <a:t>，</a:t>
            </a:r>
            <a:r>
              <a:rPr lang="en-US" altLang="zh-CN"/>
              <a:t>String</a:t>
            </a:r>
            <a:r>
              <a:rPr lang="zh-CN" altLang="en-US"/>
              <a:t>，</a:t>
            </a:r>
            <a:r>
              <a:rPr lang="en-US" altLang="zh-CN"/>
              <a:t>Double </a:t>
            </a:r>
            <a:r>
              <a:rPr lang="zh-CN" altLang="en-US"/>
              <a:t>等这些表示即可，</a:t>
            </a:r>
            <a:r>
              <a:rPr lang="zh-CN" altLang="en-US">
                <a:solidFill>
                  <a:srgbClr val="FFC000"/>
                </a:solidFill>
              </a:rPr>
              <a:t>不用写全类名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默认别名规则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87780" y="1123315"/>
          <a:ext cx="228727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35"/>
                <a:gridCol w="114363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别名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Java</a:t>
                      </a:r>
                      <a:r>
                        <a:rPr lang="zh-CN" altLang="en-US" sz="1400"/>
                        <a:t>类型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_byte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byte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_char (since 3.5.10)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char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_character (since 3.5.10)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char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_long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long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_short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short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_int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int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_integer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int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_double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double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_float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float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_boolean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boolean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string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String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byte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Byte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char (since 3.5.10)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Character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character (since 3.5.10)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Character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896360" y="1123315"/>
          <a:ext cx="2125980" cy="551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90"/>
                <a:gridCol w="1062990"/>
              </a:tblGrid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别名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Java</a:t>
                      </a:r>
                      <a:r>
                        <a:rPr lang="zh-CN" altLang="en-US" sz="1400">
                          <a:sym typeface="+mn-ea"/>
                        </a:rPr>
                        <a:t>类型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Long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short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Short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int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Integer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integer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Integer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double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Double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float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Float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boolean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Boolean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date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Date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decimal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BigDecimal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bigdecimal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BigDecimal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biginteger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BigInteger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object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Object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date[]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Date[]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decimal[]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BigDecimal[]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bigdecimal[]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BigDecimal[]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biginteger[]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BigInteger[]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343650" y="1123315"/>
          <a:ext cx="2125980" cy="551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90"/>
                <a:gridCol w="1062990"/>
              </a:tblGrid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别名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Java</a:t>
                      </a:r>
                      <a:r>
                        <a:rPr lang="zh-CN" altLang="en-US" sz="1400">
                          <a:sym typeface="+mn-ea"/>
                        </a:rPr>
                        <a:t>类型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object[]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Object[]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map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Map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hashmap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HashMap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list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List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arraylist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ArrayList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collection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Collection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iterator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Iterator</a:t>
                      </a: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返回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C000"/>
                </a:solidFill>
              </a:rPr>
              <a:t>List</a:t>
            </a:r>
            <a:r>
              <a:rPr lang="zh-CN" altLang="en-US"/>
              <a:t>：</a:t>
            </a:r>
            <a:r>
              <a:rPr lang="en-US" altLang="zh-CN">
                <a:solidFill>
                  <a:srgbClr val="FFC000"/>
                </a:solidFill>
              </a:rPr>
              <a:t>resultType </a:t>
            </a:r>
            <a:r>
              <a:rPr lang="zh-CN" altLang="en-US"/>
              <a:t>为集合中的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元素类型</a:t>
            </a:r>
            <a:endParaRPr lang="zh-CN" altLang="en-US"/>
          </a:p>
          <a:p>
            <a:r>
              <a:rPr lang="en-US" altLang="zh-CN">
                <a:solidFill>
                  <a:srgbClr val="FFC000"/>
                </a:solidFill>
              </a:rPr>
              <a:t>Map</a:t>
            </a:r>
            <a:r>
              <a:rPr lang="zh-CN" altLang="en-US"/>
              <a:t>：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resultType 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map</a:t>
            </a:r>
            <a:r>
              <a:rPr lang="zh-CN" altLang="en-US">
                <a:sym typeface="+mn-ea"/>
              </a:rPr>
              <a:t>，配合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@MapKey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指定哪一列的值作为</a:t>
            </a:r>
            <a:r>
              <a:rPr lang="en-US" altLang="zh-CN">
                <a:sym typeface="+mn-ea"/>
              </a:rPr>
              <a:t>Map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key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Map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Value </a:t>
            </a:r>
            <a:r>
              <a:rPr lang="zh-CN" altLang="en-US">
                <a:sym typeface="+mn-ea"/>
              </a:rPr>
              <a:t>为这一行数据的完整信息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Map</a:t>
            </a:r>
            <a:r>
              <a:rPr lang="en-US" altLang="zh-CN">
                <a:sym typeface="+mn-ea"/>
              </a:rPr>
              <a:t>&lt;Key,Map&gt;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自定义结果集</a:t>
            </a:r>
            <a:r>
              <a:rPr lang="en-US" altLang="zh-CN"/>
              <a:t> -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ResultMap</a:t>
            </a:r>
            <a:endParaRPr lang="en-US" altLang="zh-CN">
              <a:solidFill>
                <a:srgbClr val="FFC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数据库的字段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如果和</a:t>
            </a:r>
            <a:r>
              <a:rPr lang="en-US" altLang="zh-CN">
                <a:sym typeface="+mn-ea"/>
              </a:rPr>
              <a:t> Bean</a:t>
            </a:r>
            <a:r>
              <a:rPr lang="zh-CN" altLang="en-US">
                <a:sym typeface="+mn-ea"/>
              </a:rPr>
              <a:t>的属性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不能一一对应，有两种办法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、如果符合驼峰命名，则开启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驼峰命名规则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、编写自定义结果集（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ResultMap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进行封装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6965" y="2954020"/>
            <a:ext cx="8373110" cy="167322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  &lt;</a:t>
            </a:r>
            <a:r>
              <a:rPr lang="zh-CN" altLang="en-US">
                <a:solidFill>
                  <a:srgbClr val="FFC000"/>
                </a:solidFill>
              </a:rPr>
              <a:t>resultMap </a:t>
            </a:r>
            <a:r>
              <a:rPr lang="zh-CN" altLang="en-US"/>
              <a:t>id="EmpResultMap" </a:t>
            </a:r>
            <a:r>
              <a:rPr lang="zh-CN" altLang="en-US">
                <a:solidFill>
                  <a:srgbClr val="FFC000"/>
                </a:solidFill>
              </a:rPr>
              <a:t>type</a:t>
            </a:r>
            <a:r>
              <a:rPr lang="zh-CN" altLang="en-US"/>
              <a:t>="</a:t>
            </a:r>
            <a:r>
              <a:rPr lang="zh-CN" altLang="en-US">
                <a:solidFill>
                  <a:srgbClr val="00B050"/>
                </a:solidFill>
              </a:rPr>
              <a:t>com.atguigu.mybatis.entity.Employee</a:t>
            </a:r>
            <a:r>
              <a:rPr lang="zh-CN" altLang="en-US"/>
              <a:t>"&gt;</a:t>
            </a:r>
            <a:endParaRPr lang="zh-CN" altLang="en-US"/>
          </a:p>
          <a:p>
            <a:pPr algn="l"/>
            <a:r>
              <a:rPr lang="zh-CN" altLang="en-US"/>
              <a:t>        &lt;</a:t>
            </a:r>
            <a:r>
              <a:rPr lang="zh-CN" altLang="en-US">
                <a:solidFill>
                  <a:srgbClr val="FFC000"/>
                </a:solidFill>
              </a:rPr>
              <a:t>id</a:t>
            </a:r>
            <a:r>
              <a:rPr lang="zh-CN" altLang="en-US">
                <a:solidFill>
                  <a:srgbClr val="00B050"/>
                </a:solidFill>
              </a:rPr>
              <a:t> column</a:t>
            </a:r>
            <a:r>
              <a:rPr lang="zh-CN" altLang="en-US"/>
              <a:t>="emp_id" </a:t>
            </a:r>
            <a:r>
              <a:rPr lang="zh-CN" altLang="en-US">
                <a:solidFill>
                  <a:srgbClr val="00B050"/>
                </a:solidFill>
              </a:rPr>
              <a:t>property</a:t>
            </a:r>
            <a:r>
              <a:rPr lang="zh-CN" altLang="en-US"/>
              <a:t>="empId"/&gt;</a:t>
            </a:r>
            <a:endParaRPr lang="zh-CN" altLang="en-US"/>
          </a:p>
          <a:p>
            <a:pPr algn="l"/>
            <a:r>
              <a:rPr lang="zh-CN" altLang="en-US"/>
              <a:t>        &lt;</a:t>
            </a:r>
            <a:r>
              <a:rPr lang="zh-CN" altLang="en-US">
                <a:solidFill>
                  <a:srgbClr val="FFC000"/>
                </a:solidFill>
              </a:rPr>
              <a:t>result </a:t>
            </a:r>
            <a:r>
              <a:rPr lang="zh-CN" altLang="en-US">
                <a:solidFill>
                  <a:srgbClr val="00B050"/>
                </a:solidFill>
              </a:rPr>
              <a:t>column</a:t>
            </a:r>
            <a:r>
              <a:rPr lang="zh-CN" altLang="en-US"/>
              <a:t>="emp_name" </a:t>
            </a:r>
            <a:r>
              <a:rPr lang="zh-CN" altLang="en-US">
                <a:solidFill>
                  <a:srgbClr val="00B050"/>
                </a:solidFill>
              </a:rPr>
              <a:t>property</a:t>
            </a:r>
            <a:r>
              <a:rPr lang="zh-CN" altLang="en-US"/>
              <a:t>="empName"/&gt;</a:t>
            </a:r>
            <a:endParaRPr lang="zh-CN" altLang="en-US"/>
          </a:p>
          <a:p>
            <a:pPr algn="l"/>
            <a:r>
              <a:rPr lang="zh-CN" altLang="en-US"/>
              <a:t>        &lt;</a:t>
            </a:r>
            <a:r>
              <a:rPr lang="zh-CN" altLang="en-US">
                <a:solidFill>
                  <a:srgbClr val="FFC000"/>
                </a:solidFill>
              </a:rPr>
              <a:t>result </a:t>
            </a:r>
            <a:r>
              <a:rPr lang="zh-CN" altLang="en-US">
                <a:solidFill>
                  <a:srgbClr val="00B050"/>
                </a:solidFill>
              </a:rPr>
              <a:t>column</a:t>
            </a:r>
            <a:r>
              <a:rPr lang="zh-CN" altLang="en-US"/>
              <a:t>="emp_salary" </a:t>
            </a:r>
            <a:r>
              <a:rPr lang="zh-CN" altLang="en-US">
                <a:solidFill>
                  <a:srgbClr val="00B050"/>
                </a:solidFill>
              </a:rPr>
              <a:t>property</a:t>
            </a:r>
            <a:r>
              <a:rPr lang="zh-CN" altLang="en-US"/>
              <a:t>="empSalary"/&gt;</a:t>
            </a:r>
            <a:endParaRPr lang="zh-CN" altLang="en-US"/>
          </a:p>
          <a:p>
            <a:pPr algn="l"/>
            <a:r>
              <a:rPr lang="zh-CN" altLang="en-US"/>
              <a:t>    &lt;/</a:t>
            </a:r>
            <a:r>
              <a:rPr lang="zh-CN" altLang="en-US">
                <a:solidFill>
                  <a:srgbClr val="FFC000"/>
                </a:solidFill>
              </a:rPr>
              <a:t>resultMap</a:t>
            </a:r>
            <a:r>
              <a:rPr lang="zh-CN" altLang="en-US"/>
              <a:t>&gt;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自定义结果集</a:t>
            </a:r>
            <a:r>
              <a:rPr lang="en-US" altLang="zh-CN">
                <a:sym typeface="+mn-ea"/>
              </a:rPr>
              <a:t> - </a:t>
            </a:r>
            <a:r>
              <a:rPr lang="en-US" altLang="zh-CN">
                <a:sym typeface="+mn-ea"/>
              </a:rPr>
              <a:t>ResultMap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C000"/>
                </a:solidFill>
              </a:rPr>
              <a:t>id </a:t>
            </a:r>
            <a:r>
              <a:rPr lang="zh-CN" altLang="en-US">
                <a:solidFill>
                  <a:srgbClr val="FFC000"/>
                </a:solidFill>
              </a:rPr>
              <a:t>标签</a:t>
            </a:r>
            <a:r>
              <a:rPr lang="zh-CN" altLang="en-US"/>
              <a:t>：必须指定主键列映射规则</a:t>
            </a:r>
            <a:endParaRPr lang="zh-CN" altLang="en-US"/>
          </a:p>
          <a:p>
            <a:r>
              <a:rPr lang="en-US" altLang="zh-CN">
                <a:solidFill>
                  <a:srgbClr val="FFC000"/>
                </a:solidFill>
              </a:rPr>
              <a:t>result </a:t>
            </a:r>
            <a:r>
              <a:rPr lang="zh-CN" altLang="en-US">
                <a:solidFill>
                  <a:srgbClr val="FFC000"/>
                </a:solidFill>
              </a:rPr>
              <a:t>标签</a:t>
            </a:r>
            <a:r>
              <a:rPr lang="zh-CN" altLang="en-US"/>
              <a:t>：指定普通列映射规则</a:t>
            </a:r>
            <a:endParaRPr lang="zh-CN" altLang="en-US"/>
          </a:p>
          <a:p>
            <a:r>
              <a:rPr lang="en-US" altLang="zh-CN">
                <a:solidFill>
                  <a:srgbClr val="FFC000"/>
                </a:solidFill>
              </a:rPr>
              <a:t>collection </a:t>
            </a:r>
            <a:r>
              <a:rPr lang="zh-CN" altLang="en-US">
                <a:solidFill>
                  <a:srgbClr val="FFC000"/>
                </a:solidFill>
              </a:rPr>
              <a:t>标签</a:t>
            </a:r>
            <a:r>
              <a:rPr lang="zh-CN" altLang="en-US"/>
              <a:t>：指定自定义集合封装规则</a:t>
            </a:r>
            <a:endParaRPr lang="zh-CN" altLang="en-US"/>
          </a:p>
          <a:p>
            <a:r>
              <a:rPr lang="en-US" altLang="zh-CN">
                <a:solidFill>
                  <a:srgbClr val="FFC000"/>
                </a:solidFill>
              </a:rPr>
              <a:t>association </a:t>
            </a:r>
            <a:r>
              <a:rPr lang="zh-CN" altLang="en-US">
                <a:solidFill>
                  <a:srgbClr val="FFC000"/>
                </a:solidFill>
              </a:rPr>
              <a:t>标签</a:t>
            </a:r>
            <a:r>
              <a:rPr lang="zh-CN" altLang="en-US"/>
              <a:t>：指定自定义对象封装规则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扩展</a:t>
            </a:r>
            <a:r>
              <a:rPr lang="en-US" altLang="zh-CN"/>
              <a:t> - </a:t>
            </a:r>
            <a:r>
              <a:rPr lang="zh-CN" altLang="en-US"/>
              <a:t>数据关联关系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C000"/>
                </a:solidFill>
              </a:rPr>
              <a:t>1-1</a:t>
            </a:r>
            <a:r>
              <a:rPr lang="zh-CN" altLang="en-US">
                <a:solidFill>
                  <a:srgbClr val="FFC000"/>
                </a:solidFill>
              </a:rPr>
              <a:t>：</a:t>
            </a:r>
            <a:r>
              <a:rPr lang="zh-CN" altLang="en-US"/>
              <a:t>一对一；多表联查产生一对一关系，比如一个订单对应唯一一个下单客户；此时需要保存关系键到某个表中</a:t>
            </a:r>
            <a:endParaRPr lang="zh-CN" altLang="en-US"/>
          </a:p>
          <a:p>
            <a:r>
              <a:rPr lang="en-US" altLang="zh-CN">
                <a:solidFill>
                  <a:srgbClr val="FFC000"/>
                </a:solidFill>
              </a:rPr>
              <a:t>1-N</a:t>
            </a:r>
            <a:r>
              <a:rPr lang="zh-CN" altLang="en-US">
                <a:solidFill>
                  <a:srgbClr val="FFC000"/>
                </a:solidFill>
              </a:rPr>
              <a:t>：</a:t>
            </a:r>
            <a:r>
              <a:rPr lang="zh-CN" altLang="en-US"/>
              <a:t>一对多；</a:t>
            </a:r>
            <a:r>
              <a:rPr lang="zh-CN" altLang="en-US">
                <a:sym typeface="+mn-ea"/>
              </a:rPr>
              <a:t>多表联查产生一对多关系，比如一个客户产生了多个订单记录；此时多的一端需要保存关系键到自己表中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C000"/>
                </a:solidFill>
              </a:rPr>
              <a:t>N-N</a:t>
            </a:r>
            <a:r>
              <a:rPr lang="zh-CN" altLang="en-US">
                <a:solidFill>
                  <a:srgbClr val="FFC000"/>
                </a:solidFill>
              </a:rPr>
              <a:t>：</a:t>
            </a:r>
            <a:r>
              <a:rPr lang="zh-CN" altLang="en-US"/>
              <a:t>多对多：无论从哪端出发看，都是对多关系，这就是一个多对多的关系，比如</a:t>
            </a:r>
            <a:r>
              <a:rPr lang="en-US" altLang="zh-CN"/>
              <a:t> </a:t>
            </a:r>
            <a:r>
              <a:rPr lang="zh-CN" altLang="en-US"/>
              <a:t>一个学生有多个老师、一个老师又教了多个学生；此时需要一个中间表记录学生和老师的关联关系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扩展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关联关系</a:t>
            </a:r>
            <a:r>
              <a:rPr lang="en-US" altLang="zh-CN">
                <a:sym typeface="+mn-ea"/>
              </a:rPr>
              <a:t> - 1-1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1-N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4253" y="1588135"/>
            <a:ext cx="2705100" cy="445643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568190" y="1588135"/>
          <a:ext cx="5219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custId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13100000000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13200000000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13300000000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4568190" y="3943350"/>
          <a:ext cx="5219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deliveryAddress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custId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西安市雁塔区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北京市海淀区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30002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成都市二仙桥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588510" y="121983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客户表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88510" y="357505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订单表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6142" y="1414541"/>
            <a:ext cx="2043123" cy="4083802"/>
            <a:chOff x="2357876" y="1270162"/>
            <a:chExt cx="2043123" cy="4083802"/>
          </a:xfrm>
        </p:grpSpPr>
        <p:sp>
          <p:nvSpPr>
            <p:cNvPr id="63" name="文本框 62"/>
            <p:cNvSpPr txBox="1"/>
            <p:nvPr/>
          </p:nvSpPr>
          <p:spPr>
            <a:xfrm>
              <a:off x="2357876" y="2948495"/>
              <a:ext cx="1612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300">
                  <a:solidFill>
                    <a:schemeClr val="bg1"/>
                  </a:solidFill>
                  <a:effectLst>
                    <a:outerShdw blurRad="330200" algn="ctr" rotWithShape="0">
                      <a:prstClr val="black">
                        <a:alpha val="1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zh-CN" altLang="en-US" sz="4000" b="1" spc="300">
                <a:solidFill>
                  <a:schemeClr val="bg1"/>
                </a:solidFill>
                <a:effectLst>
                  <a:outerShdw blurRad="330200" algn="ctr" rotWithShape="0">
                    <a:prstClr val="black">
                      <a:alpha val="16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3693515" y="1270162"/>
              <a:ext cx="707484" cy="4083802"/>
            </a:xfrm>
            <a:prstGeom prst="leftBrace">
              <a:avLst>
                <a:gd name="adj1" fmla="val 52592"/>
                <a:gd name="adj2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5424170" y="2799427"/>
            <a:ext cx="520001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3. MyBatis </a:t>
            </a:r>
            <a:r>
              <a:rPr 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结果封装</a:t>
            </a:r>
            <a:endParaRPr lang="zh-CN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24170" y="1926302"/>
            <a:ext cx="510794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2. MyBatis 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参数传递</a:t>
            </a:r>
            <a:endParaRPr lang="zh-CN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24170" y="4545677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5. MyBatis 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扩展</a:t>
            </a: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 </a:t>
            </a:r>
            <a:endParaRPr lang="en-US" altLang="zh-CN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4170" y="1053177"/>
            <a:ext cx="377943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1. MyBatis 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入门</a:t>
            </a:r>
            <a:endParaRPr lang="zh-CN" altLang="en-US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4170" y="3672552"/>
            <a:ext cx="427164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4. MyBatis 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动态</a:t>
            </a: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SQL</a:t>
            </a:r>
            <a:endParaRPr lang="en-US" altLang="zh-CN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扩展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数据关联关系</a:t>
            </a:r>
            <a:r>
              <a:rPr lang="en-US" altLang="zh-CN">
                <a:sym typeface="+mn-ea"/>
              </a:rPr>
              <a:t> N-N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1473518"/>
            <a:ext cx="5281930" cy="445516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268085" y="1539875"/>
          <a:ext cx="1609090" cy="208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/>
                <a:gridCol w="1005205"/>
              </a:tblGrid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小花</a:t>
                      </a:r>
                      <a:endParaRPr lang="zh-CN" altLang="en-US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小明</a:t>
                      </a:r>
                      <a:endParaRPr lang="zh-CN" altLang="en-US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小新</a:t>
                      </a:r>
                      <a:endParaRPr lang="zh-CN" altLang="en-US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小桃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0030460" y="1539875"/>
          <a:ext cx="1609090" cy="208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/>
                <a:gridCol w="1005205"/>
              </a:tblGrid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老李</a:t>
                      </a:r>
                      <a:endParaRPr lang="zh-CN" altLang="en-US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老张</a:t>
                      </a:r>
                      <a:endParaRPr lang="zh-CN" altLang="en-US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老王</a:t>
                      </a:r>
                      <a:endParaRPr lang="zh-CN" altLang="en-US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老孙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222615" y="2602865"/>
          <a:ext cx="1254125" cy="29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/>
                <a:gridCol w="650240"/>
              </a:tblGrid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tid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68085" y="117157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学生表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30460" y="117157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老师表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17840" y="2234565"/>
            <a:ext cx="146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学生</a:t>
            </a:r>
            <a:r>
              <a:rPr lang="en-US" altLang="zh-CN">
                <a:solidFill>
                  <a:srgbClr val="FFC000"/>
                </a:solidFill>
              </a:rPr>
              <a:t>_</a:t>
            </a:r>
            <a:r>
              <a:rPr lang="zh-CN" altLang="en-US">
                <a:solidFill>
                  <a:srgbClr val="FFC000"/>
                </a:solidFill>
              </a:rPr>
              <a:t>老师表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自定义结果集</a:t>
            </a:r>
            <a:r>
              <a:rPr lang="en-US" altLang="zh-CN"/>
              <a:t> - </a:t>
            </a:r>
            <a:r>
              <a:rPr lang="zh-CN" altLang="en-US"/>
              <a:t>一对一关系封装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C000"/>
                </a:solidFill>
                <a:sym typeface="+mn-ea"/>
              </a:rPr>
              <a:t>association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标签</a:t>
            </a:r>
            <a:r>
              <a:rPr lang="zh-CN" altLang="en-US">
                <a:sym typeface="+mn-ea"/>
              </a:rPr>
              <a:t>：指定自定义对象封装规则，一般用户联合查询一对一关系的封装。比如一个用户对应一个订单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javaType</a:t>
            </a:r>
            <a:r>
              <a:rPr lang="zh-CN" altLang="en-US">
                <a:sym typeface="+mn-ea"/>
              </a:rPr>
              <a:t>：指定关联的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的类型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select</a:t>
            </a:r>
            <a:r>
              <a:rPr lang="zh-CN" altLang="en-US">
                <a:sym typeface="+mn-ea"/>
              </a:rPr>
              <a:t>：指定分步查询调用的方法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column</a:t>
            </a:r>
            <a:r>
              <a:rPr lang="zh-CN" altLang="en-US">
                <a:sym typeface="+mn-ea"/>
              </a:rPr>
              <a:t>：指定分步查询传递的参数列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3878580"/>
            <a:ext cx="6819265" cy="62293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【关联查询】案例：按照</a:t>
            </a:r>
            <a:r>
              <a:rPr lang="en-US" altLang="zh-CN"/>
              <a:t>id</a:t>
            </a:r>
            <a:r>
              <a:rPr lang="zh-CN" altLang="en-US"/>
              <a:t>查询订单以及下单的客户信息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33535" y="3490595"/>
          <a:ext cx="1227455" cy="101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33535" y="3490595"/>
                        <a:ext cx="1227455" cy="10109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自定义结果集</a:t>
            </a:r>
            <a:r>
              <a:rPr lang="en-US" altLang="zh-CN"/>
              <a:t> - </a:t>
            </a:r>
            <a:r>
              <a:rPr lang="zh-CN" altLang="en-US"/>
              <a:t>一对多关系封装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C000"/>
                </a:solidFill>
                <a:sym typeface="+mn-ea"/>
              </a:rPr>
              <a:t>collection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标签</a:t>
            </a:r>
            <a:r>
              <a:rPr lang="zh-CN" altLang="en-US">
                <a:sym typeface="+mn-ea"/>
              </a:rPr>
              <a:t>：指定自定义对象封装规则，一般用户联合查询一对一关系的封装。比如一个用户对应一个订单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ofType</a:t>
            </a:r>
            <a:r>
              <a:rPr lang="zh-CN" altLang="en-US">
                <a:sym typeface="+mn-ea"/>
              </a:rPr>
              <a:t>：指定</a:t>
            </a:r>
            <a:r>
              <a:rPr lang="zh-CN">
                <a:sym typeface="+mn-ea"/>
              </a:rPr>
              <a:t>集合中每个元素的类型</a:t>
            </a:r>
            <a:endParaRPr 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select</a:t>
            </a:r>
            <a:r>
              <a:rPr lang="zh-CN" altLang="en-US">
                <a:sym typeface="+mn-ea"/>
              </a:rPr>
              <a:t>：指定分步查询调用的方法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column</a:t>
            </a:r>
            <a:r>
              <a:rPr lang="zh-CN" altLang="en-US">
                <a:sym typeface="+mn-ea"/>
              </a:rPr>
              <a:t>：指定分步查询传递的参数列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3878580"/>
            <a:ext cx="6819265" cy="62293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【关联查询】案例：按照</a:t>
            </a:r>
            <a:r>
              <a:rPr lang="en-US" altLang="zh-CN"/>
              <a:t>id</a:t>
            </a:r>
            <a:r>
              <a:rPr lang="zh-CN" altLang="en-US"/>
              <a:t>查询客户以及下的所有订单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分步查询</a:t>
            </a:r>
            <a:r>
              <a:rPr lang="en-US" altLang="zh-CN"/>
              <a:t> - </a:t>
            </a:r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association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collection </a:t>
            </a:r>
            <a:r>
              <a:rPr lang="zh-CN" altLang="en-US"/>
              <a:t>的封装过程中，可以使用</a:t>
            </a:r>
            <a:r>
              <a:rPr lang="en-US" altLang="zh-CN"/>
              <a:t> select + column </a:t>
            </a:r>
            <a:r>
              <a:rPr lang="zh-CN" altLang="en-US"/>
              <a:t>指定分步查询逻辑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C000"/>
                </a:solidFill>
              </a:rPr>
              <a:t>select</a:t>
            </a:r>
            <a:r>
              <a:rPr lang="zh-CN" altLang="en-US"/>
              <a:t>：指定分步查询调用的方法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C000"/>
                </a:solidFill>
              </a:rPr>
              <a:t>column</a:t>
            </a:r>
            <a:r>
              <a:rPr lang="zh-CN" altLang="en-US"/>
              <a:t>：指定分步查询传递的参数</a:t>
            </a:r>
            <a:endParaRPr lang="zh-CN" altLang="en-US"/>
          </a:p>
          <a:p>
            <a:pPr lvl="2"/>
            <a:r>
              <a:rPr lang="zh-CN" altLang="en-US"/>
              <a:t>传递单个：直接写列名，表示将这列的值作为参数传递给下一个查询</a:t>
            </a:r>
            <a:endParaRPr lang="zh-CN" altLang="en-US"/>
          </a:p>
          <a:p>
            <a:pPr lvl="2"/>
            <a:r>
              <a:rPr lang="zh-CN" altLang="en-US"/>
              <a:t>传递多个：column="{prop1=col1,prop2=col2}"，下一个查询使用</a:t>
            </a:r>
            <a:r>
              <a:rPr lang="en-US" altLang="zh-CN"/>
              <a:t>prop1</a:t>
            </a:r>
            <a:r>
              <a:rPr lang="zh-CN" altLang="en-US"/>
              <a:t>、</a:t>
            </a:r>
            <a:r>
              <a:rPr lang="en-US" altLang="zh-CN"/>
              <a:t>prop2</a:t>
            </a:r>
            <a:r>
              <a:rPr lang="zh-CN" altLang="en-US"/>
              <a:t>取值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81735" y="4022090"/>
            <a:ext cx="6819265" cy="62293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【分步查询】案例</a:t>
            </a:r>
            <a:r>
              <a:rPr lang="en-US" altLang="zh-CN"/>
              <a:t>1</a:t>
            </a:r>
            <a:r>
              <a:rPr lang="zh-CN" altLang="en-US"/>
              <a:t>：按照</a:t>
            </a:r>
            <a:r>
              <a:rPr lang="en-US" altLang="zh-CN"/>
              <a:t>id</a:t>
            </a:r>
            <a:r>
              <a:rPr lang="zh-CN" altLang="en-US"/>
              <a:t>查询客户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>
                <a:solidFill>
                  <a:srgbClr val="FFC000"/>
                </a:solidFill>
              </a:rPr>
              <a:t>以及</a:t>
            </a:r>
            <a:r>
              <a:rPr lang="en-US" altLang="zh-CN"/>
              <a:t> </a:t>
            </a:r>
            <a:r>
              <a:rPr lang="zh-CN" altLang="en-US"/>
              <a:t>他下的所有订单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1735" y="4858385"/>
            <a:ext cx="6819265" cy="62293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【分步查询】案例</a:t>
            </a:r>
            <a:r>
              <a:rPr lang="en-US" altLang="zh-CN"/>
              <a:t>2</a:t>
            </a:r>
            <a:r>
              <a:rPr lang="zh-CN" altLang="en-US"/>
              <a:t>：按照</a:t>
            </a:r>
            <a:r>
              <a:rPr lang="en-US" altLang="zh-CN"/>
              <a:t>id</a:t>
            </a:r>
            <a:r>
              <a:rPr lang="zh-CN" altLang="en-US"/>
              <a:t>查询订单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以及</a:t>
            </a:r>
            <a:r>
              <a:rPr lang="en-US" altLang="zh-CN"/>
              <a:t> </a:t>
            </a:r>
            <a:r>
              <a:rPr lang="zh-CN" altLang="en-US"/>
              <a:t>下单的客户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1735" y="5694680"/>
            <a:ext cx="8667115" cy="62293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【超级分步】案例</a:t>
            </a:r>
            <a:r>
              <a:rPr lang="en-US" altLang="zh-CN"/>
              <a:t>3</a:t>
            </a:r>
            <a:r>
              <a:rPr lang="zh-CN" altLang="en-US"/>
              <a:t>：按照</a:t>
            </a:r>
            <a:r>
              <a:rPr lang="en-US" altLang="zh-CN"/>
              <a:t>id</a:t>
            </a:r>
            <a:r>
              <a:rPr lang="zh-CN" altLang="en-US"/>
              <a:t>查询订单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以及</a:t>
            </a:r>
            <a:r>
              <a:rPr lang="en-US" altLang="zh-CN"/>
              <a:t> </a:t>
            </a:r>
            <a:r>
              <a:rPr lang="zh-CN" altLang="en-US"/>
              <a:t>下单的客户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以及</a:t>
            </a:r>
            <a:r>
              <a:rPr lang="en-US" altLang="zh-CN"/>
              <a:t> </a:t>
            </a:r>
            <a:r>
              <a:rPr lang="zh-CN" altLang="en-US"/>
              <a:t>此客户的所有订单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5720" y="5033645"/>
            <a:ext cx="784860" cy="967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57460" y="464502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小心哦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延迟加载</a:t>
            </a:r>
            <a:r>
              <a:rPr lang="en-US" altLang="zh-CN"/>
              <a:t> - </a:t>
            </a:r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C000"/>
                </a:solidFill>
              </a:rPr>
              <a:t>分步查询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有时候并不需要立即运行，我们希望在用到的时候再去查询，可以开启</a:t>
            </a:r>
            <a:r>
              <a:rPr lang="zh-CN" altLang="en-US">
                <a:solidFill>
                  <a:srgbClr val="00B050"/>
                </a:solidFill>
              </a:rPr>
              <a:t>延迟加载</a:t>
            </a:r>
            <a:r>
              <a:rPr lang="zh-CN" altLang="en-US"/>
              <a:t>的功能</a:t>
            </a:r>
            <a:endParaRPr lang="zh-CN" altLang="en-US"/>
          </a:p>
          <a:p>
            <a:pPr lvl="1"/>
            <a:r>
              <a:rPr lang="zh-CN" altLang="en-US"/>
              <a:t>全局配置：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endParaRPr lang="en-US" altLang="zh-CN">
              <a:solidFill>
                <a:srgbClr val="FFC000"/>
              </a:solidFill>
            </a:endParaRPr>
          </a:p>
          <a:p>
            <a:pPr lvl="2"/>
            <a:r>
              <a:rPr lang="en-US" altLang="zh-CN">
                <a:solidFill>
                  <a:srgbClr val="FFC000"/>
                </a:solidFill>
              </a:rPr>
              <a:t>mybatis.configuration.lazy-loading-enabled=true</a:t>
            </a:r>
            <a:endParaRPr lang="en-US" altLang="zh-CN">
              <a:solidFill>
                <a:srgbClr val="FFC000"/>
              </a:solidFill>
            </a:endParaRPr>
          </a:p>
          <a:p>
            <a:pPr lvl="2"/>
            <a:r>
              <a:rPr lang="en-US" altLang="zh-CN">
                <a:solidFill>
                  <a:srgbClr val="FFC000"/>
                </a:solidFill>
              </a:rPr>
              <a:t>mybatis.configuration.aggressive-lazy-loading=false</a:t>
            </a:r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MyBatis 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822450"/>
          </a:xfrm>
        </p:spPr>
        <p:txBody>
          <a:bodyPr>
            <a:normAutofit fontScale="70000"/>
          </a:bodyPr>
          <a:p>
            <a:r>
              <a:rPr lang="zh-CN" altLang="en-US"/>
              <a:t>简介</a:t>
            </a:r>
            <a:endParaRPr lang="en-US" altLang="zh-CN"/>
          </a:p>
          <a:p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where 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  <a:p>
            <a:r>
              <a:rPr lang="en-US" altLang="zh-CN"/>
              <a:t>trim</a:t>
            </a:r>
            <a:r>
              <a:rPr lang="zh-CN" altLang="en-US"/>
              <a:t>、</a:t>
            </a:r>
            <a:r>
              <a:rPr lang="en-US" altLang="zh-CN"/>
              <a:t>choose</a:t>
            </a:r>
            <a:r>
              <a:rPr lang="zh-CN" altLang="en-US"/>
              <a:t>、</a:t>
            </a:r>
            <a:r>
              <a:rPr lang="en-US" altLang="zh-CN"/>
              <a:t>set 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foreach </a:t>
            </a:r>
            <a:r>
              <a:rPr lang="zh-CN" altLang="en-US"/>
              <a:t>遍历</a:t>
            </a:r>
            <a:endParaRPr lang="zh-CN" altLang="en-US"/>
          </a:p>
          <a:p>
            <a:r>
              <a:rPr lang="en-US" altLang="zh-CN"/>
              <a:t>sql </a:t>
            </a:r>
            <a:r>
              <a:rPr lang="zh-CN" altLang="en-US"/>
              <a:t>片段抽取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C000"/>
                </a:solidFill>
              </a:rPr>
              <a:t>动态 SQL</a:t>
            </a:r>
            <a:r>
              <a:rPr lang="zh-CN" altLang="en-US"/>
              <a:t> 是 MyBatis 的强大特性之一。如果你使用过 JDBC 或其它类似的框架，你应该能理解</a:t>
            </a:r>
            <a:r>
              <a:rPr lang="zh-CN" altLang="en-US">
                <a:solidFill>
                  <a:srgbClr val="FFC000"/>
                </a:solidFill>
              </a:rPr>
              <a:t>根据不同条件拼接 SQL 语句</a:t>
            </a:r>
            <a:r>
              <a:rPr lang="zh-CN" altLang="en-US"/>
              <a:t>有多痛苦，例如拼接时要确保不能忘记添加必要的空格，还要注意去掉列表最后一个列名的逗号。利用动态 SQL，可以彻底摆脱这种痛苦。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使用动态 SQL 并非一件易事，但借助可用于任何 SQL 映射语句中的强大的动态 SQL 语言，MyBatis 显著地提升了这一特性的易用性。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where 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需求：按照</a:t>
            </a:r>
            <a:r>
              <a:rPr lang="en-US" altLang="zh-CN"/>
              <a:t> empName </a:t>
            </a:r>
            <a:r>
              <a:rPr lang="zh-CN" altLang="en-US"/>
              <a:t>和</a:t>
            </a:r>
            <a:r>
              <a:rPr lang="en-US" altLang="zh-CN"/>
              <a:t> empSalary </a:t>
            </a:r>
            <a:r>
              <a:rPr lang="zh-CN" altLang="en-US"/>
              <a:t>查询员工。</a:t>
            </a:r>
            <a:endParaRPr lang="zh-CN" altLang="en-US"/>
          </a:p>
          <a:p>
            <a:r>
              <a:rPr lang="zh-CN" altLang="en-US"/>
              <a:t>注意：前端不一定携带所有条件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2767965"/>
            <a:ext cx="10222230" cy="332740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  &lt;select id="selectEmployeeByCondition" resultType="employee"&gt;</a:t>
            </a:r>
            <a:endParaRPr lang="zh-CN" altLang="en-US"/>
          </a:p>
          <a:p>
            <a:pPr algn="l"/>
            <a:r>
              <a:rPr lang="zh-CN" altLang="en-US"/>
              <a:t>        select emp_id,emp_name,emp_salary from t_emp</a:t>
            </a:r>
            <a:endParaRPr lang="zh-CN" altLang="en-US"/>
          </a:p>
          <a:p>
            <a:pPr algn="l"/>
            <a:r>
              <a:rPr lang="zh-CN" altLang="en-US"/>
              <a:t>        &lt;where&gt;</a:t>
            </a:r>
            <a:endParaRPr lang="zh-CN" altLang="en-US"/>
          </a:p>
          <a:p>
            <a:pPr algn="l"/>
            <a:r>
              <a:rPr lang="zh-CN" altLang="en-US"/>
              <a:t>            &lt;if test="empName != null"&gt;</a:t>
            </a:r>
            <a:endParaRPr lang="zh-CN" altLang="en-US"/>
          </a:p>
          <a:p>
            <a:pPr algn="l"/>
            <a:r>
              <a:rPr lang="zh-CN" altLang="en-US"/>
              <a:t>                or emp_name=#{empName}</a:t>
            </a:r>
            <a:endParaRPr lang="zh-CN" altLang="en-US"/>
          </a:p>
          <a:p>
            <a:pPr algn="l"/>
            <a:r>
              <a:rPr lang="zh-CN" altLang="en-US"/>
              <a:t>            &lt;/if&gt;</a:t>
            </a:r>
            <a:endParaRPr lang="zh-CN" altLang="en-US"/>
          </a:p>
          <a:p>
            <a:pPr algn="l"/>
            <a:r>
              <a:rPr lang="zh-CN" altLang="en-US"/>
              <a:t>            &lt;if test="empSalary </a:t>
            </a:r>
            <a:r>
              <a:rPr lang="en-US" altLang="zh-CN"/>
              <a:t>!=null</a:t>
            </a:r>
            <a:r>
              <a:rPr lang="zh-CN" altLang="en-US"/>
              <a:t>"&gt;</a:t>
            </a:r>
            <a:endParaRPr lang="zh-CN" altLang="en-US"/>
          </a:p>
          <a:p>
            <a:pPr algn="l"/>
            <a:r>
              <a:rPr lang="zh-CN" altLang="en-US"/>
              <a:t>                or emp_salary&gt;#{empSalary}</a:t>
            </a:r>
            <a:endParaRPr lang="zh-CN" altLang="en-US"/>
          </a:p>
          <a:p>
            <a:pPr algn="l"/>
            <a:r>
              <a:rPr lang="zh-CN" altLang="en-US"/>
              <a:t>            &lt;/if&gt;</a:t>
            </a:r>
            <a:endParaRPr lang="zh-CN" altLang="en-US"/>
          </a:p>
          <a:p>
            <a:pPr algn="l"/>
            <a:r>
              <a:rPr lang="zh-CN" altLang="en-US"/>
              <a:t>        &lt;/where&gt;</a:t>
            </a:r>
            <a:endParaRPr lang="zh-CN" altLang="en-US"/>
          </a:p>
          <a:p>
            <a:pPr algn="l"/>
            <a:r>
              <a:rPr lang="zh-CN" altLang="en-US"/>
              <a:t>    &lt;/select&gt;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set</a:t>
            </a:r>
            <a:r>
              <a:rPr lang="en-US" altLang="zh-CN"/>
              <a:t> 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需求：修改</a:t>
            </a:r>
            <a:r>
              <a:rPr lang="en-US" altLang="zh-CN">
                <a:sym typeface="+mn-ea"/>
              </a:rPr>
              <a:t> empName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empSalary </a:t>
            </a:r>
            <a:endParaRPr lang="zh-CN" altLang="en-US"/>
          </a:p>
          <a:p>
            <a:r>
              <a:rPr lang="zh-CN" altLang="en-US">
                <a:sym typeface="+mn-ea"/>
              </a:rPr>
              <a:t>注意：前端不一定携带所有条件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2767965"/>
            <a:ext cx="8930640" cy="332740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  &lt;update id="updateEmployeeDynamic"&gt;</a:t>
            </a:r>
            <a:endParaRPr lang="zh-CN" altLang="en-US"/>
          </a:p>
          <a:p>
            <a:pPr algn="l"/>
            <a:r>
              <a:rPr lang="zh-CN" altLang="en-US"/>
              <a:t>        update t_emp</a:t>
            </a:r>
            <a:endParaRPr lang="zh-CN" altLang="en-US"/>
          </a:p>
          <a:p>
            <a:pPr algn="l"/>
            <a:r>
              <a:rPr lang="zh-CN" altLang="en-US"/>
              <a:t>        &lt;set&gt;</a:t>
            </a:r>
            <a:endParaRPr lang="zh-CN" altLang="en-US"/>
          </a:p>
          <a:p>
            <a:pPr algn="l"/>
            <a:r>
              <a:rPr lang="zh-CN" altLang="en-US"/>
              <a:t>            &lt;if test="empName != null"&gt;</a:t>
            </a:r>
            <a:endParaRPr lang="zh-CN" altLang="en-US"/>
          </a:p>
          <a:p>
            <a:pPr algn="l"/>
            <a:r>
              <a:rPr lang="zh-CN" altLang="en-US"/>
              <a:t>                emp_name=#{empName},</a:t>
            </a:r>
            <a:endParaRPr lang="zh-CN" altLang="en-US"/>
          </a:p>
          <a:p>
            <a:pPr algn="l"/>
            <a:r>
              <a:rPr lang="zh-CN" altLang="en-US"/>
              <a:t>            &lt;/if&gt;</a:t>
            </a:r>
            <a:endParaRPr lang="zh-CN" altLang="en-US"/>
          </a:p>
          <a:p>
            <a:pPr algn="l"/>
            <a:r>
              <a:rPr lang="zh-CN" altLang="en-US"/>
              <a:t>            &lt;if test="empSalary &amp;lt; 3000"&gt;</a:t>
            </a:r>
            <a:endParaRPr lang="zh-CN" altLang="en-US"/>
          </a:p>
          <a:p>
            <a:pPr algn="l"/>
            <a:r>
              <a:rPr lang="zh-CN" altLang="en-US"/>
              <a:t>                emp_salary=#{empSalary},</a:t>
            </a:r>
            <a:endParaRPr lang="zh-CN" altLang="en-US"/>
          </a:p>
          <a:p>
            <a:pPr algn="l"/>
            <a:r>
              <a:rPr lang="zh-CN" altLang="en-US"/>
              <a:t>            &lt;/if&gt;</a:t>
            </a:r>
            <a:endParaRPr lang="zh-CN" altLang="en-US"/>
          </a:p>
          <a:p>
            <a:pPr algn="l"/>
            <a:r>
              <a:rPr lang="zh-CN" altLang="en-US"/>
              <a:t>        &lt;/set&gt;</a:t>
            </a:r>
            <a:endParaRPr lang="zh-CN" altLang="en-US"/>
          </a:p>
          <a:p>
            <a:pPr algn="l"/>
            <a:r>
              <a:rPr lang="zh-CN" altLang="en-US"/>
              <a:t>        where emp_id=#{empId}</a:t>
            </a:r>
            <a:endParaRPr lang="zh-CN" altLang="en-US"/>
          </a:p>
          <a:p>
            <a:pPr algn="l"/>
            <a:r>
              <a:rPr lang="zh-CN" altLang="en-US"/>
              <a:t>    &lt;/update&gt;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trim标签(了解)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trim </a:t>
            </a:r>
            <a:r>
              <a:rPr lang="zh-CN" altLang="en-US"/>
              <a:t>可以</a:t>
            </a:r>
            <a:r>
              <a:rPr lang="en-US" altLang="zh-CN"/>
              <a:t> </a:t>
            </a:r>
            <a:r>
              <a:rPr lang="zh-CN" altLang="en-US"/>
              <a:t>实现</a:t>
            </a:r>
            <a:r>
              <a:rPr lang="en-US" altLang="zh-CN"/>
              <a:t> set </a:t>
            </a:r>
            <a:r>
              <a:rPr lang="zh-CN" altLang="en-US"/>
              <a:t>去掉多余逗号，</a:t>
            </a:r>
            <a:r>
              <a:rPr lang="en-US" altLang="zh-CN"/>
              <a:t>where </a:t>
            </a:r>
            <a:r>
              <a:rPr lang="zh-CN" altLang="en-US"/>
              <a:t>去掉多余</a:t>
            </a:r>
            <a:r>
              <a:rPr lang="en-US" altLang="zh-CN"/>
              <a:t>and/or </a:t>
            </a:r>
            <a:r>
              <a:rPr lang="zh-CN" altLang="en-US"/>
              <a:t>的功能，</a:t>
            </a:r>
            <a:r>
              <a:rPr lang="en-US" altLang="zh-CN"/>
              <a:t> </a:t>
            </a:r>
            <a:r>
              <a:rPr lang="zh-CN" altLang="en-US"/>
              <a:t>不过写起来比较麻烦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3605" y="2378710"/>
            <a:ext cx="10222230" cy="426402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/>
              <a:t>    &lt;select id="selectEmployeeByConditionByTrim" resultType="com.atguigu.mybatis.entity.Employee"&gt;</a:t>
            </a:r>
            <a:endParaRPr lang="zh-CN" altLang="en-US" sz="1600"/>
          </a:p>
          <a:p>
            <a:pPr algn="l"/>
            <a:r>
              <a:rPr lang="zh-CN" altLang="en-US" sz="1600"/>
              <a:t>        select emp_id,emp_name,emp_age,emp_salary,emp_gender from t_emp</a:t>
            </a:r>
            <a:endParaRPr lang="zh-CN" altLang="en-US" sz="1600"/>
          </a:p>
          <a:p>
            <a:pPr algn="l"/>
            <a:r>
              <a:rPr lang="zh-CN" altLang="en-US" sz="1600"/>
              <a:t>        &lt;trim prefix="where" suffixOverrides="and|or"&gt;</a:t>
            </a:r>
            <a:endParaRPr lang="zh-CN" altLang="en-US" sz="1600"/>
          </a:p>
          <a:p>
            <a:pPr algn="l"/>
            <a:r>
              <a:rPr lang="zh-CN" altLang="en-US" sz="1600"/>
              <a:t>            &lt;if test="empName != null"&gt;</a:t>
            </a:r>
            <a:endParaRPr lang="zh-CN" altLang="en-US" sz="1600"/>
          </a:p>
          <a:p>
            <a:pPr algn="l"/>
            <a:r>
              <a:rPr lang="zh-CN" altLang="en-US" sz="1600"/>
              <a:t>                emp_name=#{empName} and</a:t>
            </a:r>
            <a:endParaRPr lang="zh-CN" altLang="en-US" sz="1600"/>
          </a:p>
          <a:p>
            <a:pPr algn="l"/>
            <a:r>
              <a:rPr lang="zh-CN" altLang="en-US" sz="1600"/>
              <a:t>            &lt;/if&gt;</a:t>
            </a:r>
            <a:endParaRPr lang="zh-CN" altLang="en-US" sz="1600"/>
          </a:p>
          <a:p>
            <a:pPr algn="l"/>
            <a:r>
              <a:rPr lang="zh-CN" altLang="en-US" sz="1600"/>
              <a:t>            &lt;if test="empSalary &amp;gt; 3000"&gt;</a:t>
            </a:r>
            <a:endParaRPr lang="zh-CN" altLang="en-US" sz="1600"/>
          </a:p>
          <a:p>
            <a:pPr algn="l"/>
            <a:r>
              <a:rPr lang="zh-CN" altLang="en-US" sz="1600"/>
              <a:t>                emp_salary&gt;#{empSalary} and</a:t>
            </a:r>
            <a:endParaRPr lang="zh-CN" altLang="en-US" sz="1600"/>
          </a:p>
          <a:p>
            <a:pPr algn="l"/>
            <a:r>
              <a:rPr lang="zh-CN" altLang="en-US" sz="1600"/>
              <a:t>            &lt;/if&gt;</a:t>
            </a:r>
            <a:endParaRPr lang="zh-CN" altLang="en-US" sz="1600"/>
          </a:p>
          <a:p>
            <a:pPr algn="l"/>
            <a:r>
              <a:rPr lang="zh-CN" altLang="en-US" sz="1600"/>
              <a:t>            &lt;if test="empAge &amp;lt;= 20"&gt;</a:t>
            </a:r>
            <a:endParaRPr lang="zh-CN" altLang="en-US" sz="1600"/>
          </a:p>
          <a:p>
            <a:pPr algn="l"/>
            <a:r>
              <a:rPr lang="zh-CN" altLang="en-US" sz="1600"/>
              <a:t>                emp_age=#{empAge} or</a:t>
            </a:r>
            <a:endParaRPr lang="zh-CN" altLang="en-US" sz="1600"/>
          </a:p>
          <a:p>
            <a:pPr algn="l"/>
            <a:r>
              <a:rPr lang="zh-CN" altLang="en-US" sz="1600"/>
              <a:t>            &lt;/if&gt;</a:t>
            </a:r>
            <a:endParaRPr lang="zh-CN" altLang="en-US" sz="1600"/>
          </a:p>
          <a:p>
            <a:pPr algn="l"/>
            <a:r>
              <a:rPr lang="zh-CN" altLang="en-US" sz="1600"/>
              <a:t>            &lt;if test="empGender=='male'"&gt;</a:t>
            </a:r>
            <a:endParaRPr lang="zh-CN" altLang="en-US" sz="1600"/>
          </a:p>
          <a:p>
            <a:pPr algn="l"/>
            <a:r>
              <a:rPr lang="zh-CN" altLang="en-US" sz="1600"/>
              <a:t>                emp_gender=#{empGender}</a:t>
            </a:r>
            <a:endParaRPr lang="zh-CN" altLang="en-US" sz="1600"/>
          </a:p>
          <a:p>
            <a:pPr algn="l"/>
            <a:r>
              <a:rPr lang="zh-CN" altLang="en-US" sz="1600"/>
              <a:t>            &lt;/if&gt;</a:t>
            </a:r>
            <a:endParaRPr lang="zh-CN" altLang="en-US" sz="1600"/>
          </a:p>
          <a:p>
            <a:pPr algn="l"/>
            <a:r>
              <a:rPr lang="zh-CN" altLang="en-US" sz="1600"/>
              <a:t>        &lt;/trim&gt;</a:t>
            </a:r>
            <a:endParaRPr lang="zh-CN" altLang="en-US" sz="1600"/>
          </a:p>
          <a:p>
            <a:pPr algn="l"/>
            <a:r>
              <a:rPr lang="zh-CN" altLang="en-US" sz="1600"/>
              <a:t>    &lt;/select&gt;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MyBatis 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介绍</a:t>
            </a:r>
            <a:endParaRPr lang="zh-CN" altLang="en-US"/>
          </a:p>
          <a:p>
            <a:r>
              <a:rPr lang="en-US" altLang="zh-CN"/>
              <a:t>Hello World</a:t>
            </a:r>
            <a:endParaRPr lang="en-US" altLang="zh-CN"/>
          </a:p>
          <a:p>
            <a:r>
              <a:rPr lang="en-US" altLang="zh-CN"/>
              <a:t>CRUD</a:t>
            </a:r>
            <a:endParaRPr lang="en-US" altLang="zh-CN"/>
          </a:p>
          <a:p>
            <a:r>
              <a:rPr lang="zh-CN" altLang="en-US"/>
              <a:t>自增</a:t>
            </a:r>
            <a:r>
              <a:rPr lang="en-US" altLang="zh-CN"/>
              <a:t>id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choose/when/otherwise标签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在多个分支条件中，仅执行一个。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2446655"/>
            <a:ext cx="8930640" cy="288099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  &lt;select id="selectEmployeeByConditionByChoose" </a:t>
            </a:r>
            <a:endParaRPr lang="zh-CN" altLang="en-US"/>
          </a:p>
          <a:p>
            <a:pPr algn="l"/>
            <a:r>
              <a:rPr lang="en-US" altLang="zh-CN"/>
              <a:t>                  </a:t>
            </a:r>
            <a:r>
              <a:rPr lang="zh-CN" altLang="en-US"/>
              <a:t>resultType="com.atguigu.mybatis.entity.Employee"&gt;</a:t>
            </a:r>
            <a:endParaRPr lang="zh-CN" altLang="en-US"/>
          </a:p>
          <a:p>
            <a:pPr algn="l"/>
            <a:r>
              <a:rPr lang="zh-CN" altLang="en-US"/>
              <a:t>        select emp_id,emp_name,emp_salary from t_emp where</a:t>
            </a:r>
            <a:endParaRPr lang="zh-CN" altLang="en-US"/>
          </a:p>
          <a:p>
            <a:pPr algn="l"/>
            <a:r>
              <a:rPr lang="zh-CN" altLang="en-US"/>
              <a:t>        &lt;choose&gt;</a:t>
            </a:r>
            <a:endParaRPr lang="zh-CN" altLang="en-US"/>
          </a:p>
          <a:p>
            <a:pPr algn="l"/>
            <a:r>
              <a:rPr lang="zh-CN" altLang="en-US"/>
              <a:t>            &lt;when test="empName != null"&gt;emp_name=#{empName}&lt;/when&gt;</a:t>
            </a:r>
            <a:endParaRPr lang="zh-CN" altLang="en-US"/>
          </a:p>
          <a:p>
            <a:pPr algn="l"/>
            <a:r>
              <a:rPr lang="zh-CN" altLang="en-US"/>
              <a:t>            &lt;when test="empSalary &amp;lt; 3000"&gt;emp_salary &amp;lt; 3000&lt;/when&gt;</a:t>
            </a:r>
            <a:endParaRPr lang="zh-CN" altLang="en-US"/>
          </a:p>
          <a:p>
            <a:pPr algn="l"/>
            <a:r>
              <a:rPr lang="zh-CN" altLang="en-US"/>
              <a:t>            &lt;otherwise&gt;1=1&lt;/otherwise&gt;</a:t>
            </a:r>
            <a:endParaRPr lang="zh-CN" altLang="en-US"/>
          </a:p>
          <a:p>
            <a:pPr algn="l"/>
            <a:r>
              <a:rPr lang="zh-CN" altLang="en-US"/>
              <a:t>        &lt;/choose&gt;</a:t>
            </a:r>
            <a:endParaRPr lang="zh-CN" altLang="en-US"/>
          </a:p>
          <a:p>
            <a:pPr algn="l"/>
            <a:r>
              <a:rPr lang="zh-CN" altLang="en-US"/>
              <a:t>    &lt;/select&gt;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foreach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用来遍历，循环；常用于批量插入场景；批量单个</a:t>
            </a:r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38200" y="2378075"/>
            <a:ext cx="10222230" cy="374459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/>
              <a:t>&lt;!--</a:t>
            </a:r>
            <a:endParaRPr lang="zh-CN" altLang="en-US" sz="1600"/>
          </a:p>
          <a:p>
            <a:pPr algn="l"/>
            <a:r>
              <a:rPr lang="zh-CN" altLang="en-US" sz="1600"/>
              <a:t>    collection属性：要遍历的集合</a:t>
            </a:r>
            <a:endParaRPr lang="zh-CN" altLang="en-US" sz="1600"/>
          </a:p>
          <a:p>
            <a:pPr algn="l"/>
            <a:r>
              <a:rPr lang="zh-CN" altLang="en-US" sz="1600"/>
              <a:t>    item属性：遍历集合的过程中能得到每一个具体对象，在item属性中设置一个名字，将来通过这个名字引用遍历出来的对象</a:t>
            </a:r>
            <a:endParaRPr lang="zh-CN" altLang="en-US" sz="1600"/>
          </a:p>
          <a:p>
            <a:pPr algn="l"/>
            <a:r>
              <a:rPr lang="zh-CN" altLang="en-US" sz="1600"/>
              <a:t>    separator属性：指定当foreach标签的标签体重复拼接字符串时，各个标签体字符串之间的分隔符</a:t>
            </a:r>
            <a:endParaRPr lang="zh-CN" altLang="en-US" sz="1600"/>
          </a:p>
          <a:p>
            <a:pPr algn="l"/>
            <a:r>
              <a:rPr lang="zh-CN" altLang="en-US" sz="1600"/>
              <a:t>    open属性：指定整个循环把字符串拼好后，字符串整体的前面要添加的字符串</a:t>
            </a:r>
            <a:endParaRPr lang="zh-CN" altLang="en-US" sz="1600"/>
          </a:p>
          <a:p>
            <a:pPr algn="l"/>
            <a:r>
              <a:rPr lang="zh-CN" altLang="en-US" sz="1600"/>
              <a:t>    close属性：指定整个循环把字符串拼好后，字符串整体的后面要添加的字符串</a:t>
            </a:r>
            <a:endParaRPr lang="zh-CN" altLang="en-US" sz="1600"/>
          </a:p>
          <a:p>
            <a:pPr algn="l"/>
            <a:r>
              <a:rPr lang="zh-CN" altLang="en-US" sz="1600"/>
              <a:t>    </a:t>
            </a:r>
            <a:r>
              <a:rPr lang="zh-CN" altLang="en-US" sz="1600">
                <a:solidFill>
                  <a:srgbClr val="FFC000"/>
                </a:solidFill>
              </a:rPr>
              <a:t>index</a:t>
            </a:r>
            <a:r>
              <a:rPr lang="zh-CN" altLang="en-US" sz="1600"/>
              <a:t>属性：这里起一个名字，便于后面引用</a:t>
            </a:r>
            <a:endParaRPr lang="zh-CN" altLang="en-US" sz="1600"/>
          </a:p>
          <a:p>
            <a:pPr algn="l"/>
            <a:r>
              <a:rPr lang="zh-CN" altLang="en-US" sz="1600"/>
              <a:t>        遍历List集合，这里能够得到List集合的索引值</a:t>
            </a:r>
            <a:endParaRPr lang="zh-CN" altLang="en-US" sz="1600"/>
          </a:p>
          <a:p>
            <a:pPr algn="l"/>
            <a:r>
              <a:rPr lang="zh-CN" altLang="en-US" sz="1600"/>
              <a:t>        遍历Map集合，这里能够得到Map集合的key</a:t>
            </a:r>
            <a:endParaRPr lang="zh-CN" altLang="en-US" sz="1600"/>
          </a:p>
          <a:p>
            <a:pPr algn="l"/>
            <a:r>
              <a:rPr lang="zh-CN" altLang="en-US" sz="1600"/>
              <a:t> --&gt;</a:t>
            </a:r>
            <a:endParaRPr lang="zh-CN" altLang="en-US" sz="1600"/>
          </a:p>
          <a:p>
            <a:pPr algn="l"/>
            <a:r>
              <a:rPr lang="zh-CN" altLang="en-US" sz="1600"/>
              <a:t>&lt;foreach collection="empList" item="emp" separator="," open="values" index="myIndex"&gt;</a:t>
            </a:r>
            <a:endParaRPr lang="zh-CN" altLang="en-US" sz="1600"/>
          </a:p>
          <a:p>
            <a:pPr algn="l"/>
            <a:r>
              <a:rPr lang="zh-CN" altLang="en-US" sz="1600"/>
              <a:t>    (#{emp.empName},#{myIndex},#{emp.empSalary},#{emp.empGender})</a:t>
            </a:r>
            <a:endParaRPr lang="zh-CN" altLang="en-US" sz="1600"/>
          </a:p>
          <a:p>
            <a:pPr algn="l"/>
            <a:r>
              <a:rPr lang="zh-CN" altLang="en-US" sz="1600"/>
              <a:t>&lt;/foreach&gt;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foreach标签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批量多个</a:t>
            </a:r>
            <a:r>
              <a:rPr lang="en-US" altLang="zh-CN"/>
              <a:t>SQL</a:t>
            </a:r>
            <a:endParaRPr lang="en-US" altLang="zh-CN"/>
          </a:p>
          <a:p>
            <a:pPr lvl="1"/>
            <a:r>
              <a:rPr lang="en-US" altLang="zh-CN"/>
              <a:t>jdbc:mysql:///mybatis-example?</a:t>
            </a:r>
            <a:r>
              <a:rPr lang="en-US" altLang="zh-CN">
                <a:solidFill>
                  <a:srgbClr val="FFC000"/>
                </a:solidFill>
              </a:rPr>
              <a:t>allowMultiQueries=true</a:t>
            </a:r>
            <a:endParaRPr lang="en-US" altLang="zh-CN">
              <a:solidFill>
                <a:srgbClr val="FFC000"/>
              </a:solidFill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allowMultiQueries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：允许多个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SQL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用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;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隔开，批量发送给数据库执行</a:t>
            </a:r>
            <a:endParaRPr lang="zh-CN" altLang="en-US">
              <a:solidFill>
                <a:srgbClr val="FFC00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790" y="3022600"/>
            <a:ext cx="8930640" cy="164592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  &lt;update id="updateEmployeeBatch"&gt;</a:t>
            </a:r>
            <a:endParaRPr lang="zh-CN" altLang="en-US"/>
          </a:p>
          <a:p>
            <a:pPr algn="l"/>
            <a:r>
              <a:rPr lang="zh-CN" altLang="en-US"/>
              <a:t>        &lt;foreach collection="empList" item="emp" separator=";"&gt;</a:t>
            </a:r>
            <a:endParaRPr lang="zh-CN" altLang="en-US"/>
          </a:p>
          <a:p>
            <a:pPr algn="l"/>
            <a:r>
              <a:rPr lang="zh-CN" altLang="en-US"/>
              <a:t>            update t_emp set emp_name=#{emp.empName} where emp_id=#{emp.empId}</a:t>
            </a:r>
            <a:endParaRPr lang="zh-CN" altLang="en-US"/>
          </a:p>
          <a:p>
            <a:pPr algn="l"/>
            <a:r>
              <a:rPr lang="zh-CN" altLang="en-US"/>
              <a:t>        &lt;/foreach&gt;</a:t>
            </a:r>
            <a:endParaRPr lang="zh-CN" altLang="en-US"/>
          </a:p>
          <a:p>
            <a:pPr algn="l"/>
            <a:r>
              <a:rPr lang="zh-CN" altLang="en-US"/>
              <a:t>    &lt;/update&gt;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sql片段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抽取可以复用的</a:t>
            </a:r>
            <a:r>
              <a:rPr lang="en-US" altLang="zh-CN"/>
              <a:t>SQL</a:t>
            </a:r>
            <a:r>
              <a:rPr lang="zh-CN" altLang="en-US"/>
              <a:t>片段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2378075"/>
            <a:ext cx="10222230" cy="243459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/>
              <a:t>    &lt;sql id="empColumn"&gt;</a:t>
            </a:r>
            <a:endParaRPr lang="zh-CN" altLang="en-US" sz="1600"/>
          </a:p>
          <a:p>
            <a:pPr algn="l"/>
            <a:r>
              <a:rPr lang="zh-CN" altLang="en-US" sz="1600"/>
              <a:t>         emp_id,emp_name,emp_age,emp_salary,emp_gender</a:t>
            </a:r>
            <a:endParaRPr lang="zh-CN" altLang="en-US" sz="1600"/>
          </a:p>
          <a:p>
            <a:pPr algn="l"/>
            <a:r>
              <a:rPr lang="zh-CN" altLang="en-US" sz="1600"/>
              <a:t>    &lt;/sql&gt;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    &lt;select id="getEmp" resultType="com.atguigu.mybatis.entity.Employee"&gt;</a:t>
            </a:r>
            <a:endParaRPr lang="zh-CN" altLang="en-US" sz="1600"/>
          </a:p>
          <a:p>
            <a:pPr algn="l"/>
            <a:r>
              <a:rPr lang="zh-CN" altLang="en-US" sz="1600"/>
              <a:t>        select</a:t>
            </a:r>
            <a:endParaRPr lang="zh-CN" altLang="en-US" sz="1600"/>
          </a:p>
          <a:p>
            <a:pPr algn="l"/>
            <a:r>
              <a:rPr lang="zh-CN" altLang="en-US" sz="1600"/>
              <a:t>            &lt;include refid="empColumn"/&gt;</a:t>
            </a:r>
            <a:endParaRPr lang="zh-CN" altLang="en-US" sz="1600"/>
          </a:p>
          <a:p>
            <a:pPr algn="l"/>
            <a:r>
              <a:rPr lang="zh-CN" altLang="en-US" sz="1600"/>
              <a:t>        from `t_emp` where id = #{id}</a:t>
            </a:r>
            <a:endParaRPr lang="zh-CN" altLang="en-US" sz="1600"/>
          </a:p>
          <a:p>
            <a:pPr algn="l"/>
            <a:r>
              <a:rPr lang="zh-CN" altLang="en-US" sz="1600"/>
              <a:t>    &lt;/select&gt;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特殊字符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以后在</a:t>
            </a:r>
            <a:r>
              <a:rPr lang="en-US" altLang="zh-CN"/>
              <a:t>xml</a:t>
            </a:r>
            <a:r>
              <a:rPr lang="zh-CN" altLang="en-US"/>
              <a:t>中，以下字符需要用转义字符，不能直接写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415415" y="2398395"/>
          <a:ext cx="8533130" cy="227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原始字符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转义字符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&amp;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&amp;amp;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&amp;lt;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&amp;</a:t>
                      </a:r>
                      <a:r>
                        <a:rPr lang="en-US" altLang="zh-CN" sz="1800">
                          <a:sym typeface="+mn-ea"/>
                        </a:rPr>
                        <a:t>g</a:t>
                      </a:r>
                      <a:r>
                        <a:rPr lang="zh-CN" altLang="en-US" sz="1800">
                          <a:sym typeface="+mn-ea"/>
                        </a:rPr>
                        <a:t>t;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&amp;quot;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&amp;apos;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MyBais </a:t>
            </a:r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缓存机制</a:t>
            </a:r>
            <a:endParaRPr lang="zh-CN" altLang="en-US"/>
          </a:p>
          <a:p>
            <a:r>
              <a:rPr lang="zh-CN" altLang="en-US"/>
              <a:t>插件机制</a:t>
            </a:r>
            <a:endParaRPr lang="zh-CN" altLang="en-US"/>
          </a:p>
          <a:p>
            <a:r>
              <a:rPr lang="en-US" altLang="zh-CN"/>
              <a:t>PageHelper </a:t>
            </a:r>
            <a:r>
              <a:rPr lang="zh-CN" altLang="en-US"/>
              <a:t>分页</a:t>
            </a:r>
            <a:endParaRPr lang="zh-CN" altLang="en-US"/>
          </a:p>
          <a:p>
            <a:r>
              <a:rPr lang="en-US" altLang="zh-CN"/>
              <a:t>mybatisx </a:t>
            </a:r>
            <a:r>
              <a:rPr lang="zh-CN" altLang="en-US"/>
              <a:t>逆向生成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缓存机制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MyBatis </a:t>
            </a:r>
            <a:r>
              <a:rPr lang="zh-CN" altLang="en-US"/>
              <a:t>拥有二级缓存机制：</a:t>
            </a:r>
            <a:endParaRPr lang="zh-CN" altLang="en-US"/>
          </a:p>
          <a:p>
            <a:pPr lvl="1"/>
            <a:r>
              <a:rPr lang="zh-CN" altLang="en-US"/>
              <a:t>一级缓存默认开启；</a:t>
            </a:r>
            <a:r>
              <a:rPr lang="en-US" altLang="zh-CN"/>
              <a:t> </a:t>
            </a:r>
            <a:r>
              <a:rPr lang="zh-CN" altLang="en-US"/>
              <a:t>事务级别：</a:t>
            </a:r>
            <a:r>
              <a:rPr lang="zh-CN" altLang="en-US">
                <a:solidFill>
                  <a:srgbClr val="FFC000"/>
                </a:solidFill>
              </a:rPr>
              <a:t>当前事务共享</a:t>
            </a:r>
            <a:endParaRPr lang="zh-CN" altLang="en-US"/>
          </a:p>
          <a:p>
            <a:pPr lvl="1"/>
            <a:r>
              <a:rPr lang="zh-CN" altLang="en-US"/>
              <a:t>二级缓存需要手动配置开启：</a:t>
            </a:r>
            <a:r>
              <a:rPr lang="zh-CN" altLang="en-US">
                <a:solidFill>
                  <a:srgbClr val="FFC000"/>
                </a:solidFill>
              </a:rPr>
              <a:t>所有</a:t>
            </a:r>
            <a:r>
              <a:rPr lang="zh-CN" altLang="en-US">
                <a:solidFill>
                  <a:srgbClr val="FFC000"/>
                </a:solidFill>
              </a:rPr>
              <a:t>事务共享</a:t>
            </a:r>
            <a:r>
              <a:rPr lang="en-US" altLang="zh-CN"/>
              <a:t> </a:t>
            </a:r>
            <a:endParaRPr lang="zh-CN" altLang="en-US"/>
          </a:p>
          <a:p>
            <a:pPr lvl="1"/>
            <a:r>
              <a:rPr lang="zh-CN" altLang="en-US"/>
              <a:t>缓存中有就不用查数据库；</a:t>
            </a:r>
            <a:endParaRPr lang="zh-CN" altLang="en-US"/>
          </a:p>
          <a:p>
            <a:pPr lvl="1"/>
            <a:r>
              <a:rPr lang="en-US" altLang="zh-CN"/>
              <a:t>L1~LN</a:t>
            </a:r>
            <a:r>
              <a:rPr lang="zh-CN" altLang="en-US"/>
              <a:t>：</a:t>
            </a:r>
            <a:r>
              <a:rPr lang="en-US" altLang="zh-CN"/>
              <a:t>N</a:t>
            </a:r>
            <a:r>
              <a:rPr lang="zh-CN" altLang="en-US"/>
              <a:t>级缓存</a:t>
            </a:r>
            <a:endParaRPr lang="zh-CN" altLang="en-US"/>
          </a:p>
          <a:p>
            <a:pPr lvl="2"/>
            <a:r>
              <a:rPr lang="zh-CN" altLang="en-US"/>
              <a:t>数字越</a:t>
            </a:r>
            <a:r>
              <a:rPr lang="zh-CN" altLang="en-US">
                <a:solidFill>
                  <a:srgbClr val="FFC000"/>
                </a:solidFill>
              </a:rPr>
              <a:t>小</a:t>
            </a:r>
            <a:r>
              <a:rPr lang="zh-CN" altLang="en-US"/>
              <a:t>离我越</a:t>
            </a:r>
            <a:r>
              <a:rPr lang="zh-CN" altLang="en-US">
                <a:solidFill>
                  <a:srgbClr val="FFC000"/>
                </a:solidFill>
              </a:rPr>
              <a:t>近</a:t>
            </a:r>
            <a:r>
              <a:rPr lang="zh-CN" altLang="en-US"/>
              <a:t>，查的越</a:t>
            </a:r>
            <a:r>
              <a:rPr lang="zh-CN" altLang="en-US">
                <a:solidFill>
                  <a:srgbClr val="FFC000"/>
                </a:solidFill>
              </a:rPr>
              <a:t>快</a:t>
            </a:r>
            <a:r>
              <a:rPr lang="zh-CN" altLang="en-US"/>
              <a:t>。存储越</a:t>
            </a:r>
            <a:r>
              <a:rPr lang="zh-CN" altLang="en-US">
                <a:solidFill>
                  <a:srgbClr val="FFC000"/>
                </a:solidFill>
              </a:rPr>
              <a:t>小</a:t>
            </a:r>
            <a:r>
              <a:rPr lang="zh-CN" altLang="en-US"/>
              <a:t>，造价越</a:t>
            </a:r>
            <a:r>
              <a:rPr lang="zh-CN" altLang="en-US">
                <a:solidFill>
                  <a:srgbClr val="FFC000"/>
                </a:solidFill>
              </a:rPr>
              <a:t>高</a:t>
            </a:r>
            <a:r>
              <a:rPr lang="zh-CN" altLang="en-US"/>
              <a:t>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数字越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大</a:t>
            </a:r>
            <a:r>
              <a:rPr lang="zh-CN" altLang="en-US">
                <a:sym typeface="+mn-ea"/>
              </a:rPr>
              <a:t>离我越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远</a:t>
            </a:r>
            <a:r>
              <a:rPr lang="zh-CN" altLang="en-US">
                <a:sym typeface="+mn-ea"/>
              </a:rPr>
              <a:t>，查的越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慢</a:t>
            </a:r>
            <a:r>
              <a:rPr lang="zh-CN" altLang="en-US">
                <a:sym typeface="+mn-ea"/>
              </a:rPr>
              <a:t>。存储越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大</a:t>
            </a:r>
            <a:r>
              <a:rPr lang="zh-CN" altLang="en-US">
                <a:sym typeface="+mn-ea"/>
              </a:rPr>
              <a:t>，造价越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低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插件机制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MyBatis </a:t>
            </a:r>
            <a:r>
              <a:rPr lang="zh-CN" altLang="en-US"/>
              <a:t>底层使用</a:t>
            </a:r>
            <a:r>
              <a:rPr lang="en-US" altLang="zh-CN"/>
              <a:t> </a:t>
            </a:r>
            <a:r>
              <a:rPr lang="zh-CN" altLang="en-US"/>
              <a:t>拦截器机制提供插件功能，方便用户在</a:t>
            </a:r>
            <a:r>
              <a:rPr lang="en-US" altLang="zh-CN"/>
              <a:t>SQL</a:t>
            </a:r>
            <a:r>
              <a:rPr lang="zh-CN" altLang="en-US"/>
              <a:t>执行前后进行拦截增强。</a:t>
            </a:r>
            <a:endParaRPr lang="zh-CN" altLang="en-US"/>
          </a:p>
          <a:p>
            <a:r>
              <a:rPr lang="zh-CN" altLang="en-US"/>
              <a:t>拦截器：</a:t>
            </a:r>
            <a:r>
              <a:rPr lang="zh-CN" altLang="en-US">
                <a:solidFill>
                  <a:srgbClr val="FFC000"/>
                </a:solidFill>
              </a:rPr>
              <a:t>Interceptor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拦截器可以拦截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rgbClr val="FFC000"/>
                </a:solidFill>
              </a:rPr>
              <a:t>四大对象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的执行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ParameterHandler</a:t>
            </a:r>
            <a:r>
              <a:rPr lang="zh-CN" altLang="en-US">
                <a:solidFill>
                  <a:schemeClr val="bg1"/>
                </a:solidFill>
              </a:rPr>
              <a:t>：处理SQL的参数对象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ResultSetHandler</a:t>
            </a:r>
            <a:r>
              <a:rPr lang="zh-CN" altLang="en-US">
                <a:solidFill>
                  <a:schemeClr val="bg1"/>
                </a:solidFill>
              </a:rPr>
              <a:t>：处理SQL的返回结果集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StatementHandler</a:t>
            </a:r>
            <a:r>
              <a:rPr lang="zh-CN" altLang="en-US">
                <a:solidFill>
                  <a:schemeClr val="bg1"/>
                </a:solidFill>
              </a:rPr>
              <a:t>：数据库的处理对象，用于执行SQL语句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Executor</a:t>
            </a:r>
            <a:r>
              <a:rPr lang="zh-CN" altLang="en-US">
                <a:solidFill>
                  <a:schemeClr val="bg1"/>
                </a:solidFill>
              </a:rPr>
              <a:t>：MyBatis的执行器，用于执行增删改查操作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PageHelper </a:t>
            </a:r>
            <a:r>
              <a:rPr lang="zh-CN" altLang="en-US">
                <a:sym typeface="+mn-ea"/>
              </a:rPr>
              <a:t>分页插件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PageHelper </a:t>
            </a:r>
            <a:r>
              <a:rPr lang="zh-CN" altLang="en-US">
                <a:sym typeface="+mn-ea"/>
              </a:rPr>
              <a:t>是可以用在</a:t>
            </a:r>
            <a:r>
              <a:rPr lang="en-US" altLang="zh-CN">
                <a:sym typeface="+mn-ea"/>
              </a:rPr>
              <a:t> MyBatis </a:t>
            </a:r>
            <a:r>
              <a:rPr lang="zh-CN" altLang="en-US">
                <a:sym typeface="+mn-ea"/>
              </a:rPr>
              <a:t>中的一个强大的分页插件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分页插件就是利用</a:t>
            </a:r>
            <a:r>
              <a:rPr lang="en-US" altLang="zh-CN">
                <a:sym typeface="+mn-ea"/>
              </a:rPr>
              <a:t>MyBatis </a:t>
            </a:r>
            <a:r>
              <a:rPr lang="zh-CN" altLang="en-US">
                <a:sym typeface="+mn-ea"/>
              </a:rPr>
              <a:t>插件机制，在底层编写了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分页Interceptor</a:t>
            </a:r>
            <a:r>
              <a:rPr lang="zh-CN" altLang="en-US">
                <a:sym typeface="+mn-ea"/>
              </a:rPr>
              <a:t>，每次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查询之前会自动拼装分页数据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select * from emp limit  0,10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分页重点：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前端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页：</a:t>
            </a:r>
            <a:r>
              <a:rPr lang="en-US" altLang="zh-CN">
                <a:sym typeface="+mn-ea"/>
              </a:rPr>
              <a:t> limit  0,10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前端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页：</a:t>
            </a:r>
            <a:r>
              <a:rPr lang="en-US" altLang="zh-CN">
                <a:sym typeface="+mn-ea"/>
              </a:rPr>
              <a:t> limit  10,10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前端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页：</a:t>
            </a:r>
            <a:r>
              <a:rPr lang="en-US" altLang="zh-CN">
                <a:sym typeface="+mn-ea"/>
              </a:rPr>
              <a:t> limit  20,10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前端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页：</a:t>
            </a:r>
            <a:r>
              <a:rPr lang="en-US" altLang="zh-CN">
                <a:sym typeface="+mn-ea"/>
              </a:rPr>
              <a:t>limit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startIndex</a:t>
            </a:r>
            <a:r>
              <a:rPr lang="en-US" altLang="zh-CN">
                <a:sym typeface="+mn-ea"/>
              </a:rPr>
              <a:t>,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pageSize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计算规则：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pageNum </a:t>
            </a:r>
            <a:r>
              <a:rPr lang="en-US" altLang="zh-CN">
                <a:sym typeface="+mn-ea"/>
              </a:rPr>
              <a:t>= 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pageSize </a:t>
            </a:r>
            <a:r>
              <a:rPr lang="en-US" altLang="zh-CN">
                <a:sym typeface="+mn-ea"/>
              </a:rPr>
              <a:t>= 10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olidFill>
                  <a:srgbClr val="FFC000"/>
                </a:solidFill>
                <a:sym typeface="+mn-ea"/>
              </a:rPr>
              <a:t>startIndex </a:t>
            </a:r>
            <a:r>
              <a:rPr lang="en-US" altLang="zh-CN">
                <a:sym typeface="+mn-ea"/>
              </a:rPr>
              <a:t>= (</a:t>
            </a:r>
            <a:r>
              <a:rPr lang="en-US" altLang="zh-CN">
                <a:sym typeface="+mn-ea"/>
              </a:rPr>
              <a:t>pageNum - 1)*pageSize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mybatisx - </a:t>
            </a:r>
            <a:r>
              <a:rPr lang="zh-CN" altLang="en-US"/>
              <a:t>逆向生成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IDEA </a:t>
            </a:r>
            <a:r>
              <a:rPr lang="zh-CN" altLang="en-US"/>
              <a:t>安装</a:t>
            </a:r>
            <a:r>
              <a:rPr lang="en-US" altLang="zh-CN"/>
              <a:t> mybatisx </a:t>
            </a:r>
            <a:r>
              <a:rPr lang="zh-CN" altLang="en-US"/>
              <a:t>插件，即可根据数据库表一键生成常用</a:t>
            </a:r>
            <a:r>
              <a:rPr lang="en-US" altLang="zh-CN"/>
              <a:t>CRUD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2290445"/>
            <a:ext cx="89154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官网：https://mybatis.org/</a:t>
            </a:r>
            <a:endParaRPr lang="zh-CN" altLang="en-US"/>
          </a:p>
          <a:p>
            <a:r>
              <a:rPr lang="zh-CN" altLang="en-US"/>
              <a:t>MyBatis 是一款优秀的持久层框架，它支持自定义 SQL、存储过程以及高级映射。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MyBatis </a:t>
            </a:r>
            <a:r>
              <a:rPr lang="zh-CN" altLang="en-US"/>
              <a:t>不像</a:t>
            </a:r>
            <a:r>
              <a:rPr lang="en-US" altLang="zh-CN"/>
              <a:t> Hibernete </a:t>
            </a:r>
            <a:r>
              <a:rPr lang="zh-CN" altLang="en-US"/>
              <a:t>等这些全自动框架，它把关键的</a:t>
            </a:r>
            <a:r>
              <a:rPr lang="en-US" altLang="zh-CN"/>
              <a:t>SQL</a:t>
            </a:r>
            <a:r>
              <a:rPr lang="zh-CN" altLang="en-US"/>
              <a:t>部分交给程序员自己编写，而不是自动生成</a:t>
            </a:r>
            <a:r>
              <a:rPr lang="en-US" altLang="zh-CN"/>
              <a:t> 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010" y="4017010"/>
            <a:ext cx="3253740" cy="7391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mybatisx - </a:t>
            </a:r>
            <a:r>
              <a:rPr lang="zh-CN" altLang="en-US"/>
              <a:t>逆向生成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765" y="1266190"/>
            <a:ext cx="88868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8401" y="2967335"/>
            <a:ext cx="1071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尚硅谷让天下没有难学的技术</a:t>
            </a:r>
            <a:endParaRPr lang="zh-CN" altLang="en-US" sz="5400" spc="30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Hello World</a:t>
            </a:r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10210" y="1339215"/>
            <a:ext cx="4987290" cy="3037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/>
              <a:t>1. </a:t>
            </a:r>
            <a:r>
              <a:rPr lang="zh-CN" altLang="en-US"/>
              <a:t>创建项目</a:t>
            </a:r>
            <a:endParaRPr lang="zh-CN" altLang="en-US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/>
              <a:t>2. </a:t>
            </a:r>
            <a:r>
              <a:rPr lang="zh-CN" altLang="en-US"/>
              <a:t>准备数据库环境（</a:t>
            </a:r>
            <a:r>
              <a:rPr lang="en-US" altLang="zh-CN"/>
              <a:t>helloworld.sql</a:t>
            </a:r>
            <a:r>
              <a:rPr lang="zh-CN" altLang="en-US"/>
              <a:t>）</a:t>
            </a:r>
            <a:endParaRPr lang="zh-CN" altLang="en-US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/>
              <a:t>3. </a:t>
            </a:r>
            <a:r>
              <a:rPr lang="zh-CN" altLang="en-US"/>
              <a:t>编写</a:t>
            </a:r>
            <a:r>
              <a:rPr lang="en-US" altLang="zh-CN"/>
              <a:t>dao</a:t>
            </a:r>
            <a:r>
              <a:rPr lang="zh-CN" altLang="en-US"/>
              <a:t>接口（查询员工）</a:t>
            </a:r>
            <a:endParaRPr lang="zh-CN" altLang="en-US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/>
              <a:t>4. </a:t>
            </a:r>
            <a:r>
              <a:rPr lang="zh-CN" altLang="en-US"/>
              <a:t>编写</a:t>
            </a:r>
            <a:r>
              <a:rPr lang="en-US" altLang="zh-CN"/>
              <a:t>dao</a:t>
            </a:r>
            <a:r>
              <a:rPr lang="zh-CN" altLang="en-US"/>
              <a:t>实现（</a:t>
            </a:r>
            <a:r>
              <a:rPr lang="en-US" altLang="zh-CN"/>
              <a:t>dao.xml</a:t>
            </a:r>
            <a:r>
              <a:rPr lang="zh-CN" altLang="en-US"/>
              <a:t>）</a:t>
            </a:r>
            <a:endParaRPr lang="zh-CN" altLang="en-US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/>
              <a:t>5. </a:t>
            </a:r>
            <a:r>
              <a:rPr lang="zh-CN" altLang="en-US"/>
              <a:t>配置</a:t>
            </a:r>
            <a:r>
              <a:rPr lang="en-US" altLang="zh-CN"/>
              <a:t>xml</a:t>
            </a:r>
            <a:r>
              <a:rPr lang="zh-CN" altLang="en-US"/>
              <a:t>扫描位置</a:t>
            </a:r>
            <a:endParaRPr lang="zh-CN" altLang="en-US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/>
              <a:t>6. </a:t>
            </a:r>
            <a:r>
              <a:rPr lang="zh-CN" altLang="en-US"/>
              <a:t>单元测试</a:t>
            </a:r>
            <a:r>
              <a:rPr lang="en-US" altLang="zh-CN"/>
              <a:t> </a:t>
            </a:r>
            <a:endParaRPr lang="en-US" altLang="zh-CN"/>
          </a:p>
          <a:p>
            <a:pPr marL="457200" lvl="1" indent="0" algn="l">
              <a:lnSpc>
                <a:spcPct val="110000"/>
              </a:lnSpc>
              <a:buNone/>
            </a:pPr>
            <a:r>
              <a:rPr lang="en-US" altLang="zh-CN"/>
              <a:t>7. </a:t>
            </a:r>
            <a:r>
              <a:rPr lang="zh-CN" altLang="en-US"/>
              <a:t>开启</a:t>
            </a:r>
            <a:r>
              <a:rPr lang="en-US" altLang="zh-CN"/>
              <a:t>SQL</a:t>
            </a:r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6865" y="1748155"/>
            <a:ext cx="6272530" cy="229362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&lt;?xml version="1.0" encoding="UTF-8" ?&gt;</a:t>
            </a:r>
            <a:endParaRPr lang="zh-CN" altLang="en-US"/>
          </a:p>
          <a:p>
            <a:pPr algn="l"/>
            <a:r>
              <a:rPr lang="zh-CN" altLang="en-US"/>
              <a:t>&lt;!DOCTYPE mapper</a:t>
            </a:r>
            <a:endParaRPr lang="zh-CN" altLang="en-US"/>
          </a:p>
          <a:p>
            <a:pPr algn="l"/>
            <a:r>
              <a:rPr lang="zh-CN" altLang="en-US"/>
              <a:t>        PUBLIC "-//mybatis.org//DTD Mapper 3.0//EN"</a:t>
            </a:r>
            <a:endParaRPr lang="zh-CN" altLang="en-US"/>
          </a:p>
          <a:p>
            <a:pPr algn="l"/>
            <a:r>
              <a:rPr lang="zh-CN" altLang="en-US"/>
              <a:t>        "https://mybatis.org/dtd/mybatis-3-mapper.dtd"&gt;</a:t>
            </a:r>
            <a:endParaRPr lang="zh-CN" altLang="en-US"/>
          </a:p>
          <a:p>
            <a:pPr algn="l"/>
            <a:r>
              <a:rPr lang="zh-CN" altLang="en-US"/>
              <a:t>&lt;mapper namespace="com.atguigu.mapper.EmployeeMapper"&gt;</a:t>
            </a:r>
            <a:endParaRPr lang="zh-CN" altLang="en-US"/>
          </a:p>
          <a:p>
            <a:pPr algn="l"/>
            <a:r>
              <a:rPr lang="zh-CN" altLang="en-US"/>
              <a:t>    </a:t>
            </a:r>
            <a:endParaRPr lang="zh-CN" altLang="en-US"/>
          </a:p>
          <a:p>
            <a:pPr algn="l"/>
            <a:r>
              <a:rPr lang="zh-CN" altLang="en-US"/>
              <a:t>&lt;/mapper&gt;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96865" y="1190625"/>
            <a:ext cx="1907540" cy="55753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Mapper XML </a:t>
            </a:r>
            <a:r>
              <a:rPr lang="zh-CN" altLang="en-US"/>
              <a:t>结构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46640" y="4798695"/>
          <a:ext cx="1421765" cy="117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46640" y="4798695"/>
                        <a:ext cx="1421765" cy="11709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HelloWorld - </a:t>
            </a:r>
            <a:r>
              <a:rPr lang="zh-CN" altLang="en-US"/>
              <a:t>细节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720" y="1422400"/>
            <a:ext cx="10673080" cy="4871720"/>
          </a:xfrm>
        </p:spPr>
        <p:txBody>
          <a:bodyPr>
            <a:normAutofit lnSpcReduction="10000"/>
          </a:bodyPr>
          <a:p>
            <a:r>
              <a:rPr lang="en-US" altLang="zh-CN"/>
              <a:t>1. </a:t>
            </a:r>
            <a:r>
              <a:rPr lang="zh-CN" altLang="en-US"/>
              <a:t>每个</a:t>
            </a:r>
            <a:r>
              <a:rPr lang="en-US" altLang="zh-CN">
                <a:solidFill>
                  <a:srgbClr val="FFC000"/>
                </a:solidFill>
              </a:rPr>
              <a:t>Dao </a:t>
            </a:r>
            <a:r>
              <a:rPr lang="zh-CN" altLang="en-US">
                <a:solidFill>
                  <a:srgbClr val="FFC000"/>
                </a:solidFill>
              </a:rPr>
              <a:t>接口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对应一个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XML </a:t>
            </a:r>
            <a:r>
              <a:rPr lang="zh-CN" altLang="en-US"/>
              <a:t>实现文件</a:t>
            </a:r>
            <a:endParaRPr lang="zh-CN" altLang="en-US"/>
          </a:p>
          <a:p>
            <a:r>
              <a:rPr lang="en-US" altLang="zh-CN"/>
              <a:t>2. </a:t>
            </a:r>
            <a:r>
              <a:rPr lang="en-US" altLang="zh-CN">
                <a:solidFill>
                  <a:srgbClr val="FFC000"/>
                </a:solidFill>
              </a:rPr>
              <a:t>Dao </a:t>
            </a:r>
            <a:r>
              <a:rPr lang="zh-CN" altLang="en-US">
                <a:solidFill>
                  <a:srgbClr val="FFC000"/>
                </a:solidFill>
              </a:rPr>
              <a:t>实现类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是一个由</a:t>
            </a:r>
            <a:r>
              <a:rPr lang="en-US" altLang="zh-CN"/>
              <a:t> MyBatis </a:t>
            </a:r>
            <a:r>
              <a:rPr lang="zh-CN" altLang="en-US"/>
              <a:t>自动创建出来的</a:t>
            </a:r>
            <a:r>
              <a:rPr lang="zh-CN" altLang="en-US">
                <a:solidFill>
                  <a:srgbClr val="FFC000"/>
                </a:solidFill>
              </a:rPr>
              <a:t>代理对象</a:t>
            </a:r>
            <a:endParaRPr lang="zh-CN" altLang="en-US"/>
          </a:p>
          <a:p>
            <a:r>
              <a:rPr lang="en-US" altLang="zh-CN"/>
              <a:t>3. XML </a:t>
            </a:r>
            <a:r>
              <a:rPr lang="zh-CN" altLang="en-US"/>
              <a:t>中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namespace </a:t>
            </a:r>
            <a:r>
              <a:rPr lang="zh-CN" altLang="en-US"/>
              <a:t>需要绑定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Dao </a:t>
            </a:r>
            <a:r>
              <a:rPr lang="zh-CN" altLang="en-US">
                <a:solidFill>
                  <a:srgbClr val="FFC000"/>
                </a:solidFill>
              </a:rPr>
              <a:t>接口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rgbClr val="FFC000"/>
                </a:solidFill>
              </a:rPr>
              <a:t>全类名</a:t>
            </a:r>
            <a:endParaRPr lang="zh-CN" altLang="en-US"/>
          </a:p>
          <a:p>
            <a:r>
              <a:rPr lang="en-US" altLang="zh-CN"/>
              <a:t>4. XML </a:t>
            </a:r>
            <a:r>
              <a:rPr lang="zh-CN" altLang="en-US"/>
              <a:t>中使用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select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C000"/>
                </a:solidFill>
              </a:rPr>
              <a:t>update</a:t>
            </a:r>
            <a:r>
              <a:rPr lang="zh-CN" altLang="en-US"/>
              <a:t>、</a:t>
            </a:r>
            <a:r>
              <a:rPr lang="en-US" altLang="zh-CN">
                <a:solidFill>
                  <a:srgbClr val="FFC000"/>
                </a:solidFill>
              </a:rPr>
              <a:t>insert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C000"/>
                </a:solidFill>
              </a:rPr>
              <a:t>delete </a:t>
            </a:r>
            <a:r>
              <a:rPr lang="zh-CN" altLang="en-US"/>
              <a:t>标签来代表增删改查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每个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CRUD </a:t>
            </a:r>
            <a:r>
              <a:rPr lang="zh-CN" altLang="en-US">
                <a:solidFill>
                  <a:srgbClr val="FFC000"/>
                </a:solidFill>
              </a:rPr>
              <a:t>标签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的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id</a:t>
            </a:r>
            <a:r>
              <a:rPr lang="en-US" altLang="zh-CN"/>
              <a:t> </a:t>
            </a:r>
            <a:r>
              <a:rPr lang="zh-CN" altLang="en-US"/>
              <a:t>必须为</a:t>
            </a:r>
            <a:r>
              <a:rPr lang="en-US" altLang="zh-CN"/>
              <a:t>Dao</a:t>
            </a:r>
            <a:r>
              <a:rPr lang="zh-CN" altLang="en-US"/>
              <a:t>接口的</a:t>
            </a:r>
            <a:r>
              <a:rPr lang="zh-CN" altLang="en-US">
                <a:solidFill>
                  <a:srgbClr val="FFC000"/>
                </a:solidFill>
              </a:rPr>
              <a:t>方法名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每个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CRUD</a:t>
            </a:r>
            <a:r>
              <a:rPr lang="zh-CN" altLang="en-US">
                <a:solidFill>
                  <a:srgbClr val="FFC000"/>
                </a:solidFill>
              </a:rPr>
              <a:t>标签</a:t>
            </a:r>
            <a:r>
              <a:rPr lang="zh-CN" altLang="en-US"/>
              <a:t>的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resultType </a:t>
            </a:r>
            <a:r>
              <a:rPr lang="zh-CN" altLang="en-US"/>
              <a:t>是</a:t>
            </a:r>
            <a:r>
              <a:rPr lang="en-US" altLang="zh-CN"/>
              <a:t>Dao</a:t>
            </a:r>
            <a:r>
              <a:rPr lang="zh-CN" altLang="en-US"/>
              <a:t>接口的</a:t>
            </a:r>
            <a:r>
              <a:rPr lang="zh-CN" altLang="en-US">
                <a:solidFill>
                  <a:srgbClr val="FFC000"/>
                </a:solidFill>
              </a:rPr>
              <a:t>返回值类型</a:t>
            </a:r>
            <a:r>
              <a:rPr lang="zh-CN" altLang="en-US"/>
              <a:t>全类名</a:t>
            </a:r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未来遇到复杂的返回结果封装，需要指定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resultMap </a:t>
            </a:r>
            <a:r>
              <a:rPr lang="zh-CN" altLang="en-US"/>
              <a:t>规则</a:t>
            </a:r>
            <a:endParaRPr lang="zh-CN" altLang="en-US"/>
          </a:p>
          <a:p>
            <a:r>
              <a:rPr lang="en-US" altLang="zh-CN"/>
              <a:t>8. </a:t>
            </a:r>
            <a:r>
              <a:rPr lang="zh-CN" altLang="en-US"/>
              <a:t>以后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xxxDao </a:t>
            </a:r>
            <a:r>
              <a:rPr lang="zh-CN" altLang="en-US"/>
              <a:t>我们将按照习惯命名为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xxxMapper</a:t>
            </a:r>
            <a:r>
              <a:rPr lang="zh-CN" altLang="en-US"/>
              <a:t>，这样更明显的表示出</a:t>
            </a:r>
            <a:r>
              <a:rPr lang="en-US" altLang="zh-CN"/>
              <a:t> </a:t>
            </a:r>
            <a:r>
              <a:rPr lang="zh-CN" altLang="en-US"/>
              <a:t>持久层是用</a:t>
            </a:r>
            <a:r>
              <a:rPr lang="en-US" altLang="zh-CN"/>
              <a:t> MyBatis </a:t>
            </a:r>
            <a:r>
              <a:rPr lang="zh-CN" altLang="en-US"/>
              <a:t>实现的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CRUD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575" y="1422400"/>
            <a:ext cx="3898265" cy="1127760"/>
          </a:xfrm>
        </p:spPr>
        <p:txBody>
          <a:bodyPr>
            <a:normAutofit fontScale="70000"/>
          </a:bodyPr>
          <a:p>
            <a:r>
              <a:rPr lang="zh-CN" altLang="en-US"/>
              <a:t>使用</a:t>
            </a:r>
            <a:r>
              <a:rPr lang="en-US" altLang="zh-CN"/>
              <a:t>CRUD</a:t>
            </a:r>
            <a:r>
              <a:rPr lang="zh-CN" altLang="en-US"/>
              <a:t>标签完成完整的功能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 Mapper </a:t>
            </a:r>
            <a:r>
              <a:rPr lang="zh-CN" altLang="en-US"/>
              <a:t>接口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定义</a:t>
            </a:r>
            <a:r>
              <a:rPr lang="en-US" altLang="zh-CN"/>
              <a:t> CRUD </a:t>
            </a:r>
            <a:r>
              <a:rPr lang="zh-CN" altLang="en-US"/>
              <a:t>标签实现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61840" y="991235"/>
            <a:ext cx="7183755" cy="555688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/>
              <a:t>&lt;?xml version="1.0" encoding="UTF-8" ?&gt;</a:t>
            </a:r>
            <a:endParaRPr lang="zh-CN" altLang="en-US" sz="1600"/>
          </a:p>
          <a:p>
            <a:pPr algn="l"/>
            <a:r>
              <a:rPr lang="zh-CN" altLang="en-US" sz="1600"/>
              <a:t>&lt;!DOCTYPE mapper</a:t>
            </a:r>
            <a:endParaRPr lang="zh-CN" altLang="en-US" sz="1600"/>
          </a:p>
          <a:p>
            <a:pPr algn="l"/>
            <a:r>
              <a:rPr lang="zh-CN" altLang="en-US" sz="1600"/>
              <a:t>        PUBLIC "-//mybatis.org//DTD Mapper 3.0//EN"</a:t>
            </a:r>
            <a:endParaRPr lang="zh-CN" altLang="en-US" sz="1600"/>
          </a:p>
          <a:p>
            <a:pPr algn="l"/>
            <a:r>
              <a:rPr lang="zh-CN" altLang="en-US" sz="1600"/>
              <a:t>        "https://mybatis.org/dtd/mybatis-3-mapper.dtd"&gt;</a:t>
            </a:r>
            <a:endParaRPr lang="zh-CN" altLang="en-US" sz="1600"/>
          </a:p>
          <a:p>
            <a:pPr algn="l"/>
            <a:r>
              <a:rPr lang="zh-CN" altLang="en-US" sz="1600"/>
              <a:t>&lt;mapper namespace="com.atguigu.mapper.EmployeeMapper"&gt;</a:t>
            </a:r>
            <a:endParaRPr lang="zh-CN" altLang="en-US" sz="1600"/>
          </a:p>
          <a:p>
            <a:pPr algn="l"/>
            <a:r>
              <a:rPr lang="zh-CN" altLang="en-US" sz="1600"/>
              <a:t>    &lt;</a:t>
            </a:r>
            <a:r>
              <a:rPr lang="zh-CN" altLang="en-US" sz="1600">
                <a:solidFill>
                  <a:srgbClr val="FFC000"/>
                </a:solidFill>
              </a:rPr>
              <a:t>select </a:t>
            </a:r>
            <a:r>
              <a:rPr lang="zh-CN" altLang="en-US" sz="1600"/>
              <a:t>id="getEmp" resultType="com.atguigu.mybatis.entity.Employee"&gt;</a:t>
            </a:r>
            <a:endParaRPr lang="zh-CN" altLang="en-US" sz="1600"/>
          </a:p>
          <a:p>
            <a:pPr algn="l"/>
            <a:r>
              <a:rPr lang="zh-CN" altLang="en-US" sz="1600"/>
              <a:t>        select * from `t_emp` where id = #{id}</a:t>
            </a:r>
            <a:endParaRPr lang="zh-CN" altLang="en-US" sz="1600"/>
          </a:p>
          <a:p>
            <a:pPr algn="l"/>
            <a:r>
              <a:rPr lang="zh-CN" altLang="en-US" sz="1600"/>
              <a:t>    &lt;/</a:t>
            </a:r>
            <a:r>
              <a:rPr lang="zh-CN" altLang="en-US" sz="1600">
                <a:solidFill>
                  <a:srgbClr val="FFC000"/>
                </a:solidFill>
              </a:rPr>
              <a:t>select</a:t>
            </a:r>
            <a:r>
              <a:rPr lang="zh-CN" altLang="en-US" sz="1600"/>
              <a:t>&gt;</a:t>
            </a:r>
            <a:endParaRPr lang="zh-CN" altLang="en-US" sz="1600"/>
          </a:p>
          <a:p>
            <a:pPr algn="l"/>
            <a:r>
              <a:rPr lang="zh-CN" altLang="en-US" sz="1600"/>
              <a:t>    &lt;</a:t>
            </a:r>
            <a:r>
              <a:rPr lang="zh-CN" altLang="en-US" sz="1600">
                <a:solidFill>
                  <a:srgbClr val="FFC000"/>
                </a:solidFill>
              </a:rPr>
              <a:t>select </a:t>
            </a:r>
            <a:r>
              <a:rPr lang="zh-CN" altLang="en-US" sz="1600"/>
              <a:t>id="getAllEmp" resultType="com.atguigu.mybatis.entity.Employee"&gt;</a:t>
            </a:r>
            <a:endParaRPr lang="zh-CN" altLang="en-US" sz="1600"/>
          </a:p>
          <a:p>
            <a:pPr algn="l"/>
            <a:r>
              <a:rPr lang="zh-CN" altLang="en-US" sz="1600"/>
              <a:t>        select * from `t_emp`</a:t>
            </a:r>
            <a:endParaRPr lang="zh-CN" altLang="en-US" sz="1600"/>
          </a:p>
          <a:p>
            <a:pPr algn="l"/>
            <a:r>
              <a:rPr lang="zh-CN" altLang="en-US" sz="1600"/>
              <a:t>    &lt;/</a:t>
            </a:r>
            <a:r>
              <a:rPr lang="zh-CN" altLang="en-US" sz="1600">
                <a:solidFill>
                  <a:srgbClr val="FFC000"/>
                </a:solidFill>
              </a:rPr>
              <a:t>select</a:t>
            </a:r>
            <a:r>
              <a:rPr lang="zh-CN" altLang="en-US" sz="1600"/>
              <a:t>&gt;</a:t>
            </a:r>
            <a:endParaRPr lang="zh-CN" altLang="en-US" sz="1600"/>
          </a:p>
          <a:p>
            <a:pPr algn="l"/>
            <a:r>
              <a:rPr lang="zh-CN" altLang="en-US" sz="1600"/>
              <a:t>    </a:t>
            </a:r>
            <a:endParaRPr lang="zh-CN" altLang="en-US" sz="1600"/>
          </a:p>
          <a:p>
            <a:pPr algn="l"/>
            <a:r>
              <a:rPr lang="zh-CN" altLang="en-US" sz="1600"/>
              <a:t>    &lt;</a:t>
            </a:r>
            <a:r>
              <a:rPr lang="zh-CN" altLang="en-US" sz="1600">
                <a:solidFill>
                  <a:srgbClr val="FFC000"/>
                </a:solidFill>
              </a:rPr>
              <a:t>insert </a:t>
            </a:r>
            <a:r>
              <a:rPr lang="zh-CN" altLang="en-US" sz="1600"/>
              <a:t>id="saveEmp"&gt;</a:t>
            </a:r>
            <a:endParaRPr lang="zh-CN" altLang="en-US" sz="1600"/>
          </a:p>
          <a:p>
            <a:pPr algn="l"/>
            <a:r>
              <a:rPr lang="zh-CN" altLang="en-US" sz="1600"/>
              <a:t>        insert into t_emp(emp_name,emp_salary) values(#{empName},#{empSalary})</a:t>
            </a:r>
            <a:endParaRPr lang="zh-CN" altLang="en-US" sz="1600"/>
          </a:p>
          <a:p>
            <a:pPr algn="l"/>
            <a:r>
              <a:rPr lang="zh-CN" altLang="en-US" sz="1600"/>
              <a:t>    &lt;/</a:t>
            </a:r>
            <a:r>
              <a:rPr lang="zh-CN" altLang="en-US" sz="1600">
                <a:solidFill>
                  <a:srgbClr val="FFC000"/>
                </a:solidFill>
              </a:rPr>
              <a:t>insert</a:t>
            </a:r>
            <a:r>
              <a:rPr lang="zh-CN" altLang="en-US" sz="1600"/>
              <a:t>&gt;</a:t>
            </a:r>
            <a:endParaRPr lang="zh-CN" altLang="en-US" sz="1600"/>
          </a:p>
          <a:p>
            <a:pPr algn="l"/>
            <a:r>
              <a:rPr lang="zh-CN" altLang="en-US" sz="1600"/>
              <a:t>    &lt;</a:t>
            </a:r>
            <a:r>
              <a:rPr lang="zh-CN" altLang="en-US" sz="1600">
                <a:solidFill>
                  <a:srgbClr val="FFC000"/>
                </a:solidFill>
              </a:rPr>
              <a:t>update </a:t>
            </a:r>
            <a:r>
              <a:rPr lang="zh-CN" altLang="en-US" sz="1600"/>
              <a:t>id="updateEmp"&gt;</a:t>
            </a:r>
            <a:endParaRPr lang="zh-CN" altLang="en-US" sz="1600"/>
          </a:p>
          <a:p>
            <a:pPr algn="l"/>
            <a:r>
              <a:rPr lang="zh-CN" altLang="en-US" sz="1600"/>
              <a:t>        update t_emp set emp_salary=#{empSalary} where emp_id=#{empId}</a:t>
            </a:r>
            <a:endParaRPr lang="zh-CN" altLang="en-US" sz="1600"/>
          </a:p>
          <a:p>
            <a:pPr algn="l"/>
            <a:r>
              <a:rPr lang="zh-CN" altLang="en-US" sz="1600"/>
              <a:t>    &lt;/</a:t>
            </a:r>
            <a:r>
              <a:rPr lang="zh-CN" altLang="en-US" sz="1600">
                <a:solidFill>
                  <a:srgbClr val="FFC000"/>
                </a:solidFill>
              </a:rPr>
              <a:t>update</a:t>
            </a:r>
            <a:r>
              <a:rPr lang="zh-CN" altLang="en-US" sz="1600"/>
              <a:t>&gt;</a:t>
            </a:r>
            <a:endParaRPr lang="zh-CN" altLang="en-US" sz="1600"/>
          </a:p>
          <a:p>
            <a:pPr algn="l"/>
            <a:r>
              <a:rPr lang="zh-CN" altLang="en-US" sz="1600"/>
              <a:t>    &lt;</a:t>
            </a:r>
            <a:r>
              <a:rPr lang="zh-CN" altLang="en-US" sz="1600">
                <a:solidFill>
                  <a:srgbClr val="FFC000"/>
                </a:solidFill>
              </a:rPr>
              <a:t>delete </a:t>
            </a:r>
            <a:r>
              <a:rPr lang="zh-CN" altLang="en-US" sz="1600"/>
              <a:t>id="deleteEmp"&gt;</a:t>
            </a:r>
            <a:endParaRPr lang="zh-CN" altLang="en-US" sz="1600"/>
          </a:p>
          <a:p>
            <a:pPr algn="l"/>
            <a:r>
              <a:rPr lang="zh-CN" altLang="en-US" sz="1600"/>
              <a:t>        delete from t_emp where id = #{id}</a:t>
            </a:r>
            <a:endParaRPr lang="zh-CN" altLang="en-US" sz="1600"/>
          </a:p>
          <a:p>
            <a:pPr algn="l"/>
            <a:r>
              <a:rPr lang="zh-CN" altLang="en-US" sz="1600"/>
              <a:t>    &lt;/</a:t>
            </a:r>
            <a:r>
              <a:rPr lang="zh-CN" altLang="en-US" sz="1600">
                <a:solidFill>
                  <a:srgbClr val="FFC000"/>
                </a:solidFill>
              </a:rPr>
              <a:t>delete</a:t>
            </a:r>
            <a:r>
              <a:rPr lang="zh-CN" altLang="en-US" sz="1600"/>
              <a:t>&gt;</a:t>
            </a:r>
            <a:endParaRPr lang="zh-CN" altLang="en-US" sz="1600"/>
          </a:p>
          <a:p>
            <a:pPr algn="l"/>
            <a:r>
              <a:rPr lang="zh-CN" altLang="en-US" sz="1600"/>
              <a:t>&lt;/mapper&gt;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自增</a:t>
            </a:r>
            <a:r>
              <a:rPr lang="en-US" altLang="zh-CN">
                <a:sym typeface="+mn-ea"/>
              </a:rPr>
              <a:t>id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00530" y="1727835"/>
            <a:ext cx="7444105" cy="155194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&lt;</a:t>
            </a:r>
            <a:r>
              <a:rPr lang="zh-CN" altLang="en-US">
                <a:solidFill>
                  <a:srgbClr val="FFC000"/>
                </a:solidFill>
              </a:rPr>
              <a:t>insert </a:t>
            </a:r>
            <a:r>
              <a:rPr lang="zh-CN" altLang="en-US"/>
              <a:t>id="insertEmployee" </a:t>
            </a:r>
            <a:r>
              <a:rPr lang="zh-CN" altLang="en-US">
                <a:solidFill>
                  <a:srgbClr val="FFC000"/>
                </a:solidFill>
              </a:rPr>
              <a:t>useGeneratedKeys</a:t>
            </a:r>
            <a:r>
              <a:rPr lang="zh-CN" altLang="en-US"/>
              <a:t>="true" </a:t>
            </a:r>
            <a:r>
              <a:rPr lang="zh-CN" altLang="en-US">
                <a:solidFill>
                  <a:srgbClr val="FFC000"/>
                </a:solidFill>
              </a:rPr>
              <a:t>keyProperty</a:t>
            </a:r>
            <a:r>
              <a:rPr lang="zh-CN" altLang="en-US"/>
              <a:t>="empId"&gt;</a:t>
            </a:r>
            <a:endParaRPr lang="zh-CN" altLang="en-US"/>
          </a:p>
          <a:p>
            <a:pPr algn="l"/>
            <a:r>
              <a:rPr lang="zh-CN" altLang="en-US"/>
              <a:t>  insert into t_emp(emp_name,emp_salary)</a:t>
            </a:r>
            <a:endParaRPr lang="zh-CN" altLang="en-US"/>
          </a:p>
          <a:p>
            <a:pPr algn="l"/>
            <a:r>
              <a:rPr lang="zh-CN" altLang="en-US"/>
              <a:t>  values(#{empName},#{empSalary})</a:t>
            </a:r>
            <a:endParaRPr lang="zh-CN" altLang="en-US"/>
          </a:p>
          <a:p>
            <a:pPr algn="l"/>
            <a:r>
              <a:rPr lang="zh-CN" altLang="en-US"/>
              <a:t>&lt;/</a:t>
            </a:r>
            <a:r>
              <a:rPr lang="zh-CN" altLang="en-US">
                <a:solidFill>
                  <a:srgbClr val="FFC000"/>
                </a:solidFill>
              </a:rPr>
              <a:t>insert</a:t>
            </a:r>
            <a:r>
              <a:rPr lang="zh-CN" altLang="en-US"/>
              <a:t>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00530" y="3557905"/>
            <a:ext cx="8567420" cy="1304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MyBatis </a:t>
            </a:r>
            <a:r>
              <a:rPr lang="zh-CN" altLang="en-US" sz="2000">
                <a:solidFill>
                  <a:srgbClr val="FFC000"/>
                </a:solidFill>
                <a:sym typeface="+mn-ea"/>
              </a:rPr>
              <a:t>自动回填自增</a:t>
            </a:r>
            <a:r>
              <a:rPr lang="en-US" altLang="zh-CN" sz="2000">
                <a:solidFill>
                  <a:srgbClr val="FFC000"/>
                </a:solidFill>
                <a:sym typeface="+mn-ea"/>
              </a:rPr>
              <a:t>id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，需要进行以下设置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C000"/>
                </a:solidFill>
                <a:sym typeface="+mn-ea"/>
              </a:rPr>
              <a:t>useGeneratedKeys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规范中提供了此设置，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对此也进行了实现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C000"/>
                </a:solidFill>
                <a:sym typeface="+mn-ea"/>
              </a:rPr>
              <a:t>keyProperty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：指定主键的属性名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MyBatis </a:t>
            </a:r>
            <a:r>
              <a:rPr lang="zh-CN" altLang="en-US"/>
              <a:t>参数传递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#{}</a:t>
            </a:r>
            <a:r>
              <a:rPr lang="zh-CN" altLang="en-US"/>
              <a:t>与</a:t>
            </a:r>
            <a:r>
              <a:rPr lang="en-US" altLang="zh-CN"/>
              <a:t>${}</a:t>
            </a:r>
            <a:endParaRPr lang="en-US" altLang="zh-CN"/>
          </a:p>
          <a:p>
            <a:r>
              <a:rPr lang="zh-CN" altLang="en-US"/>
              <a:t>单个参数</a:t>
            </a:r>
            <a:endParaRPr lang="zh-CN" altLang="en-US"/>
          </a:p>
          <a:p>
            <a:r>
              <a:rPr lang="zh-CN" altLang="en-US"/>
              <a:t>多个参数</a:t>
            </a:r>
            <a:endParaRPr lang="zh-CN" altLang="en-US"/>
          </a:p>
          <a:p>
            <a:r>
              <a:rPr lang="zh-CN" altLang="en-US"/>
              <a:t>集合</a:t>
            </a:r>
            <a:r>
              <a:rPr lang="en-US" altLang="zh-CN"/>
              <a:t>/</a:t>
            </a:r>
            <a:r>
              <a:rPr lang="zh-CN" altLang="en-US"/>
              <a:t>对象参数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33*223"/>
  <p:tag name="TABLE_ENDDRAG_RECT" val="82*144*733*223"/>
</p:tagLst>
</file>

<file path=ppt/tags/tag10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NjQ1NWJkZTc5YTQ2ZDg1MDViNjY5OGRkM2Q1N2FjNjcifQ=="/>
</p:tagLst>
</file>

<file path=ppt/tags/tag2.xml><?xml version="1.0" encoding="utf-8"?>
<p:tagLst xmlns:p="http://schemas.openxmlformats.org/presentationml/2006/main">
  <p:tag name="TABLE_ENDDRAG_ORIGIN_RECT" val="180*408"/>
  <p:tag name="TABLE_ENDDRAG_RECT" val="39*88*180*408"/>
</p:tagLst>
</file>

<file path=ppt/tags/tag3.xml><?xml version="1.0" encoding="utf-8"?>
<p:tagLst xmlns:p="http://schemas.openxmlformats.org/presentationml/2006/main">
  <p:tag name="TABLE_ENDDRAG_ORIGIN_RECT" val="167*383"/>
  <p:tag name="TABLE_ENDDRAG_RECT" val="272*88*167*383"/>
</p:tagLst>
</file>

<file path=ppt/tags/tag4.xml><?xml version="1.0" encoding="utf-8"?>
<p:tagLst xmlns:p="http://schemas.openxmlformats.org/presentationml/2006/main">
  <p:tag name="TABLE_ENDDRAG_ORIGIN_RECT" val="167*383"/>
  <p:tag name="TABLE_ENDDRAG_RECT" val="272*88*167*383"/>
</p:tagLst>
</file>

<file path=ppt/tags/tag5.xml><?xml version="1.0" encoding="utf-8"?>
<p:tagLst xmlns:p="http://schemas.openxmlformats.org/presentationml/2006/main">
  <p:tag name="TABLE_ENDDRAG_ORIGIN_RECT" val="410*110"/>
  <p:tag name="TABLE_ENDDRAG_RECT" val="245*118*410*110"/>
</p:tagLst>
</file>

<file path=ppt/tags/tag6.xml><?xml version="1.0" encoding="utf-8"?>
<p:tagLst xmlns:p="http://schemas.openxmlformats.org/presentationml/2006/main">
  <p:tag name="TABLE_ENDDRAG_ORIGIN_RECT" val="410*110"/>
  <p:tag name="TABLE_ENDDRAG_RECT" val="245*118*410*110"/>
</p:tagLst>
</file>

<file path=ppt/tags/tag7.xml><?xml version="1.0" encoding="utf-8"?>
<p:tagLst xmlns:p="http://schemas.openxmlformats.org/presentationml/2006/main">
  <p:tag name="TABLE_ENDDRAG_ORIGIN_RECT" val="213*162"/>
  <p:tag name="TABLE_ENDDRAG_RECT" val="144*195*213*162"/>
</p:tagLst>
</file>

<file path=ppt/tags/tag8.xml><?xml version="1.0" encoding="utf-8"?>
<p:tagLst xmlns:p="http://schemas.openxmlformats.org/presentationml/2006/main">
  <p:tag name="TABLE_ENDDRAG_ORIGIN_RECT" val="213*162"/>
  <p:tag name="TABLE_ENDDRAG_RECT" val="144*195*213*162"/>
</p:tagLst>
</file>

<file path=ppt/tags/tag9.xml><?xml version="1.0" encoding="utf-8"?>
<p:tagLst xmlns:p="http://schemas.openxmlformats.org/presentationml/2006/main">
  <p:tag name="TABLE_ENDDRAG_ORIGIN_RECT" val="213*162"/>
  <p:tag name="TABLE_ENDDRAG_RECT" val="144*195*213*162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D1128"/>
      </a:accent1>
      <a:accent2>
        <a:srgbClr val="5941A9"/>
      </a:accent2>
      <a:accent3>
        <a:srgbClr val="6D72C3"/>
      </a:accent3>
      <a:accent4>
        <a:srgbClr val="514F59"/>
      </a:accent4>
      <a:accent5>
        <a:srgbClr val="E5D4ED"/>
      </a:accent5>
      <a:accent6>
        <a:srgbClr val="E8E8E8"/>
      </a:accent6>
      <a:hlink>
        <a:srgbClr val="F84D4D"/>
      </a:hlink>
      <a:folHlink>
        <a:srgbClr val="BFBFBF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38100" cap="rnd" cmpd="dbl">
          <a:gradFill flip="none" rotWithShape="1"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prstDash val="sysDot"/>
          <a:tailEnd type="triangle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rgbClr val="000000"/>
    </a:dk1>
    <a:lt1>
      <a:srgbClr val="FFFFFF"/>
    </a:lt1>
    <a:dk2>
      <a:srgbClr val="778495"/>
    </a:dk2>
    <a:lt2>
      <a:srgbClr val="F0F0F0"/>
    </a:lt2>
    <a:accent1>
      <a:srgbClr val="1D1128"/>
    </a:accent1>
    <a:accent2>
      <a:srgbClr val="5941A9"/>
    </a:accent2>
    <a:accent3>
      <a:srgbClr val="6D72C3"/>
    </a:accent3>
    <a:accent4>
      <a:srgbClr val="514F59"/>
    </a:accent4>
    <a:accent5>
      <a:srgbClr val="E5D4ED"/>
    </a:accent5>
    <a:accent6>
      <a:srgbClr val="E8E8E8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9710</Words>
  <Application>WPS 演示</Application>
  <PresentationFormat>宽屏</PresentationFormat>
  <Paragraphs>774</Paragraphs>
  <Slides>41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华文行楷</vt:lpstr>
      <vt:lpstr>WPS</vt:lpstr>
      <vt:lpstr>Package</vt:lpstr>
      <vt:lpstr>Package</vt:lpstr>
      <vt:lpstr>MyBatis</vt:lpstr>
      <vt:lpstr>PowerPoint 演示文稿</vt:lpstr>
      <vt:lpstr>1. MyBatis 入门</vt:lpstr>
      <vt:lpstr>简介</vt:lpstr>
      <vt:lpstr>Hello World</vt:lpstr>
      <vt:lpstr>HelloWorld - 细节</vt:lpstr>
      <vt:lpstr>CRUD</vt:lpstr>
      <vt:lpstr>自增id</vt:lpstr>
      <vt:lpstr>2. MyBatis 参数传递</vt:lpstr>
      <vt:lpstr>#{} 与 ${}</vt:lpstr>
      <vt:lpstr>参数取值</vt:lpstr>
      <vt:lpstr>3. MyBatis 结果封装</vt:lpstr>
      <vt:lpstr>返回普通数据</vt:lpstr>
      <vt:lpstr>默认别名规则</vt:lpstr>
      <vt:lpstr>返回List、Map</vt:lpstr>
      <vt:lpstr>自定义结果集 - ResultMap</vt:lpstr>
      <vt:lpstr>自定义结果集 - ResultMap</vt:lpstr>
      <vt:lpstr>扩展 - 数据关联关系</vt:lpstr>
      <vt:lpstr>扩展 - 关联关系 - 1-1、1-N</vt:lpstr>
      <vt:lpstr>扩展 - 数据关联关系 N-N</vt:lpstr>
      <vt:lpstr>自定义结果集 - 一对一关系封装</vt:lpstr>
      <vt:lpstr>自定义结果集 - 一对多关系封装</vt:lpstr>
      <vt:lpstr>分步查询 - 了解</vt:lpstr>
      <vt:lpstr>延迟加载 - 了解</vt:lpstr>
      <vt:lpstr>4. MyBatis 动态SQL</vt:lpstr>
      <vt:lpstr>简介</vt:lpstr>
      <vt:lpstr>if、where 标签</vt:lpstr>
      <vt:lpstr>set 标签</vt:lpstr>
      <vt:lpstr>trim标签(了解)</vt:lpstr>
      <vt:lpstr>choose/when/otherwise标签</vt:lpstr>
      <vt:lpstr>foreach 标签</vt:lpstr>
      <vt:lpstr>foreach标签</vt:lpstr>
      <vt:lpstr>sql片段</vt:lpstr>
      <vt:lpstr>特殊字符</vt:lpstr>
      <vt:lpstr>5. MyBais 扩展</vt:lpstr>
      <vt:lpstr>缓存机制</vt:lpstr>
      <vt:lpstr>插件机制</vt:lpstr>
      <vt:lpstr>PageHelper 分页插件</vt:lpstr>
      <vt:lpstr>mybatisx - 逆向生成</vt:lpstr>
      <vt:lpstr>mybatisx - 逆向生成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Docker快速上手</dc:title>
  <dc:creator>lfy</dc:creator>
  <cp:lastModifiedBy>forsum</cp:lastModifiedBy>
  <cp:revision>1962</cp:revision>
  <dcterms:created xsi:type="dcterms:W3CDTF">2023-08-09T12:44:00Z</dcterms:created>
  <dcterms:modified xsi:type="dcterms:W3CDTF">2024-09-07T07:10:41Z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