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01" r:id="rId5"/>
    <p:sldId id="315" r:id="rId6"/>
    <p:sldId id="320" r:id="rId7"/>
    <p:sldId id="321" r:id="rId8"/>
    <p:sldId id="322" r:id="rId9"/>
    <p:sldId id="323" r:id="rId10"/>
    <p:sldId id="324" r:id="rId11"/>
    <p:sldId id="326" r:id="rId12"/>
    <p:sldId id="325" r:id="rId13"/>
    <p:sldId id="316" r:id="rId14"/>
    <p:sldId id="336" r:id="rId15"/>
    <p:sldId id="327" r:id="rId16"/>
    <p:sldId id="328" r:id="rId17"/>
    <p:sldId id="329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17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18" r:id="rId40"/>
    <p:sldId id="367" r:id="rId41"/>
    <p:sldId id="369" r:id="rId42"/>
    <p:sldId id="368" r:id="rId43"/>
    <p:sldId id="370" r:id="rId44"/>
    <p:sldId id="371" r:id="rId45"/>
    <p:sldId id="372" r:id="rId46"/>
    <p:sldId id="373" r:id="rId47"/>
    <p:sldId id="374" r:id="rId48"/>
    <p:sldId id="375" r:id="rId49"/>
    <p:sldId id="319" r:id="rId50"/>
    <p:sldId id="376" r:id="rId51"/>
    <p:sldId id="380" r:id="rId52"/>
    <p:sldId id="381" r:id="rId53"/>
    <p:sldId id="382" r:id="rId54"/>
    <p:sldId id="310" r:id="rId55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5941A9"/>
    <a:srgbClr val="3F3F3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 autoAdjust="0"/>
    <p:restoredTop sz="96071" autoAdjust="0"/>
  </p:normalViewPr>
  <p:slideViewPr>
    <p:cSldViewPr snapToGrid="0">
      <p:cViewPr varScale="1">
        <p:scale>
          <a:sx n="78" d="100"/>
          <a:sy n="78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gs" Target="tags/tag6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51E4-13F5-478F-A055-A94E3EC8E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56381"/>
            <a:ext cx="10378818" cy="8239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7627"/>
            <a:ext cx="3932237" cy="10433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6612" y="1518442"/>
            <a:ext cx="3932237" cy="43426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04800" y="324229"/>
            <a:ext cx="7315200" cy="66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225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25" y="136525"/>
            <a:ext cx="1428750" cy="3745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8080/actuator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endParaRPr lang="en-US" altLang="zh-CN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最简单的方式，快速整合所有技术栈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自动配置</a:t>
            </a:r>
            <a:r>
              <a:rPr lang="en-US" altLang="zh-CN"/>
              <a:t> - </a:t>
            </a:r>
            <a:r>
              <a:rPr lang="zh-CN" altLang="en-US"/>
              <a:t>完整流程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823" y="1359535"/>
            <a:ext cx="10713720" cy="4875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基础功能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>
                <a:sym typeface="+mn-ea"/>
              </a:rPr>
              <a:t>属性绑定</a:t>
            </a:r>
            <a:endParaRPr lang="en-US" altLang="zh-CN"/>
          </a:p>
          <a:p>
            <a:r>
              <a:rPr lang="en-US" altLang="zh-CN"/>
              <a:t>YAML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>
                <a:sym typeface="+mn-ea"/>
              </a:rPr>
              <a:t>SpringApplication</a:t>
            </a:r>
            <a:endParaRPr lang="zh-CN" altLang="en-US"/>
          </a:p>
          <a:p>
            <a:r>
              <a:rPr lang="zh-CN" altLang="en-US"/>
              <a:t>日志系统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属性绑定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将容器中任意组件的属性值和配置文件的配置项的值进行绑定</a:t>
            </a:r>
            <a:endParaRPr lang="zh-CN" altLang="en-US"/>
          </a:p>
          <a:p>
            <a:pPr lvl="1"/>
            <a:r>
              <a:rPr lang="zh-CN" altLang="en-US"/>
              <a:t>1、给容器中注册组件（@Component、@Bean）</a:t>
            </a:r>
            <a:endParaRPr lang="zh-CN" altLang="en-US"/>
          </a:p>
          <a:p>
            <a:pPr lvl="1"/>
            <a:r>
              <a:rPr lang="zh-CN" altLang="en-US"/>
              <a:t>2、使用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@ConfigurationProperties</a:t>
            </a:r>
            <a:r>
              <a:rPr lang="zh-CN" altLang="en-US"/>
              <a:t> 声明组件和配置文件的哪些配置项进行绑定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YAML 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C000"/>
                </a:solidFill>
              </a:rPr>
              <a:t>痛点：</a:t>
            </a:r>
            <a:r>
              <a:rPr lang="zh-CN" altLang="en-US"/>
              <a:t>SpringBoot 集中化管理配置，</a:t>
            </a:r>
            <a:r>
              <a:rPr lang="zh-CN" altLang="en-US">
                <a:solidFill>
                  <a:srgbClr val="FFC000"/>
                </a:solidFill>
              </a:rPr>
              <a:t>application.properties</a:t>
            </a:r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问题：</a:t>
            </a:r>
            <a:r>
              <a:rPr lang="zh-CN" altLang="en-US"/>
              <a:t>配置多以后难阅读和修改，</a:t>
            </a:r>
            <a:r>
              <a:rPr lang="zh-CN" altLang="en-US">
                <a:solidFill>
                  <a:srgbClr val="FFC000"/>
                </a:solidFill>
              </a:rPr>
              <a:t>层级结构辨识度不高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</a:rPr>
              <a:t>YAML:</a:t>
            </a:r>
            <a:r>
              <a:rPr lang="zh-CN" altLang="en-US"/>
              <a:t> </a:t>
            </a:r>
            <a:r>
              <a:rPr lang="zh-CN" altLang="en-US">
                <a:solidFill>
                  <a:srgbClr val="00B050"/>
                </a:solidFill>
              </a:rPr>
              <a:t>YAML Ain't Markup Language™</a:t>
            </a:r>
            <a:endParaRPr lang="zh-CN" altLang="en-US">
              <a:solidFill>
                <a:srgbClr val="00B050"/>
              </a:solidFill>
            </a:endParaRPr>
          </a:p>
          <a:p>
            <a:pPr lvl="1"/>
            <a:r>
              <a:rPr lang="zh-CN" altLang="en-US">
                <a:solidFill>
                  <a:srgbClr val="00B050"/>
                </a:solidFill>
              </a:rPr>
              <a:t>设计目标，就是方便人类读写</a:t>
            </a:r>
            <a:endParaRPr lang="zh-CN" altLang="en-US">
              <a:solidFill>
                <a:srgbClr val="00B050"/>
              </a:solidFill>
            </a:endParaRPr>
          </a:p>
          <a:p>
            <a:pPr lvl="1"/>
            <a:r>
              <a:rPr lang="zh-CN" altLang="en-US">
                <a:solidFill>
                  <a:srgbClr val="00B050"/>
                </a:solidFill>
              </a:rPr>
              <a:t>层次分明，更适合做配置文件</a:t>
            </a:r>
            <a:endParaRPr lang="zh-CN" altLang="en-US">
              <a:solidFill>
                <a:srgbClr val="00B050"/>
              </a:solidFill>
            </a:endParaRPr>
          </a:p>
          <a:p>
            <a:pPr lvl="1"/>
            <a:r>
              <a:rPr lang="zh-CN" altLang="en-US">
                <a:solidFill>
                  <a:srgbClr val="00B050"/>
                </a:solidFill>
              </a:rPr>
              <a:t>使用.yaml或 .yml作为文件后缀</a:t>
            </a:r>
            <a:endParaRPr lang="zh-CN" altLang="en-US">
              <a:solidFill>
                <a:srgbClr val="00B050"/>
              </a:solidFill>
            </a:endParaRPr>
          </a:p>
          <a:p>
            <a:pPr lvl="0"/>
            <a:endParaRPr lang="zh-CN" altLang="en-US">
              <a:solidFill>
                <a:srgbClr val="00B050"/>
              </a:solidFill>
            </a:endParaRPr>
          </a:p>
          <a:p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YAML </a:t>
            </a:r>
            <a:r>
              <a:rPr lang="zh-CN" altLang="en-US"/>
              <a:t>文件</a:t>
            </a:r>
            <a:r>
              <a:rPr lang="en-US" altLang="zh-CN"/>
              <a:t> - </a:t>
            </a:r>
            <a:r>
              <a:rPr lang="zh-CN" altLang="en-US"/>
              <a:t>基本语法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lvl="0"/>
            <a:r>
              <a:rPr lang="zh-CN" altLang="en-US">
                <a:solidFill>
                  <a:srgbClr val="FFC000"/>
                </a:solidFill>
              </a:rPr>
              <a:t>大小写敏感</a:t>
            </a:r>
            <a:endParaRPr lang="zh-CN" altLang="en-US">
              <a:solidFill>
                <a:srgbClr val="FFC000"/>
              </a:solidFill>
            </a:endParaRPr>
          </a:p>
          <a:p>
            <a:pPr lvl="0"/>
            <a:r>
              <a:rPr lang="zh-CN" altLang="en-US">
                <a:solidFill>
                  <a:srgbClr val="FFC000"/>
                </a:solidFill>
                <a:sym typeface="+mn-ea"/>
              </a:rPr>
              <a:t>键值对</a:t>
            </a:r>
            <a:r>
              <a:rPr lang="zh-CN" altLang="en-US">
                <a:sym typeface="+mn-ea"/>
              </a:rPr>
              <a:t>写法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k: v</a:t>
            </a:r>
            <a:r>
              <a:rPr lang="zh-CN" altLang="en-US">
                <a:sym typeface="+mn-ea"/>
              </a:rPr>
              <a:t>，使用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空格</a:t>
            </a:r>
            <a:r>
              <a:rPr lang="zh-CN" altLang="en-US">
                <a:sym typeface="+mn-ea"/>
              </a:rPr>
              <a:t>分割k,v</a:t>
            </a:r>
            <a:endParaRPr lang="zh-CN" altLang="en-US">
              <a:solidFill>
                <a:srgbClr val="FFC000"/>
              </a:solidFill>
            </a:endParaRPr>
          </a:p>
          <a:p>
            <a:pPr lvl="0"/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zh-CN" altLang="en-US">
                <a:solidFill>
                  <a:srgbClr val="FFC000"/>
                </a:solidFill>
              </a:rPr>
              <a:t>缩进表示层级关系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缩进时不允许使用Tab键，只允许使用空格。换行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缩进的空格数目不重要，只要相同层级的元素左侧对齐即可</a:t>
            </a:r>
            <a:endParaRPr lang="zh-CN" altLang="en-US">
              <a:solidFill>
                <a:schemeClr val="bg1"/>
              </a:solidFill>
            </a:endParaRPr>
          </a:p>
          <a:p>
            <a:pPr lvl="0"/>
            <a:r>
              <a:rPr lang="zh-CN" altLang="en-US">
                <a:solidFill>
                  <a:srgbClr val="FFC000"/>
                </a:solidFill>
              </a:rPr>
              <a:t># 表示注释</a:t>
            </a:r>
            <a:r>
              <a:rPr lang="zh-CN" altLang="en-US">
                <a:solidFill>
                  <a:schemeClr val="bg1"/>
                </a:solidFill>
              </a:rPr>
              <a:t>，从这个字符一直到行尾，都会被解析器忽略。</a:t>
            </a:r>
            <a:endParaRPr lang="zh-CN" altLang="en-US">
              <a:solidFill>
                <a:schemeClr val="bg1"/>
              </a:solidFill>
            </a:endParaRPr>
          </a:p>
          <a:p>
            <a:pPr lvl="0"/>
            <a:r>
              <a:rPr lang="en-US" altLang="zh-CN">
                <a:solidFill>
                  <a:srgbClr val="FFC000"/>
                </a:solidFill>
              </a:rPr>
              <a:t>Value</a:t>
            </a:r>
            <a:r>
              <a:rPr lang="zh-CN" altLang="en-US">
                <a:solidFill>
                  <a:srgbClr val="FFC000"/>
                </a:solidFill>
              </a:rPr>
              <a:t>支持的写法</a:t>
            </a:r>
            <a:endParaRPr lang="zh-CN" altLang="en-US">
              <a:solidFill>
                <a:srgbClr val="FFC000"/>
              </a:solidFill>
            </a:endParaRPr>
          </a:p>
          <a:p>
            <a:pPr lvl="1"/>
            <a:r>
              <a:rPr lang="zh-CN" altLang="en-US">
                <a:solidFill>
                  <a:srgbClr val="00B050"/>
                </a:solidFill>
              </a:rPr>
              <a:t>对象：</a:t>
            </a:r>
            <a:r>
              <a:rPr lang="zh-CN" altLang="en-US">
                <a:solidFill>
                  <a:schemeClr val="bg1"/>
                </a:solidFill>
              </a:rPr>
              <a:t>键值对的集合，如：映射（map）/ 哈希（hash） / 字典（dictionary）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rgbClr val="00B050"/>
                </a:solidFill>
              </a:rPr>
              <a:t>数组：</a:t>
            </a:r>
            <a:r>
              <a:rPr lang="zh-CN" altLang="en-US">
                <a:solidFill>
                  <a:schemeClr val="bg1"/>
                </a:solidFill>
              </a:rPr>
              <a:t>一组按次序排列的值，如：序列（sequence） / 列表（list）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rgbClr val="00B050"/>
                </a:solidFill>
              </a:rPr>
              <a:t>字面量：</a:t>
            </a:r>
            <a:r>
              <a:rPr lang="zh-CN" altLang="en-US">
                <a:solidFill>
                  <a:schemeClr val="bg1"/>
                </a:solidFill>
              </a:rPr>
              <a:t>单个的、不可再分的值，如：字符串、数字、bool、日期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YAML </a:t>
            </a:r>
            <a:r>
              <a:rPr lang="zh-CN" altLang="en-US"/>
              <a:t>文件</a:t>
            </a:r>
            <a:r>
              <a:rPr lang="en-US" altLang="zh-CN"/>
              <a:t> – </a:t>
            </a:r>
            <a:r>
              <a:rPr lang="zh-CN" altLang="en-US"/>
              <a:t>数据表示</a:t>
            </a:r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31646" y="1239063"/>
            <a:ext cx="3747063" cy="50774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birthDay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Boolean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like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Child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child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嵌套对象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dogs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数组（里面是对象）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cats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Map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Dog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Child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birthDay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91062" y="1884967"/>
            <a:ext cx="3253505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18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person.birthDay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2010/10/12 12:12:12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person.like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person.child.name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person.child.age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12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person.child.birthDay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2018/10/12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person.child.text[0]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abc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person.child.text[1]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def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person.dogs[0].name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小黑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person.dogs[0].age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3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person.dogs[1].name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小白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person.dogs[1].age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person.cats.c1.name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小蓝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person.cats.c1.age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3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person.cats.c2.name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小灰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person.cats.c2.age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660275" y="1884967"/>
            <a:ext cx="299981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18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birthDay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2010/10/10 12:12:12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like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true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child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20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birthDay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2018/10/10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"abc"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"def"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dogs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-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小黑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3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-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小白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2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cats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小蓝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3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小绿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2}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73818" y="1232078"/>
            <a:ext cx="2241755" cy="412756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properties</a:t>
            </a:r>
            <a:r>
              <a:rPr lang="zh-CN" altLang="en-US"/>
              <a:t>文件表示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932607" y="1239063"/>
            <a:ext cx="2241755" cy="412756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yaml </a:t>
            </a:r>
            <a:r>
              <a:rPr lang="zh-CN" altLang="en-US"/>
              <a:t>文件表示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02125" y="542353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800100" progId="Package">
                  <p:embed/>
                </p:oleObj>
              </mc:Choice>
              <mc:Fallback>
                <p:oleObj name="" showAsIcon="1" r:id="rId1" imgW="971550" imgH="8001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02125" y="5423535"/>
                        <a:ext cx="97155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SpringApplication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自定义 banner</a:t>
            </a:r>
            <a:endParaRPr lang="zh-CN" altLang="en-US"/>
          </a:p>
          <a:p>
            <a:pPr lvl="1"/>
            <a:r>
              <a:rPr lang="zh-CN" altLang="en-US"/>
              <a:t>类路径添加banner.txt或设置spring.banner.location就可以定制 banner</a:t>
            </a:r>
            <a:endParaRPr lang="zh-CN" altLang="en-US"/>
          </a:p>
          <a:p>
            <a:pPr lvl="1"/>
            <a:r>
              <a:rPr lang="zh-CN" altLang="en-US"/>
              <a:t>https://www.bootschool.net/ascii</a:t>
            </a:r>
            <a:endParaRPr lang="zh-CN" altLang="en-US"/>
          </a:p>
          <a:p>
            <a:pPr lvl="0"/>
            <a:r>
              <a:rPr lang="zh-CN" altLang="en-US"/>
              <a:t>自定义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SpringApplication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new SpringApplication</a:t>
            </a:r>
            <a:endParaRPr lang="en-US" altLang="zh-CN"/>
          </a:p>
          <a:p>
            <a:pPr lvl="1"/>
            <a:r>
              <a:rPr lang="en-US" altLang="zh-CN"/>
              <a:t>new SpringApplicationBuilder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日志系统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简介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C000"/>
                </a:solidFill>
              </a:rPr>
              <a:t>规范</a:t>
            </a:r>
            <a:r>
              <a:rPr lang="zh-CN" altLang="en-US"/>
              <a:t>：项目开发不要写System.out.println()，用日志记录信息</a:t>
            </a:r>
            <a:endParaRPr lang="zh-CN" altLang="en-US"/>
          </a:p>
          <a:p>
            <a:r>
              <a:rPr lang="en-US" altLang="zh-CN"/>
              <a:t>SpringBoot </a:t>
            </a:r>
            <a:r>
              <a:rPr lang="zh-CN" altLang="en-US"/>
              <a:t>默认使用</a:t>
            </a:r>
            <a:r>
              <a:rPr lang="en-US" altLang="zh-CN"/>
              <a:t> slf4j + logback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855" y="2637155"/>
            <a:ext cx="980694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日志系统</a:t>
            </a:r>
            <a:r>
              <a:rPr lang="en-US" altLang="zh-CN"/>
              <a:t> - </a:t>
            </a:r>
            <a:r>
              <a:rPr lang="zh-CN" altLang="en-US"/>
              <a:t>日志格式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默认输出格式：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时间和日期</a:t>
            </a:r>
            <a:r>
              <a:rPr lang="zh-CN" altLang="en-US"/>
              <a:t>：毫秒级精度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日志级别</a:t>
            </a:r>
            <a:r>
              <a:rPr lang="zh-CN" altLang="en-US"/>
              <a:t>：ERROR, WARN, INFO, DEBUG, or TRACE.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进程 ID</a:t>
            </a:r>
            <a:endParaRPr lang="zh-CN" altLang="en-US">
              <a:solidFill>
                <a:srgbClr val="FFC000"/>
              </a:solidFill>
            </a:endParaRP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---</a:t>
            </a:r>
            <a:r>
              <a:rPr lang="zh-CN" altLang="en-US"/>
              <a:t>： 消息分割符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线程名</a:t>
            </a:r>
            <a:r>
              <a:rPr lang="zh-CN" altLang="en-US"/>
              <a:t>： 使用[]包含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Logger 名</a:t>
            </a:r>
            <a:r>
              <a:rPr lang="zh-CN" altLang="en-US"/>
              <a:t>： 通常是产生日志的类名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消息</a:t>
            </a:r>
            <a:r>
              <a:rPr lang="zh-CN" altLang="en-US"/>
              <a:t>： 日志记录的内容</a:t>
            </a:r>
            <a:endParaRPr lang="zh-CN" altLang="en-US"/>
          </a:p>
          <a:p>
            <a:r>
              <a:rPr lang="zh-CN" altLang="en-US"/>
              <a:t>注意： logback 没有FATAL级别，对应的是ERROR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日志系统</a:t>
            </a:r>
            <a:r>
              <a:rPr lang="en-US" altLang="zh-CN"/>
              <a:t> - </a:t>
            </a:r>
            <a:r>
              <a:rPr lang="zh-CN" altLang="en-US"/>
              <a:t>日志级别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pPr marL="0" indent="0">
              <a:buNone/>
            </a:pPr>
            <a:r>
              <a:rPr lang="zh-CN" altLang="en-US"/>
              <a:t>由低到高：ALL,TRACE, DEBUG, INFO, WARN, ERROR,FATAL,OFF；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只会打印指定级别及以上级别的日志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ALL</a:t>
            </a:r>
            <a:r>
              <a:rPr lang="zh-CN" altLang="en-US"/>
              <a:t>：打印所有日志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TRACE</a:t>
            </a:r>
            <a:r>
              <a:rPr lang="zh-CN" altLang="en-US"/>
              <a:t>：追踪框架详细流程日志，一般不使用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DEBUG</a:t>
            </a:r>
            <a:r>
              <a:rPr lang="zh-CN" altLang="en-US"/>
              <a:t>：开发调试细节日志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INFO</a:t>
            </a:r>
            <a:r>
              <a:rPr lang="zh-CN" altLang="en-US"/>
              <a:t>：关键、感兴趣信息日志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WARN</a:t>
            </a:r>
            <a:r>
              <a:rPr lang="zh-CN" altLang="en-US"/>
              <a:t>：警告但不是错误的信息日志，比如：版本过时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ERROR</a:t>
            </a:r>
            <a:r>
              <a:rPr lang="zh-CN" altLang="en-US"/>
              <a:t>：业务错误日志，比如出现各种异常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FATAL</a:t>
            </a:r>
            <a:r>
              <a:rPr lang="zh-CN" altLang="en-US"/>
              <a:t>：致命错误日志，比如jvm系统崩溃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OFF</a:t>
            </a:r>
            <a:r>
              <a:rPr lang="zh-CN" altLang="en-US"/>
              <a:t>：关闭所有日志记录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不指定级别的所有类，都使用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root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/>
              <a:t>指定的级别作为</a:t>
            </a:r>
            <a:r>
              <a:rPr lang="zh-CN" altLang="en-US">
                <a:solidFill>
                  <a:srgbClr val="FFC000"/>
                </a:solidFill>
              </a:rPr>
              <a:t>默认级别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00B050"/>
                </a:solidFill>
              </a:rPr>
              <a:t>SpringBoot日志默认级别是 INFO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05445" y="2059305"/>
            <a:ext cx="3772535" cy="136969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logging:</a:t>
            </a:r>
            <a:endParaRPr lang="zh-CN" altLang="en-US"/>
          </a:p>
          <a:p>
            <a:pPr algn="l"/>
            <a:r>
              <a:rPr lang="zh-CN" altLang="en-US"/>
              <a:t>  level:</a:t>
            </a:r>
            <a:endParaRPr lang="zh-CN" altLang="en-US"/>
          </a:p>
          <a:p>
            <a:pPr algn="l"/>
            <a:r>
              <a:rPr lang="zh-CN" altLang="en-US"/>
              <a:t>   </a:t>
            </a:r>
            <a:r>
              <a:rPr lang="zh-CN" altLang="en-US">
                <a:solidFill>
                  <a:srgbClr val="FFC000"/>
                </a:solidFill>
              </a:rPr>
              <a:t> com.example.mypackage:</a:t>
            </a:r>
            <a:r>
              <a:rPr lang="zh-CN" altLang="en-US"/>
              <a:t> DEBUG</a:t>
            </a:r>
            <a:endParaRPr lang="zh-CN" altLang="en-US"/>
          </a:p>
          <a:p>
            <a:pPr algn="l"/>
            <a:r>
              <a:rPr lang="zh-CN" altLang="en-US"/>
              <a:t>    </a:t>
            </a:r>
            <a:r>
              <a:rPr lang="zh-CN" altLang="en-US">
                <a:solidFill>
                  <a:srgbClr val="FFC000"/>
                </a:solidFill>
              </a:rPr>
              <a:t>root:</a:t>
            </a:r>
            <a:r>
              <a:rPr lang="zh-CN" altLang="en-US"/>
              <a:t> WARN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5424170" y="1053465"/>
            <a:ext cx="4516120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1. 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快速入门</a:t>
            </a:r>
            <a:endParaRPr lang="zh-CN" altLang="en-US" sz="2800" b="1" spc="30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16142" y="1414541"/>
            <a:ext cx="2043123" cy="4083802"/>
            <a:chOff x="2357876" y="1270162"/>
            <a:chExt cx="2043123" cy="4083802"/>
          </a:xfrm>
        </p:grpSpPr>
        <p:sp>
          <p:nvSpPr>
            <p:cNvPr id="63" name="文本框 62"/>
            <p:cNvSpPr txBox="1"/>
            <p:nvPr/>
          </p:nvSpPr>
          <p:spPr>
            <a:xfrm>
              <a:off x="2357876" y="2948495"/>
              <a:ext cx="1612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300">
                  <a:solidFill>
                    <a:schemeClr val="bg1"/>
                  </a:solidFill>
                  <a:effectLst>
                    <a:outerShdw blurRad="330200" algn="ctr" rotWithShape="0">
                      <a:prstClr val="black">
                        <a:alpha val="16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zh-CN" altLang="en-US" sz="4000" b="1" spc="300">
                <a:solidFill>
                  <a:schemeClr val="bg1"/>
                </a:solidFill>
                <a:effectLst>
                  <a:outerShdw blurRad="330200" algn="ctr" rotWithShape="0">
                    <a:prstClr val="black">
                      <a:alpha val="16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3693515" y="1270162"/>
              <a:ext cx="707484" cy="4083802"/>
            </a:xfrm>
            <a:prstGeom prst="leftBrace">
              <a:avLst>
                <a:gd name="adj1" fmla="val 52592"/>
                <a:gd name="adj2" fmla="val 500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5424386" y="2799030"/>
            <a:ext cx="3927671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3. 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进阶使用</a:t>
            </a:r>
            <a:endParaRPr lang="zh-CN" altLang="en-US" sz="2800" b="1" spc="30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24386" y="1926302"/>
            <a:ext cx="3779430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2. 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基础功能</a:t>
            </a:r>
            <a:endParaRPr lang="zh-CN" altLang="en-US" sz="2800" b="1" spc="300">
              <a:solidFill>
                <a:schemeClr val="bg1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24386" y="3671758"/>
            <a:ext cx="3927671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4. 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核心原理</a:t>
            </a:r>
            <a:endParaRPr lang="zh-CN" altLang="en-US" sz="2800" b="1" spc="30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24386" y="4544488"/>
            <a:ext cx="3927671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5.</a:t>
            </a:r>
            <a:r>
              <a:rPr lang="en-US" alt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 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自定义</a:t>
            </a:r>
            <a:r>
              <a:rPr lang="en-US" alt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starter</a:t>
            </a:r>
            <a:endParaRPr lang="en-US" altLang="zh-CN" sz="2800" b="1" spc="300">
              <a:solidFill>
                <a:schemeClr val="bg1"/>
              </a:solidFill>
              <a:latin typeface="+mj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  <p:bldP spid="66" grpId="0"/>
      <p:bldP spid="67" grpId="0"/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日志系统</a:t>
            </a:r>
            <a:r>
              <a:rPr lang="en-US" altLang="zh-CN"/>
              <a:t> - </a:t>
            </a:r>
            <a:r>
              <a:rPr lang="zh-CN" altLang="en-US"/>
              <a:t>日志分组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</a:rPr>
              <a:t>将相关的logger分组在一起，统一配置。</a:t>
            </a:r>
            <a:r>
              <a:rPr lang="en-US" altLang="zh-CN" sz="2400">
                <a:solidFill>
                  <a:schemeClr val="bg1"/>
                </a:solidFill>
              </a:rPr>
              <a:t>SpringBoot </a:t>
            </a:r>
            <a:r>
              <a:rPr lang="zh-CN" altLang="en-US" sz="2400">
                <a:solidFill>
                  <a:schemeClr val="bg1"/>
                </a:solidFill>
              </a:rPr>
              <a:t>支持分组统一配置</a:t>
            </a:r>
            <a:endParaRPr lang="zh-CN" alt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</a:rPr>
              <a:t>SpringBoot 预定义两个组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25195" y="3323590"/>
          <a:ext cx="853313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/>
                <a:gridCol w="680466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范围</a:t>
                      </a:r>
                      <a:endParaRPr lang="zh-CN" altLang="en-US"/>
                    </a:p>
                  </a:txBody>
                  <a:tcPr/>
                </a:tc>
              </a:tr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web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org.springframework.core.codec,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org.springframework.http,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org.springframework.web, org.springframework.boot.actuate.endpoint.web, org.springframework.boot.web.servlet.ServletContextInitializerBeans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sql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org.springframework.jdbc.core,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org.hibernate.SQL,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org.jooq.tools.LoggerListener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25195" y="1847850"/>
            <a:ext cx="8533765" cy="81407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0" algn="l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logging.group.tomcat=org.apache.catalina,org.apache.coyote,org.apache.tomcat</a:t>
            </a:r>
            <a:endParaRPr lang="zh-CN" altLang="en-US">
              <a:solidFill>
                <a:schemeClr val="bg1"/>
              </a:solidFill>
            </a:endParaRPr>
          </a:p>
          <a:p>
            <a:pPr lvl="1" indent="0" algn="l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logging.level.tomcat=trace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日志系统</a:t>
            </a:r>
            <a:r>
              <a:rPr lang="en-US" altLang="zh-CN"/>
              <a:t> - </a:t>
            </a:r>
            <a:r>
              <a:rPr lang="zh-CN" altLang="en-US"/>
              <a:t>文件输出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sz="2400">
                <a:solidFill>
                  <a:schemeClr val="bg1"/>
                </a:solidFill>
              </a:rPr>
              <a:t>SpringBoot </a:t>
            </a:r>
            <a:r>
              <a:rPr lang="zh-CN" sz="2400">
                <a:solidFill>
                  <a:srgbClr val="FFC000"/>
                </a:solidFill>
              </a:rPr>
              <a:t>默认</a:t>
            </a:r>
            <a:r>
              <a:rPr lang="zh-CN" sz="2400">
                <a:solidFill>
                  <a:schemeClr val="bg1"/>
                </a:solidFill>
              </a:rPr>
              <a:t>只把日志写在</a:t>
            </a:r>
            <a:r>
              <a:rPr lang="zh-CN" sz="2400">
                <a:solidFill>
                  <a:srgbClr val="FFC000"/>
                </a:solidFill>
              </a:rPr>
              <a:t>控制台</a:t>
            </a:r>
            <a:r>
              <a:rPr lang="zh-CN" sz="2400">
                <a:solidFill>
                  <a:schemeClr val="bg1"/>
                </a:solidFill>
              </a:rPr>
              <a:t>，如果想额外记录到文件，可以在application.properties中添加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sz="2400">
                <a:solidFill>
                  <a:srgbClr val="FFC000"/>
                </a:solidFill>
              </a:rPr>
              <a:t>logging.file.name</a:t>
            </a:r>
            <a:r>
              <a:rPr lang="zh-CN" sz="2400">
                <a:solidFill>
                  <a:schemeClr val="bg1"/>
                </a:solidFill>
              </a:rPr>
              <a:t> 或 </a:t>
            </a:r>
            <a:r>
              <a:rPr lang="zh-CN" sz="2400">
                <a:solidFill>
                  <a:srgbClr val="FFC000"/>
                </a:solidFill>
              </a:rPr>
              <a:t>logging.file.path</a:t>
            </a:r>
            <a:r>
              <a:rPr lang="en-US" altLang="zh-CN" sz="2400">
                <a:solidFill>
                  <a:srgbClr val="FFC000"/>
                </a:solidFill>
              </a:rPr>
              <a:t> </a:t>
            </a:r>
            <a:r>
              <a:rPr lang="zh-CN" sz="2400">
                <a:solidFill>
                  <a:schemeClr val="bg1"/>
                </a:solidFill>
              </a:rPr>
              <a:t>配置项。</a:t>
            </a:r>
            <a:endParaRPr lang="zh-CN" sz="240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67105" y="2500630"/>
          <a:ext cx="105022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725"/>
                <a:gridCol w="2141220"/>
                <a:gridCol w="1666875"/>
                <a:gridCol w="444944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logging.file.name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logging.file.path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示例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效果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未指定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未指定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仅控制台输出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00B050"/>
                          </a:solidFill>
                        </a:rPr>
                        <a:t>指定</a:t>
                      </a:r>
                      <a:endParaRPr lang="zh-C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未指定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my.log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写入指定文件。可以加路径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未指定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00B050"/>
                          </a:solidFill>
                        </a:rPr>
                        <a:t>指定</a:t>
                      </a:r>
                      <a:endParaRPr lang="zh-C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/var/log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写入指定目录，文件名为spring.log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00B050"/>
                          </a:solidFill>
                        </a:rPr>
                        <a:t>指定</a:t>
                      </a:r>
                      <a:endParaRPr lang="zh-C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00B050"/>
                          </a:solidFill>
                        </a:rPr>
                        <a:t>指定</a:t>
                      </a:r>
                      <a:endParaRPr lang="zh-CN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以logging.file.name为准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日志系统</a:t>
            </a:r>
            <a:r>
              <a:rPr lang="en-US" altLang="zh-CN"/>
              <a:t> - </a:t>
            </a:r>
            <a:r>
              <a:rPr lang="zh-CN" altLang="en-US"/>
              <a:t>文件归档与滚动切割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sz="2400">
                <a:solidFill>
                  <a:srgbClr val="FFC000"/>
                </a:solidFill>
              </a:rPr>
              <a:t>归档：</a:t>
            </a:r>
            <a:r>
              <a:rPr lang="zh-CN" sz="2400">
                <a:solidFill>
                  <a:schemeClr val="bg1"/>
                </a:solidFill>
              </a:rPr>
              <a:t>每天的日志单独存到一个文档中。</a:t>
            </a:r>
            <a:endParaRPr lang="zh-CN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sz="2400">
                <a:solidFill>
                  <a:srgbClr val="FFC000"/>
                </a:solidFill>
              </a:rPr>
              <a:t>切割：</a:t>
            </a:r>
            <a:r>
              <a:rPr lang="zh-CN" sz="2400">
                <a:solidFill>
                  <a:schemeClr val="bg1"/>
                </a:solidFill>
              </a:rPr>
              <a:t>每个文件10MB，超过大小切割成另外一个文件。</a:t>
            </a:r>
            <a:endParaRPr lang="zh-CN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sz="2400">
                <a:solidFill>
                  <a:schemeClr val="bg1"/>
                </a:solidFill>
              </a:rPr>
              <a:t>默认</a:t>
            </a:r>
            <a:r>
              <a:rPr lang="zh-CN" sz="2400" b="1">
                <a:solidFill>
                  <a:schemeClr val="bg1"/>
                </a:solidFill>
              </a:rPr>
              <a:t>滚动切割</a:t>
            </a:r>
            <a:r>
              <a:rPr lang="zh-CN" sz="2400">
                <a:solidFill>
                  <a:schemeClr val="bg1"/>
                </a:solidFill>
              </a:rPr>
              <a:t>与归档规则如下：</a:t>
            </a:r>
            <a:endParaRPr lang="zh-CN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sz="240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3006725"/>
          <a:ext cx="10142220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110"/>
                <a:gridCol w="5071110"/>
              </a:tblGrid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配置项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logging.</a:t>
                      </a:r>
                      <a:r>
                        <a:rPr lang="zh-CN" altLang="en-US" b="1"/>
                        <a:t>logback</a:t>
                      </a:r>
                      <a:r>
                        <a:rPr lang="zh-CN" altLang="en-US"/>
                        <a:t>.rollingpolicy.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file-name-pattern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日志存档的文件名格式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默认值：${LOG_FILE}.%d{yyyy-MM-dd}.%i.gz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logging.</a:t>
                      </a:r>
                      <a:r>
                        <a:rPr lang="zh-CN" altLang="en-US" b="1"/>
                        <a:t>logback</a:t>
                      </a:r>
                      <a:r>
                        <a:rPr lang="zh-CN" altLang="en-US"/>
                        <a:t>.rollingpolicy.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clean-history-on-start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应用启动时是否清除以前存档；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默认值：false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logging.</a:t>
                      </a:r>
                      <a:r>
                        <a:rPr lang="zh-CN" altLang="en-US" b="1"/>
                        <a:t>logback</a:t>
                      </a:r>
                      <a:r>
                        <a:rPr lang="zh-CN" altLang="en-US"/>
                        <a:t>.rollingpolicy.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max-file-size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每个日志文件的最大大小；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默认值：10MB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logging.</a:t>
                      </a:r>
                      <a:r>
                        <a:rPr lang="zh-CN" altLang="en-US" b="1"/>
                        <a:t>logback</a:t>
                      </a:r>
                      <a:r>
                        <a:rPr lang="zh-CN" altLang="en-US"/>
                        <a:t>.rollingpolicy.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total-size-cap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日志文件被删除之前，可以容纳的最大大小（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默认值：0B</a:t>
                      </a:r>
                      <a:r>
                        <a:rPr lang="zh-CN" altLang="en-US"/>
                        <a:t>）。设置1GB则磁盘存储超过 1GB 日志后就会删除旧日志文件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logging.</a:t>
                      </a:r>
                      <a:r>
                        <a:rPr lang="zh-CN" altLang="en-US" b="1"/>
                        <a:t>logback</a:t>
                      </a:r>
                      <a:r>
                        <a:rPr lang="zh-CN" altLang="en-US"/>
                        <a:t>.rollingpolicy.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max-history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日志文件保存的最大天数；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默认值：7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日志系统</a:t>
            </a:r>
            <a:r>
              <a:rPr lang="en-US" altLang="zh-CN"/>
              <a:t> - </a:t>
            </a:r>
            <a:r>
              <a:rPr lang="zh-CN" altLang="en-US"/>
              <a:t>自定义配置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sz="2400"/>
              <a:t>通常我们配置 application.properties 就够了。当然也可以自定义。比如：</a:t>
            </a:r>
            <a:endParaRPr lang="zh-CN" sz="24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2355215"/>
          <a:ext cx="10142220" cy="151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110"/>
                <a:gridCol w="5071110"/>
              </a:tblGrid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日志系统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自定义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>
                          <a:solidFill>
                            <a:schemeClr val="tx1"/>
                          </a:solidFill>
                        </a:rPr>
                        <a:t>Logback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logback-spring.xml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logback.xml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Log4j2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log4j2-spring.xml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 log4j2.xml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JDK (Java Util Logging)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logging.properties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日志系统</a:t>
            </a:r>
            <a:r>
              <a:rPr lang="en-US" altLang="zh-CN"/>
              <a:t> - </a:t>
            </a:r>
            <a:r>
              <a:rPr lang="zh-CN" altLang="en-US"/>
              <a:t>切换日志组合</a:t>
            </a:r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02658" y="1357135"/>
            <a:ext cx="7521677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&gt;org.springframework.boot&lt;/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&gt;spring-boot-starter-web&lt;/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&gt;org.springframework.boot&lt;/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&gt;spring-boot-starter&lt;/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exclusions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exclusion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&gt;org.springframework.boot&lt;/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&gt;spring-boot-starter-logging&lt;/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exclusion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exclusions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&gt;org.springframework.boot&lt;/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&gt;spring-boot-starter-log4j2&lt;/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日志系统</a:t>
            </a:r>
            <a:r>
              <a:rPr lang="en-US" altLang="zh-CN"/>
              <a:t> – </a:t>
            </a:r>
            <a:r>
              <a:rPr lang="zh-CN" altLang="en-US"/>
              <a:t>最佳实践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ffectLst/>
              </a:rPr>
              <a:t>1</a:t>
            </a:r>
            <a:r>
              <a:rPr lang="zh-CN" altLang="en-US">
                <a:effectLst/>
              </a:rPr>
              <a:t>、导入任何第三方框架，先排除它的日志包，因为</a:t>
            </a:r>
            <a:r>
              <a:rPr lang="en-US" altLang="zh-CN">
                <a:effectLst/>
              </a:rPr>
              <a:t>Boot</a:t>
            </a:r>
            <a:r>
              <a:rPr lang="zh-CN" altLang="en-US">
                <a:effectLst/>
              </a:rPr>
              <a:t>底层控制好了日志</a:t>
            </a:r>
            <a:endParaRPr lang="zh-CN" altLang="en-US">
              <a:effectLst/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</a:t>
            </a:r>
            <a:r>
              <a:rPr lang="zh-CN" altLang="en-US"/>
              <a:t>、修改 application.properties 配置文件，就可以调整日志的所有行为。如果不够，可以编写日志框架自己的配置文件放在类路径下就行，比如logback-spring.xml，log4j2-spring.xml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/>
              <a:t>3</a:t>
            </a:r>
            <a:r>
              <a:rPr lang="zh-CN" altLang="en-US"/>
              <a:t>、如需对接专业日志系统，也只需要把 logback 记录的日志灌倒 kafka之类的中间件，这和SpringBoot没关系，都是日志框架自己的配置，修改配置文件即可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/>
              <a:t>4</a:t>
            </a:r>
            <a:r>
              <a:rPr lang="zh-CN" altLang="en-US"/>
              <a:t>、业务中使用slf4j-api记录日志。</a:t>
            </a:r>
            <a:r>
              <a:rPr lang="zh-CN" altLang="en-US">
                <a:solidFill>
                  <a:srgbClr val="FFC000"/>
                </a:solidFill>
              </a:rPr>
              <a:t>不要再 sout 了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进阶使用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Profiles</a:t>
            </a:r>
            <a:r>
              <a:rPr lang="zh-CN" altLang="en-US"/>
              <a:t>环境隔离（掌握）</a:t>
            </a:r>
            <a:endParaRPr lang="zh-CN" altLang="en-US"/>
          </a:p>
          <a:p>
            <a:r>
              <a:rPr lang="zh-CN" altLang="en-US"/>
              <a:t>外部化配置（掌握）</a:t>
            </a:r>
            <a:endParaRPr lang="zh-CN" altLang="en-US"/>
          </a:p>
          <a:p>
            <a:r>
              <a:rPr lang="zh-CN" altLang="en-US"/>
              <a:t>单元测试进阶（熟悉）</a:t>
            </a:r>
            <a:endParaRPr lang="zh-CN" altLang="en-US"/>
          </a:p>
          <a:p>
            <a:r>
              <a:rPr lang="zh-CN" altLang="en-US"/>
              <a:t>可观测性（了解）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Profiles</a:t>
            </a:r>
            <a:r>
              <a:rPr lang="zh-CN" altLang="en-US">
                <a:sym typeface="+mn-ea"/>
              </a:rPr>
              <a:t>环境隔离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基础用法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97459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/>
              <a:t>环境隔离能力；快速切换</a:t>
            </a:r>
            <a:r>
              <a:rPr lang="zh-CN" altLang="en-US">
                <a:solidFill>
                  <a:srgbClr val="FFC000"/>
                </a:solidFill>
              </a:rPr>
              <a:t>开发</a:t>
            </a:r>
            <a:r>
              <a:rPr lang="zh-CN" altLang="en-US"/>
              <a:t>、</a:t>
            </a:r>
            <a:r>
              <a:rPr lang="zh-CN" altLang="en-US">
                <a:solidFill>
                  <a:srgbClr val="FFC000"/>
                </a:solidFill>
              </a:rPr>
              <a:t>测试</a:t>
            </a:r>
            <a:r>
              <a:rPr lang="zh-CN" altLang="en-US"/>
              <a:t>、</a:t>
            </a:r>
            <a:r>
              <a:rPr lang="zh-CN" altLang="en-US">
                <a:solidFill>
                  <a:srgbClr val="FFC000"/>
                </a:solidFill>
              </a:rPr>
              <a:t>生产</a:t>
            </a:r>
            <a:r>
              <a:rPr lang="zh-CN" altLang="en-US"/>
              <a:t>环境</a:t>
            </a:r>
            <a:endParaRPr lang="zh-CN" altLang="en-US"/>
          </a:p>
          <a:p>
            <a:r>
              <a:rPr lang="zh-CN" altLang="en-US"/>
              <a:t>步骤：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1. 标识环境</a:t>
            </a:r>
            <a:r>
              <a:rPr lang="zh-CN" altLang="en-US"/>
              <a:t>：指定哪些组件、配置在哪个环境生效</a:t>
            </a:r>
            <a:endParaRPr lang="zh-CN" altLang="en-US"/>
          </a:p>
          <a:p>
            <a:pPr lvl="2"/>
            <a:r>
              <a:rPr lang="zh-CN" altLang="en-US"/>
              <a:t>@Profile</a:t>
            </a:r>
            <a:r>
              <a:rPr lang="zh-CN" altLang="en-US" sz="2000"/>
              <a:t> 标记组件生效环境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2. 切换环境</a:t>
            </a:r>
            <a:r>
              <a:rPr lang="zh-CN" altLang="en-US"/>
              <a:t>：这个环境对应的所有组件和配置就应该生效</a:t>
            </a:r>
            <a:endParaRPr lang="zh-CN" altLang="en-US"/>
          </a:p>
          <a:p>
            <a:pPr lvl="2"/>
            <a:r>
              <a:rPr lang="zh-CN" altLang="en-US">
                <a:solidFill>
                  <a:srgbClr val="FFC000"/>
                </a:solidFill>
              </a:rPr>
              <a:t>激活环境</a:t>
            </a:r>
            <a:r>
              <a:rPr lang="zh-CN" altLang="en-US"/>
              <a:t>：</a:t>
            </a:r>
            <a:endParaRPr lang="zh-CN" altLang="en-US"/>
          </a:p>
          <a:p>
            <a:pPr lvl="3"/>
            <a:r>
              <a:rPr lang="zh-CN" altLang="en-US">
                <a:solidFill>
                  <a:srgbClr val="00B050"/>
                </a:solidFill>
              </a:rPr>
              <a:t>配置文件</a:t>
            </a:r>
            <a:r>
              <a:rPr lang="zh-CN" altLang="en-US"/>
              <a:t>：spring.profiles.active=production,hsqldb</a:t>
            </a:r>
            <a:endParaRPr lang="zh-CN" altLang="en-US"/>
          </a:p>
          <a:p>
            <a:pPr lvl="3"/>
            <a:r>
              <a:rPr lang="zh-CN" altLang="en-US">
                <a:solidFill>
                  <a:srgbClr val="00B050"/>
                </a:solidFill>
              </a:rPr>
              <a:t>命令行</a:t>
            </a:r>
            <a:r>
              <a:rPr lang="zh-CN" altLang="en-US"/>
              <a:t>：</a:t>
            </a:r>
            <a:r>
              <a:rPr lang="en-US" altLang="zh-CN"/>
              <a:t>java -jar demo.jar </a:t>
            </a:r>
            <a:r>
              <a:rPr lang="zh-CN" altLang="en-US"/>
              <a:t>--spring.profiles.active=dev,hsqldb</a:t>
            </a:r>
            <a:endParaRPr lang="zh-CN" altLang="en-US"/>
          </a:p>
          <a:p>
            <a:pPr lvl="2"/>
            <a:r>
              <a:rPr lang="zh-CN" altLang="en-US">
                <a:solidFill>
                  <a:srgbClr val="FFC000"/>
                </a:solidFill>
              </a:rPr>
              <a:t>环境包含</a:t>
            </a:r>
            <a:r>
              <a:rPr lang="zh-CN" altLang="en-US"/>
              <a:t>：</a:t>
            </a:r>
            <a:endParaRPr lang="zh-CN" altLang="en-US"/>
          </a:p>
          <a:p>
            <a:pPr lvl="3"/>
            <a:r>
              <a:rPr lang="zh-CN" altLang="en-US"/>
              <a:t>spring.profiles.include[0]=common</a:t>
            </a:r>
            <a:endParaRPr lang="zh-CN" altLang="en-US"/>
          </a:p>
          <a:p>
            <a:pPr lvl="3"/>
            <a:r>
              <a:rPr lang="zh-CN" altLang="en-US"/>
              <a:t>spring.profiles.include[1]=local</a:t>
            </a:r>
            <a:endParaRPr lang="zh-CN" altLang="en-US"/>
          </a:p>
          <a:p>
            <a:pPr lvl="2"/>
            <a:r>
              <a:rPr lang="zh-CN" altLang="en-US">
                <a:solidFill>
                  <a:srgbClr val="FFC000"/>
                </a:solidFill>
              </a:rPr>
              <a:t>生效的配置 </a:t>
            </a:r>
            <a:r>
              <a:rPr lang="zh-CN" altLang="en-US"/>
              <a:t>= </a:t>
            </a:r>
            <a:r>
              <a:rPr lang="zh-CN" altLang="en-US">
                <a:sym typeface="+mn-ea"/>
              </a:rPr>
              <a:t>默认环境配置</a:t>
            </a:r>
            <a:r>
              <a:rPr lang="en-US" altLang="zh-CN">
                <a:sym typeface="+mn-ea"/>
              </a:rPr>
              <a:t> + </a:t>
            </a:r>
            <a:r>
              <a:rPr lang="zh-CN" altLang="en-US"/>
              <a:t>激活的环境  + 包含的环境配置</a:t>
            </a:r>
            <a:endParaRPr lang="zh-CN" altLang="en-US"/>
          </a:p>
          <a:p>
            <a:pPr lvl="0"/>
            <a:r>
              <a:rPr lang="zh-CN" altLang="en-US"/>
              <a:t>项目里面这么用</a:t>
            </a:r>
            <a:endParaRPr lang="zh-CN" altLang="en-US"/>
          </a:p>
          <a:p>
            <a:pPr lvl="1"/>
            <a:r>
              <a:rPr lang="zh-CN" altLang="en-US"/>
              <a:t>基础的配置mybatis、log、xxx：写到包含环境中</a:t>
            </a:r>
            <a:endParaRPr lang="zh-CN" altLang="en-US"/>
          </a:p>
          <a:p>
            <a:pPr lvl="1"/>
            <a:r>
              <a:rPr lang="zh-CN" altLang="en-US"/>
              <a:t>需要动态切换变化的 db、redis：写到激活的环境中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Profiles</a:t>
            </a:r>
            <a:r>
              <a:rPr lang="zh-CN" altLang="en-US">
                <a:sym typeface="+mn-ea"/>
              </a:rPr>
              <a:t>环境隔离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分组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 </a:t>
            </a:r>
            <a:r>
              <a:rPr lang="zh-CN" altLang="en-US"/>
              <a:t>prod</a:t>
            </a:r>
            <a:r>
              <a:rPr lang="en-US" altLang="zh-CN"/>
              <a:t> </a:t>
            </a:r>
            <a:r>
              <a:rPr lang="zh-CN" altLang="en-US"/>
              <a:t>组，指定包含</a:t>
            </a:r>
            <a:r>
              <a:rPr lang="en-US" altLang="zh-CN"/>
              <a:t> </a:t>
            </a:r>
            <a:r>
              <a:rPr lang="zh-CN" altLang="en-US"/>
              <a:t>db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mq</a:t>
            </a:r>
            <a:r>
              <a:rPr lang="en-US" altLang="zh-CN"/>
              <a:t> </a:t>
            </a:r>
            <a:r>
              <a:rPr lang="zh-CN" altLang="en-US"/>
              <a:t>配置</a:t>
            </a:r>
            <a:endParaRPr lang="zh-CN" altLang="en-US"/>
          </a:p>
          <a:p>
            <a:pPr lvl="1"/>
            <a:r>
              <a:rPr lang="zh-CN" altLang="en-US"/>
              <a:t>spring.profiles.group.prod[0]=db</a:t>
            </a:r>
            <a:endParaRPr lang="zh-CN" altLang="en-US"/>
          </a:p>
          <a:p>
            <a:pPr lvl="1"/>
            <a:r>
              <a:rPr lang="zh-CN" altLang="en-US"/>
              <a:t>spring.profiles.group.prod[1]=mq</a:t>
            </a:r>
            <a:endParaRPr lang="zh-CN" altLang="en-US"/>
          </a:p>
          <a:p>
            <a:pPr lvl="0"/>
            <a:r>
              <a:rPr lang="zh-CN" altLang="en-US"/>
              <a:t>使用</a:t>
            </a:r>
            <a:r>
              <a:rPr lang="en-US" altLang="zh-CN">
                <a:solidFill>
                  <a:srgbClr val="00B050"/>
                </a:solidFill>
              </a:rPr>
              <a:t> </a:t>
            </a:r>
            <a:r>
              <a:rPr lang="zh-CN" altLang="en-US">
                <a:solidFill>
                  <a:srgbClr val="00B050"/>
                </a:solidFill>
              </a:rPr>
              <a:t>--spring.profiles.active=prod </a:t>
            </a:r>
            <a:r>
              <a:rPr lang="zh-CN" altLang="en-US"/>
              <a:t>，激活prod，db，mq配置文件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Profiles</a:t>
            </a:r>
            <a:r>
              <a:rPr lang="zh-CN" altLang="en-US">
                <a:sym typeface="+mn-ea"/>
              </a:rPr>
              <a:t>环境隔离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配置文件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C000"/>
                </a:solidFill>
              </a:rPr>
              <a:t>application-</a:t>
            </a:r>
            <a:r>
              <a:rPr lang="zh-CN" altLang="en-US">
                <a:solidFill>
                  <a:srgbClr val="00B050"/>
                </a:solidFill>
              </a:rPr>
              <a:t>{profile}</a:t>
            </a:r>
            <a:r>
              <a:rPr lang="zh-CN" altLang="en-US">
                <a:solidFill>
                  <a:srgbClr val="FFC000"/>
                </a:solidFill>
              </a:rPr>
              <a:t>.properties</a:t>
            </a:r>
            <a:r>
              <a:rPr lang="en-US" altLang="zh-CN"/>
              <a:t> </a:t>
            </a:r>
            <a:r>
              <a:rPr lang="zh-CN" altLang="en-US"/>
              <a:t>可以作为指定环境的配置文件</a:t>
            </a:r>
            <a:endParaRPr lang="zh-CN" altLang="en-US"/>
          </a:p>
          <a:p>
            <a:r>
              <a:rPr lang="zh-CN" altLang="en-US"/>
              <a:t>激活这个环境，配置就会生效。最终生效的所有配置是</a:t>
            </a:r>
            <a:endParaRPr lang="zh-CN" altLang="en-US"/>
          </a:p>
          <a:p>
            <a:pPr lvl="1"/>
            <a:r>
              <a:rPr lang="zh-CN" altLang="en-US"/>
              <a:t>  application.properties：主配置文件，任意时候都生效</a:t>
            </a:r>
            <a:endParaRPr lang="zh-CN" altLang="en-US"/>
          </a:p>
          <a:p>
            <a:pPr lvl="1"/>
            <a:r>
              <a:rPr lang="zh-CN" altLang="en-US"/>
              <a:t>  application-{profile}.properties：指定环境配置文件，激活指定环境生效</a:t>
            </a:r>
            <a:endParaRPr lang="zh-CN" altLang="en-US"/>
          </a:p>
          <a:p>
            <a:pPr lvl="0"/>
            <a:r>
              <a:rPr lang="zh-CN" altLang="en-US">
                <a:solidFill>
                  <a:srgbClr val="FF0000"/>
                </a:solidFill>
              </a:rPr>
              <a:t>profile优先级</a:t>
            </a:r>
            <a:r>
              <a:rPr lang="zh-CN" altLang="en-US"/>
              <a:t> &gt; </a:t>
            </a:r>
            <a:r>
              <a:rPr lang="zh-CN" altLang="en-US">
                <a:solidFill>
                  <a:srgbClr val="FF0000"/>
                </a:solidFill>
              </a:rPr>
              <a:t>application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SpringBoot</a:t>
            </a:r>
            <a:r>
              <a:rPr lang="zh-CN" altLang="en-US"/>
              <a:t>特性</a:t>
            </a:r>
            <a:endParaRPr lang="zh-CN" altLang="en-US"/>
          </a:p>
          <a:p>
            <a:r>
              <a:rPr lang="zh-CN" altLang="en-US"/>
              <a:t>场景启动器</a:t>
            </a:r>
            <a:endParaRPr lang="zh-CN" altLang="en-US"/>
          </a:p>
          <a:p>
            <a:r>
              <a:rPr lang="zh-CN" altLang="en-US"/>
              <a:t>依赖管理</a:t>
            </a:r>
            <a:endParaRPr lang="zh-CN" altLang="en-US"/>
          </a:p>
          <a:p>
            <a:r>
              <a:rPr lang="zh-CN" altLang="en-US"/>
              <a:t>自动配置机制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外部化配置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3140" y="734695"/>
            <a:ext cx="6088380" cy="5867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5290" y="1435735"/>
            <a:ext cx="3944620" cy="1901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外部配置优先于内部配置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</a:rPr>
              <a:t>属性占位符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app.name=MyApp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app.description=${app.name}  </a:t>
            </a:r>
            <a:r>
              <a:rPr lang="en-US" altLang="zh-CN">
                <a:solidFill>
                  <a:schemeClr val="bg1"/>
                </a:solidFill>
              </a:rPr>
              <a:t>Hello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3950970"/>
            <a:ext cx="2252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激活优先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</a:rPr>
              <a:t>外部优先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单元测试</a:t>
            </a:r>
            <a:r>
              <a:rPr lang="en-US" altLang="zh-CN"/>
              <a:t> - </a:t>
            </a:r>
            <a:r>
              <a:rPr lang="zh-CN" altLang="en-US"/>
              <a:t>测试注解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zh-CN" altLang="en-US">
                <a:solidFill>
                  <a:srgbClr val="FFC000"/>
                </a:solidFill>
              </a:rPr>
              <a:t>@Test </a:t>
            </a:r>
            <a:r>
              <a:rPr lang="zh-CN" altLang="en-US"/>
              <a:t>:表示方法是测试方法。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@ParameterizedTest :</a:t>
            </a:r>
            <a:r>
              <a:rPr lang="zh-CN" altLang="en-US"/>
              <a:t>表示方法是参数化测试，下方会有详细介绍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@RepeatedTest </a:t>
            </a:r>
            <a:r>
              <a:rPr lang="zh-CN" altLang="en-US"/>
              <a:t>:表示方法可重复执行，下方会有详细介绍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C000"/>
                </a:solidFill>
              </a:rPr>
              <a:t>@DisplayName</a:t>
            </a:r>
            <a:r>
              <a:rPr lang="zh-CN" altLang="en-US"/>
              <a:t> :为测试类或者测试方法设置展示名称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C000"/>
                </a:solidFill>
              </a:rPr>
              <a:t>@BeforeEach</a:t>
            </a:r>
            <a:r>
              <a:rPr lang="zh-CN" altLang="en-US"/>
              <a:t> :表示在每个单元测试之前执行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C000"/>
                </a:solidFill>
              </a:rPr>
              <a:t>@AfterEach</a:t>
            </a:r>
            <a:r>
              <a:rPr lang="zh-CN" altLang="en-US"/>
              <a:t> :表示在每个单元测试之后执行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C000"/>
                </a:solidFill>
              </a:rPr>
              <a:t>@BeforeAll</a:t>
            </a:r>
            <a:r>
              <a:rPr lang="zh-CN" altLang="en-US"/>
              <a:t> :表示在所有单元测试之前执行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C000"/>
                </a:solidFill>
              </a:rPr>
              <a:t>@AfterAll</a:t>
            </a:r>
            <a:r>
              <a:rPr lang="zh-CN" altLang="en-US"/>
              <a:t> :表示在所有单元测试之后执行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@Tag :</a:t>
            </a:r>
            <a:r>
              <a:rPr lang="zh-CN" altLang="en-US"/>
              <a:t>表示单元测试类别，类似于JUnit4中的@Categories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@Disabled :</a:t>
            </a:r>
            <a:r>
              <a:rPr lang="zh-CN" altLang="en-US"/>
              <a:t>表示测试类或测试方法不执行，类似于JUnit4中的@Ignore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@Timeout :</a:t>
            </a:r>
            <a:r>
              <a:rPr lang="zh-CN" altLang="en-US"/>
              <a:t>表示测试方法运行如果超过了指定时间将会返回错误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@ExtendWith :</a:t>
            </a:r>
            <a:r>
              <a:rPr lang="zh-CN" altLang="en-US"/>
              <a:t>为测试类或测试方法提供扩展类引用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单元测试</a:t>
            </a:r>
            <a:r>
              <a:rPr lang="en-US" altLang="zh-CN"/>
              <a:t> - </a:t>
            </a:r>
            <a:r>
              <a:rPr lang="zh-CN" altLang="en-US"/>
              <a:t>断言机制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513205" y="1243965"/>
          <a:ext cx="853313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0"/>
                <a:gridCol w="478409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assertEquals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判断两个对象或两个原始类型是否相等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assertNotEquals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判断两个对象或两个原始类型是否不相等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assertSame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判断两个对象引用是否指向同一个对象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assertNotSame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判断两个对象引用是否指向不同的对象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assertTrue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判断给定的布尔值是否为 true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assertFalse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判断给定的布尔值是否为 false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assertNull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判断给定的对象引用是否为 null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assertNotNull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判断给定的对象引用是否不为 null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assertArrayEquals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数组断言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assertAll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组合断言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assertThrows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异常断言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assertTimeout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超时断言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fail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快速失败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可观测性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可观测性（Observability）指应用的运行数据，可以被线上进行观测、监控、预警等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649855"/>
            <a:ext cx="7139940" cy="37033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可观测性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SpringBoot </a:t>
            </a:r>
            <a:r>
              <a:rPr lang="zh-CN" altLang="en-US"/>
              <a:t>提供了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actuator</a:t>
            </a:r>
            <a:r>
              <a:rPr lang="en-US" altLang="zh-CN"/>
              <a:t> </a:t>
            </a:r>
            <a:r>
              <a:rPr lang="zh-CN" altLang="en-US"/>
              <a:t>模块，可以快速暴露应用的所有指标</a:t>
            </a:r>
            <a:endParaRPr lang="en-US" altLang="zh-CN"/>
          </a:p>
          <a:p>
            <a:pPr lvl="1"/>
            <a:r>
              <a:rPr lang="zh-CN" altLang="en-US"/>
              <a:t>导入：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spring-boot-starter-actuator</a:t>
            </a:r>
            <a:endParaRPr lang="en-US" altLang="zh-CN">
              <a:solidFill>
                <a:srgbClr val="FFC000"/>
              </a:solidFill>
            </a:endParaRPr>
          </a:p>
          <a:p>
            <a:r>
              <a:rPr lang="zh-CN" altLang="en-US">
                <a:effectLst/>
              </a:rPr>
              <a:t>访问 </a:t>
            </a:r>
            <a:r>
              <a:rPr lang="en-US" altLang="zh-CN">
                <a:effectLst/>
                <a:hlinkClick r:id="rId1"/>
              </a:rPr>
              <a:t>http://localhost:8080/actuator</a:t>
            </a:r>
            <a:r>
              <a:rPr lang="zh-CN" altLang="en-US">
                <a:effectLst/>
              </a:rPr>
              <a:t>；</a:t>
            </a:r>
            <a:endParaRPr lang="en-US" altLang="zh-CN">
              <a:effectLst/>
            </a:endParaRPr>
          </a:p>
          <a:p>
            <a:r>
              <a:rPr lang="zh-CN" altLang="en-US">
                <a:effectLst/>
              </a:rPr>
              <a:t>展示出所有可以用的监控端点</a:t>
            </a:r>
            <a:endParaRPr lang="zh-CN" altLang="en-US">
              <a:effectLst/>
            </a:endParaRPr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1380" y="3519513"/>
            <a:ext cx="403122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management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endpoints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enabled-by-default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true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web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exposure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'*'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可观测性 </a:t>
            </a:r>
            <a:r>
              <a:rPr lang="en-US" altLang="zh-CN">
                <a:sym typeface="+mn-ea"/>
              </a:rPr>
              <a:t>- </a:t>
            </a:r>
            <a:r>
              <a:rPr lang="en-US" altLang="zh-CN">
                <a:effectLst/>
              </a:rPr>
              <a:t>Endpoints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7922" y="1162116"/>
          <a:ext cx="1082531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304"/>
                <a:gridCol w="9026013"/>
              </a:tblGrid>
              <a:tr h="292584">
                <a:tc>
                  <a:txBody>
                    <a:bodyPr/>
                    <a:lstStyle/>
                    <a:p>
                      <a:r>
                        <a:rPr lang="zh-CN" altLang="en-US" sz="1600"/>
                        <a:t>端点名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描述</a:t>
                      </a:r>
                      <a:endParaRPr lang="zh-CN" altLang="en-US" sz="1600"/>
                    </a:p>
                  </a:txBody>
                  <a:tcPr/>
                </a:tc>
              </a:tr>
              <a:tr h="297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auditevents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暴露当前应用程序的审核事件信息。需要一个</a:t>
                      </a:r>
                      <a:r>
                        <a:rPr lang="en-US" altLang="zh-CN" sz="1600"/>
                        <a:t>AuditEventRepository</a:t>
                      </a:r>
                      <a:r>
                        <a:rPr lang="zh-CN" altLang="en-US" sz="1600"/>
                        <a:t>组件</a:t>
                      </a:r>
                      <a:endParaRPr lang="zh-CN" altLang="en-US" sz="1600"/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beans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effectLst/>
                        </a:rPr>
                        <a:t>显示应用程序中所有</a:t>
                      </a:r>
                      <a:r>
                        <a:rPr lang="en-US" altLang="zh-CN" sz="1600">
                          <a:effectLst/>
                        </a:rPr>
                        <a:t>Spring Bean</a:t>
                      </a:r>
                      <a:r>
                        <a:rPr lang="zh-CN" altLang="en-US" sz="1600">
                          <a:effectLst/>
                        </a:rPr>
                        <a:t>的完整列表</a:t>
                      </a:r>
                      <a:endParaRPr lang="zh-CN" altLang="en-US" sz="1600">
                        <a:effectLst/>
                      </a:endParaRPr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caches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effectLst/>
                        </a:rPr>
                        <a:t>暴露可用的缓存</a:t>
                      </a:r>
                      <a:endParaRPr lang="zh-CN" altLang="en-US" sz="1600">
                        <a:effectLst/>
                      </a:endParaRPr>
                    </a:p>
                  </a:txBody>
                  <a:tcPr/>
                </a:tc>
              </a:tr>
              <a:tr h="297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conditions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显示自动配置的所有条件信息，包括匹配或不匹配的原因</a:t>
                      </a:r>
                      <a:endParaRPr lang="zh-CN" altLang="en-US" sz="1600"/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configprops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显示所有</a:t>
                      </a:r>
                      <a:r>
                        <a:rPr lang="en-US" altLang="zh-CN" sz="1600"/>
                        <a:t>@ConfigurationProperties</a:t>
                      </a:r>
                      <a:endParaRPr lang="en-US" altLang="zh-CN" sz="1600"/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env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effectLst/>
                        </a:rPr>
                        <a:t>暴露</a:t>
                      </a:r>
                      <a:r>
                        <a:rPr lang="en-US" altLang="zh-CN" sz="1600">
                          <a:effectLst/>
                        </a:rPr>
                        <a:t>Spring</a:t>
                      </a:r>
                      <a:r>
                        <a:rPr lang="zh-CN" altLang="en-US" sz="1600">
                          <a:effectLst/>
                        </a:rPr>
                        <a:t>的属性</a:t>
                      </a:r>
                      <a:r>
                        <a:rPr lang="en-US" altLang="zh-CN" sz="1600">
                          <a:effectLst/>
                        </a:rPr>
                        <a:t>ConfigurableEnvironment</a:t>
                      </a:r>
                      <a:endParaRPr lang="en-US" altLang="zh-CN" sz="1600">
                        <a:effectLst/>
                      </a:endParaRPr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flyway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effectLst/>
                        </a:rPr>
                        <a:t>显示已应用的所有</a:t>
                      </a:r>
                      <a:r>
                        <a:rPr lang="en-US" altLang="zh-CN" sz="1600">
                          <a:effectLst/>
                        </a:rPr>
                        <a:t>Flyway</a:t>
                      </a:r>
                      <a:r>
                        <a:rPr lang="zh-CN" altLang="en-US" sz="1600">
                          <a:effectLst/>
                        </a:rPr>
                        <a:t>数据库迁移。需要一个或多个</a:t>
                      </a:r>
                      <a:r>
                        <a:rPr lang="en-US" altLang="zh-CN" sz="1600">
                          <a:effectLst/>
                        </a:rPr>
                        <a:t>Flyway</a:t>
                      </a:r>
                      <a:r>
                        <a:rPr lang="zh-CN" altLang="en-US" sz="1600">
                          <a:effectLst/>
                        </a:rPr>
                        <a:t>组件。</a:t>
                      </a:r>
                      <a:endParaRPr lang="zh-CN" altLang="en-US" sz="1600">
                        <a:effectLst/>
                      </a:endParaRPr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health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显示应用程序运行状况信息</a:t>
                      </a:r>
                      <a:endParaRPr lang="zh-CN" altLang="en-US" sz="1600"/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httptrace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显示</a:t>
                      </a:r>
                      <a:r>
                        <a:rPr lang="en-US" altLang="zh-CN" sz="1600"/>
                        <a:t>HTTP</a:t>
                      </a:r>
                      <a:r>
                        <a:rPr lang="zh-CN" altLang="en-US" sz="1600"/>
                        <a:t>跟踪信息（默认情况下，最近</a:t>
                      </a:r>
                      <a:r>
                        <a:rPr lang="en-US" altLang="zh-CN" sz="1600"/>
                        <a:t>100</a:t>
                      </a:r>
                      <a:r>
                        <a:rPr lang="zh-CN" altLang="en-US" sz="1600"/>
                        <a:t>个</a:t>
                      </a:r>
                      <a:r>
                        <a:rPr lang="en-US" altLang="zh-CN" sz="1600"/>
                        <a:t>HTTP</a:t>
                      </a:r>
                      <a:r>
                        <a:rPr lang="zh-CN" altLang="en-US" sz="1600"/>
                        <a:t>请求</a:t>
                      </a:r>
                      <a:r>
                        <a:rPr lang="en-US" altLang="zh-CN" sz="1600"/>
                        <a:t>-</a:t>
                      </a:r>
                      <a:r>
                        <a:rPr lang="zh-CN" altLang="en-US" sz="1600"/>
                        <a:t>响应）。需要一个</a:t>
                      </a:r>
                      <a:r>
                        <a:rPr lang="en-US" altLang="zh-CN" sz="1600"/>
                        <a:t>HttpTraceRepository</a:t>
                      </a:r>
                      <a:r>
                        <a:rPr lang="zh-CN" altLang="en-US" sz="1600"/>
                        <a:t>组件</a:t>
                      </a:r>
                      <a:endParaRPr lang="zh-CN" altLang="en-US" sz="1600"/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info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显示应用程序信息</a:t>
                      </a:r>
                      <a:endParaRPr lang="zh-CN" altLang="en-US" sz="1600"/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integrationgraph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effectLst/>
                        </a:rPr>
                        <a:t>显示</a:t>
                      </a:r>
                      <a:r>
                        <a:rPr lang="en-US" altLang="zh-CN" sz="1600">
                          <a:effectLst/>
                        </a:rPr>
                        <a:t>Spring integrationgraph </a:t>
                      </a:r>
                      <a:r>
                        <a:rPr lang="zh-CN" altLang="en-US" sz="1600">
                          <a:effectLst/>
                        </a:rPr>
                        <a:t>。需要依赖</a:t>
                      </a:r>
                      <a:r>
                        <a:rPr lang="en-US" altLang="zh-CN" sz="1600">
                          <a:effectLst/>
                        </a:rPr>
                        <a:t>spring-integration-core</a:t>
                      </a:r>
                      <a:endParaRPr lang="zh-CN" altLang="en-US" sz="1600">
                        <a:effectLst/>
                      </a:endParaRPr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loggers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显示和修改应用程序中日志的配置</a:t>
                      </a:r>
                      <a:endParaRPr lang="zh-CN" altLang="en-US" sz="1600"/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liquibase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effectLst/>
                        </a:rPr>
                        <a:t>显示已应用的所有</a:t>
                      </a:r>
                      <a:r>
                        <a:rPr lang="en-US" altLang="zh-CN" sz="1600">
                          <a:effectLst/>
                        </a:rPr>
                        <a:t>Liquibase</a:t>
                      </a:r>
                      <a:r>
                        <a:rPr lang="zh-CN" altLang="en-US" sz="1600">
                          <a:effectLst/>
                        </a:rPr>
                        <a:t>数据库迁移。需要一个或多个</a:t>
                      </a:r>
                      <a:r>
                        <a:rPr lang="en-US" altLang="zh-CN" sz="1600">
                          <a:effectLst/>
                        </a:rPr>
                        <a:t>Liquibase</a:t>
                      </a:r>
                      <a:r>
                        <a:rPr lang="zh-CN" altLang="en-US" sz="1600">
                          <a:effectLst/>
                        </a:rPr>
                        <a:t>组件。</a:t>
                      </a:r>
                      <a:endParaRPr lang="zh-CN" altLang="en-US" sz="1600">
                        <a:effectLst/>
                      </a:endParaRPr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metrics</a:t>
                      </a:r>
                      <a:endParaRPr lang="en-US" altLang="zh-CN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显示当前应用程序的“指标”信息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可观测性 </a:t>
            </a:r>
            <a:r>
              <a:rPr lang="en-US" altLang="zh-CN">
                <a:sym typeface="+mn-ea"/>
              </a:rPr>
              <a:t>- </a:t>
            </a:r>
            <a:r>
              <a:rPr lang="en-US" altLang="zh-CN">
                <a:effectLst/>
              </a:rPr>
              <a:t>Endpoints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7922" y="1162116"/>
          <a:ext cx="10825317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304"/>
                <a:gridCol w="9026013"/>
              </a:tblGrid>
              <a:tr h="292584">
                <a:tc>
                  <a:txBody>
                    <a:bodyPr/>
                    <a:lstStyle/>
                    <a:p>
                      <a:r>
                        <a:rPr lang="zh-CN" altLang="en-US" sz="1600"/>
                        <a:t>端点名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描述</a:t>
                      </a:r>
                      <a:endParaRPr lang="zh-CN" altLang="en-US" sz="1600"/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mappings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显示所有</a:t>
                      </a:r>
                      <a:r>
                        <a:rPr lang="en-US" altLang="zh-CN" sz="1600"/>
                        <a:t>@RequestMapping</a:t>
                      </a:r>
                      <a:r>
                        <a:rPr lang="zh-CN" altLang="en-US" sz="1600"/>
                        <a:t>路径列表</a:t>
                      </a:r>
                      <a:endParaRPr lang="zh-CN" altLang="en-US" sz="1600"/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scheduledtasks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显示应用程序中的计划任务</a:t>
                      </a:r>
                      <a:endParaRPr lang="zh-CN" altLang="en-US" sz="1600"/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sessions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允许从</a:t>
                      </a:r>
                      <a:r>
                        <a:rPr lang="en-US" altLang="zh-CN" sz="1600"/>
                        <a:t>Spring Session</a:t>
                      </a:r>
                      <a:r>
                        <a:rPr lang="zh-CN" altLang="en-US" sz="1600"/>
                        <a:t>支持的会话存储中检索和删除用户会话。需要使用</a:t>
                      </a:r>
                      <a:r>
                        <a:rPr lang="en-US" altLang="zh-CN" sz="1600"/>
                        <a:t>Spring Session</a:t>
                      </a:r>
                      <a:r>
                        <a:rPr lang="zh-CN" altLang="en-US" sz="1600"/>
                        <a:t>的基于</a:t>
                      </a:r>
                      <a:r>
                        <a:rPr lang="en-US" altLang="zh-CN" sz="1600"/>
                        <a:t>Servlet</a:t>
                      </a:r>
                      <a:r>
                        <a:rPr lang="zh-CN" altLang="en-US" sz="1600"/>
                        <a:t>的</a:t>
                      </a:r>
                      <a:r>
                        <a:rPr lang="en-US" altLang="zh-CN" sz="1600"/>
                        <a:t>Web</a:t>
                      </a:r>
                      <a:r>
                        <a:rPr lang="zh-CN" altLang="en-US" sz="1600"/>
                        <a:t>应用程序</a:t>
                      </a:r>
                      <a:endParaRPr lang="zh-CN" altLang="en-US" sz="1600"/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shutdown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使应用程序正常关闭。默认禁用</a:t>
                      </a:r>
                      <a:endParaRPr lang="zh-CN" altLang="en-US" sz="1600"/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startup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显示由</a:t>
                      </a:r>
                      <a:r>
                        <a:rPr lang="en-US" altLang="zh-CN" sz="1600"/>
                        <a:t>ApplicationStartup</a:t>
                      </a:r>
                      <a:r>
                        <a:rPr lang="zh-CN" altLang="en-US" sz="1600"/>
                        <a:t>收集的启动步骤数据。需要使用</a:t>
                      </a:r>
                      <a:r>
                        <a:rPr lang="en-US" altLang="zh-CN" sz="1600"/>
                        <a:t>SpringApplication</a:t>
                      </a:r>
                      <a:r>
                        <a:rPr lang="zh-CN" altLang="en-US" sz="1600"/>
                        <a:t>进行配置</a:t>
                      </a:r>
                      <a:r>
                        <a:rPr lang="en-US" altLang="zh-CN" sz="1600"/>
                        <a:t>BufferingApplicationStartup</a:t>
                      </a:r>
                      <a:endParaRPr lang="en-US" altLang="zh-CN" sz="1600"/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threaddump</a:t>
                      </a:r>
                      <a:endParaRPr lang="en-US" altLang="zh-CN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执行线程转储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heapdump</a:t>
                      </a:r>
                      <a:endParaRPr lang="en-US" altLang="zh-CN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返回</a:t>
                      </a:r>
                      <a:r>
                        <a:rPr lang="en-US" altLang="zh-CN" sz="1600"/>
                        <a:t>hprof</a:t>
                      </a:r>
                      <a:r>
                        <a:rPr lang="zh-CN" altLang="en-US" sz="1600"/>
                        <a:t>堆转储文件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jolokia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effectLst/>
                        </a:rPr>
                        <a:t>通过</a:t>
                      </a:r>
                      <a:r>
                        <a:rPr lang="en-US" altLang="zh-CN" sz="1600">
                          <a:effectLst/>
                        </a:rPr>
                        <a:t>HTTP</a:t>
                      </a:r>
                      <a:r>
                        <a:rPr lang="zh-CN" altLang="en-US" sz="1600">
                          <a:effectLst/>
                        </a:rPr>
                        <a:t>暴露</a:t>
                      </a:r>
                      <a:r>
                        <a:rPr lang="en-US" altLang="zh-CN" sz="1600">
                          <a:effectLst/>
                        </a:rPr>
                        <a:t>JMX bean</a:t>
                      </a:r>
                      <a:r>
                        <a:rPr lang="zh-CN" altLang="en-US" sz="1600">
                          <a:effectLst/>
                        </a:rPr>
                        <a:t>（需要引入</a:t>
                      </a:r>
                      <a:r>
                        <a:rPr lang="en-US" altLang="zh-CN" sz="1600">
                          <a:effectLst/>
                        </a:rPr>
                        <a:t>Jolokia</a:t>
                      </a:r>
                      <a:r>
                        <a:rPr lang="zh-CN" altLang="en-US" sz="1600">
                          <a:effectLst/>
                        </a:rPr>
                        <a:t>，不适用于</a:t>
                      </a:r>
                      <a:r>
                        <a:rPr lang="en-US" altLang="zh-CN" sz="1600">
                          <a:effectLst/>
                        </a:rPr>
                        <a:t>WebFlux</a:t>
                      </a:r>
                      <a:r>
                        <a:rPr lang="zh-CN" altLang="en-US" sz="1600">
                          <a:effectLst/>
                        </a:rPr>
                        <a:t>）。需要引入依赖</a:t>
                      </a:r>
                      <a:r>
                        <a:rPr lang="en-US" altLang="zh-CN" sz="1600">
                          <a:effectLst/>
                        </a:rPr>
                        <a:t>jolokia-core</a:t>
                      </a:r>
                      <a:endParaRPr lang="zh-CN" altLang="en-US" sz="1600">
                        <a:effectLst/>
                      </a:endParaRPr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logfile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返回日志文件的内容（如果已设置</a:t>
                      </a:r>
                      <a:r>
                        <a:rPr lang="en-US" altLang="zh-CN" sz="1600"/>
                        <a:t>logging.file.name</a:t>
                      </a:r>
                      <a:r>
                        <a:rPr lang="zh-CN" altLang="en-US" sz="1600"/>
                        <a:t>或</a:t>
                      </a:r>
                      <a:r>
                        <a:rPr lang="en-US" altLang="zh-CN" sz="1600"/>
                        <a:t>logging.file.path</a:t>
                      </a:r>
                      <a:r>
                        <a:rPr lang="zh-CN" altLang="en-US" sz="1600"/>
                        <a:t>属性）。支持使用</a:t>
                      </a:r>
                      <a:r>
                        <a:rPr lang="en-US" altLang="zh-CN" sz="1600"/>
                        <a:t>HTTPRange</a:t>
                      </a:r>
                      <a:r>
                        <a:rPr lang="zh-CN" altLang="en-US" sz="1600"/>
                        <a:t>标头来检索部分日志文件的内容</a:t>
                      </a:r>
                      <a:endParaRPr lang="zh-CN" altLang="en-US" sz="1600"/>
                    </a:p>
                  </a:txBody>
                  <a:tcPr/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prometheus</a:t>
                      </a:r>
                      <a:endParaRPr lang="en-US" altLang="zh-CN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以</a:t>
                      </a:r>
                      <a:r>
                        <a:rPr lang="en-US" altLang="zh-CN" sz="1600"/>
                        <a:t>Prometheus</a:t>
                      </a:r>
                      <a:r>
                        <a:rPr lang="zh-CN" altLang="en-US" sz="1600"/>
                        <a:t>服务器可以抓取的格式公开指标。需要依赖</a:t>
                      </a:r>
                      <a:r>
                        <a:rPr lang="en-US" altLang="zh-CN" sz="1600"/>
                        <a:t>micrometer-registry-prometheus</a:t>
                      </a:r>
                      <a:endParaRPr lang="en-US" altLang="zh-CN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核心原理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10000"/>
          </a:bodyPr>
          <a:lstStyle/>
          <a:p>
            <a:r>
              <a:rPr lang="zh-CN" altLang="en-US"/>
              <a:t>生命周期监听（了解）</a:t>
            </a:r>
            <a:endParaRPr lang="zh-CN" altLang="en-US"/>
          </a:p>
          <a:p>
            <a:r>
              <a:rPr lang="zh-CN" altLang="en-US">
                <a:sym typeface="+mn-ea"/>
              </a:rPr>
              <a:t>生命周期事件（了解）</a:t>
            </a:r>
            <a:endParaRPr lang="zh-CN" altLang="en-US"/>
          </a:p>
          <a:p>
            <a:r>
              <a:rPr lang="zh-CN" altLang="en-US"/>
              <a:t>事件驱动开发（了解）</a:t>
            </a:r>
            <a:endParaRPr lang="zh-CN" altLang="en-US"/>
          </a:p>
          <a:p>
            <a:r>
              <a:rPr lang="zh-CN" altLang="en-US"/>
              <a:t>自动配置原理（熟悉）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生命周期监听（了解）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715" y="1149668"/>
            <a:ext cx="7925435" cy="5443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09000" y="1330325"/>
            <a:ext cx="3254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C000"/>
                </a:solidFill>
              </a:rPr>
              <a:t>SpringApplicationRunListener</a:t>
            </a:r>
            <a:endParaRPr lang="en-US" altLang="zh-CN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C000"/>
                </a:solidFill>
              </a:rPr>
              <a:t>META-INF/spring.factories</a:t>
            </a:r>
            <a:endParaRPr lang="en-US" altLang="zh-CN">
              <a:solidFill>
                <a:srgbClr val="FFC000"/>
              </a:solidFill>
            </a:endParaRPr>
          </a:p>
          <a:p>
            <a:endParaRPr lang="en-US" altLang="zh-CN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生命周期监听（了解）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36600" y="1426210"/>
          <a:ext cx="1054227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185"/>
                <a:gridCol w="2834005"/>
                <a:gridCol w="4577080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监听器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感知阶段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配置方式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BootstrapRegistryInitializer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特定阶段：引导初始化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、META-INF/spring.factories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、application.addBootstrapRegistryInitializer()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ApplicationContextInitializer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特定阶段：ioc容器初始化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、META-INF/spring.factories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、application.addInitializers()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ApplicationListener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全阶段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、META-INF/spring.factories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、SpringApplication.addListeners(…)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r>
                        <a:rPr lang="zh-CN" altLang="en-US"/>
                        <a:t>、@Bean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或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@EventListener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SpringApplicationRunListener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全阶段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META-INF/spring.factories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ApplicationRunner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特定阶段：感知应用就绪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@Bean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CommandLineRunner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特定阶段：感知应用就绪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@Bean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5980" y="5448935"/>
            <a:ext cx="975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C000"/>
                </a:solidFill>
              </a:rPr>
              <a:t>最佳实践：</a:t>
            </a:r>
            <a:endParaRPr lang="en-US" altLang="zh-CN">
              <a:solidFill>
                <a:srgbClr val="FFC000"/>
              </a:solidFill>
            </a:endParaRPr>
          </a:p>
          <a:p>
            <a:r>
              <a:rPr lang="en-US" altLang="zh-CN">
                <a:solidFill>
                  <a:srgbClr val="FFC000"/>
                </a:solidFill>
              </a:rPr>
              <a:t>1</a:t>
            </a:r>
            <a:r>
              <a:rPr lang="zh-CN" altLang="en-US">
                <a:solidFill>
                  <a:srgbClr val="FFC000"/>
                </a:solidFill>
              </a:rPr>
              <a:t>、应用启动后做事：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ApplicationRunner、CommandLineRunner</a:t>
            </a:r>
            <a:endParaRPr lang="zh-CN" altLang="en-US">
              <a:solidFill>
                <a:srgbClr val="FFC000"/>
              </a:solidFill>
              <a:sym typeface="+mn-ea"/>
            </a:endParaRPr>
          </a:p>
          <a:p>
            <a:r>
              <a:rPr lang="en-US" altLang="zh-CN">
                <a:solidFill>
                  <a:srgbClr val="FFC000"/>
                </a:solidFill>
              </a:rPr>
              <a:t>2</a:t>
            </a:r>
            <a:r>
              <a:rPr lang="zh-CN" altLang="en-US">
                <a:solidFill>
                  <a:srgbClr val="FFC000"/>
                </a:solidFill>
              </a:rPr>
              <a:t>、事件驱动开发：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ApplicationListener</a:t>
            </a:r>
            <a:endParaRPr lang="zh-CN" altLang="en-US">
              <a:solidFill>
                <a:srgbClr val="FFC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SpringBoot</a:t>
            </a:r>
            <a:r>
              <a:rPr lang="zh-CN" altLang="en-US">
                <a:sym typeface="+mn-ea"/>
              </a:rPr>
              <a:t>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95363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C000"/>
                </a:solidFill>
              </a:rPr>
              <a:t>SpringBoot </a:t>
            </a:r>
            <a:r>
              <a:rPr lang="zh-CN" altLang="en-US"/>
              <a:t>帮我们</a:t>
            </a:r>
            <a:r>
              <a:rPr lang="zh-CN" altLang="en-US">
                <a:solidFill>
                  <a:srgbClr val="FFC000"/>
                </a:solidFill>
              </a:rPr>
              <a:t>简单、快速</a:t>
            </a:r>
            <a:r>
              <a:rPr lang="zh-CN" altLang="en-US"/>
              <a:t>地</a:t>
            </a:r>
            <a:r>
              <a:rPr lang="zh-CN" altLang="en-US">
                <a:solidFill>
                  <a:srgbClr val="FFC000"/>
                </a:solidFill>
              </a:rPr>
              <a:t>创建</a:t>
            </a:r>
            <a:r>
              <a:rPr lang="zh-CN" altLang="en-US"/>
              <a:t>一个</a:t>
            </a:r>
            <a:r>
              <a:rPr lang="zh-CN" altLang="en-US">
                <a:solidFill>
                  <a:srgbClr val="00B050"/>
                </a:solidFill>
              </a:rPr>
              <a:t>独立</a:t>
            </a:r>
            <a:r>
              <a:rPr lang="zh-CN" altLang="en-US"/>
              <a:t>的、</a:t>
            </a:r>
            <a:r>
              <a:rPr lang="zh-CN" altLang="en-US">
                <a:solidFill>
                  <a:srgbClr val="00B050"/>
                </a:solidFill>
              </a:rPr>
              <a:t>生产级别</a:t>
            </a:r>
            <a:r>
              <a:rPr lang="zh-CN" altLang="en-US"/>
              <a:t>的 </a:t>
            </a:r>
            <a:r>
              <a:rPr lang="zh-CN" altLang="en-US">
                <a:solidFill>
                  <a:srgbClr val="FFC000"/>
                </a:solidFill>
              </a:rPr>
              <a:t>Spring 应用</a:t>
            </a:r>
            <a:r>
              <a:rPr lang="zh-CN" altLang="en-US"/>
              <a:t>；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大多数 SpringBoot 应用只需要编写少量配置即可快速整合 Spring 平台以及第三方技术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特性：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快速创建独立 Spring 应用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直接嵌入Tomcat、Jetty or Undertow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提供可选的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starter</a:t>
            </a:r>
            <a:r>
              <a:rPr lang="zh-CN" altLang="en-US"/>
              <a:t>，简化应用整合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>
                <a:solidFill>
                  <a:srgbClr val="FFC000"/>
                </a:solidFill>
              </a:rPr>
              <a:t>按需自动配置</a:t>
            </a:r>
            <a:r>
              <a:rPr lang="zh-CN" altLang="en-US"/>
              <a:t> Spring 以及 第三方库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>
                <a:solidFill>
                  <a:srgbClr val="FFC000"/>
                </a:solidFill>
              </a:rPr>
              <a:t>提供生产级特性</a:t>
            </a:r>
            <a:r>
              <a:rPr lang="zh-CN" altLang="en-US"/>
              <a:t>：如 监控指标、健康检查、</a:t>
            </a:r>
            <a:r>
              <a:rPr lang="zh-CN" altLang="en-US">
                <a:solidFill>
                  <a:srgbClr val="FFC000"/>
                </a:solidFill>
              </a:rPr>
              <a:t>外部化配置</a:t>
            </a:r>
            <a:r>
              <a:rPr lang="zh-CN" altLang="en-US"/>
              <a:t>等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无代码生成、无xml；</a:t>
            </a:r>
            <a:r>
              <a:rPr lang="en-US" altLang="zh-CN"/>
              <a:t> </a:t>
            </a:r>
            <a:r>
              <a:rPr lang="zh-CN" altLang="en-US"/>
              <a:t>都是基于自动配置技术</a:t>
            </a:r>
            <a:endParaRPr lang="zh-CN" altLang="en-US"/>
          </a:p>
          <a:p>
            <a:pPr lvl="0">
              <a:lnSpc>
                <a:spcPct val="110000"/>
              </a:lnSpc>
            </a:pPr>
            <a:r>
              <a:rPr lang="zh-CN" altLang="en-US"/>
              <a:t>总结：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简化开发，简化配置，简化整合，简化部署，简化监控，简化运维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生命周期事件（了解）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845" y="1096963"/>
            <a:ext cx="8219440" cy="554164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9022080" y="1158240"/>
          <a:ext cx="2959735" cy="4352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73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系统九大事件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ApplicationStartingEvent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ApplicationEnvironmentPreparedEvent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ApplicationContextInitializedEvent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67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ApplicationPreparedEvent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ApplicationStartedEvent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AvailabilityChangeEvent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67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ApplicationReadyEvent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AvailabilityChangeEvent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67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ApplicationFailedEvent 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生命周期事件（了解）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443673"/>
            <a:ext cx="11590020" cy="243014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事件驱动开发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629150"/>
          </a:xfrm>
        </p:spPr>
        <p:txBody>
          <a:bodyPr>
            <a:normAutofit fontScale="9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应用启动过程生命周期事件感知（9大事件）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应用运行中事件感知（无数种）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事件驱动开发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 sz="2400">
                <a:solidFill>
                  <a:srgbClr val="FFC000"/>
                </a:solidFill>
              </a:rPr>
              <a:t>定义事件</a:t>
            </a:r>
            <a:r>
              <a:rPr lang="zh-CN" altLang="en-US" sz="2400"/>
              <a:t>：</a:t>
            </a:r>
            <a:endParaRPr lang="zh-CN" altLang="en-US" sz="2400"/>
          </a:p>
          <a:p>
            <a:pPr lvl="2">
              <a:lnSpc>
                <a:spcPct val="120000"/>
              </a:lnSpc>
            </a:pPr>
            <a:r>
              <a:rPr lang="zh-CN" altLang="en-US" sz="2000"/>
              <a:t>任意事件：任意类可以作为事件类，建议命名</a:t>
            </a:r>
            <a:r>
              <a:rPr lang="en-US" altLang="zh-CN" sz="2000"/>
              <a:t> xxxEvent</a:t>
            </a:r>
            <a:endParaRPr lang="en-US" altLang="zh-CN" sz="2000"/>
          </a:p>
          <a:p>
            <a:pPr lvl="2">
              <a:lnSpc>
                <a:spcPct val="120000"/>
              </a:lnSpc>
            </a:pPr>
            <a:r>
              <a:rPr lang="zh-CN" altLang="en-US" sz="2000"/>
              <a:t>系统事件：继承</a:t>
            </a:r>
            <a:r>
              <a:rPr lang="en-US" altLang="zh-CN" sz="2000"/>
              <a:t> ApplicationEvent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FFC000"/>
                </a:solidFill>
              </a:rPr>
              <a:t>事件发布</a:t>
            </a:r>
            <a:r>
              <a:rPr lang="zh-CN" altLang="en-US"/>
              <a:t>：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组件实现</a:t>
            </a:r>
            <a:r>
              <a:rPr lang="en-US" altLang="zh-CN"/>
              <a:t> </a:t>
            </a:r>
            <a:r>
              <a:rPr lang="zh-CN" altLang="en-US"/>
              <a:t>ApplicationEventPublisherAware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自动注入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ApplicationEventPublisher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FFC000"/>
                </a:solidFill>
              </a:rPr>
              <a:t>事件监听</a:t>
            </a:r>
            <a:r>
              <a:rPr lang="zh-CN" altLang="en-US"/>
              <a:t>：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组件 + 方法标注@EventListener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事件驱动开发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2950" y="1533208"/>
            <a:ext cx="10515600" cy="353631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0036" y="1566843"/>
            <a:ext cx="9438969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CouponService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@Order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@EventListener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onEvent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(LoginSuccessEvent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loginSuccessEvent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"===== CouponService ====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感知到事件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loginSuccessEvent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UserEntity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source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(UserEntity)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loginSuccessEvent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.getSource();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sendCoupon(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.getUsername());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sendCoupon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username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username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随机得到了一张优惠券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事件驱动开发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自动配置原理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947" y="1125698"/>
            <a:ext cx="9984105" cy="540807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SpringBoot</a:t>
            </a:r>
            <a:r>
              <a:rPr lang="zh-CN" altLang="en-US"/>
              <a:t>完整项目启动流程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196" y="1192705"/>
            <a:ext cx="9773607" cy="534098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自定义</a:t>
            </a:r>
            <a:r>
              <a:rPr lang="en-US" altLang="zh-CN"/>
              <a:t>starter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场景设计</a:t>
            </a:r>
            <a:endParaRPr lang="zh-CN" altLang="en-US"/>
          </a:p>
          <a:p>
            <a:r>
              <a:rPr lang="zh-CN" altLang="en-US"/>
              <a:t>基础抽取</a:t>
            </a:r>
            <a:endParaRPr lang="zh-CN" altLang="en-US"/>
          </a:p>
          <a:p>
            <a:r>
              <a:rPr lang="en-US" altLang="zh-CN"/>
              <a:t>@EnableXx</a:t>
            </a:r>
            <a:r>
              <a:rPr lang="zh-CN" altLang="en-US"/>
              <a:t>机制</a:t>
            </a:r>
            <a:endParaRPr lang="zh-CN" altLang="en-US"/>
          </a:p>
          <a:p>
            <a:r>
              <a:rPr lang="zh-CN" altLang="en-US"/>
              <a:t>完全自动配置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场景设计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C000"/>
                </a:solidFill>
              </a:rPr>
              <a:t>场景：</a:t>
            </a:r>
            <a:r>
              <a:rPr lang="zh-CN" altLang="en-US"/>
              <a:t>抽取聊天机器人场景，它可以打招呼。</a:t>
            </a:r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效果：</a:t>
            </a:r>
            <a:r>
              <a:rPr lang="zh-CN" altLang="en-US"/>
              <a:t>任何项目导入此starter都具有打招呼功能，并且问候语中的人名需要可以在配置文件中修改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基础抽取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创建自定义starter项目，引入spring-boot-starter基础依赖</a:t>
            </a:r>
            <a:endParaRPr lang="zh-CN" altLang="en-US"/>
          </a:p>
          <a:p>
            <a:r>
              <a:rPr lang="zh-CN" altLang="en-US"/>
              <a:t>2. 编写模块功能，引入模块所有需要的依赖。</a:t>
            </a:r>
            <a:endParaRPr lang="zh-CN" altLang="en-US"/>
          </a:p>
          <a:p>
            <a:r>
              <a:rPr lang="zh-CN" altLang="en-US"/>
              <a:t>3. 编写xxxAutoConfiguration自动配置类，帮其他项目导入这个模块需要的所有组件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SpringBoot</a:t>
            </a:r>
            <a:r>
              <a:rPr lang="zh-CN" altLang="en-US">
                <a:sym typeface="+mn-ea"/>
              </a:rPr>
              <a:t>特性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快速部署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68095" y="1387475"/>
            <a:ext cx="6158865" cy="279654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&lt;!--    SpringBoot应用打包插件--&gt;</a:t>
            </a:r>
            <a:endParaRPr lang="zh-CN" altLang="en-US"/>
          </a:p>
          <a:p>
            <a:pPr algn="l"/>
            <a:r>
              <a:rPr lang="zh-CN" altLang="en-US"/>
              <a:t>    &lt;build&gt;</a:t>
            </a:r>
            <a:endParaRPr lang="zh-CN" altLang="en-US"/>
          </a:p>
          <a:p>
            <a:pPr algn="l"/>
            <a:r>
              <a:rPr lang="zh-CN" altLang="en-US"/>
              <a:t>        &lt;plugins&gt;</a:t>
            </a:r>
            <a:endParaRPr lang="zh-CN" altLang="en-US"/>
          </a:p>
          <a:p>
            <a:pPr algn="l"/>
            <a:r>
              <a:rPr lang="zh-CN" altLang="en-US"/>
              <a:t>            &lt;plugin&gt;</a:t>
            </a:r>
            <a:endParaRPr lang="zh-CN" altLang="en-US"/>
          </a:p>
          <a:p>
            <a:pPr algn="l"/>
            <a:r>
              <a:rPr lang="zh-CN" altLang="en-US"/>
              <a:t>                &lt;groupId&gt;org.springframework.boot&lt;/groupId&gt;</a:t>
            </a:r>
            <a:endParaRPr lang="zh-CN" altLang="en-US"/>
          </a:p>
          <a:p>
            <a:pPr algn="l"/>
            <a:r>
              <a:rPr lang="zh-CN" altLang="en-US"/>
              <a:t>                &lt;artifactId&gt;</a:t>
            </a:r>
            <a:r>
              <a:rPr lang="zh-CN" altLang="en-US">
                <a:solidFill>
                  <a:srgbClr val="FFC000"/>
                </a:solidFill>
              </a:rPr>
              <a:t>spring-boot-maven-plugin</a:t>
            </a:r>
            <a:r>
              <a:rPr lang="zh-CN" altLang="en-US"/>
              <a:t>&lt;/artifactId&gt;</a:t>
            </a:r>
            <a:endParaRPr lang="zh-CN" altLang="en-US"/>
          </a:p>
          <a:p>
            <a:pPr algn="l"/>
            <a:r>
              <a:rPr lang="zh-CN" altLang="en-US"/>
              <a:t>            &lt;/plugin&gt;</a:t>
            </a:r>
            <a:endParaRPr lang="zh-CN" altLang="en-US"/>
          </a:p>
          <a:p>
            <a:pPr algn="l"/>
            <a:r>
              <a:rPr lang="zh-CN" altLang="en-US"/>
              <a:t>        &lt;/plugins&gt;</a:t>
            </a:r>
            <a:endParaRPr lang="zh-CN" altLang="en-US"/>
          </a:p>
          <a:p>
            <a:pPr algn="l"/>
            <a:r>
              <a:rPr lang="zh-CN" altLang="en-US"/>
              <a:t>    &lt;/build&gt;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8095" y="4580255"/>
            <a:ext cx="6158865" cy="53721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solidFill>
                  <a:srgbClr val="FFC000"/>
                </a:solidFill>
              </a:rPr>
              <a:t>打包：</a:t>
            </a:r>
            <a:r>
              <a:rPr lang="en-US" altLang="zh-CN">
                <a:solidFill>
                  <a:srgbClr val="FFC000"/>
                </a:solidFill>
              </a:rPr>
              <a:t>mvn clean package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8095" y="5330190"/>
            <a:ext cx="6158865" cy="53721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solidFill>
                  <a:srgbClr val="00B050"/>
                </a:solidFill>
              </a:rPr>
              <a:t>运行：</a:t>
            </a:r>
            <a:r>
              <a:rPr lang="en-US" altLang="zh-CN">
                <a:solidFill>
                  <a:srgbClr val="00B050"/>
                </a:solidFill>
              </a:rPr>
              <a:t>java -jar demo.jar</a:t>
            </a:r>
            <a:endParaRPr lang="en-US" altLang="zh-CN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@EnableXxx </a:t>
            </a:r>
            <a:r>
              <a:rPr lang="zh-CN" altLang="en-US">
                <a:sym typeface="+mn-ea"/>
              </a:rPr>
              <a:t>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编写自定义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@EnableXxx </a:t>
            </a:r>
            <a:r>
              <a:rPr lang="zh-CN" altLang="en-US">
                <a:sym typeface="+mn-ea"/>
              </a:rPr>
              <a:t>注解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en-US" altLang="zh-CN">
                <a:sym typeface="+mn-ea"/>
              </a:rPr>
              <a:t>@EnableXxx </a:t>
            </a:r>
            <a:r>
              <a:rPr lang="zh-CN" altLang="en-US">
                <a:sym typeface="+mn-ea"/>
              </a:rPr>
              <a:t>导入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自动配置类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测试功能组件生效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完全自动配置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、依赖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SpringBoot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SPI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机制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>
                <a:solidFill>
                  <a:srgbClr val="FFC000"/>
                </a:solidFill>
                <a:sym typeface="+mn-ea"/>
              </a:rPr>
              <a:t>META-INF/spring/</a:t>
            </a:r>
            <a:r>
              <a:rPr lang="zh-CN" altLang="en-US" sz="2000">
                <a:solidFill>
                  <a:srgbClr val="00B050"/>
                </a:solidFill>
                <a:sym typeface="+mn-ea"/>
              </a:rPr>
              <a:t>org.springframework.boot.autoconfigure.AutoConfiguration</a:t>
            </a:r>
            <a:r>
              <a:rPr lang="zh-CN" altLang="en-US" sz="2000">
                <a:solidFill>
                  <a:srgbClr val="FFC000"/>
                </a:solidFill>
                <a:sym typeface="+mn-ea"/>
              </a:rPr>
              <a:t>.imports</a:t>
            </a:r>
            <a:r>
              <a:rPr lang="zh-CN" altLang="en-US" sz="2000">
                <a:sym typeface="+mn-ea"/>
              </a:rPr>
              <a:t> 文件中编写好我们自动配置类的全类名即可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、项目启动，自动加载我们的自动配置类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8401" y="2967335"/>
            <a:ext cx="1071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尚硅谷让天下没有难学的技术</a:t>
            </a:r>
            <a:endParaRPr lang="zh-CN" altLang="en-US" sz="5400" spc="30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场景启动器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场景启动器：</a:t>
            </a:r>
            <a:r>
              <a:rPr lang="zh-CN" altLang="en-US"/>
              <a:t>导入相关的场景，拥有相关的功能。</a:t>
            </a:r>
            <a:endParaRPr lang="zh-CN" altLang="en-US"/>
          </a:p>
          <a:p>
            <a:r>
              <a:rPr lang="zh-CN" altLang="en-US"/>
              <a:t>默认支持的所有场景：</a:t>
            </a:r>
            <a:endParaRPr lang="zh-CN" altLang="en-US"/>
          </a:p>
          <a:p>
            <a:pPr lvl="1"/>
            <a:r>
              <a:rPr lang="zh-CN" altLang="en-US"/>
              <a:t>https://docs.spring.io/spring-boot/docs/current/reference/html/using.html#using.build-systems.starters</a:t>
            </a:r>
            <a:endParaRPr lang="zh-CN" altLang="en-US"/>
          </a:p>
          <a:p>
            <a:pPr lvl="1"/>
            <a:r>
              <a:rPr lang="zh-CN" altLang="en-US"/>
              <a:t>官方提供的场景：命名为：</a:t>
            </a:r>
            <a:r>
              <a:rPr lang="zh-CN" altLang="en-US">
                <a:solidFill>
                  <a:srgbClr val="FFC000"/>
                </a:solidFill>
              </a:rPr>
              <a:t>spring-boot-starter</a:t>
            </a:r>
            <a:r>
              <a:rPr lang="zh-CN" altLang="en-US">
                <a:solidFill>
                  <a:srgbClr val="00B050"/>
                </a:solidFill>
              </a:rPr>
              <a:t>-*</a:t>
            </a:r>
            <a:endParaRPr lang="zh-CN" altLang="en-US">
              <a:solidFill>
                <a:srgbClr val="00B050"/>
              </a:solidFill>
            </a:endParaRPr>
          </a:p>
          <a:p>
            <a:pPr lvl="1" algn="l">
              <a:buClrTx/>
              <a:buSzTx/>
            </a:pPr>
            <a:r>
              <a:rPr lang="zh-CN" altLang="en-US"/>
              <a:t>第三方提供场景：命名为：</a:t>
            </a:r>
            <a:r>
              <a:rPr lang="zh-CN" altLang="en-US">
                <a:solidFill>
                  <a:srgbClr val="00B050"/>
                </a:solidFill>
              </a:rPr>
              <a:t>*-</a:t>
            </a:r>
            <a:r>
              <a:rPr lang="zh-CN" altLang="en-US">
                <a:solidFill>
                  <a:srgbClr val="FFC000"/>
                </a:solidFill>
              </a:rPr>
              <a:t>spring-boot-starter</a:t>
            </a:r>
            <a:endParaRPr lang="zh-CN" altLang="en-US">
              <a:solidFill>
                <a:srgbClr val="FFC000"/>
              </a:solidFill>
            </a:endParaRPr>
          </a:p>
          <a:p>
            <a:pPr lvl="0" algn="l">
              <a:buClrTx/>
              <a:buSzTx/>
            </a:pPr>
            <a:endParaRPr lang="zh-CN" altLang="en-US">
              <a:solidFill>
                <a:srgbClr val="FFC000"/>
              </a:solidFill>
            </a:endParaRPr>
          </a:p>
          <a:p>
            <a:pPr lvl="0" algn="l">
              <a:buClrTx/>
              <a:buSzTx/>
            </a:pP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依赖管理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思考：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为什么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>
                <a:solidFill>
                  <a:srgbClr val="FFC000"/>
                </a:solidFill>
              </a:rPr>
              <a:t>不用写版本号？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en-US" altLang="zh-CN"/>
              <a:t>maven</a:t>
            </a:r>
            <a:r>
              <a:rPr lang="zh-CN" altLang="en-US"/>
              <a:t>父子继承，父项目可以</a:t>
            </a:r>
            <a:r>
              <a:rPr lang="zh-CN" altLang="en-US">
                <a:solidFill>
                  <a:srgbClr val="FF0000"/>
                </a:solidFill>
              </a:rPr>
              <a:t>锁定版本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哪些需要写版本号？</a:t>
            </a:r>
            <a:endParaRPr lang="zh-CN" altLang="en-US">
              <a:solidFill>
                <a:srgbClr val="FFC000"/>
              </a:solidFill>
            </a:endParaRPr>
          </a:p>
          <a:p>
            <a:pPr lvl="2"/>
            <a:r>
              <a:rPr lang="zh-CN" altLang="en-US"/>
              <a:t>父不管的都需要写版本</a:t>
            </a:r>
            <a:endParaRPr lang="zh-CN" altLang="en-US"/>
          </a:p>
          <a:p>
            <a:pPr lvl="1"/>
            <a:r>
              <a:rPr lang="zh-CN" altLang="en-US"/>
              <a:t>如何</a:t>
            </a:r>
            <a:r>
              <a:rPr lang="zh-CN" altLang="en-US">
                <a:solidFill>
                  <a:srgbClr val="FFC000"/>
                </a:solidFill>
              </a:rPr>
              <a:t>修改默认版本号</a:t>
            </a:r>
            <a:r>
              <a:rPr lang="zh-CN" altLang="en-US"/>
              <a:t>？</a:t>
            </a:r>
            <a:endParaRPr lang="zh-CN" altLang="en-US"/>
          </a:p>
          <a:p>
            <a:pPr lvl="2"/>
            <a:r>
              <a:rPr lang="zh-CN" altLang="en-US"/>
              <a:t>version</a:t>
            </a:r>
            <a:r>
              <a:rPr lang="en-US" altLang="zh-CN"/>
              <a:t> </a:t>
            </a:r>
            <a:r>
              <a:rPr lang="zh-CN" altLang="en-US"/>
              <a:t>精确声明版本</a:t>
            </a:r>
            <a:endParaRPr lang="zh-CN" altLang="en-US"/>
          </a:p>
          <a:p>
            <a:pPr lvl="2"/>
            <a:r>
              <a:rPr lang="zh-CN" altLang="en-US"/>
              <a:t>子覆盖父的属性设置</a:t>
            </a:r>
            <a:endParaRPr lang="zh-CN" altLang="en-US"/>
          </a:p>
          <a:p>
            <a:pPr lvl="3"/>
            <a:r>
              <a:rPr lang="zh-CN" altLang="en-US"/>
              <a:t>mysql.version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6955" y="2676208"/>
            <a:ext cx="7081520" cy="3517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FFC000"/>
                </a:solidFill>
              </a:rPr>
              <a:t>自动配置</a:t>
            </a:r>
            <a:r>
              <a:rPr lang="en-US" altLang="zh-CN"/>
              <a:t> - </a:t>
            </a:r>
            <a:r>
              <a:rPr lang="zh-CN" altLang="en-US"/>
              <a:t>初步理解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945380"/>
          </a:xfrm>
        </p:spPr>
        <p:txBody>
          <a:bodyPr>
            <a:normAutofit fontScale="70000"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C000"/>
                </a:solidFill>
              </a:rPr>
              <a:t>自动配置</a:t>
            </a:r>
            <a:endParaRPr lang="zh-CN" altLang="en-US">
              <a:solidFill>
                <a:srgbClr val="FFC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/>
              <a:t>导入场景，容器中就会自动配置好这个场景的核心组件。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>
                <a:sym typeface="+mn-ea"/>
              </a:rPr>
              <a:t>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Tomcat、SpringMVC、</a:t>
            </a:r>
            <a:r>
              <a:rPr lang="en-US" altLang="zh-CN">
                <a:sym typeface="+mn-ea"/>
              </a:rPr>
              <a:t>DataSource</a:t>
            </a:r>
            <a:r>
              <a:rPr lang="zh-CN" altLang="en-US">
                <a:sym typeface="+mn-ea"/>
              </a:rPr>
              <a:t> 等</a:t>
            </a:r>
            <a:endParaRPr lang="zh-CN" altLang="en-US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sym typeface="+mn-ea"/>
              </a:rPr>
              <a:t>不喜欢的组件可以自行配置进行替换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C000"/>
                </a:solidFill>
              </a:rPr>
              <a:t>默认的包扫描规则</a:t>
            </a:r>
            <a:endParaRPr lang="zh-CN" altLang="en-US">
              <a:solidFill>
                <a:srgbClr val="FFC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/>
              <a:t>SpringBoot只会扫描主程序所在的包及其下面的子包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C000"/>
                </a:solidFill>
              </a:rPr>
              <a:t>配置默认值</a:t>
            </a:r>
            <a:endParaRPr lang="zh-CN" altLang="en-US">
              <a:solidFill>
                <a:srgbClr val="FFC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/>
              <a:t>配置文件的所有配置项</a:t>
            </a:r>
            <a:r>
              <a:rPr lang="en-US" altLang="zh-CN"/>
              <a:t> </a:t>
            </a:r>
            <a:r>
              <a:rPr lang="zh-CN" altLang="en-US"/>
              <a:t>是和</a:t>
            </a:r>
            <a:r>
              <a:rPr lang="en-US" altLang="zh-CN"/>
              <a:t> </a:t>
            </a:r>
            <a:r>
              <a:rPr lang="zh-CN" altLang="en-US"/>
              <a:t>某个类的对象值进行一一绑定的。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很多配置即使不写都有默认值，如：端口号，字符编码等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默认能写的所有配置项：https://docs.spring.io/spring-boot/appendix/application-properties/index.html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C000"/>
                </a:solidFill>
              </a:rPr>
              <a:t>按需加载自动配置</a:t>
            </a:r>
            <a:endParaRPr lang="zh-CN" altLang="en-US">
              <a:solidFill>
                <a:srgbClr val="FFC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/>
              <a:t>导入的场景会导入全量自动配置包，但并不是都生效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56805" y="1689100"/>
            <a:ext cx="3016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50"/>
                </a:solidFill>
              </a:rPr>
              <a:t>约定大于配置</a:t>
            </a:r>
            <a:endParaRPr lang="zh-CN" altLang="en-US" sz="32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自动配置</a:t>
            </a:r>
            <a:r>
              <a:rPr lang="en-US" altLang="zh-CN"/>
              <a:t> - </a:t>
            </a:r>
            <a:r>
              <a:rPr lang="zh-CN" altLang="en-US"/>
              <a:t>完整流程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820920"/>
          </a:xfrm>
        </p:spPr>
        <p:txBody>
          <a:bodyPr>
            <a:normAutofit fontScale="87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核心流程总结：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rgbClr val="00B050"/>
                </a:solidFill>
              </a:rPr>
              <a:t>1</a:t>
            </a:r>
            <a:r>
              <a:rPr lang="en-US" altLang="zh-CN">
                <a:solidFill>
                  <a:srgbClr val="00B05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导入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starter</a:t>
            </a:r>
            <a:r>
              <a:rPr lang="zh-CN" altLang="en-US"/>
              <a:t>，就会导入</a:t>
            </a:r>
            <a:r>
              <a:rPr lang="zh-CN" altLang="en-US">
                <a:solidFill>
                  <a:srgbClr val="FFC000"/>
                </a:solidFill>
              </a:rPr>
              <a:t>autoconfigure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/>
              <a:t>包。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rgbClr val="00B050"/>
                </a:solidFill>
              </a:rPr>
              <a:t>2</a:t>
            </a:r>
            <a:r>
              <a:rPr lang="en-US" altLang="zh-CN">
                <a:solidFill>
                  <a:srgbClr val="00B05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autoconfigure </a:t>
            </a:r>
            <a:r>
              <a:rPr lang="zh-CN" altLang="en-US"/>
              <a:t>包里面 有一个文件 </a:t>
            </a:r>
            <a:r>
              <a:rPr lang="zh-CN" altLang="en-US" sz="1500" b="1">
                <a:solidFill>
                  <a:srgbClr val="00B050"/>
                </a:solidFill>
              </a:rPr>
              <a:t>META-INF</a:t>
            </a:r>
            <a:r>
              <a:rPr lang="zh-CN" altLang="en-US" sz="1500" b="1">
                <a:solidFill>
                  <a:srgbClr val="FFC000"/>
                </a:solidFill>
              </a:rPr>
              <a:t>/</a:t>
            </a:r>
            <a:r>
              <a:rPr lang="zh-CN" altLang="en-US" sz="1500" b="1">
                <a:solidFill>
                  <a:srgbClr val="00B050"/>
                </a:solidFill>
              </a:rPr>
              <a:t>spring</a:t>
            </a:r>
            <a:r>
              <a:rPr lang="zh-CN" altLang="en-US" sz="1500" b="1">
                <a:solidFill>
                  <a:srgbClr val="FFC000"/>
                </a:solidFill>
              </a:rPr>
              <a:t>/org.springframework.boot.autoconfigure.AutoConfiguration</a:t>
            </a:r>
            <a:r>
              <a:rPr lang="zh-CN" altLang="en-US" sz="1500" b="1">
                <a:solidFill>
                  <a:srgbClr val="00B050"/>
                </a:solidFill>
              </a:rPr>
              <a:t>.imports</a:t>
            </a:r>
            <a:r>
              <a:rPr lang="zh-CN" altLang="en-US"/>
              <a:t>,里面指定的所有启动要加载的自动配置类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rgbClr val="00B050"/>
                </a:solidFill>
              </a:rPr>
              <a:t>3</a:t>
            </a:r>
            <a:r>
              <a:rPr lang="en-US" altLang="zh-CN">
                <a:solidFill>
                  <a:srgbClr val="00B05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@EnableAutoConfiguration</a:t>
            </a:r>
            <a:r>
              <a:rPr lang="zh-CN" altLang="en-US"/>
              <a:t> 会自动的把上面文件里面写的所有自动配置类都导入进来。</a:t>
            </a:r>
            <a:r>
              <a:rPr lang="zh-CN" altLang="en-US">
                <a:solidFill>
                  <a:srgbClr val="FFC000"/>
                </a:solidFill>
              </a:rPr>
              <a:t>xxxAutoConfiguration </a:t>
            </a:r>
            <a:r>
              <a:rPr lang="zh-CN" altLang="en-US"/>
              <a:t>是有条件注解进行按需加载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rgbClr val="00B050"/>
                </a:solidFill>
              </a:rPr>
              <a:t>4</a:t>
            </a:r>
            <a:r>
              <a:rPr lang="en-US" altLang="zh-CN">
                <a:solidFill>
                  <a:srgbClr val="00B05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xxxAutoConfiguration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/>
              <a:t>给容器中导入一堆组件，组件都是从 </a:t>
            </a:r>
            <a:r>
              <a:rPr lang="zh-CN" altLang="en-US">
                <a:solidFill>
                  <a:srgbClr val="FFC000"/>
                </a:solidFill>
              </a:rPr>
              <a:t>xxxProperties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/>
              <a:t>中提取属性值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rgbClr val="00B050"/>
                </a:solidFill>
              </a:rPr>
              <a:t>5</a:t>
            </a:r>
            <a:r>
              <a:rPr lang="en-US" altLang="zh-CN">
                <a:solidFill>
                  <a:srgbClr val="00B05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xxxProperties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/>
              <a:t>又是和配置文件进行了绑定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效果：导入starter、修改配置文件，就能修改底层行为。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6*194"/>
  <p:tag name="TABLE_ENDDRAG_RECT" val="76*196*826*194"/>
</p:tagLst>
</file>

<file path=ppt/tags/tag2.xml><?xml version="1.0" encoding="utf-8"?>
<p:tagLst xmlns:p="http://schemas.openxmlformats.org/presentationml/2006/main">
  <p:tag name="TABLE_ENDDRAG_ORIGIN_RECT" val="798*239"/>
  <p:tag name="TABLE_ENDDRAG_RECT" val="76*236*798*239"/>
</p:tagLst>
</file>

<file path=ppt/tags/tag3.xml><?xml version="1.0" encoding="utf-8"?>
<p:tagLst xmlns:p="http://schemas.openxmlformats.org/presentationml/2006/main">
  <p:tag name="TABLE_ENDDRAG_ORIGIN_RECT" val="798*239"/>
  <p:tag name="TABLE_ENDDRAG_RECT" val="76*236*798*239"/>
</p:tagLst>
</file>

<file path=ppt/tags/tag4.xml><?xml version="1.0" encoding="utf-8"?>
<p:tagLst xmlns:p="http://schemas.openxmlformats.org/presentationml/2006/main">
  <p:tag name="TABLE_ENDDRAG_ORIGIN_RECT" val="830*205"/>
  <p:tag name="TABLE_ENDDRAG_RECT" val="58*112*830*205"/>
</p:tagLst>
</file>

<file path=ppt/tags/tag5.xml><?xml version="1.0" encoding="utf-8"?>
<p:tagLst xmlns:p="http://schemas.openxmlformats.org/presentationml/2006/main">
  <p:tag name="TABLE_ENDDRAG_ORIGIN_RECT" val="233*328"/>
  <p:tag name="TABLE_ENDDRAG_RECT" val="710*91*233*328"/>
</p:tagLst>
</file>

<file path=ppt/tags/tag6.xml><?xml version="1.0" encoding="utf-8"?>
<p:tagLst xmlns:p="http://schemas.openxmlformats.org/presentationml/2006/main">
  <p:tag name="COMMONDATA" val="eyJoZGlkIjoiNjQ1NWJkZTc5YTQ2ZDg1MDViNjY5OGRkM2Q1N2FjNjcifQ=="/>
  <p:tag name="ISLIDE.GUIDESSETTING" val="{&quot;Id&quot;:&quot;492b81c0-da74-43e3-a5ab-b20ca8d43734&quot;,&quot;Name&quot;:&quot;自定义&quot;,&quot;Kind&quot;:1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D1128"/>
      </a:accent1>
      <a:accent2>
        <a:srgbClr val="5941A9"/>
      </a:accent2>
      <a:accent3>
        <a:srgbClr val="6D72C3"/>
      </a:accent3>
      <a:accent4>
        <a:srgbClr val="514F59"/>
      </a:accent4>
      <a:accent5>
        <a:srgbClr val="E5D4ED"/>
      </a:accent5>
      <a:accent6>
        <a:srgbClr val="E8E8E8"/>
      </a:accent6>
      <a:hlink>
        <a:srgbClr val="F84D4D"/>
      </a:hlink>
      <a:folHlink>
        <a:srgbClr val="BFBFBF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38100" cap="rnd" cmpd="dbl">
          <a:gradFill flip="none" rotWithShape="1">
            <a:gsLst>
              <a:gs pos="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prstDash val="sysDot"/>
          <a:tailEnd type="triangle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">
    <a:dk1>
      <a:srgbClr val="000000"/>
    </a:dk1>
    <a:lt1>
      <a:srgbClr val="FFFFFF"/>
    </a:lt1>
    <a:dk2>
      <a:srgbClr val="778495"/>
    </a:dk2>
    <a:lt2>
      <a:srgbClr val="F0F0F0"/>
    </a:lt2>
    <a:accent1>
      <a:srgbClr val="1D1128"/>
    </a:accent1>
    <a:accent2>
      <a:srgbClr val="5941A9"/>
    </a:accent2>
    <a:accent3>
      <a:srgbClr val="6D72C3"/>
    </a:accent3>
    <a:accent4>
      <a:srgbClr val="514F59"/>
    </a:accent4>
    <a:accent5>
      <a:srgbClr val="E5D4ED"/>
    </a:accent5>
    <a:accent6>
      <a:srgbClr val="E8E8E8"/>
    </a:accent6>
    <a:hlink>
      <a:srgbClr val="F84D4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11375</Words>
  <Application>WPS 演示</Application>
  <PresentationFormat>宽屏</PresentationFormat>
  <Paragraphs>724</Paragraphs>
  <Slides>52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Arial Unicode MS</vt:lpstr>
      <vt:lpstr>JetBrains Mono</vt:lpstr>
      <vt:lpstr>华文行楷</vt:lpstr>
      <vt:lpstr>CaskaydiaMono NF</vt:lpstr>
      <vt:lpstr>WPS</vt:lpstr>
      <vt:lpstr>Package</vt:lpstr>
      <vt:lpstr>SpringBoot</vt:lpstr>
      <vt:lpstr>PowerPoint 演示文稿</vt:lpstr>
      <vt:lpstr>1. 快速入门</vt:lpstr>
      <vt:lpstr>SpringBoot特性</vt:lpstr>
      <vt:lpstr>SpringBoot特性 - 快速部署</vt:lpstr>
      <vt:lpstr>场景启动器</vt:lpstr>
      <vt:lpstr>依赖管理</vt:lpstr>
      <vt:lpstr>自动配置 - 初步理解</vt:lpstr>
      <vt:lpstr>自动配置 - 完整流程</vt:lpstr>
      <vt:lpstr>自动配置 - 完整流程</vt:lpstr>
      <vt:lpstr>2. 基础功能</vt:lpstr>
      <vt:lpstr>属性绑定</vt:lpstr>
      <vt:lpstr>YAML 文件</vt:lpstr>
      <vt:lpstr>YAML 文件 - 基本语法</vt:lpstr>
      <vt:lpstr>YAML 文件 – 数据表示</vt:lpstr>
      <vt:lpstr>SpringApplication</vt:lpstr>
      <vt:lpstr>日志系统 - 简介</vt:lpstr>
      <vt:lpstr>日志系统 - 日志格式</vt:lpstr>
      <vt:lpstr>日志系统 - 日志级别</vt:lpstr>
      <vt:lpstr>日志系统 - 日志分组</vt:lpstr>
      <vt:lpstr>日志系统 - 文件输出</vt:lpstr>
      <vt:lpstr>日志系统 - 文件归档与滚动切割</vt:lpstr>
      <vt:lpstr>日志系统 - 自定义配置</vt:lpstr>
      <vt:lpstr>日志系统 - 切换日志组合</vt:lpstr>
      <vt:lpstr>日志系统 – 最佳实践</vt:lpstr>
      <vt:lpstr>3. 进阶使用</vt:lpstr>
      <vt:lpstr>Profiles环境隔离 - 基础用法</vt:lpstr>
      <vt:lpstr>Profiles环境隔离 - 分组</vt:lpstr>
      <vt:lpstr>Profiles环境隔离 - 配置文件</vt:lpstr>
      <vt:lpstr>外部化配置</vt:lpstr>
      <vt:lpstr>单元测试 - 测试注解</vt:lpstr>
      <vt:lpstr>单元测试 - 断言机制</vt:lpstr>
      <vt:lpstr>可观测性</vt:lpstr>
      <vt:lpstr>可观测性</vt:lpstr>
      <vt:lpstr>可观测性 - Endpoints</vt:lpstr>
      <vt:lpstr>可观测性 - Endpoints</vt:lpstr>
      <vt:lpstr>4. 核心原理</vt:lpstr>
      <vt:lpstr>生命周期监听（了解）</vt:lpstr>
      <vt:lpstr>生命周期监听（了解）</vt:lpstr>
      <vt:lpstr>生命周期事件（了解）</vt:lpstr>
      <vt:lpstr>生命周期事件（了解）</vt:lpstr>
      <vt:lpstr>事件驱动开发</vt:lpstr>
      <vt:lpstr>事件驱动开发</vt:lpstr>
      <vt:lpstr>事件驱动开发</vt:lpstr>
      <vt:lpstr>自动配置原理</vt:lpstr>
      <vt:lpstr>SpringBoot完整项目启动流程</vt:lpstr>
      <vt:lpstr>5. 自定义starter</vt:lpstr>
      <vt:lpstr>场景设计</vt:lpstr>
      <vt:lpstr>基础抽取</vt:lpstr>
      <vt:lpstr>@EnableXxx 机制</vt:lpstr>
      <vt:lpstr>完全自动配置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Docker快速上手</dc:title>
  <dc:creator>lfy</dc:creator>
  <cp:lastModifiedBy>forsum</cp:lastModifiedBy>
  <cp:revision>2271</cp:revision>
  <dcterms:created xsi:type="dcterms:W3CDTF">2023-08-09T12:44:00Z</dcterms:created>
  <dcterms:modified xsi:type="dcterms:W3CDTF">2024-09-10T09:11:36Z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