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heme/theme2.xml" ContentType="application/vnd.openxmlformats-officedocument.them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.xml" ContentType="application/vnd.openxmlformats-officedocument.presentationml.notesSlide+xml"/>
  <Override PartName="/ppt/tags/tag75.xml" ContentType="application/vnd.openxmlformats-officedocument.presentationml.tags+xml"/>
  <Override PartName="/ppt/notesSlides/notesSlide2.xml" ContentType="application/vnd.openxmlformats-officedocument.presentationml.notesSlide+xml"/>
  <Override PartName="/ppt/tags/tag76.xml" ContentType="application/vnd.openxmlformats-officedocument.presentationml.tags+xml"/>
  <Override PartName="/ppt/notesSlides/notesSlide3.xml" ContentType="application/vnd.openxmlformats-officedocument.presentationml.notesSlide+xml"/>
  <Override PartName="/ppt/tags/tag77.xml" ContentType="application/vnd.openxmlformats-officedocument.presentationml.tags+xml"/>
  <Override PartName="/ppt/notesSlides/notesSlide4.xml" ContentType="application/vnd.openxmlformats-officedocument.presentationml.notesSlide+xml"/>
  <Override PartName="/ppt/tags/tag78.xml" ContentType="application/vnd.openxmlformats-officedocument.presentationml.tags+xml"/>
  <Override PartName="/ppt/notesSlides/notesSlide5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6.xml" ContentType="application/vnd.openxmlformats-officedocument.presentationml.notesSlide+xml"/>
  <Override PartName="/ppt/tags/tag81.xml" ContentType="application/vnd.openxmlformats-officedocument.presentationml.tags+xml"/>
  <Override PartName="/ppt/notesSlides/notesSlide7.xml" ContentType="application/vnd.openxmlformats-officedocument.presentationml.notesSlide+xml"/>
  <Override PartName="/ppt/tags/tag82.xml" ContentType="application/vnd.openxmlformats-officedocument.presentationml.tags+xml"/>
  <Override PartName="/ppt/notesSlides/notesSlide8.xml" ContentType="application/vnd.openxmlformats-officedocument.presentationml.notesSlide+xml"/>
  <Override PartName="/ppt/tags/tag8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tags/tag84.xml" ContentType="application/vnd.openxmlformats-officedocument.presentationml.tags+xml"/>
  <Override PartName="/ppt/notesSlides/notesSlide11.xml" ContentType="application/vnd.openxmlformats-officedocument.presentationml.notesSlide+xml"/>
  <Override PartName="/ppt/tags/tag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1986">
          <p15:clr>
            <a:srgbClr val="A4A3A4"/>
          </p15:clr>
        </p15:guide>
        <p15:guide id="1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EE2"/>
    <a:srgbClr val="B36FAA"/>
    <a:srgbClr val="D8B5D3"/>
    <a:srgbClr val="701E5E"/>
    <a:srgbClr val="990099"/>
    <a:srgbClr val="CC0099"/>
    <a:srgbClr val="FFFFFF"/>
    <a:srgbClr val="000000"/>
    <a:srgbClr val="F9F9F9"/>
    <a:srgbClr val="C7D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20" y="427"/>
      </p:cViewPr>
      <p:guideLst>
        <p:guide orient="horz" pos="198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gcc O2</c:v>
                </c:pt>
              </c:strCache>
            </c:strRef>
          </c:tx>
          <c:spPr>
            <a:solidFill>
              <a:srgbClr val="FFFFFF">
                <a:lumMod val="50000"/>
              </a:srgbClr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conv0</c:v>
                </c:pt>
                <c:pt idx="1">
                  <c:v>fft0</c:v>
                </c:pt>
                <c:pt idx="2">
                  <c:v>median0</c:v>
                </c:pt>
                <c:pt idx="3">
                  <c:v>sort2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33.569963999999999</c:v>
                </c:pt>
                <c:pt idx="1">
                  <c:v>8.3877079999999999</c:v>
                </c:pt>
                <c:pt idx="2">
                  <c:v>4.3291500000000003</c:v>
                </c:pt>
                <c:pt idx="3">
                  <c:v>17.478249000000002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9C-46AE-A86C-E957CC750D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ours</c:v>
                </c:pt>
              </c:strCache>
            </c:strRef>
          </c:tx>
          <c:spPr>
            <a:solidFill>
              <a:srgbClr val="EC5F74">
                <a:lumMod val="75000"/>
              </a:srgbClr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conv0</c:v>
                </c:pt>
                <c:pt idx="1">
                  <c:v>fft0</c:v>
                </c:pt>
                <c:pt idx="2">
                  <c:v>median0</c:v>
                </c:pt>
                <c:pt idx="3">
                  <c:v>sort2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8.9510900000000007</c:v>
                </c:pt>
                <c:pt idx="1">
                  <c:v>8.2314880000000006</c:v>
                </c:pt>
                <c:pt idx="2">
                  <c:v>3.3541889999999999</c:v>
                </c:pt>
                <c:pt idx="3">
                  <c:v>6.4466809999999999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9C-46AE-A86C-E957CC750D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8387072"/>
        <c:axId val="230416384"/>
      </c:barChart>
      <c:catAx>
        <c:axId val="228387072"/>
        <c:scaling>
          <c:orientation val="minMax"/>
        </c:scaling>
        <c:delete val="0"/>
        <c:axPos val="b"/>
        <c:numFmt formatCode="#,##0_);[Red]\(#,##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30416384"/>
        <c:crosses val="autoZero"/>
        <c:auto val="1"/>
        <c:lblAlgn val="ctr"/>
        <c:lblOffset val="100"/>
        <c:noMultiLvlLbl val="0"/>
      </c:catAx>
      <c:valAx>
        <c:axId val="23041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2838707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lvl="0" algn="ctr">
              <a:defRPr sz="6000"/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lvl="0" indent="0" algn="ctr">
              <a:lnSpc>
                <a:spcPct val="110000"/>
              </a:lnSpc>
              <a:buNone/>
              <a:defRPr sz="2400" spc="2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idx="10"/>
            <p:custDataLst>
              <p:tags r:id="rId3"/>
            </p:custDataLst>
          </p:nvPr>
        </p:nvSpPr>
        <p:spPr/>
        <p:txBody>
          <a:bodyPr/>
          <a:lstStyle/>
          <a:p>
            <a:fld id="{0207BCFC-4D12-48D4-A93E-B0B27DEACD34}" type="datetimeFigureOut">
              <a:rPr lang="zh-CN" altLang="en-US"/>
              <a:t>2023/8/21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idx="12"/>
            <p:custDataLst>
              <p:tags r:id="rId5"/>
            </p:custDataLst>
          </p:nvPr>
        </p:nvSpPr>
        <p:spPr/>
        <p:txBody>
          <a:bodyPr/>
          <a:lstStyle/>
          <a:p>
            <a:fld id="{99BC280A-3288-4A65-80F8-DEF4F190C66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anchor="ctr" anchorCtr="0">
            <a:normAutofit/>
          </a:bodyPr>
          <a:lstStyle>
            <a:lvl1pPr lvl="0">
              <a:buNone/>
              <a:defRPr sz="2800"/>
            </a:lvl1pPr>
          </a:lstStyle>
          <a:p>
            <a:pPr lvl="0"/>
            <a: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lvl="0" indent="-228600">
              <a:spcAft>
                <a:spcPts val="1000"/>
              </a:spcAft>
              <a:defRPr spc="300"/>
            </a:lvl1pPr>
            <a:lvl2pPr marL="685800" lvl="1" indent="-228600">
              <a:defRPr spc="300"/>
            </a:lvl2pPr>
            <a:lvl3pPr marL="1143000" lvl="2" indent="-228600">
              <a:defRPr spc="300"/>
            </a:lvl3pPr>
            <a:lvl4pPr marL="1600200" lvl="3" indent="-228600">
              <a:defRPr spc="300"/>
            </a:lvl4pPr>
            <a:lvl5pPr marL="2057400" lvl="4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  <p:custDataLst>
              <p:tags r:id="rId3"/>
            </p:custDataLst>
          </p:nvPr>
        </p:nvSpPr>
        <p:spPr/>
        <p:txBody>
          <a:bodyPr/>
          <a:lstStyle/>
          <a:p>
            <a:fld id="{A50B940A-8912-414C-8730-30B559602363}" type="datetimeFigureOut">
              <a:rPr lang="zh-CN" altLang="en-US"/>
              <a:t>2023/8/21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  <p:custDataLst>
              <p:tags r:id="rId5"/>
            </p:custDataLst>
          </p:nvPr>
        </p:nvSpPr>
        <p:spPr/>
        <p:txBody>
          <a:bodyPr/>
          <a:lstStyle/>
          <a:p>
            <a:fld id="{07E28D36-C40A-497E-A585-3DD3BB5994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idx="10"/>
            <p:custDataLst>
              <p:tags r:id="rId1"/>
            </p:custDataLst>
          </p:nvPr>
        </p:nvSpPr>
        <p:spPr/>
        <p:txBody>
          <a:bodyPr/>
          <a:lstStyle/>
          <a:p>
            <a:fld id="{2E89313D-5B78-4B09-88DC-AE236BB3C0F4}" type="datetimeFigureOut">
              <a:rPr lang="zh-CN" altLang="en-US"/>
              <a:t>2023/8/21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  <p:custDataLst>
              <p:tags r:id="rId3"/>
            </p:custDataLst>
          </p:nvPr>
        </p:nvSpPr>
        <p:spPr/>
        <p:txBody>
          <a:bodyPr/>
          <a:lstStyle/>
          <a:p>
            <a:fld id="{68712048-711B-4283-ACE1-D62FF38F930B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idx="10"/>
            <p:custDataLst>
              <p:tags r:id="rId1"/>
            </p:custDataLst>
          </p:nvPr>
        </p:nvSpPr>
        <p:spPr/>
        <p:txBody>
          <a:bodyPr/>
          <a:lstStyle/>
          <a:p>
            <a:fld id="{ABC44BD0-5BD1-4EA5-AF98-0D4BEB13EACC}" type="datetimeFigureOut">
              <a:rPr lang="zh-CN" altLang="en-US"/>
              <a:t>2023/8/21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  <p:custDataLst>
              <p:tags r:id="rId3"/>
            </p:custDataLst>
          </p:nvPr>
        </p:nvSpPr>
        <p:spPr/>
        <p:txBody>
          <a:bodyPr/>
          <a:lstStyle/>
          <a:p>
            <a:fld id="{A712D4D6-744B-4EAA-ADC8-D1389518DCFA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anchor="t" anchorCtr="0">
            <a:normAutofit/>
          </a:bodyPr>
          <a:lstStyle>
            <a:lvl1pPr lvl="0" algn="ctr">
              <a:defRPr sz="6000"/>
            </a:lvl1pPr>
          </a:lstStyle>
          <a:p>
            <a:pPr lvl="0"/>
            <a: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lvl="0"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anchor="ctr" anchorCtr="0">
            <a:normAutofit/>
          </a:bodyPr>
          <a:lstStyle/>
          <a:p>
            <a:pPr lvl="0"/>
            <a: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>
            <a:normAutofit/>
          </a:bodyPr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  <p:custDataLst>
              <p:tags r:id="rId3"/>
            </p:custDataLst>
          </p:nvPr>
        </p:nvSpPr>
        <p:spPr/>
        <p:txBody>
          <a:bodyPr/>
          <a:lstStyle/>
          <a:p>
            <a:fld id="{D41958D4-8009-4205-A83B-03D5A039FEBD}" type="datetimeFigureOut">
              <a:rPr lang="zh-CN" altLang="en-US"/>
              <a:t>2023/8/21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  <p:custDataLst>
              <p:tags r:id="rId5"/>
            </p:custDataLst>
          </p:nvPr>
        </p:nvSpPr>
        <p:spPr/>
        <p:txBody>
          <a:bodyPr/>
          <a:lstStyle/>
          <a:p>
            <a:fld id="{5EA7DE42-E9BC-45F0-A033-F16F091A094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 lvl="0">
              <a:defRPr sz="4400"/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lv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lvl="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  <p:custDataLst>
              <p:tags r:id="rId3"/>
            </p:custDataLst>
          </p:nvPr>
        </p:nvSpPr>
        <p:spPr/>
        <p:txBody>
          <a:bodyPr/>
          <a:lstStyle/>
          <a:p>
            <a:fld id="{EEA2AB16-A29D-4880-BED5-86E22E8DC4BE}" type="datetimeFigureOut">
              <a:rPr lang="zh-CN" altLang="en-US"/>
              <a:t>2023/8/21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  <p:custDataLst>
              <p:tags r:id="rId5"/>
            </p:custDataLst>
          </p:nvPr>
        </p:nvSpPr>
        <p:spPr/>
        <p:txBody>
          <a:bodyPr/>
          <a:lstStyle/>
          <a:p>
            <a:fld id="{725CD687-C06D-48E0-A410-B970CCF75B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anchor="ctr" anchorCtr="0">
            <a:normAutofit/>
          </a:bodyPr>
          <a:lstStyle/>
          <a:p>
            <a:pPr lvl="0"/>
            <a: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>
            <a:normAutofit/>
          </a:bodyPr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  <p:custDataLst>
              <p:tags r:id="rId4"/>
            </p:custDataLst>
          </p:nvPr>
        </p:nvSpPr>
        <p:spPr/>
        <p:txBody>
          <a:bodyPr/>
          <a:lstStyle/>
          <a:p>
            <a:fld id="{605D3EAC-084E-4491-8215-DCD9034BAB26}" type="datetimeFigureOut">
              <a:rPr lang="zh-CN" altLang="en-US"/>
              <a:t>2023/8/21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  <p:custDataLst>
              <p:tags r:id="rId6"/>
            </p:custDataLst>
          </p:nvPr>
        </p:nvSpPr>
        <p:spPr/>
        <p:txBody>
          <a:bodyPr/>
          <a:lstStyle/>
          <a:p>
            <a:fld id="{3C12E379-8D05-4A7A-8399-15486B56F0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anchor="ctr" anchorCtr="0">
            <a:normAutofit/>
          </a:bodyPr>
          <a:lstStyle/>
          <a:p>
            <a:pPr lvl="0"/>
            <a: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lv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>
            <a:normAutofit/>
          </a:bodyPr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anchor="t" anchorCtr="0">
            <a:normAutofit/>
          </a:bodyPr>
          <a:lstStyle>
            <a:lvl1pPr marL="0" lv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>
            <a:normAutofit/>
          </a:bodyPr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  <p:custDataLst>
              <p:tags r:id="rId6"/>
            </p:custDataLst>
          </p:nvPr>
        </p:nvSpPr>
        <p:spPr/>
        <p:txBody>
          <a:bodyPr/>
          <a:lstStyle/>
          <a:p>
            <a:fld id="{F4EFE991-4738-4C52-B339-03BA7F9DF277}" type="datetimeFigureOut">
              <a:rPr lang="zh-CN" altLang="en-US"/>
              <a:t>2023/8/21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  <p:custDataLst>
              <p:tags r:id="rId8"/>
            </p:custDataLst>
          </p:nvPr>
        </p:nvSpPr>
        <p:spPr/>
        <p:txBody>
          <a:bodyPr/>
          <a:lstStyle/>
          <a:p>
            <a:fld id="{D7DDE759-0F07-4342-BF54-33AB0EFC64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anchor="ctr" anchorCtr="0">
            <a:normAutofit/>
          </a:bodyPr>
          <a:lstStyle/>
          <a:p>
            <a:pPr lvl="0"/>
            <a: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  <p:custDataLst>
              <p:tags r:id="rId2"/>
            </p:custDataLst>
          </p:nvPr>
        </p:nvSpPr>
        <p:spPr/>
        <p:txBody>
          <a:bodyPr/>
          <a:lstStyle/>
          <a:p>
            <a:fld id="{0D4915E2-3667-429C-A1D0-E884677969F4}" type="datetimeFigureOut">
              <a:rPr lang="zh-CN" altLang="en-US"/>
              <a:t>2023/8/21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  <p:custDataLst>
              <p:tags r:id="rId4"/>
            </p:custDataLst>
          </p:nvPr>
        </p:nvSpPr>
        <p:spPr/>
        <p:txBody>
          <a:bodyPr/>
          <a:lstStyle/>
          <a:p>
            <a:fld id="{8B6A8158-75BC-4619-B555-D2CBBFF98C3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  <p:custDataLst>
              <p:tags r:id="rId1"/>
            </p:custDataLst>
          </p:nvPr>
        </p:nvSpPr>
        <p:spPr/>
        <p:txBody>
          <a:bodyPr/>
          <a:lstStyle/>
          <a:p>
            <a:fld id="{427B60AD-794E-4DA6-BFFE-327FA069CDC8}" type="datetimeFigureOut">
              <a:rPr lang="zh-CN" altLang="en-US"/>
              <a:t>2023/8/21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  <p:custDataLst>
              <p:tags r:id="rId3"/>
            </p:custDataLst>
          </p:nvPr>
        </p:nvSpPr>
        <p:spPr/>
        <p:txBody>
          <a:bodyPr/>
          <a:lstStyle/>
          <a:p>
            <a:fld id="{1C6F8DDC-44D9-4329-A2B1-F25CE3CAD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  <p:custDataLst>
              <p:tags r:id="rId1"/>
            </p:custDataLst>
          </p:nvPr>
        </p:nvSpPr>
        <p:spPr/>
        <p:txBody>
          <a:bodyPr/>
          <a:lstStyle/>
          <a:p>
            <a:fld id="{E15D0D08-3D3B-4B8F-BFE4-173EA2B124AD}" type="datetimeFigureOut">
              <a:rPr lang="zh-CN" altLang="en-US"/>
              <a:t>2023/8/21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  <p:custDataLst>
              <p:tags r:id="rId3"/>
            </p:custDataLst>
          </p:nvPr>
        </p:nvSpPr>
        <p:spPr/>
        <p:txBody>
          <a:bodyPr/>
          <a:lstStyle/>
          <a:p>
            <a:fld id="{A09A06F4-E687-4293-BDA2-2C9DEB15A8D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307975" y="6536690"/>
            <a:ext cx="11504295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200">
                <a:solidFill>
                  <a:srgbClr val="D8B5D3">
                    <a:alpha val="50000"/>
                  </a:srgbClr>
                </a:solidFill>
                <a:latin typeface="微软雅黑 Light"/>
                <a:ea typeface="微软雅黑 Light"/>
              </a:rPr>
              <a:t>NANKAI  UNIVERSITY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>
            <a:normAutofit/>
          </a:bodyPr>
          <a:lstStyle>
            <a:lvl1pPr lvl="0">
              <a:buNone/>
              <a:defRPr sz="1600"/>
            </a:lvl1pPr>
          </a:lstStyle>
          <a:p>
            <a:pPr lvl="0"/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>
            <a:normAutofit/>
          </a:bodyPr>
          <a:lstStyle>
            <a:lvl1pPr lvl="0">
              <a:buNone/>
              <a:defRPr sz="16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  <p:custDataLst>
              <p:tags r:id="rId3"/>
            </p:custDataLst>
          </p:nvPr>
        </p:nvSpPr>
        <p:spPr/>
        <p:txBody>
          <a:bodyPr/>
          <a:lstStyle/>
          <a:p>
            <a:fld id="{CC39BD86-E615-4741-853D-F54EDD220CE8}" type="datetimeFigureOut">
              <a:rPr lang="zh-CN" altLang="en-US"/>
              <a:t>2023/8/21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  <p:custDataLst>
              <p:tags r:id="rId5"/>
            </p:custDataLst>
          </p:nvPr>
        </p:nvSpPr>
        <p:spPr/>
        <p:txBody>
          <a:bodyPr/>
          <a:lstStyle/>
          <a:p>
            <a:fld id="{43D09231-B2BA-48D7-B7D9-23D447B72C0E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l">
              <a:defRPr sz="1000" baseline="0">
                <a:solidFill>
                  <a:schemeClr val="tx1">
                    <a:tint val="75000"/>
                  </a:schemeClr>
                </a:solidFill>
                <a:latin typeface="Arial"/>
                <a:ea typeface="微软雅黑"/>
              </a:defRPr>
            </a:lvl1pPr>
          </a:lstStyle>
          <a:p>
            <a:fld id="{5E9A7262-1934-420A-87F5-3BEA7A85B7C3}" type="datetimeFigureOut">
              <a:rPr lang="zh-CN" altLang="en-US"/>
              <a:t>2023/8/21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/>
                <a:ea typeface="微软雅黑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 algn="r">
              <a:defRPr sz="1000" baseline="0">
                <a:solidFill>
                  <a:schemeClr val="tx1">
                    <a:tint val="75000"/>
                  </a:schemeClr>
                </a:solidFill>
                <a:latin typeface="Arial"/>
                <a:ea typeface="微软雅黑"/>
              </a:defRPr>
            </a:lvl1pPr>
          </a:lstStyle>
          <a:p>
            <a:fld id="{FDF4DAA9-94A6-476A-99C8-241AD6CC6D6B}" type="slidenum">
              <a:rPr lang="zh-CN" altLang="en-US"/>
              <a:t>‹#›</a:t>
            </a:fld>
            <a:endParaRPr lang="zh-CN" altLang="en-US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100000"/>
        </a:lnSpc>
        <a:spcBef>
          <a:spcPct val="0"/>
        </a:spcBef>
        <a:buNone/>
        <a:defRPr sz="3600" b="1" u="none" strike="noStrike" kern="1200" spc="300" baseline="0">
          <a:solidFill>
            <a:schemeClr val="tx1">
              <a:lumMod val="85000"/>
              <a:lumOff val="15000"/>
            </a:schemeClr>
          </a:solidFill>
          <a:latin typeface="Arial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●"/>
        <a:defRPr sz="1800" u="none" strike="noStrike" kern="1200" spc="150" baseline="0">
          <a:solidFill>
            <a:schemeClr val="tx1">
              <a:lumMod val="65000"/>
              <a:lumOff val="35000"/>
            </a:schemeClr>
          </a:solidFill>
          <a:latin typeface="Arial"/>
          <a:ea typeface="微软雅黑"/>
        </a:defRPr>
      </a:lvl1pPr>
      <a:lvl2pPr marL="685800" lvl="1" indent="-228600" algn="l" defTabSz="914400">
        <a:lnSpc>
          <a:spcPct val="120000"/>
        </a:lnSpc>
        <a:spcBef>
          <a:spcPts val="0"/>
        </a:spcBef>
        <a:spcAft>
          <a:spcPts val="600"/>
        </a:spcAft>
        <a:tabLst>
          <a:tab pos="1609725" algn="l"/>
          <a:tab pos="1609725" algn="l"/>
          <a:tab pos="1609725" algn="l"/>
          <a:tab pos="1609725" algn="l"/>
        </a:tabLst>
        <a:defRPr sz="1600" u="none" strike="noStrike" kern="1200" spc="150" baseline="0">
          <a:solidFill>
            <a:schemeClr val="tx1">
              <a:lumMod val="65000"/>
              <a:lumOff val="35000"/>
            </a:schemeClr>
          </a:solidFill>
          <a:latin typeface="Arial"/>
          <a:ea typeface="微软雅黑"/>
        </a:defRPr>
      </a:lvl2pPr>
      <a:lvl3pPr marL="1143000" lvl="2" indent="-228600" algn="l" defTabSz="914400">
        <a:lnSpc>
          <a:spcPct val="120000"/>
        </a:lnSpc>
        <a:spcBef>
          <a:spcPts val="0"/>
        </a:spcBef>
        <a:spcAft>
          <a:spcPts val="600"/>
        </a:spcAft>
        <a:buFont typeface="Arial" charset="0"/>
        <a:buChar char="●"/>
        <a:defRPr sz="1600" u="none" strike="noStrike" kern="1200" spc="150" baseline="0">
          <a:solidFill>
            <a:schemeClr val="tx1">
              <a:lumMod val="65000"/>
              <a:lumOff val="35000"/>
            </a:schemeClr>
          </a:solidFill>
          <a:latin typeface="Arial"/>
          <a:ea typeface="微软雅黑"/>
        </a:defRPr>
      </a:lvl3pPr>
      <a:lvl4pPr marL="1600200" lvl="3" indent="-228600" algn="l" defTabSz="914400">
        <a:lnSpc>
          <a:spcPct val="120000"/>
        </a:lnSpc>
        <a:spcBef>
          <a:spcPts val="0"/>
        </a:spcBef>
        <a:spcAft>
          <a:spcPts val="300"/>
        </a:spcAft>
        <a:buFont typeface="Wingdings" charset="0"/>
        <a:buChar char=""/>
        <a:defRPr sz="1400" u="none" strike="noStrike" kern="1200" spc="150" baseline="0">
          <a:solidFill>
            <a:schemeClr val="tx1">
              <a:lumMod val="65000"/>
              <a:lumOff val="35000"/>
            </a:schemeClr>
          </a:solidFill>
          <a:latin typeface="Arial"/>
          <a:ea typeface="微软雅黑"/>
        </a:defRPr>
      </a:lvl4pPr>
      <a:lvl5pPr marL="2057400" lvl="4" indent="-228600" algn="l" defTabSz="914400">
        <a:lnSpc>
          <a:spcPct val="120000"/>
        </a:lnSpc>
        <a:spcBef>
          <a:spcPts val="0"/>
        </a:spcBef>
        <a:spcAft>
          <a:spcPts val="300"/>
        </a:spcAft>
        <a:buFont typeface="Arial" charset="0"/>
        <a:buChar char="•"/>
        <a:defRPr sz="1400" u="none" strike="noStrike" kern="1200" spc="150" baseline="0">
          <a:solidFill>
            <a:schemeClr val="tx1">
              <a:lumMod val="65000"/>
              <a:lumOff val="35000"/>
            </a:schemeClr>
          </a:solidFill>
          <a:latin typeface="Arial"/>
          <a:ea typeface="微软雅黑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/>
          <a:ea typeface="微软雅黑"/>
        </a:defRPr>
      </a:lvl1pPr>
      <a:lvl2pPr marL="457200" lvl="1" algn="l" defTabSz="914400">
        <a:defRPr sz="1800" kern="1200">
          <a:solidFill>
            <a:schemeClr val="tx1"/>
          </a:solidFill>
          <a:latin typeface="Arial"/>
          <a:ea typeface="微软雅黑"/>
        </a:defRPr>
      </a:lvl2pPr>
      <a:lvl3pPr marL="914400" lvl="2" algn="l" defTabSz="914400">
        <a:defRPr sz="1800" kern="1200">
          <a:solidFill>
            <a:schemeClr val="tx1"/>
          </a:solidFill>
          <a:latin typeface="Arial"/>
          <a:ea typeface="微软雅黑"/>
        </a:defRPr>
      </a:lvl3pPr>
      <a:lvl4pPr marL="1371600" lvl="3" algn="l" defTabSz="914400">
        <a:defRPr sz="1800" kern="1200">
          <a:solidFill>
            <a:schemeClr val="tx1"/>
          </a:solidFill>
          <a:latin typeface="Arial"/>
          <a:ea typeface="微软雅黑"/>
        </a:defRPr>
      </a:lvl4pPr>
      <a:lvl5pPr marL="1828800" lvl="4" algn="l" defTabSz="914400">
        <a:defRPr sz="1800" kern="1200">
          <a:solidFill>
            <a:schemeClr val="tx1"/>
          </a:solidFill>
          <a:latin typeface="Arial"/>
          <a:ea typeface="微软雅黑"/>
        </a:defRPr>
      </a:lvl5pPr>
      <a:lvl6pPr marL="2286000" lvl="5" algn="l" defTabSz="914400">
        <a:defRPr sz="1800" kern="1200">
          <a:solidFill>
            <a:schemeClr val="tx1"/>
          </a:solidFill>
          <a:latin typeface="Arial"/>
          <a:ea typeface="微软雅黑"/>
        </a:defRPr>
      </a:lvl6pPr>
      <a:lvl7pPr marL="2743200" lvl="6" algn="l" defTabSz="914400">
        <a:defRPr sz="1800" kern="1200">
          <a:solidFill>
            <a:schemeClr val="tx1"/>
          </a:solidFill>
          <a:latin typeface="Arial"/>
          <a:ea typeface="微软雅黑"/>
        </a:defRPr>
      </a:lvl7pPr>
      <a:lvl8pPr marL="3200400" lvl="7" algn="l" defTabSz="914400">
        <a:defRPr sz="1800" kern="1200">
          <a:solidFill>
            <a:schemeClr val="tx1"/>
          </a:solidFill>
          <a:latin typeface="Arial"/>
          <a:ea typeface="微软雅黑"/>
        </a:defRPr>
      </a:lvl8pPr>
      <a:lvl9pPr marL="3657600" lvl="8" algn="l" defTabSz="914400">
        <a:defRPr sz="1800" kern="1200">
          <a:solidFill>
            <a:schemeClr val="tx1"/>
          </a:solidFill>
          <a:latin typeface="Arial"/>
          <a:ea typeface="微软雅黑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192530" y="-652175"/>
            <a:ext cx="4145915" cy="3065145"/>
            <a:chOff x="-2458" y="-1523"/>
            <a:chExt cx="6850" cy="5064"/>
          </a:xfrm>
        </p:grpSpPr>
        <p:grpSp>
          <p:nvGrpSpPr>
            <p:cNvPr id="4" name="组合 3"/>
            <p:cNvGrpSpPr/>
            <p:nvPr/>
          </p:nvGrpSpPr>
          <p:grpSpPr>
            <a:xfrm>
              <a:off x="-1300" y="-1274"/>
              <a:ext cx="4536" cy="4551"/>
              <a:chOff x="8022" y="3480"/>
              <a:chExt cx="8396" cy="4656"/>
            </a:xfrm>
            <a:solidFill>
              <a:srgbClr val="DB8EC4"/>
            </a:solidFill>
          </p:grpSpPr>
          <p:sp>
            <p:nvSpPr>
              <p:cNvPr id="8" name="椭圆 7"/>
              <p:cNvSpPr/>
              <p:nvPr/>
            </p:nvSpPr>
            <p:spPr>
              <a:xfrm>
                <a:off x="8024" y="3480"/>
                <a:ext cx="8394" cy="4641"/>
              </a:xfrm>
              <a:prstGeom prst="ellipse">
                <a:avLst/>
              </a:prstGeom>
              <a:solidFill>
                <a:srgbClr val="701E5E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lumMod val="85000"/>
                    <a:lumOff val="15000"/>
                    <a:alpha val="30000"/>
                  </a:scheme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022" y="3495"/>
                <a:ext cx="8394" cy="4641"/>
              </a:xfrm>
              <a:prstGeom prst="ellipse">
                <a:avLst/>
              </a:prstGeom>
              <a:solidFill>
                <a:srgbClr val="701E5E"/>
              </a:solidFill>
              <a:ln>
                <a:noFill/>
              </a:ln>
              <a:effectLst>
                <a:outerShdw blurRad="76200" dist="50800" dir="13500000" algn="br" rotWithShape="0">
                  <a:schemeClr val="bg1">
                    <a:alpha val="35000"/>
                  </a:scheme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-548" y="-521"/>
              <a:ext cx="3032" cy="3044"/>
              <a:chOff x="2309" y="1671"/>
              <a:chExt cx="3202" cy="3215"/>
            </a:xfrm>
            <a:solidFill>
              <a:srgbClr val="E5CEE2"/>
            </a:solidFill>
          </p:grpSpPr>
          <p:sp>
            <p:nvSpPr>
              <p:cNvPr id="14" name="椭圆 13"/>
              <p:cNvSpPr/>
              <p:nvPr/>
            </p:nvSpPr>
            <p:spPr>
              <a:xfrm>
                <a:off x="2311" y="1671"/>
                <a:ext cx="3200" cy="3200"/>
              </a:xfrm>
              <a:prstGeom prst="ellipse">
                <a:avLst/>
              </a:prstGeom>
              <a:solidFill>
                <a:srgbClr val="F9F9F9"/>
              </a:solidFill>
              <a:ln w="12700">
                <a:solidFill>
                  <a:schemeClr val="bg1">
                    <a:alpha val="20000"/>
                  </a:schemeClr>
                </a:solidFill>
                <a:prstDash val="solid"/>
                <a:miter/>
              </a:ln>
              <a:effectLst>
                <a:innerShdw blurRad="152400" dist="88900" dir="13500000">
                  <a:schemeClr val="tx1">
                    <a:lumMod val="75000"/>
                    <a:lumOff val="25000"/>
                    <a:alpha val="40000"/>
                  </a:schemeClr>
                </a:inn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309" y="1686"/>
                <a:ext cx="3200" cy="3200"/>
              </a:xfrm>
              <a:prstGeom prst="ellipse">
                <a:avLst/>
              </a:prstGeom>
              <a:gradFill>
                <a:gsLst>
                  <a:gs pos="15000">
                    <a:schemeClr val="bg1">
                      <a:alpha val="0"/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460000" scaled="0"/>
              </a:gradFill>
              <a:ln w="12700">
                <a:solidFill>
                  <a:schemeClr val="bg1">
                    <a:alpha val="20000"/>
                  </a:schemeClr>
                </a:solidFill>
                <a:prstDash val="solid"/>
                <a:miter/>
              </a:ln>
              <a:effectLst>
                <a:innerShdw blurRad="127000" dist="88900" dir="2700000">
                  <a:schemeClr val="bg1">
                    <a:alpha val="50000"/>
                  </a:schemeClr>
                </a:inn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pic>
          <p:nvPicPr>
            <p:cNvPr id="16" name="图片 15" descr="好像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  <a:lum bright="76000" contrast="-82000"/>
            </a:blip>
            <a:stretch>
              <a:fillRect/>
            </a:stretch>
          </p:blipFill>
          <p:spPr>
            <a:xfrm>
              <a:off x="-2458" y="-1523"/>
              <a:ext cx="6850" cy="5064"/>
            </a:xfrm>
            <a:prstGeom prst="rect">
              <a:avLst/>
            </a:prstGeom>
            <a:effectLst>
              <a:outerShdw blurRad="88900" dist="50800" dir="2700000" algn="tl" rotWithShape="0">
                <a:prstClr val="black">
                  <a:alpha val="30000"/>
                </a:prstClr>
              </a:outerShdw>
            </a:effectLst>
          </p:spPr>
        </p:pic>
      </p:grpSp>
      <p:grpSp>
        <p:nvGrpSpPr>
          <p:cNvPr id="22" name="组合 21"/>
          <p:cNvGrpSpPr/>
          <p:nvPr/>
        </p:nvGrpSpPr>
        <p:grpSpPr>
          <a:xfrm rot="900000">
            <a:off x="-401955" y="5649933"/>
            <a:ext cx="1376823" cy="1377315"/>
            <a:chOff x="8024" y="3479"/>
            <a:chExt cx="8395" cy="4642"/>
          </a:xfrm>
          <a:solidFill>
            <a:srgbClr val="701E5E"/>
          </a:solidFill>
        </p:grpSpPr>
        <p:sp>
          <p:nvSpPr>
            <p:cNvPr id="23" name="椭圆 22"/>
            <p:cNvSpPr/>
            <p:nvPr/>
          </p:nvSpPr>
          <p:spPr>
            <a:xfrm>
              <a:off x="8024" y="3480"/>
              <a:ext cx="8394" cy="4641"/>
            </a:xfrm>
            <a:prstGeom prst="ellipse">
              <a:avLst/>
            </a:prstGeom>
            <a:solidFill>
              <a:srgbClr val="E5CEE2"/>
            </a:solidFill>
            <a:ln>
              <a:noFill/>
            </a:ln>
            <a:effectLst>
              <a:outerShdw blurRad="127000" dist="76200" dir="2700000" algn="t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8025" y="3479"/>
              <a:ext cx="8394" cy="4641"/>
            </a:xfrm>
            <a:prstGeom prst="ellipse">
              <a:avLst/>
            </a:prstGeom>
            <a:solidFill>
              <a:srgbClr val="701E5E"/>
            </a:solidFill>
            <a:ln>
              <a:noFill/>
            </a:ln>
            <a:effectLst>
              <a:outerShdw blurRad="127000" dist="63500" dir="13500000" algn="br" rotWithShape="0">
                <a:schemeClr val="bg1">
                  <a:alpha val="90000"/>
                </a:schemeClr>
              </a:outerShdw>
            </a:effectLst>
          </p:spPr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963150" y="-319405"/>
            <a:ext cx="1623060" cy="1623060"/>
            <a:chOff x="2311" y="1671"/>
            <a:chExt cx="3200" cy="3200"/>
          </a:xfrm>
        </p:grpSpPr>
        <p:sp>
          <p:nvSpPr>
            <p:cNvPr id="33" name="椭圆 32"/>
            <p:cNvSpPr/>
            <p:nvPr/>
          </p:nvSpPr>
          <p:spPr>
            <a:xfrm>
              <a:off x="2311" y="1671"/>
              <a:ext cx="3200" cy="3200"/>
            </a:xfrm>
            <a:prstGeom prst="ellipse">
              <a:avLst/>
            </a:prstGeom>
            <a:solidFill>
              <a:srgbClr val="701E5E"/>
            </a:solidFill>
            <a:ln w="12700">
              <a:solidFill>
                <a:schemeClr val="bg1">
                  <a:alpha val="32000"/>
                </a:schemeClr>
              </a:solidFill>
              <a:prstDash val="solid"/>
              <a:miter/>
            </a:ln>
            <a:effectLst>
              <a:innerShdw blurRad="152400" dist="88900" dir="13500000">
                <a:schemeClr val="tx1">
                  <a:alpha val="60000"/>
                </a:schemeClr>
              </a:innerShdw>
            </a:effectLst>
          </p:spPr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311" y="1671"/>
              <a:ext cx="3200" cy="3200"/>
            </a:xfrm>
            <a:prstGeom prst="ellipse">
              <a:avLst/>
            </a:prstGeom>
            <a:gradFill>
              <a:gsLst>
                <a:gs pos="15000">
                  <a:srgbClr val="701E5E">
                    <a:alpha val="0"/>
                  </a:srgbClr>
                </a:gs>
                <a:gs pos="100000">
                  <a:srgbClr val="701E5E"/>
                </a:gs>
              </a:gsLst>
              <a:lin ang="2460000" scaled="0"/>
            </a:gradFill>
            <a:ln w="12700">
              <a:solidFill>
                <a:schemeClr val="bg1">
                  <a:alpha val="32000"/>
                </a:schemeClr>
              </a:solidFill>
              <a:prstDash val="solid"/>
              <a:miter/>
            </a:ln>
            <a:effectLst>
              <a:innerShdw blurRad="127000" dist="88900" dir="2700000">
                <a:schemeClr val="bg1">
                  <a:alpha val="60000"/>
                </a:schemeClr>
              </a:innerShdw>
            </a:effectLst>
          </p:spPr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49078" y="729932"/>
            <a:ext cx="9893844" cy="5398135"/>
            <a:chOff x="8023" y="3480"/>
            <a:chExt cx="8395" cy="4641"/>
          </a:xfrm>
          <a:solidFill>
            <a:schemeClr val="bg1">
              <a:lumMod val="95000"/>
            </a:schemeClr>
          </a:solidFill>
        </p:grpSpPr>
        <p:sp>
          <p:nvSpPr>
            <p:cNvPr id="5" name="圆角矩形 4"/>
            <p:cNvSpPr/>
            <p:nvPr/>
          </p:nvSpPr>
          <p:spPr>
            <a:xfrm>
              <a:off x="8024" y="3480"/>
              <a:ext cx="8394" cy="4641"/>
            </a:xfrm>
            <a:prstGeom prst="roundRect">
              <a:avLst>
                <a:gd name="adj" fmla="val 72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76200" dir="2700000" algn="tl" rotWithShape="0">
                <a:schemeClr val="tx1">
                  <a:lumMod val="85000"/>
                  <a:lumOff val="15000"/>
                  <a:alpha val="35000"/>
                </a:schemeClr>
              </a:outerShdw>
            </a:effectLst>
          </p:spPr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023" y="3480"/>
              <a:ext cx="8394" cy="4641"/>
            </a:xfrm>
            <a:prstGeom prst="roundRect">
              <a:avLst>
                <a:gd name="adj" fmla="val 72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76200" dir="13500000" algn="br" rotWithShape="0">
                <a:schemeClr val="bg1">
                  <a:alpha val="60000"/>
                </a:schemeClr>
              </a:outerShdw>
            </a:effectLst>
          </p:spPr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791065" y="4864100"/>
            <a:ext cx="2950845" cy="2950845"/>
            <a:chOff x="8024" y="3480"/>
            <a:chExt cx="8398" cy="4642"/>
          </a:xfrm>
          <a:solidFill>
            <a:srgbClr val="701E5E"/>
          </a:solidFill>
        </p:grpSpPr>
        <p:sp>
          <p:nvSpPr>
            <p:cNvPr id="12" name="同心圆 11"/>
            <p:cNvSpPr/>
            <p:nvPr/>
          </p:nvSpPr>
          <p:spPr>
            <a:xfrm>
              <a:off x="8024" y="3480"/>
              <a:ext cx="8394" cy="4641"/>
            </a:xfrm>
            <a:prstGeom prst="donut">
              <a:avLst>
                <a:gd name="adj" fmla="val 14035"/>
              </a:avLst>
            </a:prstGeom>
            <a:grpFill/>
            <a:ln>
              <a:noFill/>
            </a:ln>
            <a:effectLst>
              <a:outerShdw blurRad="127000" dist="88900" dir="2700000" algn="tl" rotWithShape="0">
                <a:schemeClr val="tx1">
                  <a:lumMod val="85000"/>
                  <a:lumOff val="15000"/>
                  <a:alpha val="30000"/>
                </a:schemeClr>
              </a:outerShdw>
            </a:effectLst>
          </p:spPr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同心圆 12"/>
            <p:cNvSpPr/>
            <p:nvPr/>
          </p:nvSpPr>
          <p:spPr>
            <a:xfrm>
              <a:off x="8028" y="3481"/>
              <a:ext cx="8394" cy="4641"/>
            </a:xfrm>
            <a:prstGeom prst="donut">
              <a:avLst>
                <a:gd name="adj" fmla="val 13621"/>
              </a:avLst>
            </a:prstGeom>
            <a:grpFill/>
            <a:ln>
              <a:noFill/>
            </a:ln>
            <a:effectLst>
              <a:outerShdw blurRad="76200" dist="50800" dir="13500000" algn="br" rotWithShape="0">
                <a:schemeClr val="bg1">
                  <a:alpha val="35000"/>
                </a:schemeClr>
              </a:outerShdw>
            </a:effectLst>
          </p:spPr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8D2AF088-14DB-5A73-D7AB-2C6233FA62F3}"/>
              </a:ext>
            </a:extLst>
          </p:cNvPr>
          <p:cNvSpPr txBox="1"/>
          <p:nvPr/>
        </p:nvSpPr>
        <p:spPr>
          <a:xfrm>
            <a:off x="2953385" y="5364516"/>
            <a:ext cx="6159500" cy="419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1800">
                <a:solidFill>
                  <a:srgbClr val="701E5E"/>
                </a:solidFill>
                <a:latin typeface="微软雅黑"/>
                <a:ea typeface="微软雅黑"/>
              </a:rPr>
              <a:t>南开大学</a:t>
            </a:r>
          </a:p>
        </p:txBody>
      </p:sp>
      <p:sp>
        <p:nvSpPr>
          <p:cNvPr id="19" name="矩形 26">
            <a:extLst>
              <a:ext uri="{FF2B5EF4-FFF2-40B4-BE49-F238E27FC236}">
                <a16:creationId xmlns:a16="http://schemas.microsoft.com/office/drawing/2014/main" id="{A3F081AC-C756-72F1-CD0B-A2EB7A3F1F60}"/>
              </a:ext>
            </a:extLst>
          </p:cNvPr>
          <p:cNvSpPr/>
          <p:nvPr/>
        </p:nvSpPr>
        <p:spPr>
          <a:xfrm>
            <a:off x="3406514" y="4219412"/>
            <a:ext cx="5225415" cy="391795"/>
          </a:xfrm>
          <a:prstGeom prst="roundRect">
            <a:avLst/>
          </a:prstGeom>
          <a:solidFill>
            <a:srgbClr val="D8B5D3"/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2000">
                <a:solidFill>
                  <a:srgbClr val="701E5E"/>
                </a:solidFill>
                <a:latin typeface="微软雅黑"/>
                <a:ea typeface="微软雅黑"/>
              </a:rPr>
              <a:t>队员：徐文斌    许友锐    栗心武    聂志强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3EA266F-5677-E6E3-CA14-3457868DD0F0}"/>
              </a:ext>
            </a:extLst>
          </p:cNvPr>
          <p:cNvSpPr txBox="1"/>
          <p:nvPr/>
        </p:nvSpPr>
        <p:spPr>
          <a:xfrm>
            <a:off x="2908356" y="3142785"/>
            <a:ext cx="6221730" cy="704850"/>
          </a:xfrm>
          <a:prstGeom prst="rect">
            <a:avLst/>
          </a:prstGeom>
          <a:noFill/>
        </p:spPr>
        <p:txBody>
          <a:bodyPr wrap="square" lIns="121884" tIns="60941" rIns="121884" bIns="60941">
            <a:spAutoFit/>
          </a:bodyPr>
          <a:lstStyle/>
          <a:p>
            <a:pPr algn="dist"/>
            <a:r>
              <a:rPr lang="zh-CN" altLang="en-US" sz="3800">
                <a:solidFill>
                  <a:srgbClr val="701E5E"/>
                </a:solidFill>
                <a:latin typeface="微软雅黑"/>
              </a:rPr>
              <a:t>编译系统设计赛</a:t>
            </a:r>
          </a:p>
        </p:txBody>
      </p:sp>
      <p:sp>
        <p:nvSpPr>
          <p:cNvPr id="25" name="文本框 28">
            <a:extLst>
              <a:ext uri="{FF2B5EF4-FFF2-40B4-BE49-F238E27FC236}">
                <a16:creationId xmlns:a16="http://schemas.microsoft.com/office/drawing/2014/main" id="{97E962CD-CEDF-7C5D-94FF-266AE8695309}"/>
              </a:ext>
            </a:extLst>
          </p:cNvPr>
          <p:cNvSpPr txBox="1"/>
          <p:nvPr/>
        </p:nvSpPr>
        <p:spPr>
          <a:xfrm>
            <a:off x="4122821" y="1487288"/>
            <a:ext cx="3797300" cy="1435100"/>
          </a:xfrm>
          <a:prstGeom prst="rect">
            <a:avLst/>
          </a:prstGeom>
          <a:noFill/>
        </p:spPr>
        <p:txBody>
          <a:bodyPr wrap="square" lIns="91413" tIns="45706" rIns="91413" bIns="45706" anchor="t" anchorCtr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en-US" sz="8800">
                <a:solidFill>
                  <a:srgbClr val="701E5E"/>
                </a:solidFill>
                <a:latin typeface="Tw Cen MT"/>
                <a:ea typeface="Tw Cen MT"/>
              </a:rPr>
              <a:t>NKUF4</a:t>
            </a:r>
            <a:endParaRPr lang="zh-CN" altLang="zh-CN" sz="8200">
              <a:solidFill>
                <a:srgbClr val="701E5E"/>
              </a:solidFill>
              <a:latin typeface="微软雅黑"/>
              <a:ea typeface="微软雅黑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5B2D2CC-05F5-8788-C9E7-EE67D183F246}"/>
              </a:ext>
            </a:extLst>
          </p:cNvPr>
          <p:cNvGrpSpPr/>
          <p:nvPr/>
        </p:nvGrpSpPr>
        <p:grpSpPr>
          <a:xfrm>
            <a:off x="2846705" y="3138975"/>
            <a:ext cx="6191250" cy="671830"/>
            <a:chOff x="4711" y="5429"/>
            <a:chExt cx="9750" cy="1058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279164C-C3B2-CADB-C415-AABE49E6200A}"/>
                </a:ext>
              </a:extLst>
            </p:cNvPr>
            <p:cNvCxnSpPr/>
            <p:nvPr/>
          </p:nvCxnSpPr>
          <p:spPr>
            <a:xfrm>
              <a:off x="4711" y="5429"/>
              <a:ext cx="9750" cy="0"/>
            </a:xfrm>
            <a:prstGeom prst="line">
              <a:avLst/>
            </a:prstGeom>
            <a:ln w="12700">
              <a:solidFill>
                <a:srgbClr val="617296"/>
              </a:solidFill>
              <a:prstDash val="solid"/>
              <a:miter/>
            </a:ln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18C4AAA-B7C2-FFA5-2624-C3F22B6DC1E4}"/>
                </a:ext>
              </a:extLst>
            </p:cNvPr>
            <p:cNvCxnSpPr/>
            <p:nvPr/>
          </p:nvCxnSpPr>
          <p:spPr>
            <a:xfrm>
              <a:off x="4711" y="6487"/>
              <a:ext cx="9750" cy="0"/>
            </a:xfrm>
            <a:prstGeom prst="line">
              <a:avLst/>
            </a:prstGeom>
            <a:ln w="12700">
              <a:solidFill>
                <a:srgbClr val="617296"/>
              </a:solidFill>
              <a:prstDash val="solid"/>
              <a:miter/>
            </a:ln>
          </p:spPr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9717D61-08C4-6542-F140-910BD2EB93AB}"/>
              </a:ext>
            </a:extLst>
          </p:cNvPr>
          <p:cNvSpPr txBox="1"/>
          <p:nvPr/>
        </p:nvSpPr>
        <p:spPr>
          <a:xfrm>
            <a:off x="3462287" y="4936605"/>
            <a:ext cx="4960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>
                <a:solidFill>
                  <a:srgbClr val="701E5E"/>
                </a:solidFill>
                <a:latin typeface="微软雅黑"/>
                <a:ea typeface="微软雅黑"/>
              </a:rPr>
              <a:t> 指导教师：王刚  李忠伟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AA9558D-5C88-1F75-8CBF-4AFC24AF0085}"/>
              </a:ext>
            </a:extLst>
          </p:cNvPr>
          <p:cNvSpPr/>
          <p:nvPr/>
        </p:nvSpPr>
        <p:spPr>
          <a:xfrm>
            <a:off x="1" y="312514"/>
            <a:ext cx="27432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34C891-FC9F-BCA6-D2F1-1BF5FDD6B404}"/>
              </a:ext>
            </a:extLst>
          </p:cNvPr>
          <p:cNvSpPr txBox="1"/>
          <p:nvPr/>
        </p:nvSpPr>
        <p:spPr>
          <a:xfrm>
            <a:off x="678815" y="327517"/>
            <a:ext cx="4496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>
                <a:latin typeface="微软雅黑"/>
              </a:rPr>
              <a:t>中间代码优化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8EAA7E-AE53-89F1-5917-006206E863E9}"/>
              </a:ext>
            </a:extLst>
          </p:cNvPr>
          <p:cNvSpPr txBox="1"/>
          <p:nvPr/>
        </p:nvSpPr>
        <p:spPr>
          <a:xfrm>
            <a:off x="7174304" y="525521"/>
            <a:ext cx="4364849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en-US" altLang="zh-CN" sz="1100">
                <a:latin typeface="微软雅黑"/>
              </a:rPr>
              <a:t>INTERMEDIATE REPRESENTATION OPTIMIZATION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FCFA3E-D5EF-BCE9-92BB-994C24BBBF0D}"/>
              </a:ext>
            </a:extLst>
          </p:cNvPr>
          <p:cNvSpPr/>
          <p:nvPr/>
        </p:nvSpPr>
        <p:spPr>
          <a:xfrm>
            <a:off x="120599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7671F9-AC74-2A3B-060A-2017D542C07B}"/>
              </a:ext>
            </a:extLst>
          </p:cNvPr>
          <p:cNvSpPr/>
          <p:nvPr/>
        </p:nvSpPr>
        <p:spPr>
          <a:xfrm>
            <a:off x="11856720" y="312514"/>
            <a:ext cx="132080" cy="538223"/>
          </a:xfrm>
          <a:prstGeom prst="rect">
            <a:avLst/>
          </a:prstGeom>
          <a:solidFill>
            <a:srgbClr val="D8B5D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CB022A-265A-AB51-0C93-FBB4D46A452D}"/>
              </a:ext>
            </a:extLst>
          </p:cNvPr>
          <p:cNvSpPr/>
          <p:nvPr/>
        </p:nvSpPr>
        <p:spPr>
          <a:xfrm>
            <a:off x="116535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489B6A-0A7F-ABC1-7765-1F01619014D3}"/>
              </a:ext>
            </a:extLst>
          </p:cNvPr>
          <p:cNvSpPr txBox="1"/>
          <p:nvPr/>
        </p:nvSpPr>
        <p:spPr>
          <a:xfrm>
            <a:off x="1220469" y="1232991"/>
            <a:ext cx="11214100" cy="51181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charset="0"/>
              <a:buChar char="n"/>
            </a:pPr>
            <a:r>
              <a:rPr lang="zh-CN" altLang="zh-CN" sz="2000" b="0">
                <a:solidFill>
                  <a:srgbClr val="333333"/>
                </a:solidFill>
                <a:effectLst/>
                <a:latin typeface="Consolas"/>
                <a:ea typeface="微软雅黑"/>
              </a:rPr>
              <a:t>函数内联</a:t>
            </a:r>
          </a:p>
          <a:p>
            <a:pPr marL="800100" lvl="1" indent="-342900">
              <a:lnSpc>
                <a:spcPct val="150000"/>
              </a:lnSpc>
              <a:buFont typeface="Wingdings" charset="0"/>
              <a:buChar char="ü"/>
            </a:pPr>
            <a:r>
              <a:rPr lang="zh-CN" altLang="zh-CN" sz="2000" b="0">
                <a:solidFill>
                  <a:srgbClr val="333333"/>
                </a:solidFill>
                <a:effectLst/>
                <a:latin typeface="Consolas"/>
                <a:ea typeface="微软雅黑"/>
              </a:rPr>
              <a:t>对于非递归的函数，如果函数参数过多或函数代码较短，则选择将函数内联。</a:t>
            </a:r>
            <a:endParaRPr lang="en-US" altLang="en-US" sz="2000" b="0">
              <a:solidFill>
                <a:srgbClr val="333333"/>
              </a:solidFill>
              <a:effectLst/>
              <a:latin typeface="Consolas"/>
            </a:endParaRPr>
          </a:p>
          <a:p>
            <a:pPr marL="800100" lvl="1" indent="-342900">
              <a:lnSpc>
                <a:spcPct val="150000"/>
              </a:lnSpc>
              <a:buFont typeface="Wingdings" charset="0"/>
              <a:buChar char="ü"/>
            </a:pPr>
            <a:r>
              <a:rPr lang="zh-CN" altLang="zh-CN" sz="2000" b="0">
                <a:solidFill>
                  <a:srgbClr val="333333"/>
                </a:solidFill>
                <a:effectLst/>
                <a:latin typeface="Consolas"/>
                <a:ea typeface="微软雅黑"/>
              </a:rPr>
              <a:t>减少由于函数调用带来的额外开销</a:t>
            </a:r>
            <a:r>
              <a:rPr lang="zh-CN" altLang="zh-CN" sz="2000">
                <a:solidFill>
                  <a:srgbClr val="333333"/>
                </a:solidFill>
                <a:latin typeface="Consolas"/>
                <a:ea typeface="微软雅黑"/>
              </a:rPr>
              <a:t>，为后续优化创造条件</a:t>
            </a:r>
            <a:r>
              <a:rPr lang="zh-CN" altLang="zh-CN" sz="2000" b="0">
                <a:solidFill>
                  <a:srgbClr val="333333"/>
                </a:solidFill>
                <a:effectLst/>
                <a:latin typeface="Consolas"/>
                <a:ea typeface="微软雅黑"/>
              </a:rPr>
              <a:t>。</a:t>
            </a:r>
          </a:p>
          <a:p>
            <a:pPr marL="285750" lvl="0" indent="-285750">
              <a:lnSpc>
                <a:spcPct val="150000"/>
              </a:lnSpc>
              <a:buFont typeface="Wingdings" charset="0"/>
              <a:buChar char="n"/>
            </a:pPr>
            <a:r>
              <a:rPr lang="zh-CN" altLang="zh-CN" sz="2000" b="0">
                <a:solidFill>
                  <a:srgbClr val="333333"/>
                </a:solidFill>
                <a:effectLst/>
                <a:latin typeface="Consolas"/>
                <a:ea typeface="微软雅黑"/>
              </a:rPr>
              <a:t>死代码删除</a:t>
            </a:r>
          </a:p>
          <a:p>
            <a:pPr marL="800100" lvl="1" indent="-342900">
              <a:lnSpc>
                <a:spcPct val="150000"/>
              </a:lnSpc>
              <a:buFont typeface="Wingdings" charset="0"/>
              <a:buChar char="ü"/>
            </a:pPr>
            <a:r>
              <a:rPr lang="zh-CN" altLang="zh-CN" sz="2000" b="0">
                <a:solidFill>
                  <a:srgbClr val="333333"/>
                </a:solidFill>
                <a:effectLst/>
                <a:latin typeface="Consolas"/>
                <a:ea typeface="微软雅黑"/>
              </a:rPr>
              <a:t>标识所有定义必要值的指令，包括部分函数调用及返回语句。</a:t>
            </a:r>
          </a:p>
          <a:p>
            <a:pPr marL="800100" lvl="1" indent="-342900">
              <a:lnSpc>
                <a:spcPct val="150000"/>
              </a:lnSpc>
              <a:buFont typeface="Wingdings" charset="0"/>
              <a:buChar char="ü"/>
            </a:pPr>
            <a:r>
              <a:rPr lang="zh-CN" altLang="zh-CN" sz="2000" b="0">
                <a:solidFill>
                  <a:srgbClr val="333333"/>
                </a:solidFill>
                <a:effectLst/>
                <a:latin typeface="Consolas"/>
                <a:ea typeface="微软雅黑"/>
              </a:rPr>
              <a:t>迭代标识所有对定义必要值有贡献的指令（</a:t>
            </a:r>
            <a:r>
              <a:rPr lang="en-US" altLang="en-US" sz="2000" b="0">
                <a:solidFill>
                  <a:srgbClr val="333333"/>
                </a:solidFill>
                <a:effectLst/>
                <a:latin typeface="Consolas"/>
                <a:ea typeface="微软雅黑"/>
              </a:rPr>
              <a:t>markBasic &amp; markStore</a:t>
            </a:r>
            <a:r>
              <a:rPr lang="zh-CN" altLang="zh-CN" sz="2000" b="0">
                <a:solidFill>
                  <a:srgbClr val="333333"/>
                </a:solidFill>
                <a:effectLst/>
                <a:latin typeface="Consolas"/>
                <a:ea typeface="微软雅黑"/>
              </a:rPr>
              <a:t>）。</a:t>
            </a:r>
          </a:p>
          <a:p>
            <a:pPr marL="800100" lvl="1" indent="-342900">
              <a:lnSpc>
                <a:spcPct val="150000"/>
              </a:lnSpc>
              <a:buFont typeface="Wingdings" charset="0"/>
              <a:buChar char="ü"/>
            </a:pPr>
            <a:r>
              <a:rPr lang="zh-CN" altLang="zh-CN" sz="2000" b="0">
                <a:solidFill>
                  <a:srgbClr val="333333"/>
                </a:solidFill>
                <a:effectLst/>
                <a:latin typeface="Consolas"/>
                <a:ea typeface="微软雅黑"/>
              </a:rPr>
              <a:t>到达不动点时，未被标记的指令均为死代码，从而进行删除。</a:t>
            </a:r>
          </a:p>
          <a:p>
            <a:pPr marL="285750" lvl="0" indent="-285750">
              <a:lnSpc>
                <a:spcPct val="150000"/>
              </a:lnSpc>
              <a:buFont typeface="Wingdings" charset="0"/>
              <a:buChar char="n"/>
            </a:pPr>
            <a:r>
              <a:rPr lang="zh-CN" altLang="zh-CN" sz="2000" b="0">
                <a:solidFill>
                  <a:srgbClr val="333333"/>
                </a:solidFill>
                <a:effectLst/>
                <a:latin typeface="Consolas"/>
                <a:ea typeface="微软雅黑"/>
              </a:rPr>
              <a:t>全局值编号</a:t>
            </a:r>
          </a:p>
          <a:p>
            <a:pPr marL="800100" lvl="1" indent="-342900">
              <a:lnSpc>
                <a:spcPct val="150000"/>
              </a:lnSpc>
              <a:buFont typeface="Wingdings" charset="0"/>
              <a:buChar char="ü"/>
            </a:pPr>
            <a:r>
              <a:rPr lang="zh-CN" altLang="zh-CN" sz="2000" b="0">
                <a:solidFill>
                  <a:srgbClr val="333333"/>
                </a:solidFill>
                <a:effectLst/>
                <a:latin typeface="Consolas"/>
                <a:ea typeface="微软雅黑"/>
              </a:rPr>
              <a:t>按逆拓扑序遍历的全局值编号，将所有计算尽可能前提。</a:t>
            </a:r>
          </a:p>
          <a:p>
            <a:pPr marL="800100" lvl="1" indent="-342900">
              <a:lnSpc>
                <a:spcPct val="150000"/>
              </a:lnSpc>
              <a:buFont typeface="Wingdings" charset="0"/>
              <a:buChar char="ü"/>
            </a:pPr>
            <a:r>
              <a:rPr lang="zh-CN" altLang="zh-CN" sz="2000" b="0">
                <a:solidFill>
                  <a:srgbClr val="333333"/>
                </a:solidFill>
                <a:effectLst/>
                <a:latin typeface="Consolas"/>
                <a:ea typeface="微软雅黑"/>
              </a:rPr>
              <a:t>把</a:t>
            </a:r>
            <a:r>
              <a:rPr lang="en-US" altLang="en-US" sz="2000" b="0">
                <a:solidFill>
                  <a:srgbClr val="333333"/>
                </a:solidFill>
                <a:effectLst/>
                <a:latin typeface="Consolas"/>
                <a:ea typeface="微软雅黑"/>
              </a:rPr>
              <a:t>phi</a:t>
            </a:r>
            <a:r>
              <a:rPr lang="zh-CN" altLang="zh-CN" sz="2000" b="0">
                <a:solidFill>
                  <a:srgbClr val="333333"/>
                </a:solidFill>
                <a:effectLst/>
                <a:latin typeface="Consolas"/>
                <a:ea typeface="微软雅黑"/>
              </a:rPr>
              <a:t>节点中的值伴随前提，将冗余表达式删除。</a:t>
            </a:r>
          </a:p>
          <a:p>
            <a:pPr marL="800100" lvl="1" indent="-342900">
              <a:lnSpc>
                <a:spcPct val="150000"/>
              </a:lnSpc>
              <a:buFont typeface="Wingdings" charset="0"/>
              <a:buChar char="ü"/>
            </a:pPr>
            <a:r>
              <a:rPr lang="zh-CN" altLang="zh-CN" sz="2000" b="0">
                <a:solidFill>
                  <a:srgbClr val="333333"/>
                </a:solidFill>
                <a:effectLst/>
                <a:latin typeface="Consolas"/>
                <a:ea typeface="微软雅黑"/>
              </a:rPr>
              <a:t>同时完成了循环代码外提和</a:t>
            </a:r>
            <a:r>
              <a:rPr lang="en-US" altLang="en-US" sz="2000" b="0">
                <a:solidFill>
                  <a:srgbClr val="333333"/>
                </a:solidFill>
                <a:effectLst/>
                <a:latin typeface="Consolas"/>
                <a:ea typeface="微软雅黑"/>
              </a:rPr>
              <a:t>phi</a:t>
            </a:r>
            <a:r>
              <a:rPr lang="zh-CN" altLang="zh-CN" sz="2000" b="0">
                <a:solidFill>
                  <a:srgbClr val="333333"/>
                </a:solidFill>
                <a:effectLst/>
                <a:latin typeface="Consolas"/>
                <a:ea typeface="微软雅黑"/>
              </a:rPr>
              <a:t>节点化简。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684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3" name="333333"/>
          <p:cNvSpPr txBox="1"/>
          <p:nvPr/>
        </p:nvSpPr>
        <p:spPr>
          <a:xfrm>
            <a:off x="1480518" y="1398666"/>
            <a:ext cx="2361231" cy="39370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lvl="0" algn="r"/>
            <a:r>
              <a:rPr lang="zh-CN" altLang="zh-CN" sz="2000" b="1">
                <a:solidFill>
                  <a:srgbClr val="404040"/>
                </a:solidFill>
                <a:latin typeface="微软雅黑"/>
                <a:ea typeface="微软雅黑"/>
              </a:rPr>
              <a:t>循环不变代码外提</a:t>
            </a:r>
          </a:p>
        </p:txBody>
      </p:sp>
      <p:sp>
        <p:nvSpPr>
          <p:cNvPr id="41" name="1111"/>
          <p:cNvSpPr txBox="1"/>
          <p:nvPr/>
        </p:nvSpPr>
        <p:spPr>
          <a:xfrm>
            <a:off x="875665" y="1792366"/>
            <a:ext cx="3175000" cy="49530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1800">
                <a:solidFill>
                  <a:srgbClr val="262626"/>
                </a:solidFill>
                <a:latin typeface="Microsoft YaHei"/>
                <a:ea typeface="Microsoft YaHei"/>
              </a:rPr>
              <a:t>减少循环中重复代码的计算。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678815" y="4009786"/>
            <a:ext cx="3164205" cy="1561624"/>
            <a:chOff x="1478" y="3883"/>
            <a:chExt cx="4983" cy="2459"/>
          </a:xfrm>
        </p:grpSpPr>
        <p:sp>
          <p:nvSpPr>
            <p:cNvPr id="29" name="333333"/>
            <p:cNvSpPr txBox="1"/>
            <p:nvPr/>
          </p:nvSpPr>
          <p:spPr>
            <a:xfrm>
              <a:off x="4182" y="3883"/>
              <a:ext cx="2288" cy="6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lvl="0" algn="r"/>
              <a:r>
                <a:rPr lang="zh-CN" altLang="zh-CN" sz="2000" b="1">
                  <a:solidFill>
                    <a:srgbClr val="404040"/>
                  </a:solidFill>
                  <a:latin typeface="微软雅黑"/>
                  <a:ea typeface="微软雅黑"/>
                </a:rPr>
                <a:t>循环展开</a:t>
              </a:r>
            </a:p>
          </p:txBody>
        </p:sp>
        <p:sp>
          <p:nvSpPr>
            <p:cNvPr id="30" name="1111"/>
            <p:cNvSpPr txBox="1"/>
            <p:nvPr/>
          </p:nvSpPr>
          <p:spPr>
            <a:xfrm>
              <a:off x="1478" y="4518"/>
              <a:ext cx="4990" cy="27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CN" altLang="zh-CN" sz="1800">
                  <a:solidFill>
                    <a:srgbClr val="262626"/>
                  </a:solidFill>
                  <a:latin typeface="Microsoft YaHei"/>
                  <a:ea typeface="Microsoft YaHei"/>
                </a:rPr>
                <a:t>若循环次数确定，则全部展开；否则以</a:t>
              </a:r>
              <a:r>
                <a:rPr lang="en-US" altLang="en-US" sz="1800">
                  <a:solidFill>
                    <a:srgbClr val="262626"/>
                  </a:solidFill>
                  <a:latin typeface="Microsoft YaHei"/>
                  <a:ea typeface="Microsoft YaHei"/>
                </a:rPr>
                <a:t>4</a:t>
              </a:r>
              <a:r>
                <a:rPr lang="zh-CN" altLang="zh-CN" sz="1800">
                  <a:solidFill>
                    <a:srgbClr val="262626"/>
                  </a:solidFill>
                  <a:latin typeface="Microsoft YaHei"/>
                  <a:ea typeface="Microsoft YaHei"/>
                </a:rPr>
                <a:t>为单位展开，减少跳转语句，并为冗余删除创造条件。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489315" y="2644070"/>
            <a:ext cx="3164205" cy="1561625"/>
            <a:chOff x="1478" y="3883"/>
            <a:chExt cx="4983" cy="2459"/>
          </a:xfrm>
        </p:grpSpPr>
        <p:sp>
          <p:nvSpPr>
            <p:cNvPr id="33" name="333333"/>
            <p:cNvSpPr txBox="1"/>
            <p:nvPr/>
          </p:nvSpPr>
          <p:spPr>
            <a:xfrm>
              <a:off x="1478" y="3883"/>
              <a:ext cx="2810" cy="6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lvl="0" algn="l"/>
              <a:r>
                <a:rPr lang="zh-CN" altLang="zh-CN" sz="2000" b="1">
                  <a:solidFill>
                    <a:srgbClr val="404040"/>
                  </a:solidFill>
                  <a:latin typeface="微软雅黑"/>
                  <a:ea typeface="微软雅黑"/>
                </a:rPr>
                <a:t>循环强度削弱</a:t>
              </a:r>
            </a:p>
          </p:txBody>
        </p:sp>
        <p:sp>
          <p:nvSpPr>
            <p:cNvPr id="34" name="1111"/>
            <p:cNvSpPr txBox="1"/>
            <p:nvPr/>
          </p:nvSpPr>
          <p:spPr>
            <a:xfrm>
              <a:off x="1478" y="4518"/>
              <a:ext cx="4990" cy="27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CN" altLang="zh-CN" sz="1800">
                  <a:solidFill>
                    <a:srgbClr val="262626"/>
                  </a:solidFill>
                  <a:latin typeface="Microsoft YaHei"/>
                  <a:ea typeface="Microsoft YaHei"/>
                </a:rPr>
                <a:t>计算归纳变量和循环不变操作数信息，接下来将循环体中与部分归纳变量相关的计算转化为加法指令。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52620" y="1818640"/>
            <a:ext cx="3211830" cy="3216910"/>
            <a:chOff x="7012" y="2864"/>
            <a:chExt cx="5058" cy="5066"/>
          </a:xfrm>
        </p:grpSpPr>
        <p:grpSp>
          <p:nvGrpSpPr>
            <p:cNvPr id="38" name="组合 37"/>
            <p:cNvGrpSpPr/>
            <p:nvPr/>
          </p:nvGrpSpPr>
          <p:grpSpPr>
            <a:xfrm>
              <a:off x="7012" y="2864"/>
              <a:ext cx="5059" cy="5067"/>
              <a:chOff x="4769" y="4915"/>
              <a:chExt cx="3175" cy="3180"/>
            </a:xfrm>
            <a:solidFill>
              <a:srgbClr val="701E5E"/>
            </a:solidFill>
          </p:grpSpPr>
          <p:sp>
            <p:nvSpPr>
              <p:cNvPr id="39" name="八角星 38"/>
              <p:cNvSpPr/>
              <p:nvPr/>
            </p:nvSpPr>
            <p:spPr>
              <a:xfrm>
                <a:off x="4769" y="4915"/>
                <a:ext cx="3175" cy="3175"/>
              </a:xfrm>
              <a:prstGeom prst="star8">
                <a:avLst>
                  <a:gd name="adj" fmla="val 38566"/>
                </a:avLst>
              </a:prstGeom>
              <a:grpFill/>
              <a:ln>
                <a:noFill/>
              </a:ln>
              <a:effectLst>
                <a:innerShdw blurRad="152400" dist="63500" dir="13500000">
                  <a:schemeClr val="tx1">
                    <a:alpha val="70000"/>
                  </a:schemeClr>
                </a:inn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0" name="八角星 39"/>
              <p:cNvSpPr/>
              <p:nvPr/>
            </p:nvSpPr>
            <p:spPr>
              <a:xfrm>
                <a:off x="4769" y="4920"/>
                <a:ext cx="3175" cy="3175"/>
              </a:xfrm>
              <a:prstGeom prst="star8">
                <a:avLst>
                  <a:gd name="adj" fmla="val 38566"/>
                </a:avLst>
              </a:prstGeom>
              <a:gradFill>
                <a:gsLst>
                  <a:gs pos="20000">
                    <a:srgbClr val="701E5E">
                      <a:alpha val="0"/>
                    </a:srgbClr>
                  </a:gs>
                  <a:gs pos="100000">
                    <a:srgbClr val="701E5E"/>
                  </a:gs>
                </a:gsLst>
                <a:lin ang="5400000" scaled="0"/>
              </a:gradFill>
              <a:ln>
                <a:noFill/>
              </a:ln>
              <a:effectLst>
                <a:innerShdw blurRad="152400" dist="76200" dir="2700000">
                  <a:schemeClr val="bg1">
                    <a:alpha val="70000"/>
                  </a:schemeClr>
                </a:inn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7753" y="3621"/>
              <a:ext cx="3544" cy="3544"/>
              <a:chOff x="4769" y="4915"/>
              <a:chExt cx="3174" cy="3174"/>
            </a:xfrm>
            <a:solidFill>
              <a:schemeClr val="bg1">
                <a:lumMod val="95000"/>
              </a:schemeClr>
            </a:solidFill>
          </p:grpSpPr>
          <p:sp>
            <p:nvSpPr>
              <p:cNvPr id="45" name="八角星 44"/>
              <p:cNvSpPr/>
              <p:nvPr/>
            </p:nvSpPr>
            <p:spPr>
              <a:xfrm>
                <a:off x="4769" y="4915"/>
                <a:ext cx="3175" cy="3175"/>
              </a:xfrm>
              <a:prstGeom prst="star8">
                <a:avLst>
                  <a:gd name="adj" fmla="val 38566"/>
                </a:avLst>
              </a:prstGeom>
              <a:grpFill/>
              <a:ln>
                <a:noFill/>
              </a:ln>
              <a:effectLst>
                <a:outerShdw blurRad="1524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八角星 45"/>
              <p:cNvSpPr/>
              <p:nvPr/>
            </p:nvSpPr>
            <p:spPr>
              <a:xfrm>
                <a:off x="4769" y="4915"/>
                <a:ext cx="3175" cy="3175"/>
              </a:xfrm>
              <a:prstGeom prst="star8">
                <a:avLst>
                  <a:gd name="adj" fmla="val 38566"/>
                </a:avLst>
              </a:prstGeom>
              <a:grpFill/>
              <a:ln>
                <a:noFill/>
              </a:ln>
              <a:effectLst>
                <a:outerShdw blurRad="152400" dist="63500" dir="13500000" algn="br" rotWithShape="0">
                  <a:schemeClr val="bg1">
                    <a:alpha val="60000"/>
                  </a:scheme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47" name="333333"/>
            <p:cNvSpPr txBox="1"/>
            <p:nvPr/>
          </p:nvSpPr>
          <p:spPr>
            <a:xfrm>
              <a:off x="8270" y="4989"/>
              <a:ext cx="2592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algn="r"/>
              <a:r>
                <a:rPr lang="zh-CN" alt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/>
                  <a:ea typeface="微软雅黑 Light"/>
                </a:rPr>
                <a:t>循环优化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AA9558D-5C88-1F75-8CBF-4AFC24AF0085}"/>
              </a:ext>
            </a:extLst>
          </p:cNvPr>
          <p:cNvSpPr/>
          <p:nvPr/>
        </p:nvSpPr>
        <p:spPr>
          <a:xfrm>
            <a:off x="1" y="312514"/>
            <a:ext cx="27432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34C891-FC9F-BCA6-D2F1-1BF5FDD6B404}"/>
              </a:ext>
            </a:extLst>
          </p:cNvPr>
          <p:cNvSpPr txBox="1"/>
          <p:nvPr/>
        </p:nvSpPr>
        <p:spPr>
          <a:xfrm>
            <a:off x="678815" y="327517"/>
            <a:ext cx="4496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>
                <a:latin typeface="微软雅黑"/>
              </a:rPr>
              <a:t>中间代码优化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8EAA7E-AE53-89F1-5917-006206E863E9}"/>
              </a:ext>
            </a:extLst>
          </p:cNvPr>
          <p:cNvSpPr txBox="1"/>
          <p:nvPr/>
        </p:nvSpPr>
        <p:spPr>
          <a:xfrm>
            <a:off x="7174304" y="525521"/>
            <a:ext cx="4364849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en-US" altLang="zh-CN" sz="1100">
                <a:latin typeface="微软雅黑"/>
              </a:rPr>
              <a:t>INTERMEDIATE REPRESENTATION OPTIMIZATION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FCFA3E-D5EF-BCE9-92BB-994C24BBBF0D}"/>
              </a:ext>
            </a:extLst>
          </p:cNvPr>
          <p:cNvSpPr/>
          <p:nvPr/>
        </p:nvSpPr>
        <p:spPr>
          <a:xfrm>
            <a:off x="120599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7671F9-AC74-2A3B-060A-2017D542C07B}"/>
              </a:ext>
            </a:extLst>
          </p:cNvPr>
          <p:cNvSpPr/>
          <p:nvPr/>
        </p:nvSpPr>
        <p:spPr>
          <a:xfrm>
            <a:off x="11856720" y="312514"/>
            <a:ext cx="132080" cy="538223"/>
          </a:xfrm>
          <a:prstGeom prst="rect">
            <a:avLst/>
          </a:prstGeom>
          <a:solidFill>
            <a:srgbClr val="D8B5D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CB022A-265A-AB51-0C93-FBB4D46A452D}"/>
              </a:ext>
            </a:extLst>
          </p:cNvPr>
          <p:cNvSpPr/>
          <p:nvPr/>
        </p:nvSpPr>
        <p:spPr>
          <a:xfrm>
            <a:off x="116535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32996" y="1046480"/>
            <a:ext cx="7326007" cy="4602774"/>
            <a:chOff x="2432996" y="1046480"/>
            <a:chExt cx="7326007" cy="4602774"/>
          </a:xfrm>
        </p:grpSpPr>
        <p:grpSp>
          <p:nvGrpSpPr>
            <p:cNvPr id="14" name="组合 13"/>
            <p:cNvGrpSpPr/>
            <p:nvPr/>
          </p:nvGrpSpPr>
          <p:grpSpPr>
            <a:xfrm>
              <a:off x="2432996" y="1046480"/>
              <a:ext cx="7326007" cy="4602774"/>
              <a:chOff x="4808" y="3254"/>
              <a:chExt cx="2094" cy="2093"/>
            </a:xfrm>
            <a:solidFill>
              <a:srgbClr val="E5CEE2"/>
            </a:solidFill>
          </p:grpSpPr>
          <p:sp>
            <p:nvSpPr>
              <p:cNvPr id="15" name="圆角矩形 14"/>
              <p:cNvSpPr/>
              <p:nvPr/>
            </p:nvSpPr>
            <p:spPr>
              <a:xfrm>
                <a:off x="4809" y="3254"/>
                <a:ext cx="2093" cy="2093"/>
              </a:xfrm>
              <a:prstGeom prst="roundRect">
                <a:avLst>
                  <a:gd name="adj" fmla="val 8048"/>
                </a:avLst>
              </a:prstGeom>
              <a:solidFill>
                <a:srgbClr val="701E5E"/>
              </a:solidFill>
              <a:ln w="12700">
                <a:solidFill>
                  <a:schemeClr val="bg1">
                    <a:alpha val="80000"/>
                  </a:schemeClr>
                </a:solidFill>
                <a:prstDash val="solid"/>
                <a:miter/>
              </a:ln>
              <a:effectLst>
                <a:innerShdw blurRad="127000" dist="63500" dir="13500000">
                  <a:prstClr val="black">
                    <a:alpha val="60000"/>
                  </a:prstClr>
                </a:inn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4808" y="3254"/>
                <a:ext cx="2093" cy="2093"/>
              </a:xfrm>
              <a:prstGeom prst="roundRect">
                <a:avLst>
                  <a:gd name="adj" fmla="val 7841"/>
                </a:avLst>
              </a:prstGeom>
              <a:gradFill rotWithShape="0">
                <a:gsLst>
                  <a:gs pos="15000">
                    <a:srgbClr val="701E5E">
                      <a:alpha val="0"/>
                    </a:srgbClr>
                  </a:gs>
                  <a:gs pos="100000">
                    <a:srgbClr val="6A1D59">
                      <a:lumMod val="95000"/>
                    </a:srgbClr>
                  </a:gs>
                </a:gsLst>
                <a:lin ang="2700000" scaled="0"/>
              </a:gradFill>
              <a:ln w="12700">
                <a:solidFill>
                  <a:schemeClr val="bg1">
                    <a:alpha val="80000"/>
                  </a:schemeClr>
                </a:solidFill>
                <a:prstDash val="solid"/>
                <a:miter/>
              </a:ln>
              <a:effectLst>
                <a:innerShdw blurRad="127000" dist="63500" dir="2700000">
                  <a:schemeClr val="bg1">
                    <a:alpha val="60000"/>
                  </a:schemeClr>
                </a:inn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746212" y="1343660"/>
              <a:ext cx="6698778" cy="4006622"/>
              <a:chOff x="8023" y="3480"/>
              <a:chExt cx="8395" cy="4641"/>
            </a:xfrm>
            <a:solidFill>
              <a:srgbClr val="E5CEE2"/>
            </a:solidFill>
          </p:grpSpPr>
          <p:sp>
            <p:nvSpPr>
              <p:cNvPr id="18" name="圆角矩形 17"/>
              <p:cNvSpPr/>
              <p:nvPr/>
            </p:nvSpPr>
            <p:spPr>
              <a:xfrm>
                <a:off x="8024" y="3480"/>
                <a:ext cx="8394" cy="4641"/>
              </a:xfrm>
              <a:prstGeom prst="roundRect">
                <a:avLst>
                  <a:gd name="adj" fmla="val 7293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alpha val="80000"/>
                  </a:schemeClr>
                </a:solidFill>
                <a:prstDash val="solid"/>
                <a:miter/>
              </a:ln>
              <a:effectLst>
                <a:outerShdw blurRad="152400" dist="76200" dir="2700000" algn="tl" rotWithShape="0">
                  <a:schemeClr val="tx1">
                    <a:lumMod val="85000"/>
                    <a:lumOff val="15000"/>
                    <a:alpha val="35000"/>
                  </a:scheme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8023" y="3480"/>
                <a:ext cx="8394" cy="4641"/>
              </a:xfrm>
              <a:prstGeom prst="roundRect">
                <a:avLst>
                  <a:gd name="adj" fmla="val 7293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alpha val="80000"/>
                  </a:schemeClr>
                </a:solidFill>
                <a:prstDash val="solid"/>
                <a:miter/>
              </a:ln>
              <a:effectLst>
                <a:outerShdw blurRad="127000" dist="63500" dir="13500000" algn="br" rotWithShape="0">
                  <a:schemeClr val="bg1">
                    <a:alpha val="65000"/>
                  </a:scheme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9241" name="文本框 48"/>
          <p:cNvSpPr txBox="1"/>
          <p:nvPr/>
        </p:nvSpPr>
        <p:spPr>
          <a:xfrm>
            <a:off x="3337379" y="2792973"/>
            <a:ext cx="5513742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6600" b="1">
                <a:solidFill>
                  <a:srgbClr val="701E5E"/>
                </a:solidFill>
                <a:latin typeface="微软雅黑"/>
                <a:ea typeface="微软雅黑"/>
              </a:rPr>
              <a:t>目标代码优化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36495" y="5914390"/>
            <a:ext cx="7322820" cy="436880"/>
            <a:chOff x="3837" y="9314"/>
            <a:chExt cx="11532" cy="688"/>
          </a:xfrm>
        </p:grpSpPr>
        <p:grpSp>
          <p:nvGrpSpPr>
            <p:cNvPr id="29" name="组合 28"/>
            <p:cNvGrpSpPr/>
            <p:nvPr/>
          </p:nvGrpSpPr>
          <p:grpSpPr>
            <a:xfrm>
              <a:off x="3837" y="9443"/>
              <a:ext cx="11532" cy="438"/>
              <a:chOff x="4809" y="3254"/>
              <a:chExt cx="2093" cy="2093"/>
            </a:xfrm>
            <a:solidFill>
              <a:schemeClr val="bg1"/>
            </a:solidFill>
          </p:grpSpPr>
          <p:sp>
            <p:nvSpPr>
              <p:cNvPr id="30" name="圆角矩形 29"/>
              <p:cNvSpPr/>
              <p:nvPr/>
            </p:nvSpPr>
            <p:spPr>
              <a:xfrm>
                <a:off x="4809" y="3254"/>
                <a:ext cx="2093" cy="2093"/>
              </a:xfrm>
              <a:prstGeom prst="roundRect">
                <a:avLst>
                  <a:gd name="adj" fmla="val 50000"/>
                </a:avLst>
              </a:prstGeom>
              <a:solidFill>
                <a:srgbClr val="D296BF"/>
              </a:solidFill>
              <a:ln w="12700">
                <a:solidFill>
                  <a:schemeClr val="bg1">
                    <a:alpha val="30000"/>
                  </a:schemeClr>
                </a:solidFill>
                <a:prstDash val="solid"/>
                <a:miter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809" y="3254"/>
                <a:ext cx="2093" cy="209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70000">
                    <a:schemeClr val="bg1">
                      <a:lumMod val="85000"/>
                    </a:schemeClr>
                  </a:gs>
                  <a:gs pos="35000">
                    <a:schemeClr val="bg1">
                      <a:alpha val="0"/>
                    </a:schemeClr>
                  </a:gs>
                </a:gsLst>
                <a:lin ang="0" scaled="0"/>
              </a:gradFill>
              <a:ln w="12700">
                <a:solidFill>
                  <a:schemeClr val="bg1">
                    <a:alpha val="30000"/>
                  </a:schemeClr>
                </a:solidFill>
                <a:prstDash val="solid"/>
                <a:miter/>
              </a:ln>
              <a:effectLst>
                <a:innerShdw blurRad="101600" dist="50800" dir="2700000">
                  <a:schemeClr val="bg1">
                    <a:alpha val="60000"/>
                  </a:schemeClr>
                </a:inn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0380" y="9314"/>
              <a:ext cx="688" cy="688"/>
              <a:chOff x="5871" y="9314"/>
              <a:chExt cx="688" cy="688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5871" y="9322"/>
                <a:ext cx="680" cy="680"/>
                <a:chOff x="8024" y="3480"/>
                <a:chExt cx="8394" cy="4641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8024" y="3480"/>
                  <a:ext cx="8394" cy="4641"/>
                </a:xfrm>
                <a:prstGeom prst="ellipse">
                  <a:avLst/>
                </a:prstGeom>
                <a:solidFill>
                  <a:srgbClr val="701E5E"/>
                </a:solidFill>
                <a:ln>
                  <a:noFill/>
                </a:ln>
                <a:effectLst>
                  <a:outerShdw blurRad="76200" dist="50800" dir="2700000" algn="tl" rotWithShape="0">
                    <a:schemeClr val="tx1">
                      <a:lumMod val="85000"/>
                      <a:lumOff val="15000"/>
                      <a:alpha val="30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8024" y="3480"/>
                  <a:ext cx="8394" cy="4641"/>
                </a:xfrm>
                <a:prstGeom prst="ellipse">
                  <a:avLst/>
                </a:prstGeom>
                <a:solidFill>
                  <a:srgbClr val="701E5E"/>
                </a:solidFill>
                <a:ln>
                  <a:noFill/>
                </a:ln>
                <a:effectLst>
                  <a:outerShdw blurRad="114300" dist="63500" dir="13500000" algn="br" rotWithShape="0">
                    <a:schemeClr val="bg1">
                      <a:alpha val="70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</p:grpSp>
          <p:pic>
            <p:nvPicPr>
              <p:cNvPr id="7" name="图片 6" descr="12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5879" y="9314"/>
                <a:ext cx="680" cy="680"/>
              </a:xfrm>
              <a:prstGeom prst="ellipse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5141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AA9558D-5C88-1F75-8CBF-4AFC24AF0085}"/>
              </a:ext>
            </a:extLst>
          </p:cNvPr>
          <p:cNvSpPr/>
          <p:nvPr/>
        </p:nvSpPr>
        <p:spPr>
          <a:xfrm>
            <a:off x="1" y="312514"/>
            <a:ext cx="27432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34C891-FC9F-BCA6-D2F1-1BF5FDD6B404}"/>
              </a:ext>
            </a:extLst>
          </p:cNvPr>
          <p:cNvSpPr txBox="1"/>
          <p:nvPr/>
        </p:nvSpPr>
        <p:spPr>
          <a:xfrm>
            <a:off x="678815" y="327517"/>
            <a:ext cx="4496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>
                <a:latin typeface="微软雅黑"/>
              </a:rPr>
              <a:t>目标代码优化总览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8EAA7E-AE53-89F1-5917-006206E863E9}"/>
              </a:ext>
            </a:extLst>
          </p:cNvPr>
          <p:cNvSpPr txBox="1"/>
          <p:nvPr/>
        </p:nvSpPr>
        <p:spPr>
          <a:xfrm>
            <a:off x="7239001" y="581025"/>
            <a:ext cx="4343400" cy="26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100">
                <a:latin typeface="微软雅黑"/>
              </a:rPr>
              <a:t>OBJECT CODE OPTIMIZATION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FCFA3E-D5EF-BCE9-92BB-994C24BBBF0D}"/>
              </a:ext>
            </a:extLst>
          </p:cNvPr>
          <p:cNvSpPr/>
          <p:nvPr/>
        </p:nvSpPr>
        <p:spPr>
          <a:xfrm>
            <a:off x="120599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7671F9-AC74-2A3B-060A-2017D542C07B}"/>
              </a:ext>
            </a:extLst>
          </p:cNvPr>
          <p:cNvSpPr/>
          <p:nvPr/>
        </p:nvSpPr>
        <p:spPr>
          <a:xfrm>
            <a:off x="11856720" y="312514"/>
            <a:ext cx="132080" cy="538223"/>
          </a:xfrm>
          <a:prstGeom prst="rect">
            <a:avLst/>
          </a:prstGeom>
          <a:solidFill>
            <a:srgbClr val="D8B5D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CB022A-265A-AB51-0C93-FBB4D46A452D}"/>
              </a:ext>
            </a:extLst>
          </p:cNvPr>
          <p:cNvSpPr/>
          <p:nvPr/>
        </p:nvSpPr>
        <p:spPr>
          <a:xfrm>
            <a:off x="116535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36139" y="1487604"/>
            <a:ext cx="3247390" cy="369229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0"/>
              <a:buChar char="n"/>
            </a:pPr>
            <a:r>
              <a:rPr lang="zh-CN" altLang="en-US" sz="2000"/>
              <a:t>死代码删除</a:t>
            </a:r>
            <a:endParaRPr lang="en-US" altLang="zh-CN" sz="2000"/>
          </a:p>
          <a:p>
            <a:pPr marL="285750" indent="-285750">
              <a:lnSpc>
                <a:spcPct val="200000"/>
              </a:lnSpc>
              <a:buFont typeface="Wingdings" charset="0"/>
              <a:buChar char="n"/>
            </a:pPr>
            <a:r>
              <a:rPr lang="zh-CN" altLang="en-US" sz="2000"/>
              <a:t>控制流优化</a:t>
            </a:r>
            <a:endParaRPr lang="en-US" altLang="zh-CN" sz="2000"/>
          </a:p>
          <a:p>
            <a:pPr marL="285750" indent="-285750">
              <a:lnSpc>
                <a:spcPct val="200000"/>
              </a:lnSpc>
              <a:buFont typeface="Wingdings" charset="0"/>
              <a:buChar char="n"/>
            </a:pPr>
            <a:r>
              <a:rPr lang="zh-CN" altLang="en-US" sz="2000"/>
              <a:t>窥孔优化</a:t>
            </a:r>
            <a:endParaRPr lang="en-US" altLang="zh-CN" sz="2000"/>
          </a:p>
          <a:p>
            <a:pPr marL="285750" indent="-285750">
              <a:lnSpc>
                <a:spcPct val="200000"/>
              </a:lnSpc>
              <a:buFont typeface="Wingdings" charset="0"/>
              <a:buChar char="n"/>
            </a:pPr>
            <a:r>
              <a:rPr lang="zh-CN" altLang="en-US" sz="2000"/>
              <a:t>局部值编号</a:t>
            </a:r>
            <a:endParaRPr lang="en-US" altLang="zh-CN" sz="2000"/>
          </a:p>
          <a:p>
            <a:pPr marL="285750" indent="-285750">
              <a:lnSpc>
                <a:spcPct val="200000"/>
              </a:lnSpc>
              <a:buFont typeface="Wingdings" charset="0"/>
              <a:buChar char="n"/>
            </a:pPr>
            <a:r>
              <a:rPr lang="zh-CN" altLang="en-US" sz="2000"/>
              <a:t>复制传播</a:t>
            </a:r>
            <a:endParaRPr lang="en-US" altLang="zh-CN" sz="2000"/>
          </a:p>
          <a:p>
            <a:pPr marL="285750" indent="-285750">
              <a:lnSpc>
                <a:spcPct val="200000"/>
              </a:lnSpc>
              <a:buFont typeface="Wingdings" charset="0"/>
              <a:buChar char="n"/>
            </a:pPr>
            <a:r>
              <a:rPr lang="zh-CN" altLang="en-US" sz="2000"/>
              <a:t>强度削弱</a:t>
            </a:r>
            <a:endParaRPr lang="en-US" altLang="zh-CN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20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AA9558D-5C88-1F75-8CBF-4AFC24AF0085}"/>
              </a:ext>
            </a:extLst>
          </p:cNvPr>
          <p:cNvSpPr/>
          <p:nvPr/>
        </p:nvSpPr>
        <p:spPr>
          <a:xfrm>
            <a:off x="1" y="312514"/>
            <a:ext cx="27432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34C891-FC9F-BCA6-D2F1-1BF5FDD6B404}"/>
              </a:ext>
            </a:extLst>
          </p:cNvPr>
          <p:cNvSpPr txBox="1"/>
          <p:nvPr/>
        </p:nvSpPr>
        <p:spPr>
          <a:xfrm>
            <a:off x="678815" y="327517"/>
            <a:ext cx="4496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>
                <a:latin typeface="微软雅黑"/>
              </a:rPr>
              <a:t>目标代码优化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8EAA7E-AE53-89F1-5917-006206E863E9}"/>
              </a:ext>
            </a:extLst>
          </p:cNvPr>
          <p:cNvSpPr txBox="1"/>
          <p:nvPr/>
        </p:nvSpPr>
        <p:spPr>
          <a:xfrm>
            <a:off x="7239001" y="581025"/>
            <a:ext cx="4343400" cy="26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100">
                <a:latin typeface="微软雅黑"/>
              </a:rPr>
              <a:t>OBJECT CODE OPTIMIZATION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FCFA3E-D5EF-BCE9-92BB-994C24BBBF0D}"/>
              </a:ext>
            </a:extLst>
          </p:cNvPr>
          <p:cNvSpPr/>
          <p:nvPr/>
        </p:nvSpPr>
        <p:spPr>
          <a:xfrm>
            <a:off x="120599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7671F9-AC74-2A3B-060A-2017D542C07B}"/>
              </a:ext>
            </a:extLst>
          </p:cNvPr>
          <p:cNvSpPr/>
          <p:nvPr/>
        </p:nvSpPr>
        <p:spPr>
          <a:xfrm>
            <a:off x="11856720" y="312514"/>
            <a:ext cx="132080" cy="538223"/>
          </a:xfrm>
          <a:prstGeom prst="rect">
            <a:avLst/>
          </a:prstGeom>
          <a:solidFill>
            <a:srgbClr val="D8B5D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CB022A-265A-AB51-0C93-FBB4D46A452D}"/>
              </a:ext>
            </a:extLst>
          </p:cNvPr>
          <p:cNvSpPr/>
          <p:nvPr/>
        </p:nvSpPr>
        <p:spPr>
          <a:xfrm>
            <a:off x="116535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951A27-B8B1-6674-AFEC-8F4B240E0CF4}"/>
              </a:ext>
            </a:extLst>
          </p:cNvPr>
          <p:cNvSpPr txBox="1"/>
          <p:nvPr/>
        </p:nvSpPr>
        <p:spPr>
          <a:xfrm>
            <a:off x="2098040" y="982779"/>
            <a:ext cx="6838950" cy="55816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zh-CN" sz="2000" dirty="0"/>
              <a:t>死代码删除</a:t>
            </a:r>
            <a:endParaRPr lang="en-US" altLang="en-US" sz="20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/>
              <a:t>基于活跃变量分析完成死代码删除</a:t>
            </a:r>
            <a:endParaRPr lang="en-US" altLang="en-US" sz="2000" dirty="0"/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zh-CN" sz="2000" dirty="0"/>
              <a:t>局部值编号</a:t>
            </a:r>
            <a:endParaRPr lang="en-US" altLang="en-US" sz="20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/>
              <a:t>基本块内值编号，主要删除数组相关的冗余</a:t>
            </a:r>
            <a:endParaRPr lang="en-US" altLang="en-US" sz="2000" dirty="0"/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zh-CN" sz="2000" dirty="0"/>
              <a:t>控制流优化</a:t>
            </a:r>
            <a:endParaRPr lang="en-US" altLang="en-US" sz="2000" dirty="0"/>
          </a:p>
          <a:p>
            <a:pPr marL="800100" lvl="1" indent="-342900">
              <a:lnSpc>
                <a:spcPct val="200000"/>
              </a:lnSpc>
              <a:buFont typeface="Wingdings" charset="2"/>
              <a:buChar char="ü"/>
            </a:pPr>
            <a:r>
              <a:rPr lang="zh-CN" altLang="zh-CN" sz="2000" dirty="0"/>
              <a:t>单前驱与单后继块的合并</a:t>
            </a:r>
            <a:endParaRPr lang="en-US" altLang="en-US" sz="2000" dirty="0"/>
          </a:p>
          <a:p>
            <a:pPr marL="800100" lvl="1" indent="-342900">
              <a:lnSpc>
                <a:spcPct val="200000"/>
              </a:lnSpc>
              <a:buFont typeface="Wingdings" charset="2"/>
              <a:buChar char="ü"/>
            </a:pPr>
            <a:r>
              <a:rPr lang="zh-CN" altLang="zh-CN" sz="2000" dirty="0"/>
              <a:t>只有一句无条件跳转的基本块的删除</a:t>
            </a:r>
            <a:endParaRPr lang="en-US" altLang="en-US" sz="2000" dirty="0"/>
          </a:p>
          <a:p>
            <a:pPr marL="800100" lvl="1" indent="-342900">
              <a:lnSpc>
                <a:spcPct val="200000"/>
              </a:lnSpc>
              <a:buFont typeface="Wingdings" charset="2"/>
              <a:buChar char="ü"/>
            </a:pPr>
            <a:r>
              <a:rPr lang="zh-CN" altLang="zh-CN" sz="2000" dirty="0"/>
              <a:t>删除顺序连接基本块间的无条件跳转</a:t>
            </a:r>
            <a:endParaRPr lang="en-US" altLang="en-US" sz="2000" dirty="0"/>
          </a:p>
          <a:p>
            <a:pPr marL="800100" lvl="1" indent="-342900">
              <a:lnSpc>
                <a:spcPct val="200000"/>
              </a:lnSpc>
              <a:buFont typeface="Wingdings" charset="2"/>
              <a:buChar char="ü"/>
            </a:pPr>
            <a:r>
              <a:rPr lang="zh-CN" altLang="zh-CN" sz="2000" dirty="0"/>
              <a:t>如果条件跳转目标块内指令较少，将该块并入当前块</a:t>
            </a:r>
            <a:endParaRPr lang="en-US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401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AA9558D-5C88-1F75-8CBF-4AFC24AF0085}"/>
              </a:ext>
            </a:extLst>
          </p:cNvPr>
          <p:cNvSpPr/>
          <p:nvPr/>
        </p:nvSpPr>
        <p:spPr>
          <a:xfrm>
            <a:off x="1" y="312514"/>
            <a:ext cx="27432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34C891-FC9F-BCA6-D2F1-1BF5FDD6B404}"/>
              </a:ext>
            </a:extLst>
          </p:cNvPr>
          <p:cNvSpPr txBox="1"/>
          <p:nvPr/>
        </p:nvSpPr>
        <p:spPr>
          <a:xfrm>
            <a:off x="678815" y="327517"/>
            <a:ext cx="4496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>
                <a:latin typeface="微软雅黑"/>
              </a:rPr>
              <a:t>目标代码优化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8EAA7E-AE53-89F1-5917-006206E863E9}"/>
              </a:ext>
            </a:extLst>
          </p:cNvPr>
          <p:cNvSpPr txBox="1"/>
          <p:nvPr/>
        </p:nvSpPr>
        <p:spPr>
          <a:xfrm>
            <a:off x="7239001" y="581025"/>
            <a:ext cx="4343400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100">
                <a:latin typeface="微软雅黑"/>
              </a:rPr>
              <a:t>OBJECT CODE OPTIMIZATION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FCFA3E-D5EF-BCE9-92BB-994C24BBBF0D}"/>
              </a:ext>
            </a:extLst>
          </p:cNvPr>
          <p:cNvSpPr/>
          <p:nvPr/>
        </p:nvSpPr>
        <p:spPr>
          <a:xfrm>
            <a:off x="120599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7671F9-AC74-2A3B-060A-2017D542C07B}"/>
              </a:ext>
            </a:extLst>
          </p:cNvPr>
          <p:cNvSpPr/>
          <p:nvPr/>
        </p:nvSpPr>
        <p:spPr>
          <a:xfrm>
            <a:off x="11856720" y="312514"/>
            <a:ext cx="132080" cy="538223"/>
          </a:xfrm>
          <a:prstGeom prst="rect">
            <a:avLst/>
          </a:prstGeom>
          <a:solidFill>
            <a:srgbClr val="D8B5D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CB022A-265A-AB51-0C93-FBB4D46A452D}"/>
              </a:ext>
            </a:extLst>
          </p:cNvPr>
          <p:cNvSpPr/>
          <p:nvPr/>
        </p:nvSpPr>
        <p:spPr>
          <a:xfrm>
            <a:off x="116535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875EF2-6C3E-BFF1-E6B6-1098F03C3634}"/>
              </a:ext>
            </a:extLst>
          </p:cNvPr>
          <p:cNvSpPr txBox="1"/>
          <p:nvPr/>
        </p:nvSpPr>
        <p:spPr>
          <a:xfrm>
            <a:off x="274321" y="991531"/>
            <a:ext cx="6838950" cy="4356100"/>
          </a:xfrm>
          <a:prstGeom prst="rect">
            <a:avLst/>
          </a:prstGeom>
          <a:noFill/>
          <a:ln w="0"/>
        </p:spPr>
        <p:txBody>
          <a:bodyPr wrap="square" anchor="t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charset="0"/>
              <a:buChar char="n"/>
            </a:pPr>
            <a:r>
              <a:rPr lang="zh-CN" altLang="zh-CN" sz="2000" dirty="0"/>
              <a:t>强度削弱</a:t>
            </a:r>
            <a:endParaRPr lang="en-US" altLang="en-US" sz="2000" dirty="0"/>
          </a:p>
          <a:p>
            <a:pPr marL="800100" lvl="1" indent="-342900">
              <a:lnSpc>
                <a:spcPct val="200000"/>
              </a:lnSpc>
              <a:buFont typeface="Wingdings" charset="2"/>
              <a:buChar char="ü"/>
            </a:pPr>
            <a:r>
              <a:rPr lang="zh-CN" altLang="zh-CN" sz="2000" dirty="0"/>
              <a:t>优化目标代码中的乘除模指令</a:t>
            </a:r>
            <a:endParaRPr lang="en-US" altLang="en-US" sz="2000" dirty="0"/>
          </a:p>
          <a:p>
            <a:pPr marL="285750" lvl="0" indent="-285750">
              <a:lnSpc>
                <a:spcPct val="200000"/>
              </a:lnSpc>
              <a:buFont typeface="Wingdings" charset="0"/>
              <a:buChar char="n"/>
            </a:pPr>
            <a:r>
              <a:rPr lang="zh-CN" altLang="zh-CN" sz="2000" dirty="0"/>
              <a:t>复制传播</a:t>
            </a:r>
            <a:endParaRPr lang="en-US" altLang="en-US" sz="2000" dirty="0"/>
          </a:p>
          <a:p>
            <a:pPr marL="800100" lvl="1" indent="-342900">
              <a:lnSpc>
                <a:spcPct val="200000"/>
              </a:lnSpc>
              <a:buFont typeface="Wingdings" charset="0"/>
              <a:buChar char="ü"/>
            </a:pPr>
            <a:r>
              <a:rPr lang="zh-CN" altLang="zh-CN" sz="2000" dirty="0"/>
              <a:t>清除由其他优化引入的</a:t>
            </a:r>
            <a:r>
              <a:rPr lang="en-US" altLang="en-US" sz="2000" dirty="0"/>
              <a:t>mov</a:t>
            </a:r>
            <a:r>
              <a:rPr lang="zh-CN" altLang="zh-CN" sz="2000" dirty="0"/>
              <a:t>指令</a:t>
            </a:r>
          </a:p>
          <a:p>
            <a:pPr marL="800100" lvl="1" indent="-342900">
              <a:lnSpc>
                <a:spcPct val="200000"/>
              </a:lnSpc>
              <a:buFont typeface="Wingdings" charset="0"/>
              <a:buChar char="ü"/>
            </a:pPr>
            <a:r>
              <a:rPr lang="zh-CN" altLang="zh-CN" sz="2000" dirty="0"/>
              <a:t>清除</a:t>
            </a:r>
            <a:r>
              <a:rPr lang="en-US" altLang="en-US" sz="2000" dirty="0" err="1"/>
              <a:t>ir</a:t>
            </a:r>
            <a:r>
              <a:rPr lang="zh-CN" altLang="zh-CN" sz="2000" dirty="0"/>
              <a:t>代码至</a:t>
            </a:r>
            <a:r>
              <a:rPr lang="en-US" altLang="en-US" sz="2000" dirty="0" err="1"/>
              <a:t>asm</a:t>
            </a:r>
            <a:r>
              <a:rPr lang="zh-CN" altLang="zh-CN" sz="2000" dirty="0"/>
              <a:t>代码翻译中引入的</a:t>
            </a:r>
            <a:r>
              <a:rPr lang="en-US" altLang="en-US" sz="2000" dirty="0"/>
              <a:t>mov</a:t>
            </a:r>
            <a:r>
              <a:rPr lang="zh-CN" altLang="zh-CN" sz="2000" dirty="0"/>
              <a:t>指令</a:t>
            </a:r>
          </a:p>
          <a:p>
            <a:pPr marL="342900" lvl="0" indent="-342900">
              <a:lnSpc>
                <a:spcPct val="200000"/>
              </a:lnSpc>
              <a:buFont typeface="Wingdings" charset="0"/>
              <a:buChar char="n"/>
            </a:pPr>
            <a:r>
              <a:rPr lang="zh-CN" altLang="zh-CN" sz="2000" dirty="0"/>
              <a:t>窥孔优化</a:t>
            </a:r>
            <a:endParaRPr lang="en-US" altLang="en-US" sz="2000" dirty="0"/>
          </a:p>
          <a:p>
            <a:pPr marL="800100" lvl="1" indent="-342900">
              <a:lnSpc>
                <a:spcPct val="200000"/>
              </a:lnSpc>
              <a:buFont typeface="Wingdings" charset="0"/>
              <a:buChar char="ü"/>
            </a:pPr>
            <a:r>
              <a:rPr lang="zh-CN" altLang="zh-CN" sz="2000" dirty="0"/>
              <a:t>使用更快速的指令替换特定指令序列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4FBC4F1-4BBB-60E0-A84B-357DDBF76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01526"/>
              </p:ext>
            </p:extLst>
          </p:nvPr>
        </p:nvGraphicFramePr>
        <p:xfrm>
          <a:off x="6388102" y="1311342"/>
          <a:ext cx="5429249" cy="1485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17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>
                          <a:effectLst/>
                        </a:rPr>
                        <a:t>Origin Calculation</a:t>
                      </a:r>
                    </a:p>
                  </a:txBody>
                  <a:tcPr anchor="ctr">
                    <a:solidFill>
                      <a:srgbClr val="701E5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>
                          <a:effectLst/>
                        </a:rPr>
                        <a:t>Optimized Calculation</a:t>
                      </a:r>
                    </a:p>
                  </a:txBody>
                  <a:tcPr anchor="ctr">
                    <a:solidFill>
                      <a:srgbClr val="701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/>
                      <a:r>
                        <a:rPr lang="en-US" altLang="en-US">
                          <a:effectLst/>
                        </a:rPr>
                        <a:t>y = x / 8</a:t>
                      </a:r>
                    </a:p>
                  </a:txBody>
                  <a:tcPr anchor="ctr">
                    <a:solidFill>
                      <a:srgbClr val="F9F6F9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>
                          <a:effectLst/>
                        </a:rPr>
                        <a:t>y = x &gt;&gt; 3 (x &gt; 0)</a:t>
                      </a:r>
                    </a:p>
                  </a:txBody>
                  <a:tcPr anchor="ctr">
                    <a:solidFill>
                      <a:srgbClr val="F9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/>
                      <a:r>
                        <a:rPr lang="en-US" altLang="en-US">
                          <a:effectLst/>
                        </a:rPr>
                        <a:t>y = x * 64</a:t>
                      </a:r>
                    </a:p>
                  </a:txBody>
                  <a:tcPr anchor="ctr">
                    <a:lnB w="12700">
                      <a:solidFill>
                        <a:srgbClr val="F9F6F9"/>
                      </a:solidFill>
                    </a:lnB>
                    <a:solidFill>
                      <a:srgbClr val="EFE1E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>
                          <a:effectLst/>
                        </a:rPr>
                        <a:t>y = x &lt;&lt; 6</a:t>
                      </a:r>
                    </a:p>
                  </a:txBody>
                  <a:tcPr anchor="ctr">
                    <a:lnB w="12700">
                      <a:solidFill>
                        <a:srgbClr val="F9F6F9"/>
                      </a:solidFill>
                    </a:lnB>
                    <a:solidFill>
                      <a:srgbClr val="EFE1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/>
                      <a:r>
                        <a:rPr lang="en-US" altLang="en-US">
                          <a:effectLst/>
                        </a:rPr>
                        <a:t>y = x % 4</a:t>
                      </a:r>
                    </a:p>
                  </a:txBody>
                  <a:tcPr anchor="ctr">
                    <a:lnL w="12700">
                      <a:solidFill>
                        <a:srgbClr val="F9F6F9"/>
                      </a:solidFill>
                    </a:lnL>
                    <a:lnR w="12700">
                      <a:solidFill>
                        <a:srgbClr val="F9F6F9"/>
                      </a:solidFill>
                    </a:lnR>
                    <a:lnT w="12700">
                      <a:solidFill>
                        <a:srgbClr val="F9F6F9"/>
                      </a:solidFill>
                    </a:lnT>
                    <a:lnB w="12700">
                      <a:solidFill>
                        <a:srgbClr val="F9F6F9"/>
                      </a:solidFill>
                    </a:lnB>
                    <a:solidFill>
                      <a:srgbClr val="F9F6F9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dirty="0">
                          <a:effectLst/>
                        </a:rPr>
                        <a:t>y = x &amp; 3</a:t>
                      </a:r>
                    </a:p>
                  </a:txBody>
                  <a:tcPr anchor="ctr">
                    <a:lnL w="12700">
                      <a:solidFill>
                        <a:srgbClr val="F9F6F9"/>
                      </a:solidFill>
                    </a:lnL>
                    <a:lnR w="12700">
                      <a:solidFill>
                        <a:srgbClr val="F9F6F9"/>
                      </a:solidFill>
                    </a:lnR>
                    <a:lnT w="12700">
                      <a:solidFill>
                        <a:srgbClr val="F9F6F9"/>
                      </a:solidFill>
                    </a:lnT>
                    <a:lnB w="12700">
                      <a:solidFill>
                        <a:srgbClr val="F9F6F9"/>
                      </a:solidFill>
                    </a:lnB>
                    <a:solidFill>
                      <a:srgbClr val="F9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776086"/>
              </p:ext>
            </p:extLst>
          </p:nvPr>
        </p:nvGraphicFramePr>
        <p:xfrm>
          <a:off x="6375401" y="3623984"/>
          <a:ext cx="5441950" cy="1645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2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>
                          <a:effectLst/>
                        </a:rPr>
                        <a:t>Origin Calculation</a:t>
                      </a:r>
                    </a:p>
                  </a:txBody>
                  <a:tcPr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38100" cmpd="sng">
                      <a:solidFill>
                        <a:schemeClr val="lt1"/>
                      </a:solidFill>
                    </a:lnB>
                    <a:solidFill>
                      <a:srgbClr val="701E5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en-US">
                          <a:effectLst/>
                        </a:rPr>
                        <a:t>Optimized Calculation</a:t>
                      </a:r>
                    </a:p>
                  </a:txBody>
                  <a:tcPr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38100" cmpd="sng">
                      <a:solidFill>
                        <a:schemeClr val="lt1"/>
                      </a:solidFill>
                    </a:lnB>
                    <a:solidFill>
                      <a:srgbClr val="701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/>
                      <a:r>
                        <a:rPr lang="en-US" altLang="en-US" sz="1800" b="0" i="0" strike="noStrike" spc="0">
                          <a:solidFill>
                            <a:srgbClr val="FF0000"/>
                          </a:solidFill>
                          <a:latin typeface="Consolas"/>
                          <a:ea typeface="Consolas"/>
                        </a:rPr>
                        <a:t>add</a:t>
                      </a:r>
                      <a:r>
                        <a:rPr lang="en-US" altLang="en-US" sz="1800" b="0" i="0" strike="noStrike" spc="0">
                          <a:solidFill>
                            <a:srgbClr val="00376E"/>
                          </a:solidFill>
                          <a:latin typeface="Consolas"/>
                          <a:ea typeface="Consolas"/>
                        </a:rPr>
                        <a:t> </a:t>
                      </a:r>
                      <a:r>
                        <a:rPr lang="en-US" altLang="en-US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v11</a:t>
                      </a:r>
                      <a:r>
                        <a:rPr lang="en-US" altLang="en-US">
                          <a:solidFill>
                            <a:srgbClr val="7F7F7F"/>
                          </a:solidFill>
                          <a:latin typeface="Consolas"/>
                          <a:ea typeface="Consolas"/>
                        </a:rPr>
                        <a:t>, </a:t>
                      </a:r>
                      <a:r>
                        <a:rPr lang="en-US" altLang="en-US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fp</a:t>
                      </a:r>
                      <a:r>
                        <a:rPr lang="en-US" altLang="en-US">
                          <a:solidFill>
                            <a:srgbClr val="7F7F7F"/>
                          </a:solidFill>
                          <a:latin typeface="Consolas"/>
                          <a:ea typeface="Consolas"/>
                        </a:rPr>
                        <a:t>, </a:t>
                      </a:r>
                      <a:r>
                        <a:rPr lang="en-US" altLang="en-US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#-12</a:t>
                      </a:r>
                    </a:p>
                    <a:p>
                      <a:pPr lvl="0"/>
                      <a:r>
                        <a:rPr lang="en-US" altLang="en-US" sz="1800" b="0" i="0" strike="noStrike" spc="0">
                          <a:solidFill>
                            <a:srgbClr val="FF0000"/>
                          </a:solidFill>
                          <a:latin typeface="Consolas"/>
                          <a:ea typeface="Consolas"/>
                        </a:rPr>
                        <a:t>ldr</a:t>
                      </a:r>
                      <a:r>
                        <a:rPr lang="en-US" altLang="en-US">
                          <a:solidFill>
                            <a:srgbClr val="7F7F7F"/>
                          </a:solidFill>
                          <a:latin typeface="Consolas"/>
                          <a:ea typeface="Consolas"/>
                        </a:rPr>
                        <a:t> </a:t>
                      </a:r>
                      <a:r>
                        <a:rPr lang="en-US" altLang="en-US" sz="1800" b="0" i="0" strike="noStrike" spc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v277</a:t>
                      </a:r>
                      <a:r>
                        <a:rPr lang="en-US" altLang="en-US">
                          <a:solidFill>
                            <a:srgbClr val="7F7F7F"/>
                          </a:solidFill>
                          <a:latin typeface="Consolas"/>
                          <a:ea typeface="Consolas"/>
                        </a:rPr>
                        <a:t>, [</a:t>
                      </a:r>
                      <a:r>
                        <a:rPr lang="en-US" altLang="en-US" sz="1800" b="0" i="0" strike="noStrike" spc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v11</a:t>
                      </a:r>
                      <a:r>
                        <a:rPr lang="en-US" altLang="en-US">
                          <a:solidFill>
                            <a:srgbClr val="7F7F7F"/>
                          </a:solidFill>
                          <a:latin typeface="Consolas"/>
                          <a:ea typeface="Consolas"/>
                        </a:rPr>
                        <a:t>]</a:t>
                      </a:r>
                    </a:p>
                  </a:txBody>
                  <a:tcPr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lt1"/>
                      </a:solidFill>
                    </a:lnB>
                    <a:solidFill>
                      <a:srgbClr val="E4D2E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sz="1800" b="0" i="0" strike="noStrike" spc="0">
                          <a:solidFill>
                            <a:srgbClr val="FF0000"/>
                          </a:solidFill>
                          <a:latin typeface="Consolas"/>
                          <a:ea typeface="Consolas"/>
                        </a:rPr>
                        <a:t>ldr</a:t>
                      </a:r>
                      <a:r>
                        <a:rPr lang="en-US" altLang="en-US" sz="1800" b="0" i="0" strike="noStrike" spc="0">
                          <a:solidFill>
                            <a:srgbClr val="00376E"/>
                          </a:solidFill>
                          <a:latin typeface="Consolas"/>
                          <a:ea typeface="Consolas"/>
                        </a:rPr>
                        <a:t> </a:t>
                      </a:r>
                      <a:r>
                        <a:rPr lang="en-US" altLang="en-US" sz="1800" b="0" i="0" strike="noStrike" spc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v227</a:t>
                      </a:r>
                      <a:r>
                        <a:rPr lang="en-US" altLang="en-US">
                          <a:solidFill>
                            <a:srgbClr val="7F7F7F"/>
                          </a:solidFill>
                          <a:latin typeface="Consolas"/>
                          <a:ea typeface="Consolas"/>
                        </a:rPr>
                        <a:t>, [</a:t>
                      </a:r>
                      <a:r>
                        <a:rPr lang="en-US" altLang="en-US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fp</a:t>
                      </a:r>
                      <a:r>
                        <a:rPr lang="en-US" altLang="en-US">
                          <a:solidFill>
                            <a:srgbClr val="7F7F7F"/>
                          </a:solidFill>
                          <a:latin typeface="Consolas"/>
                          <a:ea typeface="Consolas"/>
                        </a:rPr>
                        <a:t>, </a:t>
                      </a:r>
                      <a:r>
                        <a:rPr lang="en-US" altLang="en-US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#-12</a:t>
                      </a:r>
                      <a:r>
                        <a:rPr lang="en-US" altLang="en-US">
                          <a:solidFill>
                            <a:srgbClr val="7F7F7F"/>
                          </a:solidFill>
                          <a:latin typeface="Consolas"/>
                          <a:ea typeface="Consolas"/>
                        </a:rPr>
                        <a:t>]</a:t>
                      </a:r>
                    </a:p>
                  </a:txBody>
                  <a:tcPr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lt1"/>
                      </a:solidFill>
                    </a:lnB>
                    <a:solidFill>
                      <a:srgbClr val="E4D2E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/>
                      <a:r>
                        <a:rPr lang="en-US" altLang="en-US" sz="1800" b="0" i="0" strike="noStrike" spc="0">
                          <a:solidFill>
                            <a:srgbClr val="FF0000"/>
                          </a:solidFill>
                          <a:latin typeface="Consolas"/>
                          <a:ea typeface="Consolas"/>
                        </a:rPr>
                        <a:t>mul</a:t>
                      </a:r>
                      <a:r>
                        <a:rPr lang="en-US" altLang="en-US">
                          <a:solidFill>
                            <a:srgbClr val="7F7F7F"/>
                          </a:solidFill>
                          <a:latin typeface="Consolas"/>
                          <a:ea typeface="Consolas"/>
                        </a:rPr>
                        <a:t> </a:t>
                      </a:r>
                      <a:r>
                        <a:rPr lang="en-US" altLang="en-US" sz="1800" b="0" i="0" strike="noStrike" spc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v0</a:t>
                      </a:r>
                      <a:r>
                        <a:rPr lang="en-US" altLang="en-US">
                          <a:solidFill>
                            <a:srgbClr val="7F7F7F"/>
                          </a:solidFill>
                          <a:latin typeface="Consolas"/>
                          <a:ea typeface="Consolas"/>
                        </a:rPr>
                        <a:t>, </a:t>
                      </a:r>
                      <a:r>
                        <a:rPr lang="en-US" altLang="en-US" sz="1800" b="0" i="0" strike="noStrike" spc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v1</a:t>
                      </a:r>
                      <a:r>
                        <a:rPr lang="en-US" altLang="en-US">
                          <a:solidFill>
                            <a:srgbClr val="7F7F7F"/>
                          </a:solidFill>
                          <a:latin typeface="Consolas"/>
                          <a:ea typeface="Consolas"/>
                        </a:rPr>
                        <a:t>, </a:t>
                      </a:r>
                      <a:r>
                        <a:rPr lang="en-US" altLang="en-US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v2</a:t>
                      </a:r>
                    </a:p>
                    <a:p>
                      <a:pPr lvl="0"/>
                      <a:r>
                        <a:rPr lang="en-US" altLang="en-US" sz="1800" b="0" i="0" strike="noStrike" spc="0">
                          <a:solidFill>
                            <a:srgbClr val="FF0000"/>
                          </a:solidFill>
                          <a:latin typeface="Consolas"/>
                          <a:ea typeface="Consolas"/>
                        </a:rPr>
                        <a:t>add</a:t>
                      </a:r>
                      <a:r>
                        <a:rPr lang="en-US" altLang="en-US" sz="1800" b="0" i="0" strike="noStrike" spc="0">
                          <a:solidFill>
                            <a:srgbClr val="00376E"/>
                          </a:solidFill>
                          <a:latin typeface="Consolas"/>
                          <a:ea typeface="Consolas"/>
                        </a:rPr>
                        <a:t> </a:t>
                      </a:r>
                      <a:r>
                        <a:rPr lang="en-US" altLang="en-US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v3</a:t>
                      </a:r>
                      <a:r>
                        <a:rPr lang="en-US" altLang="en-US">
                          <a:solidFill>
                            <a:srgbClr val="7F7F7F"/>
                          </a:solidFill>
                          <a:latin typeface="Consolas"/>
                          <a:ea typeface="Consolas"/>
                        </a:rPr>
                        <a:t>, </a:t>
                      </a:r>
                      <a:r>
                        <a:rPr lang="en-US" altLang="en-US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v4</a:t>
                      </a:r>
                      <a:r>
                        <a:rPr lang="en-US" altLang="en-US">
                          <a:solidFill>
                            <a:srgbClr val="7F7F7F"/>
                          </a:solidFill>
                          <a:latin typeface="Consolas"/>
                          <a:ea typeface="Consolas"/>
                        </a:rPr>
                        <a:t>, </a:t>
                      </a:r>
                      <a:r>
                        <a:rPr lang="en-US" altLang="en-US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v0</a:t>
                      </a:r>
                    </a:p>
                  </a:txBody>
                  <a:tcPr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solidFill>
                      <a:srgbClr val="D8B5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sz="1800" b="0" i="0" strike="noStrike" spc="0">
                          <a:solidFill>
                            <a:srgbClr val="FF0000"/>
                          </a:solidFill>
                          <a:latin typeface="Consolas"/>
                          <a:ea typeface="Consolas"/>
                        </a:rPr>
                        <a:t>mla</a:t>
                      </a:r>
                      <a:r>
                        <a:rPr lang="en-US" altLang="en-US" sz="1800" b="0" i="0" strike="noStrike" spc="0">
                          <a:solidFill>
                            <a:srgbClr val="00376E"/>
                          </a:solidFill>
                          <a:latin typeface="Consolas"/>
                          <a:ea typeface="Consolas"/>
                        </a:rPr>
                        <a:t> </a:t>
                      </a:r>
                      <a:r>
                        <a:rPr lang="en-US" altLang="en-US" sz="1800" b="0" i="0" strike="noStrike" spc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v3</a:t>
                      </a:r>
                      <a:r>
                        <a:rPr lang="en-US" altLang="en-US">
                          <a:solidFill>
                            <a:srgbClr val="7F7F7F"/>
                          </a:solidFill>
                          <a:latin typeface="Consolas"/>
                          <a:ea typeface="Consolas"/>
                        </a:rPr>
                        <a:t>, </a:t>
                      </a:r>
                      <a:r>
                        <a:rPr lang="en-US" altLang="en-US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v1</a:t>
                      </a:r>
                      <a:r>
                        <a:rPr lang="en-US" altLang="en-US">
                          <a:solidFill>
                            <a:srgbClr val="7F7F7F"/>
                          </a:solidFill>
                          <a:latin typeface="Consolas"/>
                          <a:ea typeface="Consolas"/>
                        </a:rPr>
                        <a:t>, </a:t>
                      </a:r>
                      <a:r>
                        <a:rPr lang="en-US" altLang="en-US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v2</a:t>
                      </a:r>
                      <a:r>
                        <a:rPr lang="en-US" altLang="en-US">
                          <a:solidFill>
                            <a:srgbClr val="9D9D9D"/>
                          </a:solidFill>
                          <a:latin typeface="Consolas"/>
                          <a:ea typeface="Consolas"/>
                        </a:rPr>
                        <a:t>,</a:t>
                      </a:r>
                      <a:r>
                        <a:rPr lang="en-US" altLang="en-US">
                          <a:solidFill>
                            <a:srgbClr val="2972F4"/>
                          </a:solidFill>
                          <a:latin typeface="Consolas"/>
                          <a:ea typeface="Consolas"/>
                        </a:rPr>
                        <a:t> </a:t>
                      </a:r>
                      <a:r>
                        <a:rPr lang="en-US" altLang="en-US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v4</a:t>
                      </a:r>
                    </a:p>
                  </a:txBody>
                  <a:tcPr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solidFill>
                      <a:srgbClr val="D8B5D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8602556" y="820172"/>
            <a:ext cx="1128834" cy="635000"/>
          </a:xfrm>
        </p:spPr>
        <p:txBody>
          <a:bodyPr>
            <a:sp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zh-CN" altLang="zh-CN" sz="1600" dirty="0"/>
              <a:t>强度削弱</a:t>
            </a:r>
            <a:endParaRPr lang="en-US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596206" y="3153547"/>
            <a:ext cx="1135184" cy="635000"/>
          </a:xfrm>
        </p:spPr>
        <p:txBody>
          <a:bodyPr>
            <a:sp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zh-CN" altLang="zh-CN" sz="1600" dirty="0"/>
              <a:t>窥孔优化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405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AA9558D-5C88-1F75-8CBF-4AFC24AF0085}"/>
              </a:ext>
            </a:extLst>
          </p:cNvPr>
          <p:cNvSpPr/>
          <p:nvPr/>
        </p:nvSpPr>
        <p:spPr>
          <a:xfrm>
            <a:off x="1" y="312514"/>
            <a:ext cx="27432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34C891-FC9F-BCA6-D2F1-1BF5FDD6B404}"/>
              </a:ext>
            </a:extLst>
          </p:cNvPr>
          <p:cNvSpPr txBox="1"/>
          <p:nvPr/>
        </p:nvSpPr>
        <p:spPr>
          <a:xfrm>
            <a:off x="678815" y="327517"/>
            <a:ext cx="4502150" cy="520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zh-CN" sz="2800" b="1">
                <a:latin typeface="微软雅黑"/>
                <a:ea typeface="微软雅黑"/>
              </a:rPr>
              <a:t>寄存器分配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8EAA7E-AE53-89F1-5917-006206E863E9}"/>
              </a:ext>
            </a:extLst>
          </p:cNvPr>
          <p:cNvSpPr txBox="1"/>
          <p:nvPr/>
        </p:nvSpPr>
        <p:spPr>
          <a:xfrm>
            <a:off x="7239001" y="581025"/>
            <a:ext cx="4343400" cy="26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100">
                <a:latin typeface="微软雅黑"/>
              </a:rPr>
              <a:t>OBJECT CODE OPTIMIZATION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FCFA3E-D5EF-BCE9-92BB-994C24BBBF0D}"/>
              </a:ext>
            </a:extLst>
          </p:cNvPr>
          <p:cNvSpPr/>
          <p:nvPr/>
        </p:nvSpPr>
        <p:spPr>
          <a:xfrm>
            <a:off x="120599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7671F9-AC74-2A3B-060A-2017D542C07B}"/>
              </a:ext>
            </a:extLst>
          </p:cNvPr>
          <p:cNvSpPr/>
          <p:nvPr/>
        </p:nvSpPr>
        <p:spPr>
          <a:xfrm>
            <a:off x="11856720" y="312514"/>
            <a:ext cx="132080" cy="538223"/>
          </a:xfrm>
          <a:prstGeom prst="rect">
            <a:avLst/>
          </a:prstGeom>
          <a:solidFill>
            <a:srgbClr val="D8B5D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CB022A-265A-AB51-0C93-FBB4D46A452D}"/>
              </a:ext>
            </a:extLst>
          </p:cNvPr>
          <p:cNvSpPr/>
          <p:nvPr/>
        </p:nvSpPr>
        <p:spPr>
          <a:xfrm>
            <a:off x="116535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33A6B921-4A34-41D9-B872-88BFE51BA004}"/>
              </a:ext>
            </a:extLst>
          </p:cNvPr>
          <p:cNvSpPr/>
          <p:nvPr/>
        </p:nvSpPr>
        <p:spPr>
          <a:xfrm>
            <a:off x="786765" y="1327990"/>
            <a:ext cx="4095750" cy="634365"/>
          </a:xfrm>
          <a:prstGeom prst="roundRect">
            <a:avLst>
              <a:gd name="adj" fmla="val 12655"/>
            </a:avLst>
          </a:prstGeom>
          <a:solidFill>
            <a:srgbClr val="E5CEE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文本框 24">
            <a:extLst>
              <a:ext uri="{FF2B5EF4-FFF2-40B4-BE49-F238E27FC236}">
                <a16:creationId xmlns:a16="http://schemas.microsoft.com/office/drawing/2014/main" id="{0DD797E9-47B4-5FF3-AB36-D59B4968E6D6}"/>
              </a:ext>
            </a:extLst>
          </p:cNvPr>
          <p:cNvSpPr>
            <a:spLocks noChangeArrowheads="1"/>
          </p:cNvSpPr>
          <p:nvPr/>
        </p:nvSpPr>
        <p:spPr>
          <a:xfrm>
            <a:off x="1056640" y="1461022"/>
            <a:ext cx="3340100" cy="3683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zh-CN" sz="2400">
                <a:solidFill>
                  <a:srgbClr val="595959"/>
                </a:solidFill>
                <a:latin typeface="Microsoft YaHei"/>
                <a:ea typeface="Microsoft YaHei"/>
              </a:rPr>
              <a:t>图着色寄存器分配</a:t>
            </a:r>
          </a:p>
        </p:txBody>
      </p:sp>
      <p:sp>
        <p:nvSpPr>
          <p:cNvPr id="17" name="文本框 9"/>
          <p:cNvSpPr txBox="1"/>
          <p:nvPr/>
        </p:nvSpPr>
        <p:spPr>
          <a:xfrm>
            <a:off x="678815" y="2365841"/>
            <a:ext cx="11112500" cy="3136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charset="0"/>
              <a:buChar char="n"/>
            </a:pPr>
            <a:r>
              <a:rPr lang="zh-CN" altLang="zh-CN" sz="2000"/>
              <a:t>基于图着色算法，将虚拟寄存器映射为</a:t>
            </a:r>
            <a:r>
              <a:rPr lang="en-US" altLang="en-US" sz="2000"/>
              <a:t>arm</a:t>
            </a:r>
            <a:r>
              <a:rPr lang="zh-CN" altLang="zh-CN" sz="2000"/>
              <a:t>通用寄存器</a:t>
            </a:r>
          </a:p>
          <a:p>
            <a:pPr marL="285750" lvl="0" indent="-285750">
              <a:lnSpc>
                <a:spcPct val="200000"/>
              </a:lnSpc>
              <a:buFont typeface="Wingdings" charset="0"/>
              <a:buChar char="n"/>
            </a:pPr>
            <a:r>
              <a:rPr lang="zh-CN" altLang="zh-CN" sz="2000"/>
              <a:t>使用到达定值和活跃变量分析构建干涉图</a:t>
            </a:r>
          </a:p>
          <a:p>
            <a:pPr marL="285750" lvl="0" indent="-285750">
              <a:lnSpc>
                <a:spcPct val="200000"/>
              </a:lnSpc>
              <a:buFont typeface="Wingdings" charset="0"/>
              <a:buChar char="n"/>
            </a:pPr>
            <a:r>
              <a:rPr lang="zh-CN" altLang="zh-CN" sz="2000"/>
              <a:t>使用</a:t>
            </a:r>
            <a:r>
              <a:rPr lang="en-US" altLang="en-US" sz="2000"/>
              <a:t>george</a:t>
            </a:r>
            <a:r>
              <a:rPr lang="zh-CN" altLang="zh-CN" sz="2000"/>
              <a:t>算法进行干涉图聚合</a:t>
            </a:r>
          </a:p>
          <a:p>
            <a:pPr marL="285750" lvl="0" indent="-285750">
              <a:lnSpc>
                <a:spcPct val="200000"/>
              </a:lnSpc>
              <a:buFont typeface="Wingdings" charset="0"/>
              <a:buChar char="n"/>
            </a:pPr>
            <a:r>
              <a:rPr lang="zh-CN" altLang="zh-CN" sz="2000"/>
              <a:t>根据循环嵌套层数以及节点的度数估算溢出代价</a:t>
            </a:r>
          </a:p>
          <a:p>
            <a:pPr marL="285750" lvl="0" indent="-285750">
              <a:lnSpc>
                <a:spcPct val="200000"/>
              </a:lnSpc>
              <a:buFont typeface="Wingdings" charset="0"/>
              <a:buChar char="n"/>
            </a:pPr>
            <a:r>
              <a:rPr lang="zh-CN" altLang="zh-CN" sz="2000"/>
              <a:t>尽可能多地使用寄存器，使用</a:t>
            </a:r>
            <a:r>
              <a:rPr lang="en-US" altLang="en-US" sz="2000"/>
              <a:t>ip</a:t>
            </a:r>
            <a:r>
              <a:rPr lang="zh-CN" altLang="zh-CN" sz="2000"/>
              <a:t>寄存器和</a:t>
            </a:r>
            <a:r>
              <a:rPr lang="en-US" altLang="en-US" sz="2000"/>
              <a:t>lr</a:t>
            </a:r>
            <a:r>
              <a:rPr lang="zh-CN" altLang="zh-CN" sz="2000"/>
              <a:t>寄存器，共有</a:t>
            </a:r>
            <a:r>
              <a:rPr lang="en-US" altLang="en-US" sz="2000"/>
              <a:t>13</a:t>
            </a:r>
            <a:r>
              <a:rPr lang="zh-CN" altLang="zh-CN" sz="2000"/>
              <a:t>个寄存器可供分配，减少寄存器溢出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877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>
            <a:off x="2432996" y="1046480"/>
            <a:ext cx="7326007" cy="4602774"/>
            <a:chOff x="2432996" y="1046480"/>
            <a:chExt cx="7326007" cy="4602774"/>
          </a:xfrm>
        </p:grpSpPr>
        <p:grpSp>
          <p:nvGrpSpPr>
            <p:cNvPr id="5" name="组合 13"/>
            <p:cNvGrpSpPr/>
            <p:nvPr/>
          </p:nvGrpSpPr>
          <p:grpSpPr>
            <a:xfrm>
              <a:off x="2432996" y="1046480"/>
              <a:ext cx="7326007" cy="4602774"/>
              <a:chOff x="4808" y="3254"/>
              <a:chExt cx="2094" cy="2093"/>
            </a:xfrm>
            <a:solidFill>
              <a:srgbClr val="E5CEE2"/>
            </a:solidFill>
          </p:grpSpPr>
          <p:sp>
            <p:nvSpPr>
              <p:cNvPr id="6" name="圆角矩形 14"/>
              <p:cNvSpPr/>
              <p:nvPr/>
            </p:nvSpPr>
            <p:spPr>
              <a:xfrm>
                <a:off x="4809" y="3254"/>
                <a:ext cx="2093" cy="2093"/>
              </a:xfrm>
              <a:prstGeom prst="roundRect">
                <a:avLst>
                  <a:gd name="adj" fmla="val 8048"/>
                </a:avLst>
              </a:prstGeom>
              <a:solidFill>
                <a:srgbClr val="701E5E"/>
              </a:solidFill>
              <a:ln w="12700">
                <a:solidFill>
                  <a:schemeClr val="bg1">
                    <a:alpha val="80000"/>
                  </a:schemeClr>
                </a:solidFill>
                <a:prstDash val="solid"/>
                <a:miter/>
              </a:ln>
              <a:effectLst>
                <a:innerShdw blurRad="127000" dist="63500" dir="13500000">
                  <a:srgbClr val="000000">
                    <a:alpha val="60000"/>
                  </a:srgbClr>
                </a:inn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" name="圆角矩形 15"/>
              <p:cNvSpPr/>
              <p:nvPr/>
            </p:nvSpPr>
            <p:spPr>
              <a:xfrm>
                <a:off x="4808" y="3254"/>
                <a:ext cx="2093" cy="2093"/>
              </a:xfrm>
              <a:prstGeom prst="roundRect">
                <a:avLst>
                  <a:gd name="adj" fmla="val 7841"/>
                </a:avLst>
              </a:prstGeom>
              <a:gradFill rotWithShape="0">
                <a:gsLst>
                  <a:gs pos="15000">
                    <a:srgbClr val="701E5E">
                      <a:alpha val="0"/>
                    </a:srgbClr>
                  </a:gs>
                  <a:gs pos="100000">
                    <a:srgbClr val="6A1D59">
                      <a:lumMod val="95000"/>
                    </a:srgbClr>
                  </a:gs>
                </a:gsLst>
                <a:lin ang="2700000" scaled="0"/>
              </a:gradFill>
              <a:ln w="12700">
                <a:solidFill>
                  <a:schemeClr val="bg1">
                    <a:alpha val="80000"/>
                  </a:schemeClr>
                </a:solidFill>
                <a:prstDash val="solid"/>
                <a:miter/>
              </a:ln>
              <a:effectLst>
                <a:innerShdw blurRad="127000" dist="63500" dir="2700000">
                  <a:schemeClr val="bg1">
                    <a:alpha val="60000"/>
                  </a:schemeClr>
                </a:inn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8" name="组合 16"/>
            <p:cNvGrpSpPr/>
            <p:nvPr/>
          </p:nvGrpSpPr>
          <p:grpSpPr>
            <a:xfrm>
              <a:off x="2746212" y="1343660"/>
              <a:ext cx="6698778" cy="4006622"/>
              <a:chOff x="8023" y="3480"/>
              <a:chExt cx="8395" cy="4641"/>
            </a:xfrm>
            <a:solidFill>
              <a:srgbClr val="E5CEE2"/>
            </a:solidFill>
          </p:grpSpPr>
          <p:sp>
            <p:nvSpPr>
              <p:cNvPr id="9" name="圆角矩形 17"/>
              <p:cNvSpPr/>
              <p:nvPr/>
            </p:nvSpPr>
            <p:spPr>
              <a:xfrm>
                <a:off x="8024" y="3480"/>
                <a:ext cx="8394" cy="4641"/>
              </a:xfrm>
              <a:prstGeom prst="roundRect">
                <a:avLst>
                  <a:gd name="adj" fmla="val 7293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alpha val="80000"/>
                  </a:schemeClr>
                </a:solidFill>
                <a:prstDash val="solid"/>
                <a:miter/>
              </a:ln>
              <a:effectLst>
                <a:outerShdw blurRad="152400" dist="76200" dir="2700000" algn="tl" rotWithShape="0">
                  <a:schemeClr val="tx1">
                    <a:alpha val="35000"/>
                    <a:lumMod val="85000"/>
                    <a:lumOff val="15000"/>
                  </a:scheme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圆角矩形 18"/>
              <p:cNvSpPr/>
              <p:nvPr/>
            </p:nvSpPr>
            <p:spPr>
              <a:xfrm>
                <a:off x="8023" y="3480"/>
                <a:ext cx="8394" cy="4641"/>
              </a:xfrm>
              <a:prstGeom prst="roundRect">
                <a:avLst>
                  <a:gd name="adj" fmla="val 7293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alpha val="80000"/>
                  </a:schemeClr>
                </a:solidFill>
                <a:prstDash val="solid"/>
                <a:miter/>
              </a:ln>
              <a:effectLst>
                <a:outerShdw blurRad="127000" dist="63500" dir="13500000" algn="br" rotWithShape="0">
                  <a:schemeClr val="bg1">
                    <a:alpha val="65000"/>
                  </a:scheme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1" name="文本框 48"/>
          <p:cNvSpPr txBox="1"/>
          <p:nvPr/>
        </p:nvSpPr>
        <p:spPr>
          <a:xfrm>
            <a:off x="3337379" y="2792973"/>
            <a:ext cx="5518150" cy="1098550"/>
          </a:xfrm>
          <a:prstGeom prst="rect">
            <a:avLst/>
          </a:prstGeom>
          <a:noFill/>
          <a:ln>
            <a:noFill/>
          </a:ln>
        </p:spPr>
        <p:txBody>
          <a:bodyPr vert="horz"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zh-CN" sz="6600" b="1">
                <a:solidFill>
                  <a:srgbClr val="701E5E"/>
                </a:solidFill>
                <a:latin typeface="微软雅黑"/>
                <a:ea typeface="微软雅黑"/>
              </a:rPr>
              <a:t>效果与总结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432996" y="5688196"/>
            <a:ext cx="7326007" cy="70808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312514"/>
            <a:ext cx="27432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8815" y="327517"/>
            <a:ext cx="4502150" cy="5207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lvl="0">
              <a:defRPr/>
            </a:pPr>
            <a:r>
              <a:rPr lang="zh-CN" altLang="zh-CN" sz="2800" b="1">
                <a:latin typeface="微软雅黑"/>
                <a:ea typeface="微软雅黑"/>
              </a:rPr>
              <a:t>优化效果</a:t>
            </a:r>
          </a:p>
        </p:txBody>
      </p:sp>
      <p:sp>
        <p:nvSpPr>
          <p:cNvPr id="14" name="矩形 13"/>
          <p:cNvSpPr/>
          <p:nvPr/>
        </p:nvSpPr>
        <p:spPr>
          <a:xfrm>
            <a:off x="120599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856720" y="312514"/>
            <a:ext cx="132080" cy="538223"/>
          </a:xfrm>
          <a:prstGeom prst="rect">
            <a:avLst/>
          </a:prstGeom>
          <a:solidFill>
            <a:srgbClr val="D8B5D3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6535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A43213-F448-9577-AA80-8E2BC1BE3630}"/>
              </a:ext>
            </a:extLst>
          </p:cNvPr>
          <p:cNvSpPr/>
          <p:nvPr/>
        </p:nvSpPr>
        <p:spPr>
          <a:xfrm>
            <a:off x="1049043" y="904897"/>
            <a:ext cx="6615188" cy="3848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F4CD2DE-F569-8D82-AE44-710B00E60DFD}"/>
              </a:ext>
            </a:extLst>
          </p:cNvPr>
          <p:cNvGrpSpPr/>
          <p:nvPr/>
        </p:nvGrpSpPr>
        <p:grpSpPr>
          <a:xfrm>
            <a:off x="1736912" y="904897"/>
            <a:ext cx="8718176" cy="5383000"/>
            <a:chOff x="1139903" y="790985"/>
            <a:chExt cx="6615188" cy="4220742"/>
          </a:xfrm>
        </p:grpSpPr>
        <p:graphicFrame>
          <p:nvGraphicFramePr>
            <p:cNvPr id="5" name="图表 4">
              <a:extLst>
                <a:ext uri="{FF2B5EF4-FFF2-40B4-BE49-F238E27FC236}">
                  <a16:creationId xmlns:a16="http://schemas.microsoft.com/office/drawing/2014/main" id="{A6A915F3-5CE5-FE88-EA6B-1B20C6E03FA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18219155"/>
                </p:ext>
              </p:extLst>
            </p:nvPr>
          </p:nvGraphicFramePr>
          <p:xfrm>
            <a:off x="1396635" y="1659547"/>
            <a:ext cx="5741512" cy="27859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8AD060-E1E5-B2B3-132E-5C3DA6ECEED5}"/>
                </a:ext>
              </a:extLst>
            </p:cNvPr>
            <p:cNvSpPr/>
            <p:nvPr/>
          </p:nvSpPr>
          <p:spPr>
            <a:xfrm>
              <a:off x="1139903" y="1162759"/>
              <a:ext cx="6615188" cy="3848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4AEFB19-D21F-C1D2-B69A-57993950F74B}"/>
                </a:ext>
              </a:extLst>
            </p:cNvPr>
            <p:cNvSpPr txBox="1"/>
            <p:nvPr/>
          </p:nvSpPr>
          <p:spPr>
            <a:xfrm>
              <a:off x="1317606" y="1256779"/>
              <a:ext cx="960120" cy="2726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单位：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s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9B6EC82-1079-52E1-4B65-81B96996D995}"/>
                </a:ext>
              </a:extLst>
            </p:cNvPr>
            <p:cNvSpPr/>
            <p:nvPr/>
          </p:nvSpPr>
          <p:spPr>
            <a:xfrm>
              <a:off x="6002677" y="1321468"/>
              <a:ext cx="192024" cy="7913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54645C-4A0E-7BF4-5F20-F8FB7702B984}"/>
                </a:ext>
              </a:extLst>
            </p:cNvPr>
            <p:cNvSpPr/>
            <p:nvPr/>
          </p:nvSpPr>
          <p:spPr>
            <a:xfrm>
              <a:off x="6002677" y="1508138"/>
              <a:ext cx="192024" cy="7913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2BA49D5-5ADB-1334-A34F-FCC4BD1895A2}"/>
                </a:ext>
              </a:extLst>
            </p:cNvPr>
            <p:cNvSpPr txBox="1"/>
            <p:nvPr/>
          </p:nvSpPr>
          <p:spPr>
            <a:xfrm>
              <a:off x="6159139" y="1216087"/>
              <a:ext cx="1235740" cy="2715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 err="1">
                  <a:latin typeface="Arial" panose="020B0604020202020204" pitchFamily="34" charset="0"/>
                  <a:ea typeface="微软雅黑" panose="020B0503020204020204" pitchFamily="34" charset="-122"/>
                </a:rPr>
                <a:t>Gcc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 O2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3D2BD3F-BF3C-0C5E-E2AD-84B28139CC15}"/>
                </a:ext>
              </a:extLst>
            </p:cNvPr>
            <p:cNvSpPr txBox="1"/>
            <p:nvPr/>
          </p:nvSpPr>
          <p:spPr>
            <a:xfrm>
              <a:off x="6178027" y="1436738"/>
              <a:ext cx="960120" cy="2715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Ours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73BC9D2-54D2-B9B1-200B-E5AF27CCA503}"/>
                </a:ext>
              </a:extLst>
            </p:cNvPr>
            <p:cNvSpPr txBox="1"/>
            <p:nvPr/>
          </p:nvSpPr>
          <p:spPr>
            <a:xfrm>
              <a:off x="3123062" y="790985"/>
              <a:ext cx="2648870" cy="4169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优化前后运行时间对比</a:t>
              </a:r>
              <a:endPara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AA9558D-5C88-1F75-8CBF-4AFC24AF0085}"/>
              </a:ext>
            </a:extLst>
          </p:cNvPr>
          <p:cNvSpPr/>
          <p:nvPr/>
        </p:nvSpPr>
        <p:spPr>
          <a:xfrm>
            <a:off x="1" y="312514"/>
            <a:ext cx="27432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34C891-FC9F-BCA6-D2F1-1BF5FDD6B404}"/>
              </a:ext>
            </a:extLst>
          </p:cNvPr>
          <p:cNvSpPr txBox="1"/>
          <p:nvPr/>
        </p:nvSpPr>
        <p:spPr>
          <a:xfrm>
            <a:off x="678815" y="327517"/>
            <a:ext cx="4496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>
                <a:latin typeface="微软雅黑"/>
              </a:rPr>
              <a:t>决赛成绩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FCFA3E-D5EF-BCE9-92BB-994C24BBBF0D}"/>
              </a:ext>
            </a:extLst>
          </p:cNvPr>
          <p:cNvSpPr/>
          <p:nvPr/>
        </p:nvSpPr>
        <p:spPr>
          <a:xfrm>
            <a:off x="120599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7671F9-AC74-2A3B-060A-2017D542C07B}"/>
              </a:ext>
            </a:extLst>
          </p:cNvPr>
          <p:cNvSpPr/>
          <p:nvPr/>
        </p:nvSpPr>
        <p:spPr>
          <a:xfrm>
            <a:off x="11856720" y="312514"/>
            <a:ext cx="132080" cy="538223"/>
          </a:xfrm>
          <a:prstGeom prst="rect">
            <a:avLst/>
          </a:prstGeom>
          <a:solidFill>
            <a:srgbClr val="D8B5D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CB022A-265A-AB51-0C93-FBB4D46A452D}"/>
              </a:ext>
            </a:extLst>
          </p:cNvPr>
          <p:cNvSpPr/>
          <p:nvPr/>
        </p:nvSpPr>
        <p:spPr>
          <a:xfrm>
            <a:off x="116535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775490" y="1328581"/>
            <a:ext cx="10615316" cy="476097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56527" y="2880328"/>
            <a:ext cx="10475089" cy="347240"/>
          </a:xfrm>
          <a:prstGeom prst="rect">
            <a:avLst/>
          </a:prstGeom>
          <a:noFill/>
          <a:ln w="12700">
            <a:solidFill>
              <a:srgbClr val="FF0000">
                <a:alpha val="65000"/>
              </a:srgbClr>
            </a:solidFill>
            <a:prstDash val="solid"/>
            <a:miter/>
            <a:headEnd/>
            <a:tailEnd/>
          </a:ln>
        </p:spPr>
        <p:txBody>
          <a:bodyPr anchor="ctr"/>
          <a:lstStyle/>
          <a:p>
            <a:pPr algn="ctr"/>
            <a:endParaRPr lang="zh-CN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770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975100" y="258405"/>
            <a:ext cx="4239895" cy="1080675"/>
            <a:chOff x="2311" y="1669"/>
            <a:chExt cx="3200" cy="3202"/>
          </a:xfrm>
        </p:grpSpPr>
        <p:sp>
          <p:nvSpPr>
            <p:cNvPr id="13" name="圆角矩形 12"/>
            <p:cNvSpPr/>
            <p:nvPr/>
          </p:nvSpPr>
          <p:spPr>
            <a:xfrm>
              <a:off x="2311" y="1671"/>
              <a:ext cx="3200" cy="3200"/>
            </a:xfrm>
            <a:prstGeom prst="roundRect">
              <a:avLst>
                <a:gd name="adj" fmla="val 26351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alpha val="32000"/>
                </a:schemeClr>
              </a:solidFill>
              <a:prstDash val="solid"/>
              <a:miter/>
            </a:ln>
            <a:effectLst>
              <a:innerShdw blurRad="152400" dist="88900" dir="13500000">
                <a:schemeClr val="tx1">
                  <a:lumMod val="75000"/>
                  <a:lumOff val="25000"/>
                  <a:alpha val="40000"/>
                </a:schemeClr>
              </a:innerShdw>
            </a:effectLst>
          </p:spPr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311" y="1669"/>
              <a:ext cx="3200" cy="3200"/>
            </a:xfrm>
            <a:prstGeom prst="roundRect">
              <a:avLst>
                <a:gd name="adj" fmla="val 27091"/>
              </a:avLst>
            </a:prstGeom>
            <a:gradFill>
              <a:gsLst>
                <a:gs pos="15000">
                  <a:schemeClr val="bg1">
                    <a:alpha val="0"/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460000" scaled="0"/>
            </a:gradFill>
            <a:ln w="3175">
              <a:solidFill>
                <a:schemeClr val="bg1">
                  <a:alpha val="32000"/>
                </a:schemeClr>
              </a:solidFill>
              <a:prstDash val="solid"/>
              <a:miter/>
            </a:ln>
            <a:effectLst>
              <a:innerShdw blurRad="152400" dist="76200" dir="2700000">
                <a:schemeClr val="bg1">
                  <a:alpha val="90000"/>
                </a:schemeClr>
              </a:innerShdw>
            </a:effectLst>
          </p:spPr>
          <p:txBody>
            <a:bodyPr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12260" y="384175"/>
            <a:ext cx="165600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4800" b="1">
                <a:solidFill>
                  <a:srgbClr val="701E5E"/>
                </a:solidFill>
                <a:effectLst/>
                <a:latin typeface="微软雅黑"/>
                <a:ea typeface="微软雅黑"/>
              </a:rPr>
              <a:t>目录</a:t>
            </a:r>
          </a:p>
        </p:txBody>
      </p:sp>
      <p:sp>
        <p:nvSpPr>
          <p:cNvPr id="19" name="TextBox 26"/>
          <p:cNvSpPr txBox="1"/>
          <p:nvPr/>
        </p:nvSpPr>
        <p:spPr>
          <a:xfrm>
            <a:off x="5725160" y="467995"/>
            <a:ext cx="2449195" cy="661670"/>
          </a:xfrm>
          <a:prstGeom prst="rect">
            <a:avLst/>
          </a:prstGeom>
          <a:noFill/>
        </p:spPr>
        <p:txBody>
          <a:bodyPr wrap="square" lIns="36195" tIns="71755" rIns="36195" bIns="36195"/>
          <a:lstStyle/>
          <a:p>
            <a:pPr lvl="0" algn="ctr">
              <a:buClrTx/>
              <a:buSzTx/>
              <a:buFontTx/>
            </a:pPr>
            <a:r>
              <a:rPr lang="zh-CN" altLang="en-US" sz="3600" spc="-200">
                <a:solidFill>
                  <a:srgbClr val="701E5E"/>
                </a:solidFill>
                <a:effectLst/>
                <a:latin typeface="微软雅黑"/>
                <a:ea typeface="微软雅黑"/>
              </a:rPr>
              <a:t>CONTENTS</a:t>
            </a:r>
          </a:p>
        </p:txBody>
      </p:sp>
      <p:grpSp>
        <p:nvGrpSpPr>
          <p:cNvPr id="8279" name="组合 8278">
            <a:extLst>
              <a:ext uri="{FF2B5EF4-FFF2-40B4-BE49-F238E27FC236}">
                <a16:creationId xmlns:a16="http://schemas.microsoft.com/office/drawing/2014/main" id="{D01F3A6B-FAF2-04A1-90F0-C6AE3D7019E4}"/>
              </a:ext>
            </a:extLst>
          </p:cNvPr>
          <p:cNvGrpSpPr/>
          <p:nvPr/>
        </p:nvGrpSpPr>
        <p:grpSpPr>
          <a:xfrm>
            <a:off x="636533" y="2192693"/>
            <a:ext cx="10994063" cy="3548380"/>
            <a:chOff x="645500" y="2192693"/>
            <a:chExt cx="10994063" cy="3548380"/>
          </a:xfrm>
        </p:grpSpPr>
        <p:grpSp>
          <p:nvGrpSpPr>
            <p:cNvPr id="8" name="组合 7"/>
            <p:cNvGrpSpPr/>
            <p:nvPr/>
          </p:nvGrpSpPr>
          <p:grpSpPr>
            <a:xfrm>
              <a:off x="645500" y="2192693"/>
              <a:ext cx="2517140" cy="3535680"/>
              <a:chOff x="655" y="3375"/>
              <a:chExt cx="3964" cy="5568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655" y="3375"/>
                <a:ext cx="3964" cy="5568"/>
                <a:chOff x="8024" y="3480"/>
                <a:chExt cx="8394" cy="4641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5" name="圆角矩形 4"/>
                <p:cNvSpPr/>
                <p:nvPr/>
              </p:nvSpPr>
              <p:spPr>
                <a:xfrm>
                  <a:off x="8024" y="3480"/>
                  <a:ext cx="8394" cy="4641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76200" dist="50800" dir="2700000" algn="tl" rotWithShape="0">
                    <a:schemeClr val="tx1">
                      <a:lumMod val="85000"/>
                      <a:lumOff val="15000"/>
                      <a:alpha val="30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8024" y="3480"/>
                  <a:ext cx="8394" cy="4641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127000" dist="50800" dir="13500000" algn="br" rotWithShape="0">
                    <a:schemeClr val="bg1">
                      <a:alpha val="90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8218" name="Rectangle 73"/>
              <p:cNvSpPr/>
              <p:nvPr/>
            </p:nvSpPr>
            <p:spPr>
              <a:xfrm>
                <a:off x="680" y="6213"/>
                <a:ext cx="3846" cy="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44000" tIns="0" rIns="144000" bIns="0" anchor="t"/>
              <a:lstStyle/>
              <a:p>
                <a:pPr algn="ctr"/>
                <a:r>
                  <a:rPr lang="zh-CN" altLang="en-US" sz="2800" kern="20000" spc="1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/>
                    <a:ea typeface="微软雅黑"/>
                  </a:rPr>
                  <a:t>整体架构</a:t>
                </a: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1934" y="3667"/>
                <a:ext cx="1408" cy="1406"/>
                <a:chOff x="4809" y="3254"/>
                <a:chExt cx="2096" cy="2093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4809" y="3254"/>
                  <a:ext cx="2093" cy="2093"/>
                </a:xfrm>
                <a:prstGeom prst="ellipse">
                  <a:avLst/>
                </a:prstGeom>
                <a:solidFill>
                  <a:srgbClr val="701E5E"/>
                </a:solidFill>
                <a:ln w="12700">
                  <a:solidFill>
                    <a:schemeClr val="bg1">
                      <a:alpha val="30000"/>
                    </a:schemeClr>
                  </a:solidFill>
                  <a:prstDash val="solid"/>
                  <a:miter/>
                </a:ln>
                <a:effectLst>
                  <a:innerShdw blurRad="76200" dist="50800" dir="135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4812" y="3254"/>
                  <a:ext cx="2093" cy="2093"/>
                </a:xfrm>
                <a:prstGeom prst="ellipse">
                  <a:avLst/>
                </a:prstGeom>
                <a:gradFill rotWithShape="0">
                  <a:gsLst>
                    <a:gs pos="15000">
                      <a:srgbClr val="7E0C6E">
                        <a:alpha val="0"/>
                      </a:srgbClr>
                    </a:gs>
                    <a:gs pos="100000">
                      <a:srgbClr val="701E5E">
                        <a:alpha val="100000"/>
                        <a:lumMod val="95000"/>
                      </a:srgbClr>
                    </a:gs>
                  </a:gsLst>
                  <a:lin ang="2700000" scaled="0"/>
                </a:gradFill>
                <a:ln w="12700">
                  <a:solidFill>
                    <a:schemeClr val="bg1">
                      <a:alpha val="30000"/>
                    </a:schemeClr>
                  </a:solidFill>
                  <a:prstDash val="solid"/>
                  <a:miter/>
                </a:ln>
                <a:effectLst>
                  <a:innerShdw blurRad="127000" dist="50800" dir="2700000">
                    <a:schemeClr val="bg1">
                      <a:alpha val="60000"/>
                    </a:schemeClr>
                  </a:innerShdw>
                </a:effectLst>
              </p:spPr>
              <p:txBody>
                <a:bodyPr lIns="36195" tIns="36195" rIns="36195" bIns="36195" anchor="ctr"/>
                <a:lstStyle/>
                <a:p>
                  <a:pPr algn="ctr"/>
                  <a:r>
                    <a:rPr lang="en-US" altLang="zh-CN" sz="2800" b="1" dirty="0">
                      <a:solidFill>
                        <a:schemeClr val="lt1"/>
                      </a:solidFill>
                      <a:latin typeface="微软雅黑"/>
                      <a:ea typeface="微软雅黑"/>
                    </a:rPr>
                    <a:t>01</a:t>
                  </a:r>
                </a:p>
              </p:txBody>
            </p:sp>
          </p:grpSp>
        </p:grpSp>
        <p:grpSp>
          <p:nvGrpSpPr>
            <p:cNvPr id="8219" name="组合 88"/>
            <p:cNvGrpSpPr/>
            <p:nvPr/>
          </p:nvGrpSpPr>
          <p:grpSpPr>
            <a:xfrm>
              <a:off x="9050668" y="2192693"/>
              <a:ext cx="2588895" cy="3535680"/>
              <a:chOff x="655" y="3375"/>
              <a:chExt cx="4077" cy="5568"/>
            </a:xfrm>
          </p:grpSpPr>
          <p:grpSp>
            <p:nvGrpSpPr>
              <p:cNvPr id="8220" name="组合 89"/>
              <p:cNvGrpSpPr/>
              <p:nvPr/>
            </p:nvGrpSpPr>
            <p:grpSpPr>
              <a:xfrm>
                <a:off x="655" y="3375"/>
                <a:ext cx="3964" cy="5568"/>
                <a:chOff x="8024" y="3480"/>
                <a:chExt cx="8394" cy="4641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8221" name="圆角矩形 90"/>
                <p:cNvSpPr/>
                <p:nvPr/>
              </p:nvSpPr>
              <p:spPr>
                <a:xfrm>
                  <a:off x="8024" y="3480"/>
                  <a:ext cx="8394" cy="4641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76200" dist="50800" dir="2700000" algn="tl" rotWithShape="0">
                    <a:schemeClr val="tx1">
                      <a:alpha val="30000"/>
                      <a:lumMod val="85000"/>
                      <a:lumOff val="15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222" name="圆角矩形 91"/>
                <p:cNvSpPr/>
                <p:nvPr/>
              </p:nvSpPr>
              <p:spPr>
                <a:xfrm>
                  <a:off x="8024" y="3480"/>
                  <a:ext cx="8394" cy="4641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127000" dist="50800" dir="13500000" algn="br" rotWithShape="0">
                    <a:schemeClr val="bg1">
                      <a:alpha val="90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8223" name="Rectangle 73"/>
              <p:cNvSpPr/>
              <p:nvPr/>
            </p:nvSpPr>
            <p:spPr>
              <a:xfrm>
                <a:off x="768" y="6067"/>
                <a:ext cx="3964" cy="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44000" tIns="0" rIns="144000" bIns="0" anchor="t"/>
              <a:lstStyle/>
              <a:p>
                <a:pPr lvl="0" algn="ctr"/>
                <a:r>
                  <a:rPr lang="zh-CN" altLang="zh-CN" sz="2800" spc="100">
                    <a:solidFill>
                      <a:srgbClr val="404040"/>
                    </a:solidFill>
                    <a:latin typeface="微软雅黑"/>
                    <a:ea typeface="微软雅黑"/>
                  </a:rPr>
                  <a:t>效果与总结</a:t>
                </a:r>
              </a:p>
            </p:txBody>
          </p:sp>
          <p:grpSp>
            <p:nvGrpSpPr>
              <p:cNvPr id="8224" name="组合 94"/>
              <p:cNvGrpSpPr/>
              <p:nvPr/>
            </p:nvGrpSpPr>
            <p:grpSpPr>
              <a:xfrm>
                <a:off x="1934" y="3667"/>
                <a:ext cx="1408" cy="1406"/>
                <a:chOff x="4809" y="3254"/>
                <a:chExt cx="2096" cy="2093"/>
              </a:xfrm>
            </p:grpSpPr>
            <p:sp>
              <p:nvSpPr>
                <p:cNvPr id="8225" name="椭圆 95"/>
                <p:cNvSpPr/>
                <p:nvPr/>
              </p:nvSpPr>
              <p:spPr>
                <a:xfrm>
                  <a:off x="4809" y="3254"/>
                  <a:ext cx="2093" cy="2093"/>
                </a:xfrm>
                <a:prstGeom prst="ellipse">
                  <a:avLst/>
                </a:prstGeom>
                <a:solidFill>
                  <a:srgbClr val="701E5E"/>
                </a:solidFill>
                <a:ln w="12700">
                  <a:solidFill>
                    <a:schemeClr val="bg1">
                      <a:alpha val="30000"/>
                    </a:schemeClr>
                  </a:solidFill>
                  <a:prstDash val="solid"/>
                  <a:miter/>
                </a:ln>
                <a:effectLst>
                  <a:innerShdw blurRad="76200" dist="50800" dir="13500000">
                    <a:schemeClr val="tx1">
                      <a:alpha val="50000"/>
                      <a:lumMod val="95000"/>
                      <a:lumOff val="5000"/>
                    </a:schemeClr>
                  </a:inn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226" name="椭圆 96"/>
                <p:cNvSpPr/>
                <p:nvPr/>
              </p:nvSpPr>
              <p:spPr>
                <a:xfrm>
                  <a:off x="4812" y="3254"/>
                  <a:ext cx="2093" cy="2093"/>
                </a:xfrm>
                <a:prstGeom prst="ellipse">
                  <a:avLst/>
                </a:prstGeom>
                <a:gradFill rotWithShape="0">
                  <a:gsLst>
                    <a:gs pos="15000">
                      <a:srgbClr val="7E0C6E">
                        <a:alpha val="0"/>
                      </a:srgbClr>
                    </a:gs>
                    <a:gs pos="100000">
                      <a:srgbClr val="701E5E">
                        <a:alpha val="100000"/>
                        <a:lumMod val="95000"/>
                      </a:srgbClr>
                    </a:gs>
                  </a:gsLst>
                  <a:lin ang="2700000" scaled="0"/>
                </a:gradFill>
                <a:ln w="12700">
                  <a:solidFill>
                    <a:schemeClr val="bg1">
                      <a:alpha val="30000"/>
                    </a:schemeClr>
                  </a:solidFill>
                  <a:prstDash val="solid"/>
                  <a:miter/>
                </a:ln>
                <a:effectLst>
                  <a:innerShdw blurRad="127000" dist="50800" dir="2700000">
                    <a:schemeClr val="bg1">
                      <a:alpha val="60000"/>
                    </a:schemeClr>
                  </a:innerShdw>
                </a:effectLst>
              </p:spPr>
              <p:txBody>
                <a:bodyPr lIns="36195" tIns="36195" rIns="36195" bIns="36195" anchor="ctr"/>
                <a:lstStyle/>
                <a:p>
                  <a:pPr lvl="0" algn="ctr"/>
                  <a:r>
                    <a:rPr lang="en-US" altLang="en-US" sz="2800" b="1">
                      <a:solidFill>
                        <a:srgbClr val="FFFFFF"/>
                      </a:solidFill>
                      <a:latin typeface="微软雅黑"/>
                      <a:ea typeface="微软雅黑"/>
                    </a:rPr>
                    <a:t>04</a:t>
                  </a:r>
                </a:p>
              </p:txBody>
            </p:sp>
          </p:grp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8210F38-00BF-2E7E-2B41-5B03C1872424}"/>
                </a:ext>
              </a:extLst>
            </p:cNvPr>
            <p:cNvGrpSpPr/>
            <p:nvPr/>
          </p:nvGrpSpPr>
          <p:grpSpPr>
            <a:xfrm>
              <a:off x="3419918" y="2205393"/>
              <a:ext cx="2527300" cy="3535045"/>
              <a:chOff x="639" y="3375"/>
              <a:chExt cx="3980" cy="5567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A252B243-0462-A65F-3F41-43AE2AE5FCBB}"/>
                  </a:ext>
                </a:extLst>
              </p:cNvPr>
              <p:cNvGrpSpPr/>
              <p:nvPr/>
            </p:nvGrpSpPr>
            <p:grpSpPr>
              <a:xfrm>
                <a:off x="655" y="3375"/>
                <a:ext cx="3964" cy="5567"/>
                <a:chOff x="8024" y="3480"/>
                <a:chExt cx="8394" cy="464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0" name="圆角矩形 45">
                  <a:extLst>
                    <a:ext uri="{FF2B5EF4-FFF2-40B4-BE49-F238E27FC236}">
                      <a16:creationId xmlns:a16="http://schemas.microsoft.com/office/drawing/2014/main" id="{BB7D6D56-1BD9-6672-D5E2-E6526B936520}"/>
                    </a:ext>
                  </a:extLst>
                </p:cNvPr>
                <p:cNvSpPr/>
                <p:nvPr/>
              </p:nvSpPr>
              <p:spPr>
                <a:xfrm>
                  <a:off x="8024" y="3480"/>
                  <a:ext cx="8394" cy="4641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76200" dist="50800" dir="2700000" algn="tl" rotWithShape="0">
                    <a:schemeClr val="tx1">
                      <a:lumMod val="85000"/>
                      <a:lumOff val="15000"/>
                      <a:alpha val="30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1" name="圆角矩形 46">
                  <a:extLst>
                    <a:ext uri="{FF2B5EF4-FFF2-40B4-BE49-F238E27FC236}">
                      <a16:creationId xmlns:a16="http://schemas.microsoft.com/office/drawing/2014/main" id="{5D2F9EA2-32D0-D26A-000B-8D5F4800A293}"/>
                    </a:ext>
                  </a:extLst>
                </p:cNvPr>
                <p:cNvSpPr/>
                <p:nvPr/>
              </p:nvSpPr>
              <p:spPr>
                <a:xfrm>
                  <a:off x="8024" y="3480"/>
                  <a:ext cx="8394" cy="4641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127000" dist="50800" dir="13500000" algn="br" rotWithShape="0">
                    <a:schemeClr val="bg1">
                      <a:alpha val="90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7" name="Rectangle 73">
                <a:extLst>
                  <a:ext uri="{FF2B5EF4-FFF2-40B4-BE49-F238E27FC236}">
                    <a16:creationId xmlns:a16="http://schemas.microsoft.com/office/drawing/2014/main" id="{C24DD97B-96E0-EED8-CC17-7C208486C905}"/>
                  </a:ext>
                </a:extLst>
              </p:cNvPr>
              <p:cNvSpPr/>
              <p:nvPr/>
            </p:nvSpPr>
            <p:spPr>
              <a:xfrm>
                <a:off x="639" y="6139"/>
                <a:ext cx="3980" cy="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44000" tIns="0" rIns="144000" bIns="0" anchor="t"/>
              <a:lstStyle/>
              <a:p>
                <a:pPr algn="ctr"/>
                <a:r>
                  <a:rPr lang="zh-CN" altLang="en-US" sz="2800" kern="20000" spc="1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/>
                    <a:ea typeface="微软雅黑"/>
                  </a:rPr>
                  <a:t>中间代码优化</a:t>
                </a: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B1587E8A-3A5C-3338-9E7B-0A56600D72A9}"/>
                  </a:ext>
                </a:extLst>
              </p:cNvPr>
              <p:cNvGrpSpPr/>
              <p:nvPr/>
            </p:nvGrpSpPr>
            <p:grpSpPr>
              <a:xfrm>
                <a:off x="1934" y="3667"/>
                <a:ext cx="1408" cy="1406"/>
                <a:chOff x="4809" y="3254"/>
                <a:chExt cx="2096" cy="2093"/>
              </a:xfrm>
            </p:grpSpPr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90B93BE0-8783-0583-5564-EACB16B9086B}"/>
                    </a:ext>
                  </a:extLst>
                </p:cNvPr>
                <p:cNvSpPr/>
                <p:nvPr/>
              </p:nvSpPr>
              <p:spPr>
                <a:xfrm>
                  <a:off x="4809" y="3254"/>
                  <a:ext cx="2093" cy="2093"/>
                </a:xfrm>
                <a:prstGeom prst="ellipse">
                  <a:avLst/>
                </a:prstGeom>
                <a:solidFill>
                  <a:srgbClr val="701E5E"/>
                </a:solidFill>
                <a:ln w="12700">
                  <a:solidFill>
                    <a:schemeClr val="bg1">
                      <a:alpha val="30000"/>
                    </a:schemeClr>
                  </a:solidFill>
                  <a:prstDash val="solid"/>
                  <a:miter/>
                </a:ln>
                <a:effectLst>
                  <a:innerShdw blurRad="76200" dist="50800" dir="135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B523169-818A-F06C-FFBF-855BB116C844}"/>
                    </a:ext>
                  </a:extLst>
                </p:cNvPr>
                <p:cNvSpPr/>
                <p:nvPr/>
              </p:nvSpPr>
              <p:spPr>
                <a:xfrm>
                  <a:off x="4812" y="3254"/>
                  <a:ext cx="2093" cy="2093"/>
                </a:xfrm>
                <a:prstGeom prst="ellipse">
                  <a:avLst/>
                </a:prstGeom>
                <a:gradFill rotWithShape="0">
                  <a:gsLst>
                    <a:gs pos="15000">
                      <a:srgbClr val="7E0C6E">
                        <a:alpha val="0"/>
                      </a:srgbClr>
                    </a:gs>
                    <a:gs pos="100000">
                      <a:srgbClr val="701E5E">
                        <a:alpha val="100000"/>
                        <a:lumMod val="95000"/>
                      </a:srgbClr>
                    </a:gs>
                  </a:gsLst>
                  <a:lin ang="2700000" scaled="0"/>
                </a:gradFill>
                <a:ln w="12700">
                  <a:solidFill>
                    <a:schemeClr val="bg1">
                      <a:alpha val="30000"/>
                    </a:schemeClr>
                  </a:solidFill>
                  <a:prstDash val="solid"/>
                  <a:miter/>
                </a:ln>
                <a:effectLst>
                  <a:innerShdw blurRad="127000" dist="50800" dir="2700000">
                    <a:schemeClr val="bg1">
                      <a:alpha val="60000"/>
                    </a:schemeClr>
                  </a:innerShdw>
                </a:effectLst>
              </p:spPr>
              <p:txBody>
                <a:bodyPr lIns="36195" tIns="36195" rIns="36195" bIns="36195" anchor="ctr"/>
                <a:lstStyle/>
                <a:p>
                  <a:pPr algn="ctr"/>
                  <a:r>
                    <a:rPr lang="en-US" altLang="zh-CN" sz="2800" b="1" dirty="0">
                      <a:solidFill>
                        <a:schemeClr val="lt1"/>
                      </a:solidFill>
                      <a:latin typeface="微软雅黑"/>
                      <a:ea typeface="微软雅黑"/>
                    </a:rPr>
                    <a:t>02</a:t>
                  </a:r>
                </a:p>
              </p:txBody>
            </p:sp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80A45AB-A677-3FDF-4894-60DDD10A782E}"/>
                </a:ext>
              </a:extLst>
            </p:cNvPr>
            <p:cNvGrpSpPr/>
            <p:nvPr/>
          </p:nvGrpSpPr>
          <p:grpSpPr>
            <a:xfrm>
              <a:off x="6204496" y="2205393"/>
              <a:ext cx="2588895" cy="3535680"/>
              <a:chOff x="655" y="3375"/>
              <a:chExt cx="4077" cy="5568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FA750EE9-C357-42B4-65B1-BB96573E50F4}"/>
                  </a:ext>
                </a:extLst>
              </p:cNvPr>
              <p:cNvGrpSpPr/>
              <p:nvPr/>
            </p:nvGrpSpPr>
            <p:grpSpPr>
              <a:xfrm>
                <a:off x="655" y="3375"/>
                <a:ext cx="3964" cy="5568"/>
                <a:chOff x="8024" y="3480"/>
                <a:chExt cx="8394" cy="4641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8" name="圆角矩形 90">
                  <a:extLst>
                    <a:ext uri="{FF2B5EF4-FFF2-40B4-BE49-F238E27FC236}">
                      <a16:creationId xmlns:a16="http://schemas.microsoft.com/office/drawing/2014/main" id="{473CA821-C7A0-83FC-A068-4024806B0DF8}"/>
                    </a:ext>
                  </a:extLst>
                </p:cNvPr>
                <p:cNvSpPr/>
                <p:nvPr/>
              </p:nvSpPr>
              <p:spPr>
                <a:xfrm>
                  <a:off x="8024" y="3480"/>
                  <a:ext cx="8394" cy="4641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76200" dist="50800" dir="2700000" algn="tl" rotWithShape="0">
                    <a:schemeClr val="tx1">
                      <a:lumMod val="85000"/>
                      <a:lumOff val="15000"/>
                      <a:alpha val="30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9" name="圆角矩形 91">
                  <a:extLst>
                    <a:ext uri="{FF2B5EF4-FFF2-40B4-BE49-F238E27FC236}">
                      <a16:creationId xmlns:a16="http://schemas.microsoft.com/office/drawing/2014/main" id="{632436D8-E650-1F96-BD33-B3AF4823E20D}"/>
                    </a:ext>
                  </a:extLst>
                </p:cNvPr>
                <p:cNvSpPr/>
                <p:nvPr/>
              </p:nvSpPr>
              <p:spPr>
                <a:xfrm>
                  <a:off x="8024" y="3480"/>
                  <a:ext cx="8394" cy="4641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127000" dist="50800" dir="13500000" algn="br" rotWithShape="0">
                    <a:schemeClr val="bg1">
                      <a:alpha val="90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4" name="Rectangle 73">
                <a:extLst>
                  <a:ext uri="{FF2B5EF4-FFF2-40B4-BE49-F238E27FC236}">
                    <a16:creationId xmlns:a16="http://schemas.microsoft.com/office/drawing/2014/main" id="{D3A36579-F28A-52AC-A4BD-637D21CCF2D0}"/>
                  </a:ext>
                </a:extLst>
              </p:cNvPr>
              <p:cNvSpPr/>
              <p:nvPr/>
            </p:nvSpPr>
            <p:spPr>
              <a:xfrm>
                <a:off x="768" y="6067"/>
                <a:ext cx="3964" cy="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44000" tIns="0" rIns="144000" bIns="0" anchor="t"/>
              <a:lstStyle/>
              <a:p>
                <a:pPr algn="ctr"/>
                <a:r>
                  <a:rPr lang="zh-CN" altLang="en-US" sz="2800" kern="20000" spc="1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/>
                    <a:ea typeface="微软雅黑"/>
                  </a:rPr>
                  <a:t>目标代码优化</a:t>
                </a:r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E9433D68-14BC-0C3C-CEF3-595BEA66C6B5}"/>
                  </a:ext>
                </a:extLst>
              </p:cNvPr>
              <p:cNvGrpSpPr/>
              <p:nvPr/>
            </p:nvGrpSpPr>
            <p:grpSpPr>
              <a:xfrm>
                <a:off x="1934" y="3667"/>
                <a:ext cx="1408" cy="1406"/>
                <a:chOff x="4809" y="3254"/>
                <a:chExt cx="2096" cy="2093"/>
              </a:xfrm>
            </p:grpSpPr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BF03313F-258A-F437-86BC-1E86A6B4ED6E}"/>
                    </a:ext>
                  </a:extLst>
                </p:cNvPr>
                <p:cNvSpPr/>
                <p:nvPr/>
              </p:nvSpPr>
              <p:spPr>
                <a:xfrm>
                  <a:off x="4809" y="3254"/>
                  <a:ext cx="2093" cy="2093"/>
                </a:xfrm>
                <a:prstGeom prst="ellipse">
                  <a:avLst/>
                </a:prstGeom>
                <a:solidFill>
                  <a:srgbClr val="701E5E"/>
                </a:solidFill>
                <a:ln w="12700">
                  <a:solidFill>
                    <a:schemeClr val="bg1">
                      <a:alpha val="30000"/>
                    </a:schemeClr>
                  </a:solidFill>
                  <a:prstDash val="solid"/>
                  <a:miter/>
                </a:ln>
                <a:effectLst>
                  <a:innerShdw blurRad="76200" dist="50800" dir="135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C91D762A-217F-3AB4-B2EF-DB52769A2EBF}"/>
                    </a:ext>
                  </a:extLst>
                </p:cNvPr>
                <p:cNvSpPr/>
                <p:nvPr/>
              </p:nvSpPr>
              <p:spPr>
                <a:xfrm>
                  <a:off x="4812" y="3254"/>
                  <a:ext cx="2093" cy="2093"/>
                </a:xfrm>
                <a:prstGeom prst="ellipse">
                  <a:avLst/>
                </a:prstGeom>
                <a:gradFill rotWithShape="0">
                  <a:gsLst>
                    <a:gs pos="15000">
                      <a:srgbClr val="7E0C6E">
                        <a:alpha val="0"/>
                      </a:srgbClr>
                    </a:gs>
                    <a:gs pos="100000">
                      <a:srgbClr val="701E5E">
                        <a:alpha val="100000"/>
                        <a:lumMod val="95000"/>
                      </a:srgbClr>
                    </a:gs>
                  </a:gsLst>
                  <a:lin ang="2700000" scaled="0"/>
                </a:gradFill>
                <a:ln w="12700">
                  <a:solidFill>
                    <a:schemeClr val="bg1">
                      <a:alpha val="30000"/>
                    </a:schemeClr>
                  </a:solidFill>
                  <a:prstDash val="solid"/>
                  <a:miter/>
                </a:ln>
                <a:effectLst>
                  <a:innerShdw blurRad="127000" dist="50800" dir="2700000">
                    <a:schemeClr val="bg1">
                      <a:alpha val="60000"/>
                    </a:schemeClr>
                  </a:innerShdw>
                </a:effectLst>
              </p:spPr>
              <p:txBody>
                <a:bodyPr lIns="36195" tIns="36195" rIns="36195" bIns="36195" anchor="ctr"/>
                <a:lstStyle/>
                <a:p>
                  <a:pPr algn="ctr"/>
                  <a:r>
                    <a:rPr lang="en-US" altLang="zh-CN" sz="2800" b="1">
                      <a:solidFill>
                        <a:schemeClr val="lt1"/>
                      </a:solidFill>
                      <a:latin typeface="微软雅黑"/>
                      <a:ea typeface="微软雅黑"/>
                    </a:rPr>
                    <a:t>03</a:t>
                  </a:r>
                </a:p>
              </p:txBody>
            </p:sp>
          </p:grpSp>
        </p:grp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68730A8-5049-C0D8-86B8-062F6D68D900}"/>
              </a:ext>
            </a:extLst>
          </p:cNvPr>
          <p:cNvGrpSpPr/>
          <p:nvPr/>
        </p:nvGrpSpPr>
        <p:grpSpPr>
          <a:xfrm>
            <a:off x="0" y="-120"/>
            <a:ext cx="12192000" cy="6858073"/>
            <a:chOff x="0" y="0"/>
            <a:chExt cx="19200" cy="1080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95084AD-599D-0BBD-7E7F-6972ED710C00}"/>
                </a:ext>
              </a:extLst>
            </p:cNvPr>
            <p:cNvGrpSpPr/>
            <p:nvPr/>
          </p:nvGrpSpPr>
          <p:grpSpPr>
            <a:xfrm>
              <a:off x="0" y="0"/>
              <a:ext cx="10205" cy="2216"/>
              <a:chOff x="0" y="4"/>
              <a:chExt cx="10205" cy="2550"/>
            </a:xfrm>
          </p:grpSpPr>
          <p:sp>
            <p:nvSpPr>
              <p:cNvPr id="21" name="任意多边形 10">
                <a:extLst>
                  <a:ext uri="{FF2B5EF4-FFF2-40B4-BE49-F238E27FC236}">
                    <a16:creationId xmlns:a16="http://schemas.microsoft.com/office/drawing/2014/main" id="{D2FE1EA9-8673-6920-C9A3-A3C6D01A5CF0}"/>
                  </a:ext>
                </a:extLst>
              </p:cNvPr>
              <p:cNvSpPr/>
              <p:nvPr/>
            </p:nvSpPr>
            <p:spPr>
              <a:xfrm>
                <a:off x="416" y="4"/>
                <a:ext cx="9789" cy="255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789" h="2550">
                    <a:moveTo>
                      <a:pt x="0" y="0"/>
                    </a:moveTo>
                    <a:lnTo>
                      <a:pt x="9789" y="0"/>
                    </a:lnTo>
                    <a:lnTo>
                      <a:pt x="4911" y="2277"/>
                    </a:lnTo>
                    <a:cubicBezTo>
                      <a:pt x="3943" y="2728"/>
                      <a:pt x="2566" y="2608"/>
                      <a:pt x="1837" y="2008"/>
                    </a:cubicBezTo>
                    <a:lnTo>
                      <a:pt x="0" y="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CEE2"/>
              </a:solidFill>
              <a:ln>
                <a:noFill/>
              </a:ln>
            </p:spPr>
            <p:txBody>
              <a:bodyPr wrap="square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5" name="任意多边形 17">
                <a:extLst>
                  <a:ext uri="{FF2B5EF4-FFF2-40B4-BE49-F238E27FC236}">
                    <a16:creationId xmlns:a16="http://schemas.microsoft.com/office/drawing/2014/main" id="{3A6F6C49-2939-0B12-399C-D0495700AFCF}"/>
                  </a:ext>
                </a:extLst>
              </p:cNvPr>
              <p:cNvSpPr/>
              <p:nvPr/>
            </p:nvSpPr>
            <p:spPr>
              <a:xfrm>
                <a:off x="0" y="4"/>
                <a:ext cx="9457" cy="2332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57" h="2332">
                    <a:moveTo>
                      <a:pt x="0" y="0"/>
                    </a:moveTo>
                    <a:lnTo>
                      <a:pt x="9457" y="0"/>
                    </a:lnTo>
                    <a:lnTo>
                      <a:pt x="4744" y="2082"/>
                    </a:lnTo>
                    <a:cubicBezTo>
                      <a:pt x="3809" y="2495"/>
                      <a:pt x="2479" y="2385"/>
                      <a:pt x="1775" y="1837"/>
                    </a:cubicBezTo>
                    <a:lnTo>
                      <a:pt x="0" y="4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1E5E"/>
              </a:solidFill>
              <a:ln>
                <a:noFill/>
              </a:ln>
            </p:spPr>
            <p:txBody>
              <a:bodyPr wrap="square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E96839E4-D9D1-D3B8-C82C-18A9900926A4}"/>
                </a:ext>
              </a:extLst>
            </p:cNvPr>
            <p:cNvGrpSpPr/>
            <p:nvPr/>
          </p:nvGrpSpPr>
          <p:grpSpPr>
            <a:xfrm>
              <a:off x="8972" y="8321"/>
              <a:ext cx="10228" cy="2479"/>
              <a:chOff x="8972" y="8122"/>
              <a:chExt cx="10228" cy="2678"/>
            </a:xfrm>
          </p:grpSpPr>
          <p:sp>
            <p:nvSpPr>
              <p:cNvPr id="19" name="任意多边形 28">
                <a:extLst>
                  <a:ext uri="{FF2B5EF4-FFF2-40B4-BE49-F238E27FC236}">
                    <a16:creationId xmlns:a16="http://schemas.microsoft.com/office/drawing/2014/main" id="{4B709B9D-0B8A-CEA8-812C-AD82C73524F4}"/>
                  </a:ext>
                </a:extLst>
              </p:cNvPr>
              <p:cNvSpPr/>
              <p:nvPr/>
            </p:nvSpPr>
            <p:spPr>
              <a:xfrm rot="10800000">
                <a:off x="8972" y="8122"/>
                <a:ext cx="9457" cy="2678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57" h="2678">
                    <a:moveTo>
                      <a:pt x="0" y="0"/>
                    </a:moveTo>
                    <a:lnTo>
                      <a:pt x="9457" y="0"/>
                    </a:lnTo>
                    <a:lnTo>
                      <a:pt x="4744" y="2391"/>
                    </a:lnTo>
                    <a:cubicBezTo>
                      <a:pt x="3809" y="2865"/>
                      <a:pt x="2479" y="2739"/>
                      <a:pt x="1775" y="2109"/>
                    </a:cubicBez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CEE2"/>
              </a:solidFill>
              <a:ln>
                <a:noFill/>
              </a:ln>
            </p:spPr>
            <p:txBody>
              <a:bodyPr wrap="square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任意多边形 29">
                <a:extLst>
                  <a:ext uri="{FF2B5EF4-FFF2-40B4-BE49-F238E27FC236}">
                    <a16:creationId xmlns:a16="http://schemas.microsoft.com/office/drawing/2014/main" id="{0DCC2F52-8A31-F70C-0CD1-0E8D86E53599}"/>
                  </a:ext>
                </a:extLst>
              </p:cNvPr>
              <p:cNvSpPr/>
              <p:nvPr/>
            </p:nvSpPr>
            <p:spPr>
              <a:xfrm rot="10800000">
                <a:off x="9743" y="8242"/>
                <a:ext cx="9457" cy="2558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57" h="2558">
                    <a:moveTo>
                      <a:pt x="0" y="0"/>
                    </a:moveTo>
                    <a:lnTo>
                      <a:pt x="9457" y="0"/>
                    </a:lnTo>
                    <a:lnTo>
                      <a:pt x="4744" y="2284"/>
                    </a:lnTo>
                    <a:cubicBezTo>
                      <a:pt x="3809" y="2737"/>
                      <a:pt x="2479" y="2616"/>
                      <a:pt x="1775" y="2015"/>
                    </a:cubicBezTo>
                    <a:lnTo>
                      <a:pt x="0" y="5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1E5E"/>
              </a:solidFill>
              <a:ln>
                <a:noFill/>
              </a:ln>
            </p:spPr>
            <p:txBody>
              <a:bodyPr wrap="square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0C0011BC-7509-21D6-EFAC-E497F526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691"/>
            <a:ext cx="12192000" cy="58586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32996" y="1046480"/>
            <a:ext cx="7326007" cy="4602774"/>
            <a:chOff x="2432996" y="1046480"/>
            <a:chExt cx="7326007" cy="4602774"/>
          </a:xfrm>
        </p:grpSpPr>
        <p:grpSp>
          <p:nvGrpSpPr>
            <p:cNvPr id="14" name="组合 13"/>
            <p:cNvGrpSpPr/>
            <p:nvPr/>
          </p:nvGrpSpPr>
          <p:grpSpPr>
            <a:xfrm>
              <a:off x="2432996" y="1046480"/>
              <a:ext cx="7326007" cy="4602774"/>
              <a:chOff x="4808" y="3254"/>
              <a:chExt cx="2094" cy="2093"/>
            </a:xfrm>
            <a:solidFill>
              <a:srgbClr val="E5CEE2"/>
            </a:solidFill>
          </p:grpSpPr>
          <p:sp>
            <p:nvSpPr>
              <p:cNvPr id="15" name="圆角矩形 14"/>
              <p:cNvSpPr/>
              <p:nvPr/>
            </p:nvSpPr>
            <p:spPr>
              <a:xfrm>
                <a:off x="4809" y="3254"/>
                <a:ext cx="2093" cy="2093"/>
              </a:xfrm>
              <a:prstGeom prst="roundRect">
                <a:avLst>
                  <a:gd name="adj" fmla="val 8048"/>
                </a:avLst>
              </a:prstGeom>
              <a:solidFill>
                <a:srgbClr val="701E5E"/>
              </a:solidFill>
              <a:ln w="12700">
                <a:solidFill>
                  <a:schemeClr val="bg1">
                    <a:alpha val="80000"/>
                  </a:schemeClr>
                </a:solidFill>
                <a:prstDash val="solid"/>
                <a:miter/>
              </a:ln>
              <a:effectLst>
                <a:innerShdw blurRad="127000" dist="63500" dir="13500000">
                  <a:prstClr val="black">
                    <a:alpha val="60000"/>
                  </a:prstClr>
                </a:inn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4808" y="3254"/>
                <a:ext cx="2093" cy="2093"/>
              </a:xfrm>
              <a:prstGeom prst="roundRect">
                <a:avLst>
                  <a:gd name="adj" fmla="val 7841"/>
                </a:avLst>
              </a:prstGeom>
              <a:gradFill rotWithShape="0">
                <a:gsLst>
                  <a:gs pos="15000">
                    <a:srgbClr val="701E5E">
                      <a:alpha val="0"/>
                    </a:srgbClr>
                  </a:gs>
                  <a:gs pos="100000">
                    <a:srgbClr val="6A1D59">
                      <a:lumMod val="95000"/>
                    </a:srgbClr>
                  </a:gs>
                </a:gsLst>
                <a:lin ang="2700000" scaled="0"/>
              </a:gradFill>
              <a:ln w="12700">
                <a:solidFill>
                  <a:schemeClr val="bg1">
                    <a:alpha val="80000"/>
                  </a:schemeClr>
                </a:solidFill>
                <a:prstDash val="solid"/>
                <a:miter/>
              </a:ln>
              <a:effectLst>
                <a:innerShdw blurRad="127000" dist="63500" dir="2700000">
                  <a:schemeClr val="bg1">
                    <a:alpha val="60000"/>
                  </a:schemeClr>
                </a:inn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746212" y="1343660"/>
              <a:ext cx="6698778" cy="4006622"/>
              <a:chOff x="8023" y="3480"/>
              <a:chExt cx="8395" cy="4641"/>
            </a:xfrm>
            <a:solidFill>
              <a:srgbClr val="E5CEE2"/>
            </a:solidFill>
          </p:grpSpPr>
          <p:sp>
            <p:nvSpPr>
              <p:cNvPr id="18" name="圆角矩形 17"/>
              <p:cNvSpPr/>
              <p:nvPr/>
            </p:nvSpPr>
            <p:spPr>
              <a:xfrm>
                <a:off x="8024" y="3480"/>
                <a:ext cx="8394" cy="4641"/>
              </a:xfrm>
              <a:prstGeom prst="roundRect">
                <a:avLst>
                  <a:gd name="adj" fmla="val 7293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alpha val="80000"/>
                  </a:schemeClr>
                </a:solidFill>
                <a:prstDash val="solid"/>
                <a:miter/>
              </a:ln>
              <a:effectLst>
                <a:outerShdw blurRad="152400" dist="76200" dir="2700000" algn="tl" rotWithShape="0">
                  <a:schemeClr val="tx1">
                    <a:lumMod val="85000"/>
                    <a:lumOff val="15000"/>
                    <a:alpha val="35000"/>
                  </a:scheme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8023" y="3480"/>
                <a:ext cx="8394" cy="4641"/>
              </a:xfrm>
              <a:prstGeom prst="roundRect">
                <a:avLst>
                  <a:gd name="adj" fmla="val 7293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alpha val="80000"/>
                  </a:schemeClr>
                </a:solidFill>
                <a:prstDash val="solid"/>
                <a:miter/>
              </a:ln>
              <a:effectLst>
                <a:outerShdw blurRad="127000" dist="63500" dir="13500000" algn="br" rotWithShape="0">
                  <a:schemeClr val="bg1">
                    <a:alpha val="65000"/>
                  </a:scheme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9241" name="文本框 48"/>
          <p:cNvSpPr txBox="1"/>
          <p:nvPr/>
        </p:nvSpPr>
        <p:spPr>
          <a:xfrm>
            <a:off x="3557425" y="2793568"/>
            <a:ext cx="5073650" cy="1106805"/>
          </a:xfrm>
          <a:prstGeom prst="rect">
            <a:avLst/>
          </a:prstGeom>
          <a:noFill/>
          <a:ln>
            <a:noFill/>
          </a:ln>
        </p:spPr>
        <p:txBody>
          <a:bodyPr vert="horz"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6600" b="1">
                <a:solidFill>
                  <a:srgbClr val="701E5E"/>
                </a:solidFill>
                <a:latin typeface="微软雅黑"/>
                <a:ea typeface="微软雅黑"/>
              </a:rPr>
              <a:t>整体架构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436495" y="5914390"/>
            <a:ext cx="7322820" cy="436880"/>
            <a:chOff x="3837" y="9314"/>
            <a:chExt cx="11532" cy="688"/>
          </a:xfrm>
        </p:grpSpPr>
        <p:grpSp>
          <p:nvGrpSpPr>
            <p:cNvPr id="29" name="组合 28"/>
            <p:cNvGrpSpPr/>
            <p:nvPr/>
          </p:nvGrpSpPr>
          <p:grpSpPr>
            <a:xfrm>
              <a:off x="3837" y="9443"/>
              <a:ext cx="11532" cy="438"/>
              <a:chOff x="4809" y="3254"/>
              <a:chExt cx="2093" cy="2093"/>
            </a:xfrm>
            <a:solidFill>
              <a:schemeClr val="bg1"/>
            </a:solidFill>
          </p:grpSpPr>
          <p:sp>
            <p:nvSpPr>
              <p:cNvPr id="30" name="圆角矩形 29"/>
              <p:cNvSpPr/>
              <p:nvPr/>
            </p:nvSpPr>
            <p:spPr>
              <a:xfrm>
                <a:off x="4809" y="3254"/>
                <a:ext cx="2093" cy="2093"/>
              </a:xfrm>
              <a:prstGeom prst="roundRect">
                <a:avLst>
                  <a:gd name="adj" fmla="val 50000"/>
                </a:avLst>
              </a:prstGeom>
              <a:solidFill>
                <a:srgbClr val="D296BF"/>
              </a:solidFill>
              <a:ln w="12700">
                <a:solidFill>
                  <a:schemeClr val="bg1">
                    <a:alpha val="30000"/>
                  </a:schemeClr>
                </a:solidFill>
                <a:prstDash val="solid"/>
                <a:miter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809" y="3254"/>
                <a:ext cx="2093" cy="209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25000">
                    <a:schemeClr val="bg1">
                      <a:lumMod val="85000"/>
                    </a:schemeClr>
                  </a:gs>
                  <a:gs pos="10000">
                    <a:schemeClr val="bg1">
                      <a:alpha val="0"/>
                    </a:schemeClr>
                  </a:gs>
                </a:gsLst>
                <a:lin ang="0" scaled="0"/>
              </a:gradFill>
              <a:ln w="12700">
                <a:solidFill>
                  <a:schemeClr val="bg1">
                    <a:alpha val="30000"/>
                  </a:schemeClr>
                </a:solidFill>
                <a:prstDash val="solid"/>
                <a:miter/>
              </a:ln>
              <a:effectLst>
                <a:innerShdw blurRad="101600" dist="50800" dir="2700000">
                  <a:schemeClr val="bg1">
                    <a:alpha val="60000"/>
                  </a:schemeClr>
                </a:inn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871" y="9314"/>
              <a:ext cx="688" cy="688"/>
              <a:chOff x="5871" y="9314"/>
              <a:chExt cx="688" cy="688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5871" y="9322"/>
                <a:ext cx="680" cy="680"/>
                <a:chOff x="8024" y="3480"/>
                <a:chExt cx="8394" cy="4641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8024" y="3480"/>
                  <a:ext cx="8394" cy="4641"/>
                </a:xfrm>
                <a:prstGeom prst="ellipse">
                  <a:avLst/>
                </a:prstGeom>
                <a:solidFill>
                  <a:srgbClr val="701E5E"/>
                </a:solidFill>
                <a:ln>
                  <a:noFill/>
                </a:ln>
                <a:effectLst>
                  <a:outerShdw blurRad="76200" dist="50800" dir="2700000" algn="tl" rotWithShape="0">
                    <a:schemeClr val="tx1">
                      <a:lumMod val="85000"/>
                      <a:lumOff val="15000"/>
                      <a:alpha val="30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8024" y="3480"/>
                  <a:ext cx="8394" cy="4641"/>
                </a:xfrm>
                <a:prstGeom prst="ellipse">
                  <a:avLst/>
                </a:prstGeom>
                <a:solidFill>
                  <a:srgbClr val="701E5E"/>
                </a:solidFill>
                <a:ln>
                  <a:noFill/>
                </a:ln>
                <a:effectLst>
                  <a:outerShdw blurRad="114300" dist="63500" dir="13500000" algn="br" rotWithShape="0">
                    <a:schemeClr val="bg1">
                      <a:alpha val="70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</p:grpSp>
          <p:pic>
            <p:nvPicPr>
              <p:cNvPr id="7" name="图片 6" descr="12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5879" y="9314"/>
                <a:ext cx="680" cy="680"/>
              </a:xfrm>
              <a:prstGeom prst="ellipse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6290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956310" y="3203343"/>
            <a:ext cx="2346325" cy="1132956"/>
            <a:chOff x="1478" y="3974"/>
            <a:chExt cx="3695" cy="1784"/>
          </a:xfrm>
        </p:grpSpPr>
        <p:sp>
          <p:nvSpPr>
            <p:cNvPr id="10263" name="333333"/>
            <p:cNvSpPr txBox="1"/>
            <p:nvPr/>
          </p:nvSpPr>
          <p:spPr>
            <a:xfrm>
              <a:off x="1727" y="3974"/>
              <a:ext cx="3175" cy="643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Linux &amp; C++</a:t>
              </a:r>
              <a:endPara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1" name="1111"/>
            <p:cNvSpPr txBox="1"/>
            <p:nvPr/>
          </p:nvSpPr>
          <p:spPr>
            <a:xfrm>
              <a:off x="1478" y="4518"/>
              <a:ext cx="3700" cy="1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CN" altLang="zh-CN" sz="1600">
                  <a:solidFill>
                    <a:srgbClr val="262626"/>
                  </a:solidFill>
                  <a:latin typeface="微软雅黑"/>
                  <a:ea typeface="微软雅黑"/>
                </a:rPr>
                <a:t>使用</a:t>
              </a:r>
              <a:r>
                <a:rPr lang="en-US" altLang="en-US" sz="1600">
                  <a:solidFill>
                    <a:srgbClr val="262626"/>
                  </a:solidFill>
                  <a:latin typeface="微软雅黑"/>
                  <a:ea typeface="微软雅黑"/>
                </a:rPr>
                <a:t>C++17</a:t>
              </a:r>
              <a:r>
                <a:rPr lang="zh-CN" altLang="zh-CN" sz="1600">
                  <a:solidFill>
                    <a:srgbClr val="262626"/>
                  </a:solidFill>
                  <a:latin typeface="微软雅黑"/>
                  <a:ea typeface="微软雅黑"/>
                </a:rPr>
                <a:t>标准开发项目。在</a:t>
              </a:r>
              <a:r>
                <a:rPr lang="en-US" altLang="en-US" sz="1600">
                  <a:solidFill>
                    <a:srgbClr val="262626"/>
                  </a:solidFill>
                  <a:latin typeface="微软雅黑"/>
                  <a:ea typeface="微软雅黑"/>
                </a:rPr>
                <a:t>Ubuntu 64</a:t>
              </a:r>
              <a:r>
                <a:rPr lang="zh-CN" altLang="zh-CN" sz="1600">
                  <a:solidFill>
                    <a:srgbClr val="262626"/>
                  </a:solidFill>
                  <a:latin typeface="微软雅黑"/>
                  <a:ea typeface="微软雅黑"/>
                </a:rPr>
                <a:t>位操作系统上进行本地测试。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17290" y="3203343"/>
            <a:ext cx="2346325" cy="1871537"/>
            <a:chOff x="1478" y="3974"/>
            <a:chExt cx="3695" cy="2947"/>
          </a:xfrm>
        </p:grpSpPr>
        <p:sp>
          <p:nvSpPr>
            <p:cNvPr id="24" name="333333"/>
            <p:cNvSpPr txBox="1"/>
            <p:nvPr/>
          </p:nvSpPr>
          <p:spPr>
            <a:xfrm>
              <a:off x="1692" y="3974"/>
              <a:ext cx="3262" cy="643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Flex &amp; Bison</a:t>
              </a:r>
              <a:endPara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5" name="1111"/>
            <p:cNvSpPr txBox="1"/>
            <p:nvPr/>
          </p:nvSpPr>
          <p:spPr>
            <a:xfrm>
              <a:off x="1478" y="4518"/>
              <a:ext cx="3695" cy="2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CN" altLang="zh-CN" sz="1600">
                  <a:solidFill>
                    <a:srgbClr val="262626"/>
                  </a:solidFill>
                  <a:latin typeface="微软雅黑"/>
                  <a:ea typeface="微软雅黑"/>
                </a:rPr>
                <a:t>基于</a:t>
              </a:r>
              <a:r>
                <a:rPr lang="en-US" altLang="en-US" sz="1600">
                  <a:solidFill>
                    <a:srgbClr val="262626"/>
                  </a:solidFill>
                  <a:latin typeface="微软雅黑"/>
                  <a:ea typeface="微软雅黑"/>
                </a:rPr>
                <a:t>Flex</a:t>
              </a:r>
              <a:r>
                <a:rPr lang="zh-CN" altLang="zh-CN" sz="1600">
                  <a:solidFill>
                    <a:srgbClr val="262626"/>
                  </a:solidFill>
                  <a:latin typeface="微软雅黑"/>
                  <a:ea typeface="微软雅黑"/>
                </a:rPr>
                <a:t>和</a:t>
              </a:r>
              <a:r>
                <a:rPr lang="en-US" altLang="en-US" sz="1600">
                  <a:solidFill>
                    <a:srgbClr val="262626"/>
                  </a:solidFill>
                  <a:latin typeface="微软雅黑"/>
                  <a:ea typeface="微软雅黑"/>
                </a:rPr>
                <a:t>Bison</a:t>
              </a:r>
              <a:r>
                <a:rPr lang="zh-CN" altLang="zh-CN" sz="1600">
                  <a:solidFill>
                    <a:srgbClr val="262626"/>
                  </a:solidFill>
                  <a:latin typeface="微软雅黑"/>
                  <a:ea typeface="微软雅黑"/>
                </a:rPr>
                <a:t>，
完成词法分析、语法分析部分，并构建抽象语法树（</a:t>
              </a:r>
              <a:r>
                <a:rPr lang="en-US" altLang="en-US" sz="1600">
                  <a:solidFill>
                    <a:srgbClr val="262626"/>
                  </a:solidFill>
                  <a:latin typeface="微软雅黑"/>
                  <a:ea typeface="微软雅黑"/>
                </a:rPr>
                <a:t>AST</a:t>
              </a:r>
              <a:r>
                <a:rPr lang="zh-CN" altLang="zh-CN" sz="1600">
                  <a:solidFill>
                    <a:srgbClr val="262626"/>
                  </a:solidFill>
                  <a:latin typeface="微软雅黑"/>
                  <a:ea typeface="微软雅黑"/>
                </a:rPr>
                <a:t>）。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78270" y="3203342"/>
            <a:ext cx="2346325" cy="2610118"/>
            <a:chOff x="1478" y="3974"/>
            <a:chExt cx="3695" cy="4110"/>
          </a:xfrm>
        </p:grpSpPr>
        <p:sp>
          <p:nvSpPr>
            <p:cNvPr id="27" name="333333"/>
            <p:cNvSpPr txBox="1"/>
            <p:nvPr/>
          </p:nvSpPr>
          <p:spPr>
            <a:xfrm>
              <a:off x="1744" y="3974"/>
              <a:ext cx="3175" cy="643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LLVM IR</a:t>
              </a: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兼容</a:t>
              </a:r>
            </a:p>
          </p:txBody>
        </p:sp>
        <p:sp>
          <p:nvSpPr>
            <p:cNvPr id="29" name="1111"/>
            <p:cNvSpPr txBox="1"/>
            <p:nvPr/>
          </p:nvSpPr>
          <p:spPr>
            <a:xfrm>
              <a:off x="1478" y="4518"/>
              <a:ext cx="3695" cy="35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>
                  <a:solidFill>
                    <a:srgbClr val="262626"/>
                  </a:solidFill>
                  <a:latin typeface="微软雅黑"/>
                </a:rPr>
                <a:t>使用与 </a:t>
              </a:r>
              <a:r>
                <a:rPr lang="en-US" altLang="zh-CN" sz="1600">
                  <a:solidFill>
                    <a:srgbClr val="262626"/>
                  </a:solidFill>
                  <a:latin typeface="微软雅黑"/>
                </a:rPr>
                <a:t>LLVM IR </a:t>
              </a:r>
              <a:r>
                <a:rPr lang="zh-CN" altLang="en-US" sz="1600">
                  <a:solidFill>
                    <a:srgbClr val="262626"/>
                  </a:solidFill>
                  <a:latin typeface="微软雅黑"/>
                </a:rPr>
                <a:t>兼容的中间代码。由 </a:t>
              </a:r>
              <a:r>
                <a:rPr lang="en-US" altLang="zh-CN" sz="1600">
                  <a:solidFill>
                    <a:srgbClr val="262626"/>
                  </a:solidFill>
                  <a:latin typeface="微软雅黑"/>
                </a:rPr>
                <a:t>AST </a:t>
              </a:r>
              <a:r>
                <a:rPr lang="zh-CN" altLang="en-US" sz="1600">
                  <a:solidFill>
                    <a:srgbClr val="262626"/>
                  </a:solidFill>
                  <a:latin typeface="微软雅黑"/>
                </a:rPr>
                <a:t>生成 </a:t>
              </a:r>
              <a:r>
                <a:rPr lang="en-US" altLang="zh-CN" sz="1600">
                  <a:solidFill>
                    <a:srgbClr val="262626"/>
                  </a:solidFill>
                  <a:latin typeface="微软雅黑"/>
                </a:rPr>
                <a:t>load/store </a:t>
              </a:r>
              <a:r>
                <a:rPr lang="zh-CN" altLang="en-US" sz="1600">
                  <a:solidFill>
                    <a:srgbClr val="262626"/>
                  </a:solidFill>
                  <a:latin typeface="微软雅黑"/>
                </a:rPr>
                <a:t>形式的</a:t>
              </a:r>
              <a:r>
                <a:rPr lang="en-US" altLang="zh-CN" sz="1600">
                  <a:solidFill>
                    <a:srgbClr val="262626"/>
                  </a:solidFill>
                  <a:latin typeface="微软雅黑"/>
                </a:rPr>
                <a:t>IR</a:t>
              </a:r>
              <a:r>
                <a:rPr lang="zh-CN" altLang="en-US" sz="1600">
                  <a:solidFill>
                    <a:srgbClr val="262626"/>
                  </a:solidFill>
                  <a:latin typeface="微软雅黑"/>
                </a:rPr>
                <a:t>，</a:t>
              </a:r>
              <a:r>
                <a:rPr lang="en-US" altLang="zh-CN" sz="1600">
                  <a:solidFill>
                    <a:srgbClr val="262626"/>
                  </a:solidFill>
                  <a:latin typeface="微软雅黑"/>
                </a:rPr>
                <a:t>mem2reg </a:t>
              </a:r>
              <a:r>
                <a:rPr lang="zh-CN" altLang="en-US" sz="1600">
                  <a:solidFill>
                    <a:srgbClr val="262626"/>
                  </a:solidFill>
                  <a:latin typeface="微软雅黑"/>
                </a:rPr>
                <a:t>后得到 </a:t>
              </a:r>
              <a:r>
                <a:rPr lang="en-US" altLang="zh-CN" sz="1600">
                  <a:solidFill>
                    <a:srgbClr val="262626"/>
                  </a:solidFill>
                  <a:latin typeface="微软雅黑"/>
                </a:rPr>
                <a:t>phi </a:t>
              </a:r>
              <a:r>
                <a:rPr lang="zh-CN" altLang="en-US" sz="1600">
                  <a:solidFill>
                    <a:srgbClr val="262626"/>
                  </a:solidFill>
                  <a:latin typeface="微软雅黑"/>
                </a:rPr>
                <a:t>形式的 </a:t>
              </a:r>
              <a:r>
                <a:rPr lang="en-US" altLang="zh-CN" sz="1600">
                  <a:solidFill>
                    <a:srgbClr val="262626"/>
                  </a:solidFill>
                  <a:latin typeface="微软雅黑"/>
                </a:rPr>
                <a:t>SSA</a:t>
              </a:r>
              <a:r>
                <a:rPr lang="zh-CN" altLang="en-US" sz="1600">
                  <a:solidFill>
                    <a:srgbClr val="262626"/>
                  </a:solidFill>
                  <a:latin typeface="微软雅黑"/>
                </a:rPr>
                <a:t>，并在此基础上优化。</a:t>
              </a:r>
              <a:endParaRPr lang="en-US" altLang="zh-CN" sz="1600">
                <a:solidFill>
                  <a:srgbClr val="262626"/>
                </a:solidFill>
                <a:latin typeface="微软雅黑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239250" y="3203341"/>
            <a:ext cx="2346325" cy="1871536"/>
            <a:chOff x="1478" y="3974"/>
            <a:chExt cx="3695" cy="2947"/>
          </a:xfrm>
        </p:grpSpPr>
        <p:sp>
          <p:nvSpPr>
            <p:cNvPr id="32" name="333333"/>
            <p:cNvSpPr txBox="1"/>
            <p:nvPr/>
          </p:nvSpPr>
          <p:spPr>
            <a:xfrm>
              <a:off x="2235" y="3974"/>
              <a:ext cx="2198" cy="643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ARM v7</a:t>
              </a:r>
              <a:endPara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3" name="1111"/>
            <p:cNvSpPr txBox="1"/>
            <p:nvPr/>
          </p:nvSpPr>
          <p:spPr>
            <a:xfrm>
              <a:off x="1478" y="4518"/>
              <a:ext cx="3695" cy="2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CN" altLang="zh-CN" sz="1600">
                  <a:solidFill>
                    <a:srgbClr val="262626"/>
                  </a:solidFill>
                  <a:latin typeface="微软雅黑"/>
                  <a:ea typeface="微软雅黑"/>
                </a:rPr>
                <a:t>由</a:t>
              </a:r>
              <a:r>
                <a:rPr lang="en-US" altLang="en-US" sz="1600">
                  <a:solidFill>
                    <a:srgbClr val="262626"/>
                  </a:solidFill>
                  <a:latin typeface="微软雅黑"/>
                  <a:ea typeface="微软雅黑"/>
                </a:rPr>
                <a:t> SSA Destruction </a:t>
              </a:r>
              <a:r>
                <a:rPr lang="zh-CN" altLang="zh-CN" sz="1600">
                  <a:solidFill>
                    <a:srgbClr val="262626"/>
                  </a:solidFill>
                  <a:latin typeface="微软雅黑"/>
                  <a:ea typeface="微软雅黑"/>
                </a:rPr>
                <a:t>得到非</a:t>
              </a:r>
              <a:r>
                <a:rPr lang="en-US" altLang="en-US" sz="1600">
                  <a:solidFill>
                    <a:srgbClr val="262626"/>
                  </a:solidFill>
                  <a:latin typeface="微软雅黑"/>
                  <a:ea typeface="微软雅黑"/>
                </a:rPr>
                <a:t> SSA </a:t>
              </a:r>
              <a:r>
                <a:rPr lang="zh-CN" altLang="zh-CN" sz="1600">
                  <a:solidFill>
                    <a:srgbClr val="262626"/>
                  </a:solidFill>
                  <a:latin typeface="微软雅黑"/>
                  <a:ea typeface="微软雅黑"/>
                </a:rPr>
                <a:t>形式</a:t>
              </a:r>
              <a:r>
                <a:rPr lang="en-US" altLang="en-US" sz="1600">
                  <a:solidFill>
                    <a:srgbClr val="262626"/>
                  </a:solidFill>
                  <a:latin typeface="微软雅黑"/>
                  <a:ea typeface="微软雅黑"/>
                </a:rPr>
                <a:t> IR</a:t>
              </a:r>
              <a:r>
                <a:rPr lang="zh-CN" altLang="zh-CN" sz="1600">
                  <a:solidFill>
                    <a:srgbClr val="262626"/>
                  </a:solidFill>
                  <a:latin typeface="微软雅黑"/>
                  <a:ea typeface="微软雅黑"/>
                </a:rPr>
                <a:t>，将</a:t>
              </a:r>
              <a:r>
                <a:rPr lang="en-US" altLang="en-US" sz="1600">
                  <a:solidFill>
                    <a:srgbClr val="262626"/>
                  </a:solidFill>
                  <a:latin typeface="微软雅黑"/>
                  <a:ea typeface="微软雅黑"/>
                </a:rPr>
                <a:t>IR</a:t>
              </a:r>
              <a:r>
                <a:rPr lang="zh-CN" altLang="zh-CN" sz="1600">
                  <a:solidFill>
                    <a:srgbClr val="262626"/>
                  </a:solidFill>
                  <a:latin typeface="微软雅黑"/>
                  <a:ea typeface="微软雅黑"/>
                </a:rPr>
                <a:t>转换，生成</a:t>
              </a:r>
              <a:r>
                <a:rPr lang="en-US" altLang="en-US" sz="1600">
                  <a:solidFill>
                    <a:srgbClr val="262626"/>
                  </a:solidFill>
                  <a:latin typeface="微软雅黑"/>
                  <a:ea typeface="微软雅黑"/>
                </a:rPr>
                <a:t> ARM v7 </a:t>
              </a:r>
              <a:r>
                <a:rPr lang="zh-CN" altLang="zh-CN" sz="1600">
                  <a:solidFill>
                    <a:srgbClr val="262626"/>
                  </a:solidFill>
                  <a:latin typeface="微软雅黑"/>
                  <a:ea typeface="微软雅黑"/>
                </a:rPr>
                <a:t>汇编代码。</a:t>
              </a:r>
            </a:p>
          </p:txBody>
        </p:sp>
      </p:grpSp>
      <p:sp>
        <p:nvSpPr>
          <p:cNvPr id="53" name="333333"/>
          <p:cNvSpPr txBox="1"/>
          <p:nvPr/>
        </p:nvSpPr>
        <p:spPr>
          <a:xfrm>
            <a:off x="1460891" y="1693386"/>
            <a:ext cx="1323191" cy="40011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/>
                <a:ea typeface="微软雅黑 Light"/>
              </a:rPr>
              <a:t>开发环境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 Light"/>
              <a:ea typeface="微软雅黑 Light"/>
            </a:endParaRPr>
          </a:p>
        </p:txBody>
      </p:sp>
      <p:sp>
        <p:nvSpPr>
          <p:cNvPr id="55" name="333333"/>
          <p:cNvSpPr txBox="1"/>
          <p:nvPr/>
        </p:nvSpPr>
        <p:spPr>
          <a:xfrm>
            <a:off x="4315460" y="1693386"/>
            <a:ext cx="1149985" cy="40011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/>
                <a:ea typeface="微软雅黑 Light"/>
              </a:rPr>
              <a:t>前端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 Light"/>
              <a:ea typeface="微软雅黑 Light"/>
            </a:endParaRPr>
          </a:p>
        </p:txBody>
      </p:sp>
      <p:sp>
        <p:nvSpPr>
          <p:cNvPr id="4" name="333333"/>
          <p:cNvSpPr txBox="1"/>
          <p:nvPr/>
        </p:nvSpPr>
        <p:spPr>
          <a:xfrm>
            <a:off x="6996823" y="1677612"/>
            <a:ext cx="1323191" cy="40011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/>
                <a:ea typeface="微软雅黑 Light"/>
              </a:rPr>
              <a:t>中间表示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 Light"/>
              <a:ea typeface="微软雅黑 Light"/>
            </a:endParaRPr>
          </a:p>
        </p:txBody>
      </p:sp>
      <p:sp>
        <p:nvSpPr>
          <p:cNvPr id="5" name="333333"/>
          <p:cNvSpPr txBox="1"/>
          <p:nvPr/>
        </p:nvSpPr>
        <p:spPr>
          <a:xfrm>
            <a:off x="9837420" y="1694582"/>
            <a:ext cx="1149985" cy="40011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/>
                <a:ea typeface="微软雅黑 Light"/>
              </a:rPr>
              <a:t>后端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 Light"/>
              <a:ea typeface="微软雅黑 Ligh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-1007745" y="1644650"/>
            <a:ext cx="12460605" cy="2015490"/>
            <a:chOff x="-1587" y="2590"/>
            <a:chExt cx="19623" cy="3174"/>
          </a:xfrm>
        </p:grpSpPr>
        <p:grpSp>
          <p:nvGrpSpPr>
            <p:cNvPr id="17" name="组合 16"/>
            <p:cNvGrpSpPr/>
            <p:nvPr/>
          </p:nvGrpSpPr>
          <p:grpSpPr>
            <a:xfrm>
              <a:off x="1144" y="3742"/>
              <a:ext cx="16893" cy="907"/>
              <a:chOff x="1144" y="3742"/>
              <a:chExt cx="16893" cy="907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1144" y="3742"/>
                <a:ext cx="16893" cy="907"/>
                <a:chOff x="1148" y="3358"/>
                <a:chExt cx="16893" cy="907"/>
              </a:xfrm>
            </p:grpSpPr>
            <p:sp>
              <p:nvSpPr>
                <p:cNvPr id="13" name="任意多边形 12"/>
                <p:cNvSpPr/>
                <p:nvPr/>
              </p:nvSpPr>
              <p:spPr>
                <a:xfrm>
                  <a:off x="1148" y="3358"/>
                  <a:ext cx="16893" cy="907"/>
                </a:xfrm>
                <a:custGeom>
                  <a:avLst/>
                  <a:gdLst>
                    <a:gd name="adj" fmla="val 50000"/>
                    <a:gd name="a" fmla="pin 0 adj 50000"/>
                    <a:gd name="x1" fmla="*/ ss a 100000"/>
                    <a:gd name="x2" fmla="+- r 0 x1"/>
                    <a:gd name="y2" fmla="+- b 0 x1"/>
                    <a:gd name="il" fmla="*/ x1 29289 100000"/>
                    <a:gd name="ir" fmla="+- r 0 il"/>
                    <a:gd name="ib" fmla="+- b 0 il"/>
                  </a:gdLst>
                  <a:ahLst/>
                  <a:cxnLst>
                    <a:cxn ang="3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6893" h="907">
                      <a:moveTo>
                        <a:pt x="2204" y="0"/>
                      </a:moveTo>
                      <a:cubicBezTo>
                        <a:pt x="2399" y="0"/>
                        <a:pt x="2566" y="124"/>
                        <a:pt x="2630" y="298"/>
                      </a:cubicBezTo>
                      <a:lnTo>
                        <a:pt x="2630" y="298"/>
                      </a:lnTo>
                      <a:lnTo>
                        <a:pt x="6128" y="298"/>
                      </a:lnTo>
                      <a:lnTo>
                        <a:pt x="6129" y="298"/>
                      </a:lnTo>
                      <a:cubicBezTo>
                        <a:pt x="6192" y="124"/>
                        <a:pt x="6359" y="0"/>
                        <a:pt x="6555" y="0"/>
                      </a:cubicBezTo>
                      <a:cubicBezTo>
                        <a:pt x="6750" y="0"/>
                        <a:pt x="6917" y="124"/>
                        <a:pt x="6981" y="298"/>
                      </a:cubicBezTo>
                      <a:lnTo>
                        <a:pt x="6981" y="298"/>
                      </a:lnTo>
                      <a:lnTo>
                        <a:pt x="10474" y="298"/>
                      </a:lnTo>
                      <a:lnTo>
                        <a:pt x="10475" y="298"/>
                      </a:lnTo>
                      <a:cubicBezTo>
                        <a:pt x="10538" y="124"/>
                        <a:pt x="10705" y="0"/>
                        <a:pt x="10901" y="0"/>
                      </a:cubicBezTo>
                      <a:cubicBezTo>
                        <a:pt x="11096" y="0"/>
                        <a:pt x="11263" y="124"/>
                        <a:pt x="11327" y="298"/>
                      </a:cubicBezTo>
                      <a:lnTo>
                        <a:pt x="11327" y="298"/>
                      </a:lnTo>
                      <a:lnTo>
                        <a:pt x="14821" y="298"/>
                      </a:lnTo>
                      <a:lnTo>
                        <a:pt x="14822" y="298"/>
                      </a:lnTo>
                      <a:cubicBezTo>
                        <a:pt x="14885" y="124"/>
                        <a:pt x="15052" y="0"/>
                        <a:pt x="15248" y="0"/>
                      </a:cubicBezTo>
                      <a:cubicBezTo>
                        <a:pt x="15443" y="0"/>
                        <a:pt x="15610" y="124"/>
                        <a:pt x="15674" y="298"/>
                      </a:cubicBezTo>
                      <a:lnTo>
                        <a:pt x="15674" y="298"/>
                      </a:lnTo>
                      <a:lnTo>
                        <a:pt x="16737" y="298"/>
                      </a:lnTo>
                      <a:cubicBezTo>
                        <a:pt x="16823" y="298"/>
                        <a:pt x="16893" y="368"/>
                        <a:pt x="16893" y="454"/>
                      </a:cubicBezTo>
                      <a:cubicBezTo>
                        <a:pt x="16893" y="540"/>
                        <a:pt x="16823" y="610"/>
                        <a:pt x="16737" y="610"/>
                      </a:cubicBezTo>
                      <a:lnTo>
                        <a:pt x="15673" y="610"/>
                      </a:lnTo>
                      <a:lnTo>
                        <a:pt x="15665" y="630"/>
                      </a:lnTo>
                      <a:cubicBezTo>
                        <a:pt x="15597" y="793"/>
                        <a:pt x="15435" y="907"/>
                        <a:pt x="15248" y="907"/>
                      </a:cubicBezTo>
                      <a:cubicBezTo>
                        <a:pt x="15060" y="907"/>
                        <a:pt x="14898" y="793"/>
                        <a:pt x="14830" y="630"/>
                      </a:cubicBezTo>
                      <a:lnTo>
                        <a:pt x="14822" y="610"/>
                      </a:lnTo>
                      <a:lnTo>
                        <a:pt x="11326" y="610"/>
                      </a:lnTo>
                      <a:lnTo>
                        <a:pt x="11318" y="630"/>
                      </a:lnTo>
                      <a:cubicBezTo>
                        <a:pt x="11250" y="793"/>
                        <a:pt x="11088" y="907"/>
                        <a:pt x="10901" y="907"/>
                      </a:cubicBezTo>
                      <a:cubicBezTo>
                        <a:pt x="10713" y="907"/>
                        <a:pt x="10551" y="793"/>
                        <a:pt x="10483" y="630"/>
                      </a:cubicBezTo>
                      <a:lnTo>
                        <a:pt x="10475" y="610"/>
                      </a:lnTo>
                      <a:lnTo>
                        <a:pt x="6980" y="610"/>
                      </a:lnTo>
                      <a:lnTo>
                        <a:pt x="6972" y="630"/>
                      </a:lnTo>
                      <a:cubicBezTo>
                        <a:pt x="6904" y="793"/>
                        <a:pt x="6742" y="907"/>
                        <a:pt x="6555" y="907"/>
                      </a:cubicBezTo>
                      <a:cubicBezTo>
                        <a:pt x="6367" y="907"/>
                        <a:pt x="6205" y="793"/>
                        <a:pt x="6137" y="630"/>
                      </a:cubicBezTo>
                      <a:lnTo>
                        <a:pt x="6129" y="610"/>
                      </a:lnTo>
                      <a:lnTo>
                        <a:pt x="2629" y="610"/>
                      </a:lnTo>
                      <a:lnTo>
                        <a:pt x="2621" y="630"/>
                      </a:lnTo>
                      <a:cubicBezTo>
                        <a:pt x="2553" y="793"/>
                        <a:pt x="2391" y="907"/>
                        <a:pt x="2204" y="907"/>
                      </a:cubicBezTo>
                      <a:cubicBezTo>
                        <a:pt x="2016" y="907"/>
                        <a:pt x="1854" y="793"/>
                        <a:pt x="1786" y="630"/>
                      </a:cubicBezTo>
                      <a:lnTo>
                        <a:pt x="1778" y="610"/>
                      </a:lnTo>
                      <a:lnTo>
                        <a:pt x="156" y="610"/>
                      </a:lnTo>
                      <a:cubicBezTo>
                        <a:pt x="70" y="610"/>
                        <a:pt x="0" y="540"/>
                        <a:pt x="0" y="454"/>
                      </a:cubicBezTo>
                      <a:cubicBezTo>
                        <a:pt x="0" y="368"/>
                        <a:pt x="70" y="298"/>
                        <a:pt x="156" y="298"/>
                      </a:cubicBezTo>
                      <a:lnTo>
                        <a:pt x="1777" y="298"/>
                      </a:lnTo>
                      <a:lnTo>
                        <a:pt x="1778" y="298"/>
                      </a:lnTo>
                      <a:cubicBezTo>
                        <a:pt x="1841" y="124"/>
                        <a:pt x="2008" y="0"/>
                        <a:pt x="2204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innerShdw blurRad="127000" dist="635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wrap="square"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" name="任意多边形 36"/>
                <p:cNvSpPr/>
                <p:nvPr/>
              </p:nvSpPr>
              <p:spPr>
                <a:xfrm>
                  <a:off x="1148" y="3358"/>
                  <a:ext cx="16893" cy="907"/>
                </a:xfrm>
                <a:custGeom>
                  <a:avLst/>
                  <a:gdLst>
                    <a:gd name="adj" fmla="val 50000"/>
                    <a:gd name="a" fmla="pin 0 adj 50000"/>
                    <a:gd name="x1" fmla="*/ ss a 100000"/>
                    <a:gd name="x2" fmla="+- r 0 x1"/>
                    <a:gd name="y2" fmla="+- b 0 x1"/>
                    <a:gd name="il" fmla="*/ x1 29289 100000"/>
                    <a:gd name="ir" fmla="+- r 0 il"/>
                    <a:gd name="ib" fmla="+- b 0 il"/>
                  </a:gdLst>
                  <a:ahLst/>
                  <a:cxnLst>
                    <a:cxn ang="3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6893" h="907">
                      <a:moveTo>
                        <a:pt x="2204" y="0"/>
                      </a:moveTo>
                      <a:cubicBezTo>
                        <a:pt x="2399" y="0"/>
                        <a:pt x="2566" y="124"/>
                        <a:pt x="2630" y="298"/>
                      </a:cubicBezTo>
                      <a:lnTo>
                        <a:pt x="2630" y="298"/>
                      </a:lnTo>
                      <a:lnTo>
                        <a:pt x="6128" y="298"/>
                      </a:lnTo>
                      <a:lnTo>
                        <a:pt x="6129" y="298"/>
                      </a:lnTo>
                      <a:cubicBezTo>
                        <a:pt x="6192" y="124"/>
                        <a:pt x="6359" y="0"/>
                        <a:pt x="6555" y="0"/>
                      </a:cubicBezTo>
                      <a:cubicBezTo>
                        <a:pt x="6750" y="0"/>
                        <a:pt x="6917" y="124"/>
                        <a:pt x="6981" y="298"/>
                      </a:cubicBezTo>
                      <a:lnTo>
                        <a:pt x="6981" y="298"/>
                      </a:lnTo>
                      <a:lnTo>
                        <a:pt x="10474" y="298"/>
                      </a:lnTo>
                      <a:lnTo>
                        <a:pt x="10475" y="298"/>
                      </a:lnTo>
                      <a:cubicBezTo>
                        <a:pt x="10538" y="124"/>
                        <a:pt x="10705" y="0"/>
                        <a:pt x="10901" y="0"/>
                      </a:cubicBezTo>
                      <a:cubicBezTo>
                        <a:pt x="11096" y="0"/>
                        <a:pt x="11263" y="124"/>
                        <a:pt x="11327" y="298"/>
                      </a:cubicBezTo>
                      <a:lnTo>
                        <a:pt x="11327" y="298"/>
                      </a:lnTo>
                      <a:lnTo>
                        <a:pt x="14821" y="298"/>
                      </a:lnTo>
                      <a:lnTo>
                        <a:pt x="14822" y="298"/>
                      </a:lnTo>
                      <a:cubicBezTo>
                        <a:pt x="14885" y="124"/>
                        <a:pt x="15052" y="0"/>
                        <a:pt x="15248" y="0"/>
                      </a:cubicBezTo>
                      <a:cubicBezTo>
                        <a:pt x="15443" y="0"/>
                        <a:pt x="15610" y="124"/>
                        <a:pt x="15674" y="298"/>
                      </a:cubicBezTo>
                      <a:lnTo>
                        <a:pt x="15674" y="298"/>
                      </a:lnTo>
                      <a:lnTo>
                        <a:pt x="16737" y="298"/>
                      </a:lnTo>
                      <a:cubicBezTo>
                        <a:pt x="16823" y="298"/>
                        <a:pt x="16893" y="368"/>
                        <a:pt x="16893" y="454"/>
                      </a:cubicBezTo>
                      <a:cubicBezTo>
                        <a:pt x="16893" y="540"/>
                        <a:pt x="16823" y="610"/>
                        <a:pt x="16737" y="610"/>
                      </a:cubicBezTo>
                      <a:lnTo>
                        <a:pt x="15673" y="610"/>
                      </a:lnTo>
                      <a:lnTo>
                        <a:pt x="15665" y="630"/>
                      </a:lnTo>
                      <a:cubicBezTo>
                        <a:pt x="15597" y="793"/>
                        <a:pt x="15435" y="907"/>
                        <a:pt x="15248" y="907"/>
                      </a:cubicBezTo>
                      <a:cubicBezTo>
                        <a:pt x="15060" y="907"/>
                        <a:pt x="14898" y="793"/>
                        <a:pt x="14830" y="630"/>
                      </a:cubicBezTo>
                      <a:lnTo>
                        <a:pt x="14822" y="610"/>
                      </a:lnTo>
                      <a:lnTo>
                        <a:pt x="11326" y="610"/>
                      </a:lnTo>
                      <a:lnTo>
                        <a:pt x="11318" y="630"/>
                      </a:lnTo>
                      <a:cubicBezTo>
                        <a:pt x="11250" y="793"/>
                        <a:pt x="11088" y="907"/>
                        <a:pt x="10901" y="907"/>
                      </a:cubicBezTo>
                      <a:cubicBezTo>
                        <a:pt x="10713" y="907"/>
                        <a:pt x="10551" y="793"/>
                        <a:pt x="10483" y="630"/>
                      </a:cubicBezTo>
                      <a:lnTo>
                        <a:pt x="10475" y="610"/>
                      </a:lnTo>
                      <a:lnTo>
                        <a:pt x="6980" y="610"/>
                      </a:lnTo>
                      <a:lnTo>
                        <a:pt x="6972" y="630"/>
                      </a:lnTo>
                      <a:cubicBezTo>
                        <a:pt x="6904" y="793"/>
                        <a:pt x="6742" y="907"/>
                        <a:pt x="6555" y="907"/>
                      </a:cubicBezTo>
                      <a:cubicBezTo>
                        <a:pt x="6367" y="907"/>
                        <a:pt x="6205" y="793"/>
                        <a:pt x="6137" y="630"/>
                      </a:cubicBezTo>
                      <a:lnTo>
                        <a:pt x="6129" y="610"/>
                      </a:lnTo>
                      <a:lnTo>
                        <a:pt x="2629" y="610"/>
                      </a:lnTo>
                      <a:lnTo>
                        <a:pt x="2621" y="630"/>
                      </a:lnTo>
                      <a:cubicBezTo>
                        <a:pt x="2553" y="793"/>
                        <a:pt x="2391" y="907"/>
                        <a:pt x="2204" y="907"/>
                      </a:cubicBezTo>
                      <a:cubicBezTo>
                        <a:pt x="2016" y="907"/>
                        <a:pt x="1854" y="793"/>
                        <a:pt x="1786" y="630"/>
                      </a:cubicBezTo>
                      <a:lnTo>
                        <a:pt x="1778" y="610"/>
                      </a:lnTo>
                      <a:lnTo>
                        <a:pt x="156" y="610"/>
                      </a:lnTo>
                      <a:cubicBezTo>
                        <a:pt x="70" y="610"/>
                        <a:pt x="0" y="540"/>
                        <a:pt x="0" y="454"/>
                      </a:cubicBezTo>
                      <a:cubicBezTo>
                        <a:pt x="0" y="368"/>
                        <a:pt x="70" y="298"/>
                        <a:pt x="156" y="298"/>
                      </a:cubicBezTo>
                      <a:lnTo>
                        <a:pt x="1777" y="298"/>
                      </a:lnTo>
                      <a:lnTo>
                        <a:pt x="1778" y="298"/>
                      </a:lnTo>
                      <a:cubicBezTo>
                        <a:pt x="1841" y="124"/>
                        <a:pt x="2008" y="0"/>
                        <a:pt x="2204" y="0"/>
                      </a:cubicBezTo>
                      <a:close/>
                    </a:path>
                  </a:pathLst>
                </a:custGeom>
                <a:gradFill>
                  <a:gsLst>
                    <a:gs pos="20000">
                      <a:schemeClr val="bg1">
                        <a:alpha val="0"/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100000" scaled="0"/>
                </a:gradFill>
                <a:ln w="3175">
                  <a:solidFill>
                    <a:schemeClr val="bg1">
                      <a:alpha val="50000"/>
                    </a:schemeClr>
                  </a:solidFill>
                  <a:prstDash val="solid"/>
                  <a:miter/>
                </a:ln>
                <a:effectLst>
                  <a:innerShdw blurRad="127000" dist="63500" dir="2700000">
                    <a:schemeClr val="bg1">
                      <a:alpha val="100000"/>
                    </a:schemeClr>
                  </a:innerShdw>
                </a:effectLst>
              </p:spPr>
              <p:txBody>
                <a:bodyPr wrap="square"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 rot="5400000">
                <a:off x="3070" y="3894"/>
                <a:ext cx="567" cy="567"/>
                <a:chOff x="8024" y="3479"/>
                <a:chExt cx="8395" cy="4642"/>
              </a:xfrm>
              <a:solidFill>
                <a:srgbClr val="701E5E"/>
              </a:solidFill>
            </p:grpSpPr>
            <p:sp>
              <p:nvSpPr>
                <p:cNvPr id="35" name="椭圆 34"/>
                <p:cNvSpPr/>
                <p:nvPr/>
              </p:nvSpPr>
              <p:spPr>
                <a:xfrm>
                  <a:off x="8024" y="3480"/>
                  <a:ext cx="8394" cy="464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27000" dist="76200" dir="2700000" algn="tl" rotWithShape="0">
                    <a:schemeClr val="tx1">
                      <a:lumMod val="85000"/>
                      <a:lumOff val="15000"/>
                      <a:alpha val="40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8025" y="3479"/>
                  <a:ext cx="8394" cy="464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27000" dist="63500" dir="13500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 rot="5400000">
                <a:off x="7418" y="3895"/>
                <a:ext cx="567" cy="567"/>
                <a:chOff x="8024" y="3479"/>
                <a:chExt cx="8395" cy="4642"/>
              </a:xfrm>
              <a:solidFill>
                <a:srgbClr val="701E5E"/>
              </a:solidFill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8024" y="3480"/>
                  <a:ext cx="8394" cy="464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27000" dist="76200" dir="2700000" algn="tl" rotWithShape="0">
                    <a:schemeClr val="tx1">
                      <a:lumMod val="85000"/>
                      <a:lumOff val="15000"/>
                      <a:alpha val="40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8025" y="3479"/>
                  <a:ext cx="8394" cy="464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27000" dist="63500" dir="13500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 rot="5400000">
                <a:off x="11766" y="3894"/>
                <a:ext cx="567" cy="567"/>
                <a:chOff x="8024" y="3479"/>
                <a:chExt cx="8395" cy="4642"/>
              </a:xfrm>
              <a:solidFill>
                <a:srgbClr val="701E5E"/>
              </a:solidFill>
            </p:grpSpPr>
            <p:sp>
              <p:nvSpPr>
                <p:cNvPr id="48" name="椭圆 47"/>
                <p:cNvSpPr/>
                <p:nvPr/>
              </p:nvSpPr>
              <p:spPr>
                <a:xfrm>
                  <a:off x="8024" y="3480"/>
                  <a:ext cx="8394" cy="464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27000" dist="76200" dir="2700000" algn="tl" rotWithShape="0">
                    <a:schemeClr val="tx1">
                      <a:lumMod val="85000"/>
                      <a:lumOff val="15000"/>
                      <a:alpha val="40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8025" y="3479"/>
                  <a:ext cx="8394" cy="464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27000" dist="63500" dir="13500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5400000">
                <a:off x="16114" y="3902"/>
                <a:ext cx="567" cy="567"/>
                <a:chOff x="8024" y="3479"/>
                <a:chExt cx="8395" cy="4642"/>
              </a:xfrm>
              <a:solidFill>
                <a:srgbClr val="701E5E"/>
              </a:solidFill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8024" y="3480"/>
                  <a:ext cx="8394" cy="464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27000" dist="76200" dir="2700000" algn="tl" rotWithShape="0">
                    <a:schemeClr val="tx1">
                      <a:lumMod val="85000"/>
                      <a:lumOff val="15000"/>
                      <a:alpha val="40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8025" y="3479"/>
                  <a:ext cx="8394" cy="4641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27000" dist="63500" dir="13500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38" name="组合 37"/>
            <p:cNvGrpSpPr/>
            <p:nvPr/>
          </p:nvGrpSpPr>
          <p:grpSpPr>
            <a:xfrm>
              <a:off x="-1587" y="2590"/>
              <a:ext cx="3174" cy="3174"/>
              <a:chOff x="-1587" y="2590"/>
              <a:chExt cx="3174" cy="3174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-1587" y="2590"/>
                <a:ext cx="3174" cy="3174"/>
                <a:chOff x="4769" y="4915"/>
                <a:chExt cx="3174" cy="3174"/>
              </a:xfrm>
              <a:solidFill>
                <a:srgbClr val="701E5E"/>
              </a:solidFill>
            </p:grpSpPr>
            <p:sp>
              <p:nvSpPr>
                <p:cNvPr id="8" name="八角星 7"/>
                <p:cNvSpPr/>
                <p:nvPr/>
              </p:nvSpPr>
              <p:spPr>
                <a:xfrm>
                  <a:off x="4769" y="4915"/>
                  <a:ext cx="3175" cy="3175"/>
                </a:xfrm>
                <a:prstGeom prst="star8">
                  <a:avLst>
                    <a:gd name="adj" fmla="val 38566"/>
                  </a:avLst>
                </a:prstGeom>
                <a:grpFill/>
                <a:ln>
                  <a:noFill/>
                </a:ln>
                <a:effectLst>
                  <a:outerShdw blurRad="1524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0" name="八角星 9"/>
                <p:cNvSpPr/>
                <p:nvPr/>
              </p:nvSpPr>
              <p:spPr>
                <a:xfrm>
                  <a:off x="4769" y="4915"/>
                  <a:ext cx="3175" cy="3175"/>
                </a:xfrm>
                <a:prstGeom prst="star8">
                  <a:avLst>
                    <a:gd name="adj" fmla="val 38566"/>
                  </a:avLst>
                </a:prstGeom>
                <a:grpFill/>
                <a:ln>
                  <a:noFill/>
                </a:ln>
                <a:effectLst>
                  <a:outerShdw blurRad="152400" dist="63500" dir="13500000" algn="br" rotWithShape="0">
                    <a:schemeClr val="bg1">
                      <a:alpha val="60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</p:grpSp>
          <p:pic>
            <p:nvPicPr>
              <p:cNvPr id="20" name="图片 19" descr="13"/>
              <p:cNvPicPr>
                <a:picLocks noChangeAspect="1"/>
              </p:cNvPicPr>
              <p:nvPr/>
            </p:nvPicPr>
            <p:blipFill>
              <a:blip r:embed="rId3"/>
              <a:srcRect l="22012" t="21398" r="21714" b="22613"/>
              <a:stretch>
                <a:fillRect/>
              </a:stretch>
            </p:blipFill>
            <p:spPr>
              <a:xfrm>
                <a:off x="-1309" y="2869"/>
                <a:ext cx="2617" cy="2617"/>
              </a:xfrm>
              <a:prstGeom prst="star8">
                <a:avLst>
                  <a:gd name="adj" fmla="val 39090"/>
                </a:avLst>
              </a:prstGeom>
            </p:spPr>
          </p:pic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43D5666-21BB-7F09-A728-DAB0A7238EDD}"/>
              </a:ext>
            </a:extLst>
          </p:cNvPr>
          <p:cNvSpPr/>
          <p:nvPr/>
        </p:nvSpPr>
        <p:spPr>
          <a:xfrm>
            <a:off x="1" y="312514"/>
            <a:ext cx="27432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94D239-6D81-77EE-BBFF-1D5E439B3925}"/>
              </a:ext>
            </a:extLst>
          </p:cNvPr>
          <p:cNvSpPr txBox="1"/>
          <p:nvPr/>
        </p:nvSpPr>
        <p:spPr>
          <a:xfrm>
            <a:off x="678815" y="327517"/>
            <a:ext cx="4496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>
                <a:latin typeface="微软雅黑"/>
              </a:rPr>
              <a:t>设计架构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162905-47FF-046B-F758-F578BAE93123}"/>
              </a:ext>
            </a:extLst>
          </p:cNvPr>
          <p:cNvSpPr txBox="1"/>
          <p:nvPr/>
        </p:nvSpPr>
        <p:spPr>
          <a:xfrm>
            <a:off x="8226425" y="525521"/>
            <a:ext cx="3312728" cy="325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en-US" altLang="zh-CN" sz="1100">
                <a:latin typeface="微软雅黑"/>
              </a:rPr>
              <a:t>DESIGN ARCHITECTURE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A3F5FB-C51C-BF1E-C75D-5F5BBF3AA666}"/>
              </a:ext>
            </a:extLst>
          </p:cNvPr>
          <p:cNvSpPr/>
          <p:nvPr/>
        </p:nvSpPr>
        <p:spPr>
          <a:xfrm>
            <a:off x="120599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86ED9E-0BC8-B107-672F-DF459B358824}"/>
              </a:ext>
            </a:extLst>
          </p:cNvPr>
          <p:cNvSpPr/>
          <p:nvPr/>
        </p:nvSpPr>
        <p:spPr>
          <a:xfrm>
            <a:off x="11856720" y="312514"/>
            <a:ext cx="132080" cy="538223"/>
          </a:xfrm>
          <a:prstGeom prst="rect">
            <a:avLst/>
          </a:prstGeom>
          <a:solidFill>
            <a:srgbClr val="D8B5D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F7C9266-8851-FECB-0E9C-A890B80CF38C}"/>
              </a:ext>
            </a:extLst>
          </p:cNvPr>
          <p:cNvSpPr/>
          <p:nvPr/>
        </p:nvSpPr>
        <p:spPr>
          <a:xfrm>
            <a:off x="116535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43D5666-21BB-7F09-A728-DAB0A7238EDD}"/>
              </a:ext>
            </a:extLst>
          </p:cNvPr>
          <p:cNvSpPr/>
          <p:nvPr/>
        </p:nvSpPr>
        <p:spPr>
          <a:xfrm>
            <a:off x="1" y="312514"/>
            <a:ext cx="27432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94D239-6D81-77EE-BBFF-1D5E439B3925}"/>
              </a:ext>
            </a:extLst>
          </p:cNvPr>
          <p:cNvSpPr txBox="1"/>
          <p:nvPr/>
        </p:nvSpPr>
        <p:spPr>
          <a:xfrm>
            <a:off x="678815" y="327517"/>
            <a:ext cx="4496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>
                <a:latin typeface="微软雅黑"/>
              </a:rPr>
              <a:t>设计架构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162905-47FF-046B-F758-F578BAE93123}"/>
              </a:ext>
            </a:extLst>
          </p:cNvPr>
          <p:cNvSpPr txBox="1"/>
          <p:nvPr/>
        </p:nvSpPr>
        <p:spPr>
          <a:xfrm>
            <a:off x="8226425" y="525521"/>
            <a:ext cx="3312728" cy="325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en-US" altLang="zh-CN" sz="1100">
                <a:latin typeface="微软雅黑"/>
              </a:rPr>
              <a:t>DESIGN ARCHITECTURE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A3F5FB-C51C-BF1E-C75D-5F5BBF3AA666}"/>
              </a:ext>
            </a:extLst>
          </p:cNvPr>
          <p:cNvSpPr/>
          <p:nvPr/>
        </p:nvSpPr>
        <p:spPr>
          <a:xfrm>
            <a:off x="120599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86ED9E-0BC8-B107-672F-DF459B358824}"/>
              </a:ext>
            </a:extLst>
          </p:cNvPr>
          <p:cNvSpPr/>
          <p:nvPr/>
        </p:nvSpPr>
        <p:spPr>
          <a:xfrm>
            <a:off x="11856720" y="312514"/>
            <a:ext cx="132080" cy="538223"/>
          </a:xfrm>
          <a:prstGeom prst="rect">
            <a:avLst/>
          </a:prstGeom>
          <a:solidFill>
            <a:srgbClr val="D8B5D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F7C9266-8851-FECB-0E9C-A890B80CF38C}"/>
              </a:ext>
            </a:extLst>
          </p:cNvPr>
          <p:cNvSpPr/>
          <p:nvPr/>
        </p:nvSpPr>
        <p:spPr>
          <a:xfrm>
            <a:off x="116535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139369" y="850737"/>
            <a:ext cx="9913389" cy="57619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23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32996" y="1046480"/>
            <a:ext cx="7326007" cy="4602774"/>
            <a:chOff x="2432996" y="1046480"/>
            <a:chExt cx="7326007" cy="4602774"/>
          </a:xfrm>
        </p:grpSpPr>
        <p:grpSp>
          <p:nvGrpSpPr>
            <p:cNvPr id="14" name="组合 13"/>
            <p:cNvGrpSpPr/>
            <p:nvPr/>
          </p:nvGrpSpPr>
          <p:grpSpPr>
            <a:xfrm>
              <a:off x="2432996" y="1046480"/>
              <a:ext cx="7326007" cy="4602774"/>
              <a:chOff x="4808" y="3254"/>
              <a:chExt cx="2094" cy="2093"/>
            </a:xfrm>
            <a:solidFill>
              <a:srgbClr val="E5CEE2"/>
            </a:solidFill>
          </p:grpSpPr>
          <p:sp>
            <p:nvSpPr>
              <p:cNvPr id="15" name="圆角矩形 14"/>
              <p:cNvSpPr/>
              <p:nvPr/>
            </p:nvSpPr>
            <p:spPr>
              <a:xfrm>
                <a:off x="4809" y="3254"/>
                <a:ext cx="2093" cy="2093"/>
              </a:xfrm>
              <a:prstGeom prst="roundRect">
                <a:avLst>
                  <a:gd name="adj" fmla="val 8048"/>
                </a:avLst>
              </a:prstGeom>
              <a:solidFill>
                <a:srgbClr val="701E5E"/>
              </a:solidFill>
              <a:ln w="12700">
                <a:solidFill>
                  <a:schemeClr val="bg1">
                    <a:alpha val="80000"/>
                  </a:schemeClr>
                </a:solidFill>
                <a:prstDash val="solid"/>
                <a:miter/>
              </a:ln>
              <a:effectLst>
                <a:innerShdw blurRad="127000" dist="63500" dir="13500000">
                  <a:prstClr val="black">
                    <a:alpha val="60000"/>
                  </a:prstClr>
                </a:inn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4808" y="3254"/>
                <a:ext cx="2093" cy="2093"/>
              </a:xfrm>
              <a:prstGeom prst="roundRect">
                <a:avLst>
                  <a:gd name="adj" fmla="val 7841"/>
                </a:avLst>
              </a:prstGeom>
              <a:gradFill rotWithShape="0">
                <a:gsLst>
                  <a:gs pos="15000">
                    <a:srgbClr val="701E5E">
                      <a:alpha val="0"/>
                    </a:srgbClr>
                  </a:gs>
                  <a:gs pos="100000">
                    <a:srgbClr val="6A1D59">
                      <a:lumMod val="95000"/>
                    </a:srgbClr>
                  </a:gs>
                </a:gsLst>
                <a:lin ang="2700000" scaled="0"/>
              </a:gradFill>
              <a:ln w="12700">
                <a:solidFill>
                  <a:schemeClr val="bg1">
                    <a:alpha val="80000"/>
                  </a:schemeClr>
                </a:solidFill>
                <a:prstDash val="solid"/>
                <a:miter/>
              </a:ln>
              <a:effectLst>
                <a:innerShdw blurRad="127000" dist="63500" dir="2700000">
                  <a:schemeClr val="bg1">
                    <a:alpha val="60000"/>
                  </a:schemeClr>
                </a:inn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746212" y="1343660"/>
              <a:ext cx="6698778" cy="4006622"/>
              <a:chOff x="8023" y="3480"/>
              <a:chExt cx="8395" cy="4641"/>
            </a:xfrm>
            <a:solidFill>
              <a:srgbClr val="E5CEE2"/>
            </a:solidFill>
          </p:grpSpPr>
          <p:sp>
            <p:nvSpPr>
              <p:cNvPr id="18" name="圆角矩形 17"/>
              <p:cNvSpPr/>
              <p:nvPr/>
            </p:nvSpPr>
            <p:spPr>
              <a:xfrm>
                <a:off x="8024" y="3480"/>
                <a:ext cx="8394" cy="4641"/>
              </a:xfrm>
              <a:prstGeom prst="roundRect">
                <a:avLst>
                  <a:gd name="adj" fmla="val 7293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alpha val="80000"/>
                  </a:schemeClr>
                </a:solidFill>
                <a:prstDash val="solid"/>
                <a:miter/>
              </a:ln>
              <a:effectLst>
                <a:outerShdw blurRad="152400" dist="76200" dir="2700000" algn="tl" rotWithShape="0">
                  <a:schemeClr val="tx1">
                    <a:lumMod val="85000"/>
                    <a:lumOff val="15000"/>
                    <a:alpha val="35000"/>
                  </a:scheme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8023" y="3480"/>
                <a:ext cx="8394" cy="4641"/>
              </a:xfrm>
              <a:prstGeom prst="roundRect">
                <a:avLst>
                  <a:gd name="adj" fmla="val 7293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alpha val="80000"/>
                  </a:schemeClr>
                </a:solidFill>
                <a:prstDash val="solid"/>
                <a:miter/>
              </a:ln>
              <a:effectLst>
                <a:outerShdw blurRad="127000" dist="63500" dir="13500000" algn="br" rotWithShape="0">
                  <a:schemeClr val="bg1">
                    <a:alpha val="65000"/>
                  </a:scheme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9241" name="文本框 48"/>
          <p:cNvSpPr txBox="1"/>
          <p:nvPr/>
        </p:nvSpPr>
        <p:spPr>
          <a:xfrm>
            <a:off x="3418061" y="2792973"/>
            <a:ext cx="5352378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6600" b="1">
                <a:solidFill>
                  <a:srgbClr val="701E5E"/>
                </a:solidFill>
                <a:latin typeface="微软雅黑"/>
                <a:ea typeface="微软雅黑"/>
              </a:rPr>
              <a:t>中间代码优化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36495" y="5914390"/>
            <a:ext cx="7322820" cy="436880"/>
            <a:chOff x="3837" y="9314"/>
            <a:chExt cx="11532" cy="688"/>
          </a:xfrm>
        </p:grpSpPr>
        <p:grpSp>
          <p:nvGrpSpPr>
            <p:cNvPr id="29" name="组合 28"/>
            <p:cNvGrpSpPr/>
            <p:nvPr/>
          </p:nvGrpSpPr>
          <p:grpSpPr>
            <a:xfrm>
              <a:off x="3837" y="9443"/>
              <a:ext cx="11532" cy="438"/>
              <a:chOff x="4809" y="3254"/>
              <a:chExt cx="2093" cy="2093"/>
            </a:xfrm>
            <a:solidFill>
              <a:schemeClr val="bg1"/>
            </a:solidFill>
          </p:grpSpPr>
          <p:sp>
            <p:nvSpPr>
              <p:cNvPr id="30" name="圆角矩形 29"/>
              <p:cNvSpPr/>
              <p:nvPr/>
            </p:nvSpPr>
            <p:spPr>
              <a:xfrm>
                <a:off x="4809" y="3254"/>
                <a:ext cx="2093" cy="2093"/>
              </a:xfrm>
              <a:prstGeom prst="roundRect">
                <a:avLst>
                  <a:gd name="adj" fmla="val 50000"/>
                </a:avLst>
              </a:prstGeom>
              <a:solidFill>
                <a:srgbClr val="D296BF"/>
              </a:solidFill>
              <a:ln w="12700">
                <a:solidFill>
                  <a:schemeClr val="bg1">
                    <a:alpha val="30000"/>
                  </a:schemeClr>
                </a:solidFill>
                <a:prstDash val="solid"/>
                <a:miter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809" y="3254"/>
                <a:ext cx="2093" cy="209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50000">
                    <a:schemeClr val="bg1">
                      <a:lumMod val="85000"/>
                    </a:schemeClr>
                  </a:gs>
                  <a:gs pos="20000">
                    <a:schemeClr val="bg1">
                      <a:alpha val="0"/>
                    </a:schemeClr>
                  </a:gs>
                </a:gsLst>
                <a:lin ang="0" scaled="0"/>
              </a:gradFill>
              <a:ln w="12700">
                <a:solidFill>
                  <a:schemeClr val="bg1">
                    <a:alpha val="30000"/>
                  </a:schemeClr>
                </a:solidFill>
                <a:prstDash val="solid"/>
                <a:miter/>
              </a:ln>
              <a:effectLst>
                <a:innerShdw blurRad="101600" dist="50800" dir="2700000">
                  <a:schemeClr val="bg1">
                    <a:alpha val="60000"/>
                  </a:schemeClr>
                </a:inn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8141" y="9314"/>
              <a:ext cx="688" cy="688"/>
              <a:chOff x="5871" y="9314"/>
              <a:chExt cx="688" cy="688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5871" y="9322"/>
                <a:ext cx="680" cy="680"/>
                <a:chOff x="8024" y="3480"/>
                <a:chExt cx="8394" cy="4641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8024" y="3480"/>
                  <a:ext cx="8394" cy="4641"/>
                </a:xfrm>
                <a:prstGeom prst="ellipse">
                  <a:avLst/>
                </a:prstGeom>
                <a:solidFill>
                  <a:srgbClr val="701E5E"/>
                </a:solidFill>
                <a:ln>
                  <a:noFill/>
                </a:ln>
                <a:effectLst>
                  <a:outerShdw blurRad="76200" dist="50800" dir="2700000" algn="tl" rotWithShape="0">
                    <a:schemeClr val="tx1">
                      <a:lumMod val="85000"/>
                      <a:lumOff val="15000"/>
                      <a:alpha val="30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8024" y="3480"/>
                  <a:ext cx="8394" cy="4641"/>
                </a:xfrm>
                <a:prstGeom prst="ellipse">
                  <a:avLst/>
                </a:prstGeom>
                <a:solidFill>
                  <a:srgbClr val="701E5E"/>
                </a:solidFill>
                <a:ln>
                  <a:noFill/>
                </a:ln>
                <a:effectLst>
                  <a:outerShdw blurRad="114300" dist="63500" dir="13500000" algn="br" rotWithShape="0">
                    <a:schemeClr val="bg1">
                      <a:alpha val="70000"/>
                    </a:scheme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</p:grpSp>
          <p:pic>
            <p:nvPicPr>
              <p:cNvPr id="7" name="图片 6" descr="12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5879" y="9314"/>
                <a:ext cx="680" cy="680"/>
              </a:xfrm>
              <a:prstGeom prst="ellipse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0774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AA9558D-5C88-1F75-8CBF-4AFC24AF0085}"/>
              </a:ext>
            </a:extLst>
          </p:cNvPr>
          <p:cNvSpPr/>
          <p:nvPr/>
        </p:nvSpPr>
        <p:spPr>
          <a:xfrm>
            <a:off x="1" y="312514"/>
            <a:ext cx="27432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34C891-FC9F-BCA6-D2F1-1BF5FDD6B404}"/>
              </a:ext>
            </a:extLst>
          </p:cNvPr>
          <p:cNvSpPr txBox="1"/>
          <p:nvPr/>
        </p:nvSpPr>
        <p:spPr>
          <a:xfrm>
            <a:off x="678815" y="327517"/>
            <a:ext cx="4496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>
                <a:latin typeface="微软雅黑"/>
              </a:rPr>
              <a:t>中间代码优化总览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8EAA7E-AE53-89F1-5917-006206E863E9}"/>
              </a:ext>
            </a:extLst>
          </p:cNvPr>
          <p:cNvSpPr txBox="1"/>
          <p:nvPr/>
        </p:nvSpPr>
        <p:spPr>
          <a:xfrm>
            <a:off x="7174304" y="525521"/>
            <a:ext cx="4364849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en-US" altLang="zh-CN" sz="1100">
                <a:latin typeface="微软雅黑"/>
              </a:rPr>
              <a:t>INTERMEDIATE REPRESENTATION OPTIMIZATION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FCFA3E-D5EF-BCE9-92BB-994C24BBBF0D}"/>
              </a:ext>
            </a:extLst>
          </p:cNvPr>
          <p:cNvSpPr/>
          <p:nvPr/>
        </p:nvSpPr>
        <p:spPr>
          <a:xfrm>
            <a:off x="120599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7671F9-AC74-2A3B-060A-2017D542C07B}"/>
              </a:ext>
            </a:extLst>
          </p:cNvPr>
          <p:cNvSpPr/>
          <p:nvPr/>
        </p:nvSpPr>
        <p:spPr>
          <a:xfrm>
            <a:off x="11856720" y="312514"/>
            <a:ext cx="132080" cy="538223"/>
          </a:xfrm>
          <a:prstGeom prst="rect">
            <a:avLst/>
          </a:prstGeom>
          <a:solidFill>
            <a:srgbClr val="D8B5D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CB022A-265A-AB51-0C93-FBB4D46A452D}"/>
              </a:ext>
            </a:extLst>
          </p:cNvPr>
          <p:cNvSpPr/>
          <p:nvPr/>
        </p:nvSpPr>
        <p:spPr>
          <a:xfrm>
            <a:off x="116535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FF156E2-BFD2-3852-008C-55D0174000CF}"/>
              </a:ext>
            </a:extLst>
          </p:cNvPr>
          <p:cNvGrpSpPr/>
          <p:nvPr/>
        </p:nvGrpSpPr>
        <p:grpSpPr>
          <a:xfrm>
            <a:off x="2406352" y="1582853"/>
            <a:ext cx="7379296" cy="3692293"/>
            <a:chOff x="350857" y="1338381"/>
            <a:chExt cx="7379296" cy="3692293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13407B9-AF4A-3F29-0D5E-A48BE5AEB983}"/>
                </a:ext>
              </a:extLst>
            </p:cNvPr>
            <p:cNvSpPr txBox="1"/>
            <p:nvPr/>
          </p:nvSpPr>
          <p:spPr>
            <a:xfrm>
              <a:off x="350857" y="1338381"/>
              <a:ext cx="3247390" cy="3692293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charset="0"/>
                <a:buChar char="n"/>
              </a:pPr>
              <a:r>
                <a:rPr lang="en-US" altLang="zh-CN" sz="2000"/>
                <a:t> </a:t>
              </a:r>
              <a:r>
                <a:rPr sz="2000"/>
                <a:t>全局变量局部化</a:t>
              </a:r>
            </a:p>
            <a:p>
              <a:pPr marL="285750" indent="-285750">
                <a:lnSpc>
                  <a:spcPct val="200000"/>
                </a:lnSpc>
                <a:buFont typeface="Wingdings" charset="0"/>
                <a:buChar char="n"/>
              </a:pPr>
              <a:r>
                <a:rPr lang="en-US" altLang="en-US" sz="2000"/>
                <a:t> </a:t>
              </a:r>
              <a:r>
                <a:rPr sz="2000"/>
                <a:t>Mem2Reg</a:t>
              </a:r>
            </a:p>
            <a:p>
              <a:pPr marL="285750" indent="-285750">
                <a:lnSpc>
                  <a:spcPct val="200000"/>
                </a:lnSpc>
                <a:buFont typeface="Wingdings" charset="0"/>
                <a:buChar char="n"/>
              </a:pPr>
              <a:r>
                <a:rPr lang="en-US" altLang="en-US" sz="2000"/>
                <a:t> </a:t>
              </a:r>
              <a:r>
                <a:rPr sz="2000"/>
                <a:t>函数内联</a:t>
              </a:r>
            </a:p>
            <a:p>
              <a:pPr marL="285750" indent="-285750">
                <a:lnSpc>
                  <a:spcPct val="200000"/>
                </a:lnSpc>
                <a:buFont typeface="Wingdings" charset="0"/>
                <a:buChar char="n"/>
              </a:pPr>
              <a:r>
                <a:rPr lang="zh-CN" altLang="en-US" sz="2000"/>
                <a:t>稀疏</a:t>
              </a:r>
              <a:r>
                <a:rPr sz="2000"/>
                <a:t>条件常量传播</a:t>
              </a:r>
              <a:endParaRPr lang="en-US" altLang="en-US" sz="2000"/>
            </a:p>
            <a:p>
              <a:pPr marL="285750" indent="-285750">
                <a:lnSpc>
                  <a:spcPct val="200000"/>
                </a:lnSpc>
                <a:buFont typeface="Wingdings" charset="0"/>
                <a:buChar char="n"/>
              </a:pPr>
              <a:r>
                <a:rPr lang="zh-CN" altLang="en-US" sz="2000"/>
                <a:t>公共子表达式删除</a:t>
              </a:r>
            </a:p>
            <a:p>
              <a:pPr marL="285750" indent="-285750">
                <a:lnSpc>
                  <a:spcPct val="200000"/>
                </a:lnSpc>
                <a:buFont typeface="Wingdings" charset="0"/>
                <a:buChar char="n"/>
              </a:pPr>
              <a:r>
                <a:rPr lang="zh-CN" altLang="en-US" sz="2000"/>
                <a:t>控制流简化</a:t>
              </a:r>
              <a:endParaRPr sz="200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87F9990-56C9-C0D1-AEA8-80DF7D7F81E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482763" y="1338381"/>
              <a:ext cx="3247390" cy="3692293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charset="0"/>
                <a:buChar char="n"/>
              </a:pPr>
              <a:r>
                <a:rPr lang="en-US" altLang="en-US" sz="2000"/>
                <a:t> </a:t>
              </a:r>
              <a:r>
                <a:rPr sz="2000"/>
                <a:t>死代码删除</a:t>
              </a:r>
            </a:p>
            <a:p>
              <a:pPr marL="285750" indent="-285750">
                <a:lnSpc>
                  <a:spcPct val="200000"/>
                </a:lnSpc>
                <a:buFont typeface="Wingdings" charset="0"/>
                <a:buChar char="n"/>
              </a:pPr>
              <a:r>
                <a:rPr lang="en-US" altLang="en-US" sz="2000"/>
                <a:t> </a:t>
              </a:r>
              <a:r>
                <a:rPr sz="2000"/>
                <a:t>全局值编号</a:t>
              </a:r>
            </a:p>
            <a:p>
              <a:pPr marL="285750" indent="-285750">
                <a:lnSpc>
                  <a:spcPct val="200000"/>
                </a:lnSpc>
                <a:buFont typeface="Wingdings" charset="0"/>
                <a:buChar char="n"/>
              </a:pPr>
              <a:r>
                <a:rPr lang="en-US" altLang="en-US" sz="2000"/>
                <a:t> </a:t>
              </a:r>
              <a:r>
                <a:rPr sz="2000"/>
                <a:t>循环</a:t>
              </a:r>
              <a:r>
                <a:rPr lang="zh-CN" altLang="en-US" sz="2000"/>
                <a:t>不变代码外提</a:t>
              </a:r>
              <a:endParaRPr lang="en-US" altLang="zh-CN" sz="2000"/>
            </a:p>
            <a:p>
              <a:pPr marL="285750" indent="-285750">
                <a:lnSpc>
                  <a:spcPct val="200000"/>
                </a:lnSpc>
                <a:buFont typeface="Wingdings" charset="0"/>
                <a:buChar char="n"/>
              </a:pPr>
              <a:r>
                <a:rPr lang="zh-CN" altLang="en-US" sz="2000"/>
                <a:t>循环展开</a:t>
              </a:r>
              <a:endParaRPr lang="en-US" altLang="zh-CN" sz="2000"/>
            </a:p>
            <a:p>
              <a:pPr marL="285750" indent="-285750">
                <a:lnSpc>
                  <a:spcPct val="200000"/>
                </a:lnSpc>
                <a:buFont typeface="Wingdings" charset="0"/>
                <a:buChar char="n"/>
              </a:pPr>
              <a:r>
                <a:rPr lang="zh-CN" altLang="en-US" sz="2000"/>
                <a:t>循环强度削弱</a:t>
              </a:r>
              <a:endParaRPr lang="en-US" altLang="zh-CN" sz="2000"/>
            </a:p>
            <a:p>
              <a:pPr marL="285750" indent="-285750">
                <a:lnSpc>
                  <a:spcPct val="200000"/>
                </a:lnSpc>
                <a:buFont typeface="Wingdings" charset="0"/>
                <a:buChar char="n"/>
              </a:pPr>
              <a:r>
                <a:rPr lang="zh-CN" altLang="en-US" sz="2000"/>
                <a:t>窥孔优化</a:t>
              </a:r>
              <a:endParaRPr lang="en-US" altLang="zh-CN" sz="20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7185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AA9558D-5C88-1F75-8CBF-4AFC24AF0085}"/>
              </a:ext>
            </a:extLst>
          </p:cNvPr>
          <p:cNvSpPr/>
          <p:nvPr/>
        </p:nvSpPr>
        <p:spPr>
          <a:xfrm>
            <a:off x="1" y="312514"/>
            <a:ext cx="27432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34C891-FC9F-BCA6-D2F1-1BF5FDD6B404}"/>
              </a:ext>
            </a:extLst>
          </p:cNvPr>
          <p:cNvSpPr txBox="1"/>
          <p:nvPr/>
        </p:nvSpPr>
        <p:spPr>
          <a:xfrm>
            <a:off x="678815" y="327517"/>
            <a:ext cx="4496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>
                <a:latin typeface="微软雅黑"/>
              </a:rPr>
              <a:t>中间代码优化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8EAA7E-AE53-89F1-5917-006206E863E9}"/>
              </a:ext>
            </a:extLst>
          </p:cNvPr>
          <p:cNvSpPr txBox="1"/>
          <p:nvPr/>
        </p:nvSpPr>
        <p:spPr>
          <a:xfrm>
            <a:off x="7174304" y="525521"/>
            <a:ext cx="4364849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en-US" altLang="zh-CN" sz="1100">
                <a:latin typeface="微软雅黑"/>
              </a:rPr>
              <a:t>INTERMEDIATE REPRESENTATION OPTIMIZATION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FCFA3E-D5EF-BCE9-92BB-994C24BBBF0D}"/>
              </a:ext>
            </a:extLst>
          </p:cNvPr>
          <p:cNvSpPr/>
          <p:nvPr/>
        </p:nvSpPr>
        <p:spPr>
          <a:xfrm>
            <a:off x="120599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7671F9-AC74-2A3B-060A-2017D542C07B}"/>
              </a:ext>
            </a:extLst>
          </p:cNvPr>
          <p:cNvSpPr/>
          <p:nvPr/>
        </p:nvSpPr>
        <p:spPr>
          <a:xfrm>
            <a:off x="11856720" y="312514"/>
            <a:ext cx="132080" cy="538223"/>
          </a:xfrm>
          <a:prstGeom prst="rect">
            <a:avLst/>
          </a:prstGeom>
          <a:solidFill>
            <a:srgbClr val="D8B5D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CB022A-265A-AB51-0C93-FBB4D46A452D}"/>
              </a:ext>
            </a:extLst>
          </p:cNvPr>
          <p:cNvSpPr/>
          <p:nvPr/>
        </p:nvSpPr>
        <p:spPr>
          <a:xfrm>
            <a:off x="116535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4A8CA9-7025-EA3E-DED5-3A3032C9521C}"/>
              </a:ext>
            </a:extLst>
          </p:cNvPr>
          <p:cNvSpPr txBox="1"/>
          <p:nvPr/>
        </p:nvSpPr>
        <p:spPr>
          <a:xfrm>
            <a:off x="1372870" y="899303"/>
            <a:ext cx="8368030" cy="56311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0"/>
              <a:buChar char="n"/>
            </a:pPr>
            <a:r>
              <a:rPr sz="2000"/>
              <a:t>全局变量局部化</a:t>
            </a:r>
          </a:p>
          <a:p>
            <a:pPr marL="800100" lvl="1" indent="-342900">
              <a:lnSpc>
                <a:spcPct val="200000"/>
              </a:lnSpc>
              <a:buFont typeface="Wingdings" charset="0"/>
              <a:buChar char="ü"/>
            </a:pPr>
            <a:r>
              <a:rPr sz="2000"/>
              <a:t>对于全局int/float类型变量，转换为函数内的局部变量。</a:t>
            </a:r>
          </a:p>
          <a:p>
            <a:pPr marL="800100" lvl="1" indent="-342900">
              <a:lnSpc>
                <a:spcPct val="200000"/>
              </a:lnSpc>
              <a:buFont typeface="Wingdings" charset="0"/>
              <a:buChar char="ü"/>
            </a:pPr>
            <a:r>
              <a:rPr sz="2000"/>
              <a:t>在函数内发生函数调用前，store</a:t>
            </a:r>
            <a:r>
              <a:rPr lang="en-US" altLang="en-US" sz="2000"/>
              <a:t> </a:t>
            </a:r>
            <a:r>
              <a:rPr sz="2000"/>
              <a:t>被调函数需要</a:t>
            </a:r>
            <a:r>
              <a:rPr lang="en-US" altLang="en-US" sz="2000"/>
              <a:t> </a:t>
            </a:r>
            <a:r>
              <a:rPr sz="2000"/>
              <a:t>load</a:t>
            </a:r>
            <a:r>
              <a:rPr lang="en-US" altLang="en-US" sz="2000"/>
              <a:t> </a:t>
            </a:r>
            <a:r>
              <a:rPr sz="2000"/>
              <a:t>的全局变量，调用后</a:t>
            </a:r>
            <a:r>
              <a:rPr lang="en-US" altLang="en-US" sz="2000"/>
              <a:t> </a:t>
            </a:r>
            <a:r>
              <a:rPr sz="2000"/>
              <a:t>load</a:t>
            </a:r>
            <a:r>
              <a:rPr lang="en-US" altLang="en-US" sz="2000"/>
              <a:t> </a:t>
            </a:r>
            <a:r>
              <a:rPr sz="2000"/>
              <a:t>被调函数</a:t>
            </a:r>
            <a:r>
              <a:rPr lang="en-US" altLang="en-US" sz="2000"/>
              <a:t> </a:t>
            </a:r>
            <a:r>
              <a:rPr sz="2000"/>
              <a:t>store</a:t>
            </a:r>
            <a:r>
              <a:rPr lang="en-US" altLang="en-US" sz="2000"/>
              <a:t> </a:t>
            </a:r>
            <a:r>
              <a:rPr sz="2000"/>
              <a:t>的全局变量</a:t>
            </a:r>
          </a:p>
          <a:p>
            <a:pPr marL="800100" lvl="1" indent="-342900">
              <a:lnSpc>
                <a:spcPct val="200000"/>
              </a:lnSpc>
              <a:buFont typeface="Wingdings" charset="0"/>
              <a:buChar char="ü"/>
            </a:pPr>
            <a:r>
              <a:rPr sz="2000"/>
              <a:t>返回前</a:t>
            </a:r>
            <a:r>
              <a:rPr lang="en-US" altLang="en-US" sz="2000"/>
              <a:t> </a:t>
            </a:r>
            <a:r>
              <a:rPr sz="2000"/>
              <a:t>store</a:t>
            </a:r>
            <a:r>
              <a:rPr lang="en-US" altLang="en-US" sz="2000"/>
              <a:t> </a:t>
            </a:r>
            <a:r>
              <a:rPr sz="2000"/>
              <a:t>所有发生修改的全局变量</a:t>
            </a:r>
          </a:p>
          <a:p>
            <a:pPr marL="800100" lvl="1" indent="-342900">
              <a:lnSpc>
                <a:spcPct val="200000"/>
              </a:lnSpc>
              <a:buFont typeface="Wingdings" charset="0"/>
              <a:buChar char="ü"/>
            </a:pPr>
            <a:r>
              <a:rPr sz="2000"/>
              <a:t>对于全局从未发生</a:t>
            </a:r>
            <a:r>
              <a:rPr lang="en-US" altLang="en-US" sz="2000"/>
              <a:t> </a:t>
            </a:r>
            <a:r>
              <a:rPr sz="2000"/>
              <a:t>store</a:t>
            </a:r>
            <a:r>
              <a:rPr lang="en-US" altLang="en-US" sz="2000"/>
              <a:t> </a:t>
            </a:r>
            <a:r>
              <a:rPr sz="2000"/>
              <a:t>的全局变量，将其视为常数处理。</a:t>
            </a:r>
          </a:p>
          <a:p>
            <a:pPr marL="285750" indent="-285750">
              <a:lnSpc>
                <a:spcPct val="200000"/>
              </a:lnSpc>
              <a:buFont typeface="Wingdings" charset="0"/>
              <a:buChar char="n"/>
            </a:pPr>
            <a:r>
              <a:rPr lang="en-US" altLang="en-US" sz="2000"/>
              <a:t>memory to register</a:t>
            </a:r>
            <a:endParaRPr sz="2000"/>
          </a:p>
          <a:p>
            <a:pPr marL="800100" lvl="1" indent="-342900">
              <a:lnSpc>
                <a:spcPct val="200000"/>
              </a:lnSpc>
              <a:buFont typeface="Wingdings" charset="0"/>
              <a:buChar char="ü"/>
            </a:pPr>
            <a:r>
              <a:rPr sz="2000"/>
              <a:t>将</a:t>
            </a:r>
            <a:r>
              <a:rPr lang="en-US" altLang="en-US" sz="2000"/>
              <a:t> </a:t>
            </a:r>
            <a:r>
              <a:rPr sz="2000"/>
              <a:t>load/store</a:t>
            </a:r>
            <a:r>
              <a:rPr lang="en-US" altLang="en-US" sz="2000"/>
              <a:t> </a:t>
            </a:r>
            <a:r>
              <a:rPr sz="2000"/>
              <a:t>形式的</a:t>
            </a:r>
            <a:r>
              <a:rPr lang="en-US" altLang="en-US" sz="2000"/>
              <a:t> </a:t>
            </a:r>
            <a:r>
              <a:rPr sz="2000"/>
              <a:t>SSA</a:t>
            </a:r>
            <a:r>
              <a:rPr lang="en-US" altLang="en-US" sz="2000"/>
              <a:t> </a:t>
            </a:r>
            <a:r>
              <a:rPr sz="2000"/>
              <a:t>转换成</a:t>
            </a:r>
            <a:r>
              <a:rPr lang="en-US" altLang="en-US" sz="2000"/>
              <a:t> </a:t>
            </a:r>
            <a:r>
              <a:rPr lang="en-US" altLang="zh-CN" sz="2000"/>
              <a:t>p</a:t>
            </a:r>
            <a:r>
              <a:rPr sz="2000"/>
              <a:t>hi</a:t>
            </a:r>
            <a:r>
              <a:rPr lang="en-US" altLang="en-US" sz="2000"/>
              <a:t> </a:t>
            </a:r>
            <a:r>
              <a:rPr lang="zh-CN" altLang="en-US" sz="2000"/>
              <a:t>形式</a:t>
            </a:r>
            <a:r>
              <a:rPr lang="en-US" altLang="en-US" sz="2000"/>
              <a:t> </a:t>
            </a:r>
            <a:r>
              <a:rPr sz="2000"/>
              <a:t>的</a:t>
            </a:r>
            <a:r>
              <a:rPr lang="en-US" altLang="en-US" sz="2000"/>
              <a:t> </a:t>
            </a:r>
            <a:r>
              <a:rPr sz="2000"/>
              <a:t>SSA</a:t>
            </a:r>
          </a:p>
          <a:p>
            <a:pPr marL="800100" lvl="1" indent="-342900">
              <a:lnSpc>
                <a:spcPct val="200000"/>
              </a:lnSpc>
              <a:buFont typeface="Wingdings" charset="0"/>
              <a:buChar char="ü"/>
            </a:pPr>
            <a:r>
              <a:rPr sz="2000"/>
              <a:t>减少多余</a:t>
            </a:r>
            <a:r>
              <a:rPr lang="en-US" altLang="en-US" sz="2000"/>
              <a:t> </a:t>
            </a:r>
            <a:r>
              <a:rPr sz="2000"/>
              <a:t>load/store，并便于后续优化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615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AA9558D-5C88-1F75-8CBF-4AFC24AF0085}"/>
              </a:ext>
            </a:extLst>
          </p:cNvPr>
          <p:cNvSpPr/>
          <p:nvPr/>
        </p:nvSpPr>
        <p:spPr>
          <a:xfrm>
            <a:off x="1" y="312514"/>
            <a:ext cx="27432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34C891-FC9F-BCA6-D2F1-1BF5FDD6B404}"/>
              </a:ext>
            </a:extLst>
          </p:cNvPr>
          <p:cNvSpPr txBox="1"/>
          <p:nvPr/>
        </p:nvSpPr>
        <p:spPr>
          <a:xfrm>
            <a:off x="678815" y="327517"/>
            <a:ext cx="4496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>
                <a:latin typeface="微软雅黑"/>
              </a:rPr>
              <a:t>中间代码优化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8EAA7E-AE53-89F1-5917-006206E863E9}"/>
              </a:ext>
            </a:extLst>
          </p:cNvPr>
          <p:cNvSpPr txBox="1"/>
          <p:nvPr/>
        </p:nvSpPr>
        <p:spPr>
          <a:xfrm>
            <a:off x="7174304" y="525521"/>
            <a:ext cx="4364849" cy="316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en-US" altLang="zh-CN" sz="1100">
                <a:latin typeface="微软雅黑"/>
              </a:rPr>
              <a:t>INTERMEDIATE REPRESENTATION OPTIMIZATION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FCFA3E-D5EF-BCE9-92BB-994C24BBBF0D}"/>
              </a:ext>
            </a:extLst>
          </p:cNvPr>
          <p:cNvSpPr/>
          <p:nvPr/>
        </p:nvSpPr>
        <p:spPr>
          <a:xfrm>
            <a:off x="120599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7671F9-AC74-2A3B-060A-2017D542C07B}"/>
              </a:ext>
            </a:extLst>
          </p:cNvPr>
          <p:cNvSpPr/>
          <p:nvPr/>
        </p:nvSpPr>
        <p:spPr>
          <a:xfrm>
            <a:off x="11856720" y="312514"/>
            <a:ext cx="132080" cy="538223"/>
          </a:xfrm>
          <a:prstGeom prst="rect">
            <a:avLst/>
          </a:prstGeom>
          <a:solidFill>
            <a:srgbClr val="D8B5D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CB022A-265A-AB51-0C93-FBB4D46A452D}"/>
              </a:ext>
            </a:extLst>
          </p:cNvPr>
          <p:cNvSpPr/>
          <p:nvPr/>
        </p:nvSpPr>
        <p:spPr>
          <a:xfrm>
            <a:off x="11653520" y="312514"/>
            <a:ext cx="132080" cy="538223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3625F9-031B-EB3C-9213-23CDA5287F44}"/>
              </a:ext>
            </a:extLst>
          </p:cNvPr>
          <p:cNvSpPr txBox="1"/>
          <p:nvPr/>
        </p:nvSpPr>
        <p:spPr>
          <a:xfrm>
            <a:off x="1229995" y="1632728"/>
            <a:ext cx="8369300" cy="43561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charset="0"/>
              <a:buChar char="n"/>
            </a:pPr>
            <a:r>
              <a:rPr lang="zh-CN" altLang="zh-CN" sz="2000"/>
              <a:t>稀疏条件常数传播</a:t>
            </a:r>
          </a:p>
          <a:p>
            <a:pPr marL="800100" lvl="1" indent="-342900">
              <a:lnSpc>
                <a:spcPct val="200000"/>
              </a:lnSpc>
              <a:buFont typeface="Wingdings" charset="0"/>
              <a:buChar char="ü"/>
            </a:pPr>
            <a:r>
              <a:rPr lang="zh-CN" altLang="zh-CN" sz="2000"/>
              <a:t>利用流图的边和</a:t>
            </a:r>
            <a:r>
              <a:rPr lang="en-US" altLang="en-US" sz="2000"/>
              <a:t>SSA</a:t>
            </a:r>
            <a:r>
              <a:rPr lang="zh-CN" altLang="zh-CN" sz="2000"/>
              <a:t>边来传递信息实现程序的符号执行</a:t>
            </a:r>
          </a:p>
          <a:p>
            <a:pPr marL="800100" lvl="1" indent="-342900">
              <a:lnSpc>
                <a:spcPct val="200000"/>
              </a:lnSpc>
              <a:buFont typeface="Wingdings" charset="0"/>
              <a:buChar char="ü"/>
            </a:pPr>
            <a:r>
              <a:rPr lang="zh-CN" altLang="zh-CN" sz="2000"/>
              <a:t>更精确地传播常数及移除无用代码</a:t>
            </a:r>
          </a:p>
          <a:p>
            <a:pPr marL="285750" lvl="0" indent="-285750">
              <a:lnSpc>
                <a:spcPct val="200000"/>
              </a:lnSpc>
              <a:buFont typeface="Wingdings" charset="0"/>
              <a:buChar char="n"/>
            </a:pPr>
            <a:r>
              <a:rPr lang="zh-CN" altLang="zh-CN" sz="2000"/>
              <a:t>公共子表达式删除</a:t>
            </a:r>
            <a:endParaRPr lang="en-US" altLang="en-US" sz="2000"/>
          </a:p>
          <a:p>
            <a:pPr marL="800100" lvl="1" indent="-342900">
              <a:lnSpc>
                <a:spcPct val="200000"/>
              </a:lnSpc>
              <a:buFont typeface="Wingdings" charset="0"/>
              <a:buChar char="ü"/>
            </a:pPr>
            <a:r>
              <a:rPr lang="zh-CN" altLang="zh-CN" sz="2000"/>
              <a:t>基于可用表达式分析进行</a:t>
            </a:r>
            <a:endParaRPr lang="en-US" altLang="en-US" sz="2000"/>
          </a:p>
          <a:p>
            <a:pPr marL="800100" lvl="1" indent="-342900">
              <a:lnSpc>
                <a:spcPct val="200000"/>
              </a:lnSpc>
              <a:buFont typeface="Wingdings" charset="0"/>
              <a:buChar char="ü"/>
            </a:pPr>
            <a:r>
              <a:rPr lang="zh-CN" altLang="zh-CN" sz="2000"/>
              <a:t>结合纯函数分析删除重复函数调用</a:t>
            </a:r>
            <a:endParaRPr lang="en-US" altLang="en-US" sz="2000"/>
          </a:p>
          <a:p>
            <a:pPr marL="800100" lvl="1" indent="-342900">
              <a:lnSpc>
                <a:spcPct val="200000"/>
              </a:lnSpc>
              <a:buFont typeface="Wingdings" charset="0"/>
              <a:buChar char="ü"/>
            </a:pPr>
            <a:r>
              <a:rPr lang="zh-CN" altLang="zh-CN" sz="2000"/>
              <a:t>在</a:t>
            </a:r>
            <a:r>
              <a:rPr lang="en-US" altLang="en-US" sz="2000"/>
              <a:t> store </a:t>
            </a:r>
            <a:r>
              <a:rPr lang="zh-CN" altLang="zh-CN" sz="2000"/>
              <a:t>指令后添加</a:t>
            </a:r>
            <a:r>
              <a:rPr lang="en-US" altLang="en-US" sz="2000"/>
              <a:t> load </a:t>
            </a:r>
            <a:r>
              <a:rPr lang="zh-CN" altLang="zh-CN" sz="2000"/>
              <a:t>指令，从而删除更多</a:t>
            </a:r>
            <a:r>
              <a:rPr lang="en-US" altLang="en-US" sz="2000"/>
              <a:t> load </a:t>
            </a:r>
            <a:r>
              <a:rPr lang="zh-CN" altLang="zh-CN" sz="2000"/>
              <a:t>指令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334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7aad2cf-1de7-486a-85d4-61416999a8f5"/>
  <p:tag name="COMMONDATA" val="eyJoZGlkIjoiODViY2JkMjU3NGYzZTEwMzZmMGFkZWViYmNkYWU3ND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主题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主题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867</Words>
  <Application>Microsoft Office PowerPoint</Application>
  <PresentationFormat>宽屏</PresentationFormat>
  <Paragraphs>150</Paragraphs>
  <Slides>20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Microsoft YaHei</vt:lpstr>
      <vt:lpstr>Microsoft YaHei</vt:lpstr>
      <vt:lpstr>微软雅黑 Light</vt:lpstr>
      <vt:lpstr>Arial</vt:lpstr>
      <vt:lpstr>Calibri</vt:lpstr>
      <vt:lpstr>Consolas</vt:lpstr>
      <vt:lpstr>Tw Cen MT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紫琪</dc:creator>
  <cp:lastModifiedBy>余文 余文</cp:lastModifiedBy>
  <cp:revision>319</cp:revision>
  <dcterms:created xsi:type="dcterms:W3CDTF">2019-06-19T02:08:00Z</dcterms:created>
  <dcterms:modified xsi:type="dcterms:W3CDTF">2023-08-21T12:24:18Z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F19D685C7C1B4DF5999FEA5BE39EDD9D</vt:lpwstr>
  </property>
</Properties>
</file>