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51:05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3454 54 24575,'198'2'0,"219"-4"0,-360-3 0,75-17 0,-85 13 0,1 1 0,79-1 0,761 10 0,-869 1 0,0 0 0,0 1 0,0 1 0,-1 1 0,27 10 0,8 3 0,284 61 0,-312-73 0,-1 1 0,0 0 0,33 16 0,-27-10 0,43 12 0,-53-21 0,-1 2 0,1 1 0,-1 0 0,-1 1 0,1 1 0,33 23 0,26 13 0,-5-5 0,41 41 0,57 35 0,-152-102 0,-1 0 0,0 2 0,-1 0 0,-1 0 0,19 26 0,-16-20 0,-13-14 0,0 0 0,0 0 0,-1 1 0,0-1 0,0 1 0,-1 0 0,0 1 0,-1-1 0,3 12 0,-1 6 0,-1 1 0,0 26 0,-2-28 0,0-12 0,1-1 0,0 1 0,1 0 0,0-1 0,1 0 0,11 20 0,-9-19 0,-1 0 0,0 1 0,0 0 0,-2 1 0,3 15 0,-1 42 0,-6 136 0,-3-84 0,5-43 0,0-38 0,-2 1 0,-9 65 0,2-82 0,0 0 0,-3 0 0,-18 39 0,20-51 0,-1 1 0,0-1 0,-1 0 0,-1-1 0,-1-1 0,0 1 0,-16 13 0,-6 2 0,-68 44 0,58-46 0,-58 26 0,61-28 0,35-21 0,0-1 0,0 1 0,0-2 0,-1 1 0,0-1 0,1 0 0,-1 0 0,0 0 0,-9 1 0,-185 46 0,89-19 0,50-16 0,-222 47 0,247-54 0,0 1 0,-57 22 0,57-18 0,-1-1 0,-47 9 0,-16-10 0,1-5 0,-128-9 0,63 0 0,-2722 3 0,2859-1 0,0-2 0,-29-6 0,26 4 0,-45-3 0,-555 6 0,305 4 0,-469-2-1365,773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0:51:06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23A7-B120-4588-9DEF-2614EFA79076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5B52-8165-452C-98F5-975577CEE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8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85B52-8165-452C-98F5-975577CEEA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4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85B52-8165-452C-98F5-975577CEEA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4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6445-5CAE-0D71-6964-DD3D71A8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006B7-7541-6556-FF90-1D844BB3C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B0F9-6053-187D-A3CF-450F057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6250A-586A-E854-25CA-D8F1CB08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20664-0407-EAC0-A62E-62A597FC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9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3D89F-73B9-7A14-7724-0DD23CE1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2FE69-B206-42FC-9180-A2DDDC56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A9ADB-1E8A-22BD-F052-8DD895D5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16268-EAD3-3AD7-E143-3723BD95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7C760-44EC-4364-062E-33C07FD5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EA901-73E3-EB2C-717F-44DC3BD0F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B6F57-B07F-A28F-1F80-E65D055EE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4476E-7A12-BB27-1C64-397029C2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C28CA-6981-92FD-38C7-A89A7CFA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A07D9-CC19-3FDB-8612-10D35B6B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F92E-118E-B722-81A7-9D2B1201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2A758-73A4-21B2-24A7-C6C00B71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64467-71BE-265A-8405-F5ABE566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1B57C-BF25-ADB7-B01C-2137C0D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15BDE-2911-B5EB-A85B-719AD97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5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9574-FD3D-4C46-729C-5A8B1F52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5D368-12C6-B45A-5A71-6DFF1145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6B2FB-79D0-6F38-358C-56328CA1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4F87A-D295-6978-2867-9FB559B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6E494-7827-39FD-F6E5-AEB8E55A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5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69693-4BB7-09D3-2FA4-4C6F7989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B5FDC-3FFE-E56B-BBCF-89E71BD62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666CF-8A27-6B8F-C4DA-7AA2853F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7D441-C4C2-CC39-488B-CF1B5714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41584-1680-D7DD-2ECF-440707E7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81F14-CC77-C05E-D2FE-8E099D86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6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3EF6-5696-CD0A-6F2C-8BB64DD7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EA9A-0E0A-109F-A555-50E04A98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C2B1F-9EB9-8541-6BC1-C3EDBC09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1B8F2-2473-8C69-BD71-6EB95D3D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BF3EF5-9B68-ED2F-BCAF-A87284E8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6774AE-6548-D6CF-5090-461234EF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51581-A50A-AE00-CF9E-4B3539F6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8CB8D-91B5-C7D8-B441-7B3E4943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7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A894A-339D-0552-3D21-ECE52B83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EB46C6-7538-E001-DD4D-59E93FB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45EF5-ADA5-E256-85BB-7113DAC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081F3-DD74-CD5F-C0D4-91AC6F13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F1B92D-FCF1-64D3-9DBC-73B8B4F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0E7922-8B4C-D592-A213-7A88F442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6D1A-E19E-1B14-05FD-FC65AC15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3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63185-83D9-6FB2-4B3A-EC33935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515F0-68C6-1BE7-E925-AA359B9D9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E3ADD-EA10-353F-7DD1-3854C74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0FA59-8AA1-3F19-C58A-B6B128B2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8A1F1-6428-14B7-585F-CA4082ED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66B0D-7ADE-ED4B-DC40-54A6E85B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4532-EFA5-3F96-2AEB-BA9BFDA6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D57629-8BC4-FA0C-E9BC-C1D7F619E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602D2-16CD-24E9-27EE-62F2193B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1926B-7BE1-E0B8-95EA-2E78B00B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F82D3-E0AD-FE82-F35F-7D5BFA5B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E32CA-3859-8FF3-A95B-DE931EDB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585B8D-4513-EF62-34B1-A678B8FC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46BBE-150A-5797-8B92-C04A7D80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98479-EC92-AA64-4240-75005689F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8149-65C9-4453-A13B-C10436B6DEFC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71CE-05AF-A5CC-A6EE-DFE4E0EB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690F0-F454-20C1-4361-89C9CDF85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2633-28B7-43A1-862F-3FF81DEE1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9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~pugh/java/memoryModel/DoubleCheckedLocking.html" TargetMode="External"/><Relationship Id="rId2" Type="http://schemas.openxmlformats.org/officeDocument/2006/relationships/hyperlink" Target="https://www.cs.cornell.edu/courses/cs6120/2019fa/blog/double-checked-lock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DF08D-D3BB-FA3E-17E8-230446A9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675" y="365914"/>
            <a:ext cx="8660091" cy="876119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“</a:t>
            </a:r>
            <a:r>
              <a:rPr lang="en-US" altLang="zh-CN" sz="4800" b="0" i="0" dirty="0">
                <a:solidFill>
                  <a:srgbClr val="2326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Lazy Initialization”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44F01C-A8C6-D900-E2CA-F560E6F4C40F}"/>
              </a:ext>
            </a:extLst>
          </p:cNvPr>
          <p:cNvSpPr txBox="1"/>
          <p:nvPr/>
        </p:nvSpPr>
        <p:spPr>
          <a:xfrm>
            <a:off x="1668544" y="1870750"/>
            <a:ext cx="8776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An object:</a:t>
            </a:r>
          </a:p>
          <a:p>
            <a:r>
              <a:rPr lang="en-US" altLang="zh-CN" sz="3600" dirty="0"/>
              <a:t>	might not be used ?</a:t>
            </a:r>
          </a:p>
          <a:p>
            <a:r>
              <a:rPr lang="en-US" altLang="zh-CN" sz="3600" dirty="0"/>
              <a:t>	might not be needed immediately ?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385DE0-F519-C40B-2768-F076B57EBF26}"/>
              </a:ext>
            </a:extLst>
          </p:cNvPr>
          <p:cNvSpPr txBox="1"/>
          <p:nvPr/>
        </p:nvSpPr>
        <p:spPr>
          <a:xfrm>
            <a:off x="1668544" y="4044099"/>
            <a:ext cx="929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Lazy Initialization</a:t>
            </a:r>
            <a:r>
              <a:rPr lang="en-US" altLang="zh-CN" sz="3600" dirty="0"/>
              <a:t>: deferring object creation until the object is actually first used.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134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9360A0-0CA3-51FD-E8DD-0B0B1DFCC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0" y="723147"/>
            <a:ext cx="11820660" cy="541170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0965E5-6536-4C96-D1D4-6CDFE3106CFE}"/>
              </a:ext>
            </a:extLst>
          </p:cNvPr>
          <p:cNvSpPr txBox="1"/>
          <p:nvPr/>
        </p:nvSpPr>
        <p:spPr>
          <a:xfrm>
            <a:off x="9964133" y="515398"/>
            <a:ext cx="159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QAQ!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45B6C-7DA6-2803-5406-49BCE2AF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2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fix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A0CC2-D9B7-219C-5C1D-40D55560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29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/>
              <a:t>1.Atomic Operation</a:t>
            </a:r>
            <a:endParaRPr lang="en-US" altLang="zh-CN" dirty="0"/>
          </a:p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atomic operation </a:t>
            </a:r>
            <a:r>
              <a:rPr lang="en-US" altLang="zh-CN" dirty="0"/>
              <a:t>will either </a:t>
            </a:r>
            <a:r>
              <a:rPr lang="en-US" altLang="zh-CN" dirty="0">
                <a:solidFill>
                  <a:srgbClr val="FF0000"/>
                </a:solidFill>
              </a:rPr>
              <a:t>happen completely</a:t>
            </a:r>
            <a:r>
              <a:rPr lang="en-US" altLang="zh-CN" dirty="0"/>
              <a:t>, or it does </a:t>
            </a:r>
            <a:r>
              <a:rPr lang="en-US" altLang="zh-CN" dirty="0">
                <a:solidFill>
                  <a:srgbClr val="FF0000"/>
                </a:solidFill>
              </a:rPr>
              <a:t>not happen at all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Since JDK 5, we can make reads and writes for any variable atomic by declaring it as a </a:t>
            </a:r>
            <a:r>
              <a:rPr lang="en-US" altLang="zh-CN" dirty="0">
                <a:solidFill>
                  <a:srgbClr val="FF0000"/>
                </a:solidFill>
              </a:rPr>
              <a:t>volatile</a:t>
            </a:r>
            <a:r>
              <a:rPr lang="en-US" altLang="zh-CN" dirty="0"/>
              <a:t> variable.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read/write operations </a:t>
            </a:r>
            <a:r>
              <a:rPr lang="en-US" altLang="zh-CN" dirty="0"/>
              <a:t>of other variables </a:t>
            </a:r>
            <a:r>
              <a:rPr lang="en-US" altLang="zh-CN" dirty="0">
                <a:solidFill>
                  <a:srgbClr val="FF0000"/>
                </a:solidFill>
              </a:rPr>
              <a:t>after a read from a volatile </a:t>
            </a:r>
            <a:r>
              <a:rPr lang="en-US" altLang="zh-CN" dirty="0"/>
              <a:t>variable </a:t>
            </a:r>
            <a:r>
              <a:rPr lang="en-US" altLang="zh-CN" dirty="0">
                <a:solidFill>
                  <a:srgbClr val="FF0000"/>
                </a:solidFill>
              </a:rPr>
              <a:t>cannot be reordered before </a:t>
            </a:r>
            <a:r>
              <a:rPr lang="en-US" altLang="zh-CN" dirty="0"/>
              <a:t>the read from the volatile variable.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read/write operations </a:t>
            </a:r>
            <a:r>
              <a:rPr lang="en-US" altLang="zh-CN" dirty="0"/>
              <a:t>of other variables </a:t>
            </a:r>
            <a:r>
              <a:rPr lang="en-US" altLang="zh-CN" dirty="0">
                <a:solidFill>
                  <a:srgbClr val="FF0000"/>
                </a:solidFill>
              </a:rPr>
              <a:t>before a write to a volatile </a:t>
            </a:r>
            <a:r>
              <a:rPr lang="en-US" altLang="zh-CN" dirty="0"/>
              <a:t>variable </a:t>
            </a:r>
            <a:r>
              <a:rPr lang="en-US" altLang="zh-CN" dirty="0">
                <a:solidFill>
                  <a:srgbClr val="FF0000"/>
                </a:solidFill>
              </a:rPr>
              <a:t>cannot be reordered after </a:t>
            </a:r>
            <a:r>
              <a:rPr lang="en-US" altLang="zh-CN" dirty="0"/>
              <a:t>the write to the volatile variable.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40CF95-FFF5-588B-E00F-30EF504BBE20}"/>
              </a:ext>
            </a:extLst>
          </p:cNvPr>
          <p:cNvSpPr txBox="1">
            <a:spLocks/>
          </p:cNvSpPr>
          <p:nvPr/>
        </p:nvSpPr>
        <p:spPr>
          <a:xfrm>
            <a:off x="1309540" y="1069369"/>
            <a:ext cx="10882460" cy="6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9065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47D49-D123-CD9F-1033-6FE8238504B4}"/>
              </a:ext>
            </a:extLst>
          </p:cNvPr>
          <p:cNvSpPr/>
          <p:nvPr/>
        </p:nvSpPr>
        <p:spPr>
          <a:xfrm>
            <a:off x="3129698" y="978700"/>
            <a:ext cx="1677971" cy="42420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52894-8882-D707-CA7D-5C865C52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224" y="667146"/>
            <a:ext cx="9821552" cy="4748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getHelper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helper =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Helper();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A8ECF-72CD-D5A8-787D-EB39294CDA1E}"/>
              </a:ext>
            </a:extLst>
          </p:cNvPr>
          <p:cNvSpPr txBox="1"/>
          <p:nvPr/>
        </p:nvSpPr>
        <p:spPr>
          <a:xfrm>
            <a:off x="548326" y="5359857"/>
            <a:ext cx="11414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Drawback: cache unfriendly</a:t>
            </a:r>
          </a:p>
          <a:p>
            <a:r>
              <a:rPr lang="en-US" altLang="zh-CN" sz="2800" dirty="0"/>
              <a:t>	Each read and write of volatile variable will result in a memory fetch.</a:t>
            </a:r>
          </a:p>
        </p:txBody>
      </p:sp>
    </p:spTree>
    <p:extLst>
      <p:ext uri="{BB962C8B-B14F-4D97-AF65-F5344CB8AC3E}">
        <p14:creationId xmlns:p14="http://schemas.microsoft.com/office/powerpoint/2010/main" val="259660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B0A777C-DF65-779B-C455-972E84F912D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2.Explicit Memory Barrier</a:t>
            </a:r>
          </a:p>
          <a:p>
            <a:r>
              <a:rPr lang="en-US" altLang="zh-CN" sz="2600" dirty="0"/>
              <a:t> It is possible to make the double-checked locking actually work with an </a:t>
            </a:r>
            <a:r>
              <a:rPr lang="en-US" altLang="zh-CN" sz="2600" dirty="0">
                <a:solidFill>
                  <a:srgbClr val="FF0000"/>
                </a:solidFill>
              </a:rPr>
              <a:t>explicit memory barrier</a:t>
            </a:r>
            <a:r>
              <a:rPr lang="en-US" altLang="zh-CN" sz="2600" dirty="0"/>
              <a:t>.</a:t>
            </a:r>
          </a:p>
          <a:p>
            <a:pPr marL="0" indent="0">
              <a:buNone/>
            </a:pPr>
            <a:r>
              <a:rPr lang="en-US" altLang="zh-CN" sz="2600" dirty="0"/>
              <a:t>IN C++ 11: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std::</a:t>
            </a:r>
            <a:r>
              <a:rPr lang="en-US" altLang="zh-CN" sz="2600" dirty="0" err="1">
                <a:solidFill>
                  <a:srgbClr val="FF0000"/>
                </a:solidFill>
              </a:rPr>
              <a:t>atomic_thread_fence</a:t>
            </a:r>
            <a:r>
              <a:rPr lang="en-US" altLang="zh-CN" sz="2600" dirty="0">
                <a:solidFill>
                  <a:srgbClr val="FF0000"/>
                </a:solidFill>
              </a:rPr>
              <a:t>(std::</a:t>
            </a:r>
            <a:r>
              <a:rPr lang="en-US" altLang="zh-CN" sz="2600" dirty="0" err="1">
                <a:solidFill>
                  <a:srgbClr val="FF0000"/>
                </a:solidFill>
              </a:rPr>
              <a:t>memory_order_acquire</a:t>
            </a:r>
            <a:r>
              <a:rPr lang="en-US" altLang="zh-CN" sz="2600" dirty="0">
                <a:solidFill>
                  <a:srgbClr val="FF0000"/>
                </a:solidFill>
              </a:rPr>
              <a:t>) </a:t>
            </a:r>
            <a:r>
              <a:rPr lang="en-US" altLang="zh-CN" sz="2600" dirty="0"/>
              <a:t>guarantees that read/write operations </a:t>
            </a:r>
            <a:r>
              <a:rPr lang="en-US" altLang="zh-CN" sz="2600" dirty="0">
                <a:solidFill>
                  <a:srgbClr val="FF0000"/>
                </a:solidFill>
              </a:rPr>
              <a:t>after a memory barrier </a:t>
            </a:r>
            <a:r>
              <a:rPr lang="en-US" altLang="zh-CN" sz="2600" dirty="0"/>
              <a:t>cannot be reordered with </a:t>
            </a:r>
            <a:r>
              <a:rPr lang="en-US" altLang="zh-CN" sz="2600" dirty="0">
                <a:solidFill>
                  <a:srgbClr val="FF0000"/>
                </a:solidFill>
              </a:rPr>
              <a:t>read operations </a:t>
            </a:r>
            <a:r>
              <a:rPr lang="en-US" altLang="zh-CN" sz="2600" dirty="0"/>
              <a:t>before the memory barrier.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std::</a:t>
            </a:r>
            <a:r>
              <a:rPr lang="en-US" altLang="zh-CN" sz="2600" dirty="0" err="1">
                <a:solidFill>
                  <a:srgbClr val="FF0000"/>
                </a:solidFill>
              </a:rPr>
              <a:t>atomic_thread_fence</a:t>
            </a:r>
            <a:r>
              <a:rPr lang="en-US" altLang="zh-CN" sz="2600" dirty="0">
                <a:solidFill>
                  <a:srgbClr val="FF0000"/>
                </a:solidFill>
              </a:rPr>
              <a:t>(std::</a:t>
            </a:r>
            <a:r>
              <a:rPr lang="en-US" altLang="zh-CN" sz="2600" dirty="0" err="1">
                <a:solidFill>
                  <a:srgbClr val="FF0000"/>
                </a:solidFill>
              </a:rPr>
              <a:t>memory_order_release</a:t>
            </a:r>
            <a:r>
              <a:rPr lang="en-US" altLang="zh-CN" sz="2600" dirty="0">
                <a:solidFill>
                  <a:srgbClr val="FF0000"/>
                </a:solidFill>
              </a:rPr>
              <a:t>) </a:t>
            </a:r>
            <a:r>
              <a:rPr lang="en-US" altLang="zh-CN" sz="2600" dirty="0"/>
              <a:t>guarantees that read/write operations </a:t>
            </a:r>
            <a:r>
              <a:rPr lang="en-US" altLang="zh-CN" sz="2600" dirty="0">
                <a:solidFill>
                  <a:srgbClr val="FF0000"/>
                </a:solidFill>
              </a:rPr>
              <a:t>before a memory barrier</a:t>
            </a:r>
            <a:r>
              <a:rPr lang="en-US" altLang="zh-CN" sz="2600" dirty="0"/>
              <a:t> cannot be reordered with </a:t>
            </a:r>
            <a:r>
              <a:rPr lang="en-US" altLang="zh-CN" sz="2600" dirty="0">
                <a:solidFill>
                  <a:srgbClr val="FF0000"/>
                </a:solidFill>
              </a:rPr>
              <a:t>write operations </a:t>
            </a:r>
            <a:r>
              <a:rPr lang="en-US" altLang="zh-CN" sz="2600" dirty="0"/>
              <a:t>after the memory barrier.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0784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EF921-CD20-FD40-F9AA-8E75293E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4" y="235670"/>
            <a:ext cx="11877772" cy="6622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 {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std::atomic &lt;Helper*&gt; helper;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Helper* 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get_helper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Helper* h = 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helper.load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atomic_thread_fence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</a:t>
            </a:r>
            <a:r>
              <a:rPr lang="en-US" altLang="zh-CN" sz="19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//memory barrier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 == 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&lt;std::mutex&gt; lock(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h = 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helper.load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 == 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h = </a:t>
            </a: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atomic_thread_fence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9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//memory barrier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helper.store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(h, std::</a:t>
            </a:r>
            <a:r>
              <a:rPr lang="en-US" altLang="zh-CN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9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sz="19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579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56051-87F9-61B3-11D6-65D10AD1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19753"/>
            <a:ext cx="10750485" cy="1404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/>
              <a:t>3.Other methods … (omit)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 algn="ctr">
              <a:buNone/>
            </a:pPr>
            <a:r>
              <a:rPr lang="zh-CN" altLang="en-US" sz="2600" dirty="0">
                <a:hlinkClick r:id="rId2"/>
              </a:rPr>
              <a:t>参考链接</a:t>
            </a:r>
            <a:r>
              <a:rPr lang="en-US" altLang="zh-CN" sz="2600" dirty="0">
                <a:hlinkClick r:id="rId2"/>
              </a:rPr>
              <a:t>1</a:t>
            </a:r>
            <a:endParaRPr lang="en-US" altLang="zh-CN" sz="2600" dirty="0"/>
          </a:p>
          <a:p>
            <a:pPr marL="0" indent="0" algn="ctr">
              <a:buNone/>
            </a:pPr>
            <a:r>
              <a:rPr lang="zh-CN" altLang="en-US" sz="2600" dirty="0">
                <a:hlinkClick r:id="rId3"/>
              </a:rPr>
              <a:t>参考链接</a:t>
            </a:r>
            <a:r>
              <a:rPr lang="en-US" altLang="zh-CN" sz="2600" dirty="0">
                <a:hlinkClick r:id="rId3"/>
              </a:rPr>
              <a:t>2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7312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FDC8633-00DE-0816-9563-320EB5BA69FB}"/>
              </a:ext>
            </a:extLst>
          </p:cNvPr>
          <p:cNvSpPr/>
          <p:nvPr/>
        </p:nvSpPr>
        <p:spPr>
          <a:xfrm>
            <a:off x="3544478" y="3207701"/>
            <a:ext cx="6155703" cy="1325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5E6A1F-E5EC-C8FD-7098-F00FC74B2BB8}"/>
              </a:ext>
            </a:extLst>
          </p:cNvPr>
          <p:cNvSpPr/>
          <p:nvPr/>
        </p:nvSpPr>
        <p:spPr>
          <a:xfrm>
            <a:off x="5910606" y="1852598"/>
            <a:ext cx="3648173" cy="744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A559FE-1E93-B4EF-217D-186291A9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6288"/>
            <a:ext cx="10515600" cy="728384"/>
          </a:xfrm>
        </p:spPr>
        <p:txBody>
          <a:bodyPr>
            <a:normAutofit/>
          </a:bodyPr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D70C20-98E7-97EF-8B95-FD11D46FF1E0}"/>
              </a:ext>
            </a:extLst>
          </p:cNvPr>
          <p:cNvSpPr txBox="1"/>
          <p:nvPr/>
        </p:nvSpPr>
        <p:spPr>
          <a:xfrm>
            <a:off x="1702716" y="1249251"/>
            <a:ext cx="8786567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Foo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{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Helper </a:t>
            </a:r>
            <a:r>
              <a:rPr lang="en-US" altLang="zh-CN" sz="3600" kern="0" dirty="0" err="1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helper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kern="0" dirty="0">
                <a:solidFill>
                  <a:srgbClr val="666666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Helper </a:t>
            </a:r>
            <a:r>
              <a:rPr lang="en-US" altLang="zh-CN" sz="3600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getHelper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 {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(helper </a:t>
            </a:r>
            <a:r>
              <a:rPr lang="en-US" altLang="zh-CN" sz="3600" kern="0" dirty="0">
                <a:solidFill>
                  <a:srgbClr val="666666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    helper </a:t>
            </a:r>
            <a:r>
              <a:rPr lang="en-US" altLang="zh-CN" sz="3600" kern="0" dirty="0">
                <a:solidFill>
                  <a:srgbClr val="666666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Helper();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3600" b="1" kern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helper;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latinLnBrk="1">
              <a:spcAft>
                <a:spcPts val="79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3600" kern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5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4B6BB-2F26-5F8B-1CAC-D338C6CF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11" y="18248"/>
            <a:ext cx="11180975" cy="916658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What will happen in multi-threaded environments 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6FE84C-00FA-2BA5-99FB-E906834EE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4" y="1084083"/>
            <a:ext cx="8908330" cy="5230734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3D47BD17-EFC4-A5E5-E114-6E6119BF3191}"/>
              </a:ext>
            </a:extLst>
          </p:cNvPr>
          <p:cNvSpPr/>
          <p:nvPr/>
        </p:nvSpPr>
        <p:spPr>
          <a:xfrm>
            <a:off x="1159497" y="1228005"/>
            <a:ext cx="339365" cy="110041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25106C0-9651-D8E2-5E7A-EF0EACC3D7AE}"/>
              </a:ext>
            </a:extLst>
          </p:cNvPr>
          <p:cNvSpPr/>
          <p:nvPr/>
        </p:nvSpPr>
        <p:spPr>
          <a:xfrm>
            <a:off x="1159497" y="3149242"/>
            <a:ext cx="339365" cy="110041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B484F-DF23-A7CC-6393-9BC90459493A}"/>
              </a:ext>
            </a:extLst>
          </p:cNvPr>
          <p:cNvSpPr txBox="1"/>
          <p:nvPr/>
        </p:nvSpPr>
        <p:spPr>
          <a:xfrm>
            <a:off x="131975" y="993383"/>
            <a:ext cx="1197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Case1: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single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processor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7D6F96-DE01-640B-7D4C-521DBA00ACB4}"/>
              </a:ext>
            </a:extLst>
          </p:cNvPr>
          <p:cNvSpPr txBox="1"/>
          <p:nvPr/>
        </p:nvSpPr>
        <p:spPr>
          <a:xfrm>
            <a:off x="131975" y="2729954"/>
            <a:ext cx="1197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Case2: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multiple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processor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002337-67AE-EF87-ECEE-EDEEB8D9C825}"/>
              </a:ext>
            </a:extLst>
          </p:cNvPr>
          <p:cNvCxnSpPr>
            <a:cxnSpLocks/>
          </p:cNvCxnSpPr>
          <p:nvPr/>
        </p:nvCxnSpPr>
        <p:spPr>
          <a:xfrm>
            <a:off x="9530499" y="1527142"/>
            <a:ext cx="1263192" cy="1113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6B0D322-AAC0-7A28-B2D8-5D5054776A24}"/>
              </a:ext>
            </a:extLst>
          </p:cNvPr>
          <p:cNvCxnSpPr>
            <a:cxnSpLocks/>
          </p:cNvCxnSpPr>
          <p:nvPr/>
        </p:nvCxnSpPr>
        <p:spPr>
          <a:xfrm>
            <a:off x="8578392" y="2215299"/>
            <a:ext cx="2284427" cy="557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43A8DB-4ED1-7AAB-284C-156643BBF03B}"/>
              </a:ext>
            </a:extLst>
          </p:cNvPr>
          <p:cNvCxnSpPr>
            <a:cxnSpLocks/>
          </p:cNvCxnSpPr>
          <p:nvPr/>
        </p:nvCxnSpPr>
        <p:spPr>
          <a:xfrm>
            <a:off x="6730738" y="3149242"/>
            <a:ext cx="3766008" cy="3113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E842039-33A0-328D-19A2-7747F5B712EC}"/>
              </a:ext>
            </a:extLst>
          </p:cNvPr>
          <p:cNvCxnSpPr>
            <a:cxnSpLocks/>
          </p:cNvCxnSpPr>
          <p:nvPr/>
        </p:nvCxnSpPr>
        <p:spPr>
          <a:xfrm flipV="1">
            <a:off x="6740165" y="3628015"/>
            <a:ext cx="3809999" cy="5009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EA754EC-C9A5-62C6-B59F-96AEE2135BD0}"/>
              </a:ext>
            </a:extLst>
          </p:cNvPr>
          <p:cNvSpPr txBox="1"/>
          <p:nvPr/>
        </p:nvSpPr>
        <p:spPr>
          <a:xfrm>
            <a:off x="10367913" y="2559376"/>
            <a:ext cx="182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</a:rPr>
              <a:t>error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8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064E5BD-A64B-CDBC-273C-9BAAF19FA110}"/>
              </a:ext>
            </a:extLst>
          </p:cNvPr>
          <p:cNvSpPr/>
          <p:nvPr/>
        </p:nvSpPr>
        <p:spPr>
          <a:xfrm>
            <a:off x="2828042" y="2582945"/>
            <a:ext cx="6485641" cy="25452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C8DAEB-A972-D90E-4C93-B17D8F78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7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Solution1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6A29AC-7E5D-C5DF-5D1B-C47A0CCEFDDF}"/>
              </a:ext>
            </a:extLst>
          </p:cNvPr>
          <p:cNvSpPr txBox="1"/>
          <p:nvPr/>
        </p:nvSpPr>
        <p:spPr>
          <a:xfrm>
            <a:off x="1241196" y="996036"/>
            <a:ext cx="95587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Foo {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Helper </a:t>
            </a:r>
            <a:r>
              <a:rPr lang="en-US" altLang="zh-CN" sz="32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helper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=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Helper </a:t>
            </a:r>
            <a:r>
              <a:rPr lang="en-US" altLang="zh-CN" sz="3200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getHelper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 {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synchronized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 {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(helper ==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  helper =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Helper();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</a:t>
            </a:r>
            <a:r>
              <a:rPr lang="en-US" altLang="zh-CN" sz="3200" b="1" i="0" dirty="0">
                <a:solidFill>
                  <a:srgbClr val="0066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helper;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}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}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  </a:t>
            </a:r>
            <a:endParaRPr lang="en-US" altLang="zh-CN" sz="3200" b="0" i="0" dirty="0">
              <a:solidFill>
                <a:srgbClr val="5C5C5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4BA267-BF41-D494-ADEF-29840063403A}"/>
              </a:ext>
            </a:extLst>
          </p:cNvPr>
          <p:cNvSpPr txBox="1"/>
          <p:nvPr/>
        </p:nvSpPr>
        <p:spPr>
          <a:xfrm>
            <a:off x="9313683" y="3410147"/>
            <a:ext cx="2774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6509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FD63-35E7-E478-3C85-5D85BDD2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749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E89431-3CD0-8CCA-6C75-4D8A865F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37" y="1084081"/>
            <a:ext cx="9543647" cy="54842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D637DF-7790-335A-1CA6-5A191A0A8B86}"/>
              </a:ext>
            </a:extLst>
          </p:cNvPr>
          <p:cNvSpPr txBox="1"/>
          <p:nvPr/>
        </p:nvSpPr>
        <p:spPr>
          <a:xfrm>
            <a:off x="8295588" y="1282045"/>
            <a:ext cx="318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Totally serialize 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5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1CB4A-B057-9DEE-5FA1-3BA8B8C4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326"/>
            <a:ext cx="10515600" cy="681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we actually want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0C2899-429D-9A6C-F462-75EEA12E0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86" y="1046376"/>
            <a:ext cx="8848627" cy="5555183"/>
          </a:xfr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9CD2346-F85F-06D7-9630-A68759FFECE9}"/>
              </a:ext>
            </a:extLst>
          </p:cNvPr>
          <p:cNvCxnSpPr/>
          <p:nvPr/>
        </p:nvCxnSpPr>
        <p:spPr>
          <a:xfrm>
            <a:off x="6636471" y="139045"/>
            <a:ext cx="0" cy="6579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5EB0DE6-DE72-EEAB-9288-03362596B3BA}"/>
              </a:ext>
            </a:extLst>
          </p:cNvPr>
          <p:cNvSpPr txBox="1"/>
          <p:nvPr/>
        </p:nvSpPr>
        <p:spPr>
          <a:xfrm>
            <a:off x="3714161" y="2884602"/>
            <a:ext cx="176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serialize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280F8A-A605-457C-73B9-D89C28362D6E}"/>
              </a:ext>
            </a:extLst>
          </p:cNvPr>
          <p:cNvSpPr txBox="1"/>
          <p:nvPr/>
        </p:nvSpPr>
        <p:spPr>
          <a:xfrm>
            <a:off x="8678946" y="2844225"/>
            <a:ext cx="176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parallel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8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4B0FD-B5AC-08B4-99E9-9B826F06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09"/>
            <a:ext cx="10515600" cy="700104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等线 Light (标题)"/>
              </a:rPr>
              <a:t>double-checked locking</a:t>
            </a:r>
            <a:endParaRPr lang="zh-CN" altLang="en-US" dirty="0">
              <a:latin typeface="等线 Light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A3C42-6FEE-4E3E-CC5A-1D29E99A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3" y="1112363"/>
            <a:ext cx="10624794" cy="552662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 {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getHelper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            </a:t>
            </a:r>
            <a:r>
              <a:rPr lang="en-US" altLang="zh-CN" sz="2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first check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</a:t>
            </a:r>
            <a:r>
              <a:rPr lang="en-US" altLang="zh-CN" sz="2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second check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helper 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Helper();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49E8B7F-3298-EC7D-C523-93E1B1155C06}"/>
              </a:ext>
            </a:extLst>
          </p:cNvPr>
          <p:cNvSpPr/>
          <p:nvPr/>
        </p:nvSpPr>
        <p:spPr>
          <a:xfrm>
            <a:off x="5867828" y="4703975"/>
            <a:ext cx="4949072" cy="157427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CC5A27-A696-D0FF-6A7D-32CEDA3C0371}"/>
              </a:ext>
            </a:extLst>
          </p:cNvPr>
          <p:cNvSpPr/>
          <p:nvPr/>
        </p:nvSpPr>
        <p:spPr>
          <a:xfrm>
            <a:off x="4223208" y="3817856"/>
            <a:ext cx="3827283" cy="52790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5097A9-7E79-48DD-DCB9-CC7FC2CF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98"/>
            <a:ext cx="10515600" cy="766092"/>
          </a:xfrm>
        </p:spPr>
        <p:txBody>
          <a:bodyPr/>
          <a:lstStyle/>
          <a:p>
            <a:r>
              <a:rPr lang="en-US" altLang="zh-CN" dirty="0"/>
              <a:t>Perfect ? (Consider </a:t>
            </a:r>
            <a:r>
              <a:rPr lang="en-US" altLang="zh-CN" dirty="0">
                <a:solidFill>
                  <a:srgbClr val="FF0000"/>
                </a:solidFill>
              </a:rPr>
              <a:t>compiler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processor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67360D-8C08-967F-6DBB-D599FCF6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88"/>
            <a:ext cx="10515600" cy="53858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 {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getHelper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           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helper =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Helper();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645250-A6CD-A683-1F1E-81636708A135}"/>
              </a:ext>
            </a:extLst>
          </p:cNvPr>
          <p:cNvSpPr txBox="1"/>
          <p:nvPr/>
        </p:nvSpPr>
        <p:spPr>
          <a:xfrm>
            <a:off x="7975076" y="3609746"/>
            <a:ext cx="437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 an atomic operation,  consists of multiple instructions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E139BBF-A8A3-14F4-4BB3-89728500F58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34195" y="4345757"/>
            <a:ext cx="424206" cy="1143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EEC3611-C673-96C6-EA9B-6649A0D27BD9}"/>
              </a:ext>
            </a:extLst>
          </p:cNvPr>
          <p:cNvSpPr/>
          <p:nvPr/>
        </p:nvSpPr>
        <p:spPr>
          <a:xfrm>
            <a:off x="5938531" y="5863472"/>
            <a:ext cx="2172878" cy="3393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49B173-3B5D-97F0-0F9B-077D9681868E}"/>
              </a:ext>
            </a:extLst>
          </p:cNvPr>
          <p:cNvSpPr txBox="1"/>
          <p:nvPr/>
        </p:nvSpPr>
        <p:spPr>
          <a:xfrm>
            <a:off x="5858401" y="4703975"/>
            <a:ext cx="4958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allocate();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ptr.field1 = initField1();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ptr.field2 = initField2();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 =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C5E81A-2B7F-F1FF-5A92-DC6E238EEB01}"/>
              </a:ext>
            </a:extLst>
          </p:cNvPr>
          <p:cNvSpPr txBox="1"/>
          <p:nvPr/>
        </p:nvSpPr>
        <p:spPr>
          <a:xfrm>
            <a:off x="4519795" y="4652129"/>
            <a:ext cx="12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actually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684FC7-CE45-0084-9508-8392BDFCBB32}"/>
              </a:ext>
            </a:extLst>
          </p:cNvPr>
          <p:cNvSpPr txBox="1"/>
          <p:nvPr/>
        </p:nvSpPr>
        <p:spPr>
          <a:xfrm>
            <a:off x="8818774" y="815534"/>
            <a:ext cx="3275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FF0000"/>
                </a:solidFill>
                <a:effectLst/>
                <a:latin typeface="+mj-lt"/>
              </a:rPr>
              <a:t>reorder the instructions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D2E100-A375-E8F3-3935-626A954E36B5}"/>
              </a:ext>
            </a:extLst>
          </p:cNvPr>
          <p:cNvCxnSpPr/>
          <p:nvPr/>
        </p:nvCxnSpPr>
        <p:spPr>
          <a:xfrm flipH="1">
            <a:off x="7225288" y="5113794"/>
            <a:ext cx="21681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79E828E8-D160-D362-CCD5-06264EE5EA4F}"/>
                  </a:ext>
                </a:extLst>
              </p14:cNvPr>
              <p14:cNvContentPartPr/>
              <p14:nvPr/>
            </p14:nvContentPartPr>
            <p14:xfrm>
              <a:off x="8130870" y="5089465"/>
              <a:ext cx="2527200" cy="95508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79E828E8-D160-D362-CCD5-06264EE5EA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3230" y="5071825"/>
                <a:ext cx="256284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89353F0-B1B1-710C-7D79-EEE518139015}"/>
                  </a:ext>
                </a:extLst>
              </p14:cNvPr>
              <p14:cNvContentPartPr/>
              <p14:nvPr/>
            </p14:nvContentPartPr>
            <p14:xfrm>
              <a:off x="8163353" y="6956785"/>
              <a:ext cx="360" cy="3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89353F0-B1B1-710C-7D79-EEE5181390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5353" y="693878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C5C04EDE-149A-1098-88E8-80ED51F17FA9}"/>
              </a:ext>
            </a:extLst>
          </p:cNvPr>
          <p:cNvSpPr txBox="1"/>
          <p:nvPr/>
        </p:nvSpPr>
        <p:spPr>
          <a:xfrm>
            <a:off x="9688898" y="5894929"/>
            <a:ext cx="185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FF0000"/>
                </a:solidFill>
                <a:effectLst/>
              </a:rPr>
              <a:t>Legal reordering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203960-4E32-CA79-1D71-63EB3E25094E}"/>
              </a:ext>
            </a:extLst>
          </p:cNvPr>
          <p:cNvSpPr/>
          <p:nvPr/>
        </p:nvSpPr>
        <p:spPr>
          <a:xfrm>
            <a:off x="4081807" y="3063711"/>
            <a:ext cx="4138367" cy="127261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A3E24-D3EE-E1C2-6E20-1F880C49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03" y="54204"/>
            <a:ext cx="9084297" cy="674959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 {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 </a:t>
            </a:r>
            <a:r>
              <a:rPr lang="en-US" altLang="zh-CN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getHelper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(helper ==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allocate();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helper = </a:t>
            </a:r>
            <a:r>
              <a:rPr lang="en-US" altLang="zh-CN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ptr.field1 = initField1();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ptr.field2 = initField2();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2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helper;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sz="2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833</Words>
  <Application>Microsoft Office PowerPoint</Application>
  <PresentationFormat>宽屏</PresentationFormat>
  <Paragraphs>149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等线 Light (标题)</vt:lpstr>
      <vt:lpstr>宋体</vt:lpstr>
      <vt:lpstr>微软雅黑</vt:lpstr>
      <vt:lpstr>Arial</vt:lpstr>
      <vt:lpstr>Consolas</vt:lpstr>
      <vt:lpstr>Office 主题​​</vt:lpstr>
      <vt:lpstr>What’s “Lazy Initialization”</vt:lpstr>
      <vt:lpstr>Sample Code</vt:lpstr>
      <vt:lpstr>What will happen in multi-threaded environments ?</vt:lpstr>
      <vt:lpstr>Solution1</vt:lpstr>
      <vt:lpstr>Problem</vt:lpstr>
      <vt:lpstr>What we actually want</vt:lpstr>
      <vt:lpstr>double-checked locking</vt:lpstr>
      <vt:lpstr>Perfect ? (Consider compiler, processor)</vt:lpstr>
      <vt:lpstr>PowerPoint 演示文稿</vt:lpstr>
      <vt:lpstr>PowerPoint 演示文稿</vt:lpstr>
      <vt:lpstr>How to fix ?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Lazy Initialization</dc:title>
  <dc:creator>余文 余文</dc:creator>
  <cp:lastModifiedBy>余文 余文</cp:lastModifiedBy>
  <cp:revision>191</cp:revision>
  <dcterms:created xsi:type="dcterms:W3CDTF">2022-06-03T09:33:38Z</dcterms:created>
  <dcterms:modified xsi:type="dcterms:W3CDTF">2022-06-05T04:50:21Z</dcterms:modified>
</cp:coreProperties>
</file>