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1883" r:id="rId6"/>
    <p:sldId id="257" r:id="rId7"/>
    <p:sldId id="259" r:id="rId8"/>
    <p:sldId id="1896" r:id="rId9"/>
    <p:sldId id="1874" r:id="rId10"/>
    <p:sldId id="1886" r:id="rId11"/>
    <p:sldId id="1907" r:id="rId12"/>
    <p:sldId id="1908" r:id="rId13"/>
    <p:sldId id="1875" r:id="rId14"/>
    <p:sldId id="1893" r:id="rId15"/>
    <p:sldId id="1910" r:id="rId16"/>
    <p:sldId id="1876" r:id="rId17"/>
    <p:sldId id="1895" r:id="rId18"/>
    <p:sldId id="186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8C8C8C"/>
    <a:srgbClr val="828282"/>
    <a:srgbClr val="47B7A3"/>
    <a:srgbClr val="535353"/>
    <a:srgbClr val="50C4AF"/>
    <a:srgbClr val="FFFFFF"/>
    <a:srgbClr val="585252"/>
    <a:srgbClr val="2A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09" autoAdjust="0"/>
    <p:restoredTop sz="94660"/>
  </p:normalViewPr>
  <p:slideViewPr>
    <p:cSldViewPr>
      <p:cViewPr>
        <p:scale>
          <a:sx n="36" d="100"/>
          <a:sy n="36" d="100"/>
        </p:scale>
        <p:origin x="1173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-98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6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7304-D9EF-4FBB-94CB-A560072C5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FD488-BF9B-48F1-A450-DCB661B61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5E71E-9D6E-4E73-920B-89AF3E6BA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1CA6E-AB3A-7840-8789-36037BDA9959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5" Type="http://schemas.openxmlformats.org/officeDocument/2006/relationships/notesSlide" Target="../notesSlides/notesSlide11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tags" Target="../tags/tag138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2" Type="http://schemas.openxmlformats.org/officeDocument/2006/relationships/notesSlide" Target="../notesSlides/notesSlide5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09.xml"/><Relationship Id="rId7" Type="http://schemas.openxmlformats.org/officeDocument/2006/relationships/image" Target="../media/image2.png"/><Relationship Id="rId6" Type="http://schemas.openxmlformats.org/officeDocument/2006/relationships/tags" Target="../tags/tag108.xml"/><Relationship Id="rId5" Type="http://schemas.openxmlformats.org/officeDocument/2006/relationships/image" Target="../media/image1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10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直角三角形 33"/>
          <p:cNvSpPr/>
          <p:nvPr/>
        </p:nvSpPr>
        <p:spPr>
          <a:xfrm flipH="1">
            <a:off x="8488422" y="2806566"/>
            <a:ext cx="3703578" cy="370357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28446" y="5345720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61679" y="1794797"/>
            <a:ext cx="949937" cy="949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flipV="1">
            <a:off x="1" y="0"/>
            <a:ext cx="3429000" cy="3429000"/>
          </a:xfrm>
          <a:prstGeom prst="rtTriangl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flipH="1">
            <a:off x="8488420" y="3154422"/>
            <a:ext cx="3703578" cy="3703578"/>
          </a:xfrm>
          <a:prstGeom prst="rtTriangl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884332" y="372494"/>
            <a:ext cx="592315" cy="592314"/>
          </a:xfrm>
          <a:prstGeom prst="line">
            <a:avLst/>
          </a:prstGeom>
          <a:ln w="2857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-422747" y="3244360"/>
            <a:ext cx="853332" cy="853331"/>
          </a:xfrm>
          <a:prstGeom prst="line">
            <a:avLst/>
          </a:prstGeom>
          <a:ln w="2857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-1031631" y="-304800"/>
            <a:ext cx="2168769" cy="2168769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05343" y="5779477"/>
            <a:ext cx="1248508" cy="1248508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465167" y="5222630"/>
            <a:ext cx="773724" cy="773724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0413537" y="0"/>
            <a:ext cx="430309" cy="430311"/>
          </a:xfrm>
          <a:prstGeom prst="line">
            <a:avLst/>
          </a:prstGeom>
          <a:ln w="57150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943362" y="2881686"/>
            <a:ext cx="1565031" cy="1565031"/>
          </a:xfrm>
          <a:prstGeom prst="line">
            <a:avLst/>
          </a:prstGeom>
          <a:ln w="2857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43843" y="3154422"/>
            <a:ext cx="647700" cy="647700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88034" y="10940003"/>
            <a:ext cx="169618" cy="169618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70225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938463" y="5732276"/>
            <a:ext cx="1876926" cy="1876926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1408233" y="2848154"/>
            <a:ext cx="306268" cy="306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10476719" y="4983742"/>
            <a:ext cx="238888" cy="238888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595956" y="5231677"/>
            <a:ext cx="471240" cy="47124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VUE CLI4项目搭建"/>
          <p:cNvSpPr txBox="1"/>
          <p:nvPr/>
        </p:nvSpPr>
        <p:spPr>
          <a:xfrm>
            <a:off x="1057593" y="1872615"/>
            <a:ext cx="937133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7000" b="1" spc="2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VUE CLI4</a:t>
            </a:r>
            <a:r>
              <a:rPr lang="zh-CN" altLang="en-US" sz="7000" b="1" spc="2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项目搭建</a:t>
            </a:r>
            <a:endParaRPr lang="zh-CN" altLang="en-US" sz="7000" b="1" spc="20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5" name="课程目的"/>
          <p:cNvSpPr txBox="1"/>
          <p:nvPr/>
        </p:nvSpPr>
        <p:spPr>
          <a:xfrm>
            <a:off x="1493838" y="3771900"/>
            <a:ext cx="84988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10000"/>
              </a:lnSpc>
            </a:pP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本课程的主要目的是</a:t>
            </a:r>
            <a:r>
              <a:rPr lang="en-US" altLang="zh-CN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:  </a:t>
            </a: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指导大家使用</a:t>
            </a:r>
            <a:r>
              <a:rPr lang="en-US" altLang="zh-CN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vue-cli4</a:t>
            </a: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快速安装</a:t>
            </a:r>
            <a:r>
              <a:rPr lang="en-US" altLang="zh-CN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vue</a:t>
            </a: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项目，</a:t>
            </a:r>
            <a:endParaRPr lang="zh-CN" altLang="en-US" sz="160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+mn-ea"/>
            </a:endParaRPr>
          </a:p>
          <a:p>
            <a:pPr algn="ctr" fontAlgn="auto">
              <a:lnSpc>
                <a:spcPct val="170000"/>
              </a:lnSpc>
            </a:pP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并对所搭建的</a:t>
            </a: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项目进行结构</a:t>
            </a:r>
            <a:r>
              <a:rPr lang="zh-CN" altLang="en-US" sz="16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目优化及常用功能补全。</a:t>
            </a:r>
            <a:endParaRPr lang="zh-CN" altLang="en-US" sz="160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+mn-ea"/>
            </a:endParaRPr>
          </a:p>
        </p:txBody>
      </p:sp>
      <p:sp>
        <p:nvSpPr>
          <p:cNvPr id="2" name="课程讲师： 喻文强"/>
          <p:cNvSpPr txBox="1"/>
          <p:nvPr/>
        </p:nvSpPr>
        <p:spPr>
          <a:xfrm>
            <a:off x="1743710" y="5174615"/>
            <a:ext cx="799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课程讲师： 喻文强</a:t>
            </a:r>
            <a:endParaRPr lang="zh-CN" altLang="en-US" sz="160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5" grpId="0"/>
      <p:bldP spid="35" grpId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>
            <a:off x="7517088" y="6166109"/>
            <a:ext cx="814230" cy="691890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24066" y="143116"/>
            <a:ext cx="1587007" cy="1587007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>
            <a:off x="8193187" y="0"/>
            <a:ext cx="3998813" cy="3397978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8505274" y="0"/>
            <a:ext cx="4857978" cy="4128051"/>
          </a:xfrm>
          <a:prstGeom prst="parallelogram">
            <a:avLst>
              <a:gd name="adj" fmla="val 39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7789737" y="0"/>
            <a:ext cx="8804527" cy="6858000"/>
          </a:xfrm>
          <a:prstGeom prst="parallelogram">
            <a:avLst>
              <a:gd name="adj" fmla="val 39300"/>
            </a:avLst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335" y="-1381185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263232" y="5701366"/>
            <a:ext cx="731291" cy="731291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6978" y="5786548"/>
            <a:ext cx="759122" cy="759122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49490" y="6335368"/>
            <a:ext cx="362906" cy="362906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82540" y="5466521"/>
            <a:ext cx="5565913" cy="0"/>
          </a:xfrm>
          <a:prstGeom prst="line">
            <a:avLst/>
          </a:prstGeom>
          <a:ln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01881" y="5327373"/>
            <a:ext cx="4830415" cy="0"/>
          </a:xfrm>
          <a:prstGeom prst="line">
            <a:avLst/>
          </a:prstGeom>
          <a:ln w="3492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155124" y="299471"/>
            <a:ext cx="363138" cy="363138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04478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217249" y="1220624"/>
            <a:ext cx="238888" cy="238888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830209" y="5231677"/>
            <a:ext cx="471240" cy="47124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0567" y="1714314"/>
            <a:ext cx="9130867" cy="3429372"/>
          </a:xfrm>
          <a:prstGeom prst="rect">
            <a:avLst/>
          </a:prstGeom>
          <a:noFill/>
          <a:ln w="50800">
            <a:solidFill>
              <a:srgbClr val="2A4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903095" y="2781300"/>
            <a:ext cx="8028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spc="-15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03.</a:t>
            </a:r>
            <a:r>
              <a:rPr lang="zh-CN" altLang="en-US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项目结构及功能完善</a:t>
            </a:r>
            <a:endParaRPr lang="zh-CN" altLang="en-US" sz="5400" spc="-15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-250825" y="157480"/>
            <a:ext cx="4940935" cy="638810"/>
            <a:chOff x="-395" y="248"/>
            <a:chExt cx="7781" cy="1006"/>
          </a:xfrm>
        </p:grpSpPr>
        <p:grpSp>
          <p:nvGrpSpPr>
            <p:cNvPr id="144" name="组合 143"/>
            <p:cNvGrpSpPr/>
            <p:nvPr>
              <p:custDataLst>
                <p:tags r:id="rId1"/>
              </p:custDataLst>
            </p:nvPr>
          </p:nvGrpSpPr>
          <p:grpSpPr>
            <a:xfrm rot="0">
              <a:off x="-395" y="248"/>
              <a:ext cx="1091" cy="1006"/>
              <a:chOff x="238125" y="233045"/>
              <a:chExt cx="692785" cy="638810"/>
            </a:xfrm>
          </p:grpSpPr>
          <p:sp>
            <p:nvSpPr>
              <p:cNvPr id="145" name="椭圆 144"/>
              <p:cNvSpPr/>
              <p:nvPr>
                <p:custDataLst>
                  <p:tags r:id="rId2"/>
                </p:custDataLst>
              </p:nvPr>
            </p:nvSpPr>
            <p:spPr>
              <a:xfrm>
                <a:off x="238125" y="233045"/>
                <a:ext cx="504825" cy="504825"/>
              </a:xfrm>
              <a:prstGeom prst="ellips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6425" y="547370"/>
                <a:ext cx="324485" cy="3244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696" y="356"/>
              <a:ext cx="6690" cy="811"/>
            </a:xfrm>
            <a:prstGeom prst="rect">
              <a:avLst/>
            </a:prstGeom>
            <a:noFill/>
            <a:ln w="31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lIns="72000" tIns="36195" rIns="72000" bIns="36195" anchor="t" anchorCtr="0">
              <a:sp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algn="l"/>
              <a:r>
                <a:rPr altLang="zh-CN" sz="3200" spc="-15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03.</a:t>
              </a:r>
              <a:r>
                <a:rPr lang="zh-CN" altLang="en-US" sz="320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项目结构及功能完善</a:t>
              </a:r>
              <a:endParaRPr lang="zh-CN" altLang="en-US" sz="32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56" name="矩形 155"/>
          <p:cNvSpPr/>
          <p:nvPr>
            <p:custDataLst>
              <p:tags r:id="rId5"/>
            </p:custDataLst>
          </p:nvPr>
        </p:nvSpPr>
        <p:spPr>
          <a:xfrm>
            <a:off x="6012656" y="0"/>
            <a:ext cx="166687" cy="685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181" name="1"/>
          <p:cNvGrpSpPr/>
          <p:nvPr/>
        </p:nvGrpSpPr>
        <p:grpSpPr>
          <a:xfrm>
            <a:off x="1282065" y="1165225"/>
            <a:ext cx="5027930" cy="711200"/>
            <a:chOff x="2019" y="1835"/>
            <a:chExt cx="7918" cy="1120"/>
          </a:xfrm>
        </p:grpSpPr>
        <p:grpSp>
          <p:nvGrpSpPr>
            <p:cNvPr id="175" name="组合 174"/>
            <p:cNvGrpSpPr/>
            <p:nvPr/>
          </p:nvGrpSpPr>
          <p:grpSpPr>
            <a:xfrm>
              <a:off x="8579" y="1941"/>
              <a:ext cx="1358" cy="900"/>
              <a:chOff x="8692" y="1602"/>
              <a:chExt cx="1358" cy="900"/>
            </a:xfrm>
          </p:grpSpPr>
          <p:sp>
            <p:nvSpPr>
              <p:cNvPr id="157" name="椭圆 156"/>
              <p:cNvSpPr/>
              <p:nvPr>
                <p:custDataLst>
                  <p:tags r:id="rId6"/>
                </p:custDataLst>
              </p:nvPr>
            </p:nvSpPr>
            <p:spPr>
              <a:xfrm>
                <a:off x="9150" y="1602"/>
                <a:ext cx="900" cy="900"/>
              </a:xfrm>
              <a:prstGeom prst="ellipse">
                <a:avLst/>
              </a:prstGeom>
              <a:solidFill>
                <a:srgbClr val="50C4AF"/>
              </a:solidFill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8" name="等腰三角形 157"/>
              <p:cNvSpPr/>
              <p:nvPr>
                <p:custDataLst>
                  <p:tags r:id="rId7"/>
                </p:custDataLst>
              </p:nvPr>
            </p:nvSpPr>
            <p:spPr>
              <a:xfrm rot="16200000">
                <a:off x="8661" y="1861"/>
                <a:ext cx="443" cy="381"/>
              </a:xfrm>
              <a:prstGeom prst="triangl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9" name="文本"/>
            <p:cNvSpPr/>
            <p:nvPr>
              <p:custDataLst>
                <p:tags r:id="rId8"/>
              </p:custDataLst>
            </p:nvPr>
          </p:nvSpPr>
          <p:spPr bwMode="auto">
            <a:xfrm>
              <a:off x="2019" y="1835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修改.eslintrc.js 和 vscode 的settings.json文件</a:t>
              </a:r>
              <a:endParaRPr lang="zh-CN" altLang="en-US" sz="16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182" name="2"/>
          <p:cNvGrpSpPr/>
          <p:nvPr/>
        </p:nvGrpSpPr>
        <p:grpSpPr>
          <a:xfrm>
            <a:off x="5882005" y="1997075"/>
            <a:ext cx="5027295" cy="711200"/>
            <a:chOff x="9263" y="3145"/>
            <a:chExt cx="7917" cy="1120"/>
          </a:xfrm>
        </p:grpSpPr>
        <p:grpSp>
          <p:nvGrpSpPr>
            <p:cNvPr id="178" name="组合 177"/>
            <p:cNvGrpSpPr/>
            <p:nvPr/>
          </p:nvGrpSpPr>
          <p:grpSpPr>
            <a:xfrm>
              <a:off x="9263" y="3250"/>
              <a:ext cx="1358" cy="900"/>
              <a:chOff x="9150" y="2955"/>
              <a:chExt cx="1358" cy="9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66" name="椭圆 165"/>
              <p:cNvSpPr/>
              <p:nvPr>
                <p:custDataLst>
                  <p:tags r:id="rId9"/>
                </p:custDataLst>
              </p:nvPr>
            </p:nvSpPr>
            <p:spPr>
              <a:xfrm>
                <a:off x="9150" y="2955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7" name="等腰三角形 166"/>
              <p:cNvSpPr/>
              <p:nvPr>
                <p:custDataLst>
                  <p:tags r:id="rId10"/>
                </p:custDataLst>
              </p:nvPr>
            </p:nvSpPr>
            <p:spPr>
              <a:xfrm rot="5400000" flipH="1">
                <a:off x="10097" y="3215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8" name="文本"/>
            <p:cNvSpPr/>
            <p:nvPr>
              <p:custDataLst>
                <p:tags r:id="rId11"/>
              </p:custDataLst>
            </p:nvPr>
          </p:nvSpPr>
          <p:spPr bwMode="auto">
            <a:xfrm>
              <a:off x="10918" y="3145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添加vue.config.js文件</a:t>
              </a:r>
              <a:endParaRPr lang="zh-CN" altLang="en-US" sz="16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185" name="3"/>
          <p:cNvGrpSpPr/>
          <p:nvPr/>
        </p:nvGrpSpPr>
        <p:grpSpPr>
          <a:xfrm>
            <a:off x="1282065" y="2828290"/>
            <a:ext cx="5027930" cy="711200"/>
            <a:chOff x="2019" y="4454"/>
            <a:chExt cx="7918" cy="1120"/>
          </a:xfrm>
        </p:grpSpPr>
        <p:grpSp>
          <p:nvGrpSpPr>
            <p:cNvPr id="176" name="组合 175"/>
            <p:cNvGrpSpPr/>
            <p:nvPr/>
          </p:nvGrpSpPr>
          <p:grpSpPr>
            <a:xfrm>
              <a:off x="8579" y="4559"/>
              <a:ext cx="1358" cy="900"/>
              <a:chOff x="8692" y="4309"/>
              <a:chExt cx="1358" cy="900"/>
            </a:xfrm>
          </p:grpSpPr>
          <p:sp>
            <p:nvSpPr>
              <p:cNvPr id="160" name="椭圆 159"/>
              <p:cNvSpPr/>
              <p:nvPr>
                <p:custDataLst>
                  <p:tags r:id="rId12"/>
                </p:custDataLst>
              </p:nvPr>
            </p:nvSpPr>
            <p:spPr>
              <a:xfrm>
                <a:off x="9150" y="4309"/>
                <a:ext cx="900" cy="900"/>
              </a:xfrm>
              <a:prstGeom prst="ellipse">
                <a:avLst/>
              </a:prstGeom>
              <a:solidFill>
                <a:srgbClr val="50C4AF"/>
              </a:solidFill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1" name="等腰三角形 160"/>
              <p:cNvSpPr/>
              <p:nvPr>
                <p:custDataLst>
                  <p:tags r:id="rId13"/>
                </p:custDataLst>
              </p:nvPr>
            </p:nvSpPr>
            <p:spPr>
              <a:xfrm rot="16200000">
                <a:off x="8661" y="4569"/>
                <a:ext cx="443" cy="381"/>
              </a:xfrm>
              <a:prstGeom prst="triangl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2" name="文本"/>
            <p:cNvSpPr/>
            <p:nvPr>
              <p:custDataLst>
                <p:tags r:id="rId14"/>
              </p:custDataLst>
            </p:nvPr>
          </p:nvSpPr>
          <p:spPr bwMode="auto">
            <a:xfrm>
              <a:off x="2019" y="4454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安装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axios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、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vue-axios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、 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element-ui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、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lodash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、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@babel/polyfill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等依赖</a:t>
              </a:r>
              <a:endParaRPr lang="zh-CN" altLang="en-US" sz="16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183" name="4"/>
          <p:cNvGrpSpPr/>
          <p:nvPr/>
        </p:nvGrpSpPr>
        <p:grpSpPr>
          <a:xfrm>
            <a:off x="5882005" y="3659505"/>
            <a:ext cx="5027295" cy="711200"/>
            <a:chOff x="9263" y="5763"/>
            <a:chExt cx="7917" cy="1120"/>
          </a:xfrm>
        </p:grpSpPr>
        <p:grpSp>
          <p:nvGrpSpPr>
            <p:cNvPr id="179" name="组合 178"/>
            <p:cNvGrpSpPr/>
            <p:nvPr/>
          </p:nvGrpSpPr>
          <p:grpSpPr>
            <a:xfrm>
              <a:off x="9263" y="5868"/>
              <a:ext cx="1358" cy="900"/>
              <a:chOff x="9150" y="5663"/>
              <a:chExt cx="1358" cy="9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69" name="椭圆 168"/>
              <p:cNvSpPr/>
              <p:nvPr>
                <p:custDataLst>
                  <p:tags r:id="rId15"/>
                </p:custDataLst>
              </p:nvPr>
            </p:nvSpPr>
            <p:spPr>
              <a:xfrm>
                <a:off x="9150" y="5663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0" name="等腰三角形 169"/>
              <p:cNvSpPr/>
              <p:nvPr>
                <p:custDataLst>
                  <p:tags r:id="rId16"/>
                </p:custDataLst>
              </p:nvPr>
            </p:nvSpPr>
            <p:spPr>
              <a:xfrm rot="5400000" flipH="1">
                <a:off x="10097" y="5923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1" name="文本"/>
            <p:cNvSpPr/>
            <p:nvPr>
              <p:custDataLst>
                <p:tags r:id="rId17"/>
              </p:custDataLst>
            </p:nvPr>
          </p:nvSpPr>
          <p:spPr bwMode="auto">
            <a:xfrm>
              <a:off x="10918" y="5763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修改项目结构及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vue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路由， 并建立完整的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css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预编译器使用机制</a:t>
              </a:r>
              <a:endParaRPr lang="zh-CN" altLang="en-US" sz="16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184" name="5"/>
          <p:cNvGrpSpPr/>
          <p:nvPr/>
        </p:nvGrpSpPr>
        <p:grpSpPr>
          <a:xfrm>
            <a:off x="1282065" y="4490720"/>
            <a:ext cx="5027930" cy="711200"/>
            <a:chOff x="2019" y="7072"/>
            <a:chExt cx="7918" cy="1120"/>
          </a:xfrm>
        </p:grpSpPr>
        <p:grpSp>
          <p:nvGrpSpPr>
            <p:cNvPr id="177" name="组合 176"/>
            <p:cNvGrpSpPr/>
            <p:nvPr/>
          </p:nvGrpSpPr>
          <p:grpSpPr>
            <a:xfrm>
              <a:off x="8579" y="7177"/>
              <a:ext cx="1358" cy="900"/>
              <a:chOff x="8692" y="7017"/>
              <a:chExt cx="1358" cy="900"/>
            </a:xfrm>
          </p:grpSpPr>
          <p:sp>
            <p:nvSpPr>
              <p:cNvPr id="163" name="椭圆 162"/>
              <p:cNvSpPr/>
              <p:nvPr>
                <p:custDataLst>
                  <p:tags r:id="rId18"/>
                </p:custDataLst>
              </p:nvPr>
            </p:nvSpPr>
            <p:spPr>
              <a:xfrm>
                <a:off x="9150" y="7017"/>
                <a:ext cx="900" cy="900"/>
              </a:xfrm>
              <a:prstGeom prst="ellipse">
                <a:avLst/>
              </a:prstGeom>
              <a:solidFill>
                <a:srgbClr val="50C4AF"/>
              </a:solidFill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4" name="等腰三角形 163"/>
              <p:cNvSpPr/>
              <p:nvPr>
                <p:custDataLst>
                  <p:tags r:id="rId19"/>
                </p:custDataLst>
              </p:nvPr>
            </p:nvSpPr>
            <p:spPr>
              <a:xfrm rot="16200000">
                <a:off x="8661" y="7277"/>
                <a:ext cx="443" cy="381"/>
              </a:xfrm>
              <a:prstGeom prst="triangl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5" name="文本"/>
            <p:cNvSpPr/>
            <p:nvPr>
              <p:custDataLst>
                <p:tags r:id="rId20"/>
              </p:custDataLst>
            </p:nvPr>
          </p:nvSpPr>
          <p:spPr bwMode="auto">
            <a:xfrm>
              <a:off x="2019" y="7072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引入字体图标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iconfont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，下载静态文件，并在项目中使用</a:t>
              </a:r>
              <a:endParaRPr lang="zh-CN" altLang="en-US" sz="16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186" name="6"/>
          <p:cNvGrpSpPr/>
          <p:nvPr/>
        </p:nvGrpSpPr>
        <p:grpSpPr>
          <a:xfrm>
            <a:off x="5882005" y="5321935"/>
            <a:ext cx="5027295" cy="709930"/>
            <a:chOff x="9263" y="8381"/>
            <a:chExt cx="7917" cy="1118"/>
          </a:xfrm>
        </p:grpSpPr>
        <p:grpSp>
          <p:nvGrpSpPr>
            <p:cNvPr id="180" name="组合 179"/>
            <p:cNvGrpSpPr/>
            <p:nvPr/>
          </p:nvGrpSpPr>
          <p:grpSpPr>
            <a:xfrm>
              <a:off x="9263" y="8486"/>
              <a:ext cx="1358" cy="900"/>
              <a:chOff x="9150" y="8371"/>
              <a:chExt cx="1358" cy="9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2" name="椭圆 171"/>
              <p:cNvSpPr/>
              <p:nvPr>
                <p:custDataLst>
                  <p:tags r:id="rId21"/>
                </p:custDataLst>
              </p:nvPr>
            </p:nvSpPr>
            <p:spPr>
              <a:xfrm>
                <a:off x="9150" y="8371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3" name="等腰三角形 172"/>
              <p:cNvSpPr/>
              <p:nvPr>
                <p:custDataLst>
                  <p:tags r:id="rId22"/>
                </p:custDataLst>
              </p:nvPr>
            </p:nvSpPr>
            <p:spPr>
              <a:xfrm rot="5400000" flipH="1">
                <a:off x="10097" y="8630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4" name="文本"/>
            <p:cNvSpPr/>
            <p:nvPr>
              <p:custDataLst>
                <p:tags r:id="rId23"/>
              </p:custDataLst>
            </p:nvPr>
          </p:nvSpPr>
          <p:spPr bwMode="auto">
            <a:xfrm>
              <a:off x="10918" y="8381"/>
              <a:ext cx="6263" cy="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/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搭建一个</a:t>
              </a:r>
              <a:r>
                <a:rPr lang="en-US" altLang="zh-CN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koa2+mockjs </a:t>
              </a:r>
              <a:r>
                <a:rPr lang="zh-CN" altLang="en-US" sz="160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的模拟接口服务</a:t>
              </a:r>
              <a:endParaRPr lang="zh-CN" altLang="en-US" sz="16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-250825" y="157480"/>
            <a:ext cx="4940935" cy="638810"/>
            <a:chOff x="-395" y="248"/>
            <a:chExt cx="7781" cy="1006"/>
          </a:xfrm>
        </p:grpSpPr>
        <p:grpSp>
          <p:nvGrpSpPr>
            <p:cNvPr id="144" name="组合 143"/>
            <p:cNvGrpSpPr/>
            <p:nvPr>
              <p:custDataLst>
                <p:tags r:id="rId1"/>
              </p:custDataLst>
            </p:nvPr>
          </p:nvGrpSpPr>
          <p:grpSpPr>
            <a:xfrm rot="0">
              <a:off x="-395" y="248"/>
              <a:ext cx="1091" cy="1006"/>
              <a:chOff x="238125" y="233045"/>
              <a:chExt cx="692785" cy="638810"/>
            </a:xfrm>
          </p:grpSpPr>
          <p:sp>
            <p:nvSpPr>
              <p:cNvPr id="145" name="椭圆 144"/>
              <p:cNvSpPr/>
              <p:nvPr>
                <p:custDataLst>
                  <p:tags r:id="rId2"/>
                </p:custDataLst>
              </p:nvPr>
            </p:nvSpPr>
            <p:spPr>
              <a:xfrm>
                <a:off x="238125" y="233045"/>
                <a:ext cx="504825" cy="504825"/>
              </a:xfrm>
              <a:prstGeom prst="ellips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6425" y="547370"/>
                <a:ext cx="324485" cy="3244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696" y="356"/>
              <a:ext cx="6690" cy="811"/>
            </a:xfrm>
            <a:prstGeom prst="rect">
              <a:avLst/>
            </a:prstGeom>
            <a:noFill/>
            <a:ln w="31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lIns="72000" tIns="36195" rIns="72000" bIns="36195" anchor="t" anchorCtr="0">
              <a:sp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algn="l"/>
              <a:r>
                <a:rPr altLang="zh-CN" sz="3200" spc="-15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03.</a:t>
              </a:r>
              <a:r>
                <a:rPr lang="zh-CN" altLang="en-US" sz="320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项目结构及功能完善</a:t>
              </a:r>
              <a:endParaRPr lang="zh-CN" altLang="en-US" sz="32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56" name="矩形 155"/>
          <p:cNvSpPr/>
          <p:nvPr>
            <p:custDataLst>
              <p:tags r:id="rId5"/>
            </p:custDataLst>
          </p:nvPr>
        </p:nvSpPr>
        <p:spPr>
          <a:xfrm>
            <a:off x="6012656" y="0"/>
            <a:ext cx="166687" cy="685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7" name="7"/>
          <p:cNvGrpSpPr/>
          <p:nvPr/>
        </p:nvGrpSpPr>
        <p:grpSpPr>
          <a:xfrm>
            <a:off x="1282065" y="1165225"/>
            <a:ext cx="5027930" cy="711200"/>
            <a:chOff x="2019" y="1835"/>
            <a:chExt cx="7918" cy="1120"/>
          </a:xfrm>
        </p:grpSpPr>
        <p:grpSp>
          <p:nvGrpSpPr>
            <p:cNvPr id="175" name="组合 174"/>
            <p:cNvGrpSpPr/>
            <p:nvPr/>
          </p:nvGrpSpPr>
          <p:grpSpPr>
            <a:xfrm>
              <a:off x="8579" y="1941"/>
              <a:ext cx="1358" cy="900"/>
              <a:chOff x="8692" y="1602"/>
              <a:chExt cx="1358" cy="9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57" name="椭圆 156"/>
              <p:cNvSpPr/>
              <p:nvPr>
                <p:custDataLst>
                  <p:tags r:id="rId6"/>
                </p:custDataLst>
              </p:nvPr>
            </p:nvSpPr>
            <p:spPr>
              <a:xfrm>
                <a:off x="9150" y="1602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8" name="等腰三角形 157"/>
              <p:cNvSpPr/>
              <p:nvPr>
                <p:custDataLst>
                  <p:tags r:id="rId7"/>
                </p:custDataLst>
              </p:nvPr>
            </p:nvSpPr>
            <p:spPr>
              <a:xfrm rot="16200000">
                <a:off x="8661" y="1861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9" name="文本"/>
            <p:cNvSpPr/>
            <p:nvPr>
              <p:custDataLst>
                <p:tags r:id="rId8"/>
              </p:custDataLst>
            </p:nvPr>
          </p:nvSpPr>
          <p:spPr bwMode="auto">
            <a:xfrm>
              <a:off x="2019" y="1835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r"/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二次封装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axiso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， 并将对应接口集中放在一个文件中处理</a:t>
              </a:r>
              <a:endParaRPr lang="zh-CN" altLang="en-US" sz="1600" spc="15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6" name="9"/>
          <p:cNvGrpSpPr/>
          <p:nvPr/>
        </p:nvGrpSpPr>
        <p:grpSpPr>
          <a:xfrm>
            <a:off x="1282065" y="2828290"/>
            <a:ext cx="5027930" cy="711200"/>
            <a:chOff x="2019" y="4454"/>
            <a:chExt cx="7918" cy="1120"/>
          </a:xfrm>
        </p:grpSpPr>
        <p:grpSp>
          <p:nvGrpSpPr>
            <p:cNvPr id="176" name="组合 175"/>
            <p:cNvGrpSpPr/>
            <p:nvPr/>
          </p:nvGrpSpPr>
          <p:grpSpPr>
            <a:xfrm>
              <a:off x="8579" y="4559"/>
              <a:ext cx="1358" cy="900"/>
              <a:chOff x="8692" y="4309"/>
              <a:chExt cx="1358" cy="9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60" name="椭圆 159"/>
              <p:cNvSpPr/>
              <p:nvPr>
                <p:custDataLst>
                  <p:tags r:id="rId9"/>
                </p:custDataLst>
              </p:nvPr>
            </p:nvSpPr>
            <p:spPr>
              <a:xfrm>
                <a:off x="9150" y="4309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1" name="等腰三角形 160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8661" y="4569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2" name="文本"/>
            <p:cNvSpPr/>
            <p:nvPr>
              <p:custDataLst>
                <p:tags r:id="rId11"/>
              </p:custDataLst>
            </p:nvPr>
          </p:nvSpPr>
          <p:spPr bwMode="auto">
            <a:xfrm>
              <a:off x="2019" y="4454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r"/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使用字段过滤器，及自定义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Event Bus</a:t>
              </a:r>
              <a:endParaRPr lang="en-US" altLang="zh-CN" sz="1600" spc="15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5" name="11"/>
          <p:cNvGrpSpPr/>
          <p:nvPr/>
        </p:nvGrpSpPr>
        <p:grpSpPr>
          <a:xfrm>
            <a:off x="1282065" y="4490720"/>
            <a:ext cx="5027930" cy="711200"/>
            <a:chOff x="2019" y="7072"/>
            <a:chExt cx="7918" cy="1120"/>
          </a:xfrm>
        </p:grpSpPr>
        <p:grpSp>
          <p:nvGrpSpPr>
            <p:cNvPr id="177" name="组合 176"/>
            <p:cNvGrpSpPr/>
            <p:nvPr/>
          </p:nvGrpSpPr>
          <p:grpSpPr>
            <a:xfrm>
              <a:off x="8579" y="7177"/>
              <a:ext cx="1358" cy="900"/>
              <a:chOff x="8692" y="7017"/>
              <a:chExt cx="1358" cy="9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63" name="椭圆 162"/>
              <p:cNvSpPr/>
              <p:nvPr>
                <p:custDataLst>
                  <p:tags r:id="rId12"/>
                </p:custDataLst>
              </p:nvPr>
            </p:nvSpPr>
            <p:spPr>
              <a:xfrm>
                <a:off x="9150" y="7017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4" name="等腰三角形 163"/>
              <p:cNvSpPr/>
              <p:nvPr>
                <p:custDataLst>
                  <p:tags r:id="rId13"/>
                </p:custDataLst>
              </p:nvPr>
            </p:nvSpPr>
            <p:spPr>
              <a:xfrm rot="16200000">
                <a:off x="8661" y="7277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5" name="文本"/>
            <p:cNvSpPr/>
            <p:nvPr>
              <p:custDataLst>
                <p:tags r:id="rId14"/>
              </p:custDataLst>
            </p:nvPr>
          </p:nvSpPr>
          <p:spPr bwMode="auto">
            <a:xfrm>
              <a:off x="2019" y="7072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r"/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安装对应依赖， 使项目支持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jsx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语法</a:t>
              </a:r>
              <a:endParaRPr lang="zh-CN" altLang="en-US" sz="1600" spc="15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4" name="8"/>
          <p:cNvGrpSpPr/>
          <p:nvPr/>
        </p:nvGrpSpPr>
        <p:grpSpPr>
          <a:xfrm>
            <a:off x="5882005" y="1997075"/>
            <a:ext cx="5027295" cy="711200"/>
            <a:chOff x="9263" y="3145"/>
            <a:chExt cx="7917" cy="1120"/>
          </a:xfrm>
        </p:grpSpPr>
        <p:grpSp>
          <p:nvGrpSpPr>
            <p:cNvPr id="178" name="组合 177"/>
            <p:cNvGrpSpPr/>
            <p:nvPr/>
          </p:nvGrpSpPr>
          <p:grpSpPr>
            <a:xfrm>
              <a:off x="9263" y="3250"/>
              <a:ext cx="1358" cy="900"/>
              <a:chOff x="9150" y="2955"/>
              <a:chExt cx="1358" cy="900"/>
            </a:xfrm>
            <a:solidFill>
              <a:srgbClr val="50C4AF"/>
            </a:solidFill>
          </p:grpSpPr>
          <p:sp>
            <p:nvSpPr>
              <p:cNvPr id="166" name="椭圆 165"/>
              <p:cNvSpPr/>
              <p:nvPr>
                <p:custDataLst>
                  <p:tags r:id="rId15"/>
                </p:custDataLst>
              </p:nvPr>
            </p:nvSpPr>
            <p:spPr>
              <a:xfrm>
                <a:off x="9150" y="2955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7" name="等腰三角形 166"/>
              <p:cNvSpPr/>
              <p:nvPr>
                <p:custDataLst>
                  <p:tags r:id="rId16"/>
                </p:custDataLst>
              </p:nvPr>
            </p:nvSpPr>
            <p:spPr>
              <a:xfrm rot="5400000" flipH="1">
                <a:off x="10097" y="3215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8" name="文本"/>
            <p:cNvSpPr/>
            <p:nvPr>
              <p:custDataLst>
                <p:tags r:id="rId17"/>
              </p:custDataLst>
            </p:nvPr>
          </p:nvSpPr>
          <p:spPr bwMode="auto">
            <a:xfrm>
              <a:off x="10918" y="3145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/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按需加载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element-ui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组件</a:t>
              </a:r>
              <a:endParaRPr lang="zh-CN" altLang="en-US" sz="1600" spc="15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3" name="10"/>
          <p:cNvGrpSpPr/>
          <p:nvPr/>
        </p:nvGrpSpPr>
        <p:grpSpPr>
          <a:xfrm>
            <a:off x="5882005" y="3659505"/>
            <a:ext cx="5027295" cy="711200"/>
            <a:chOff x="9263" y="5763"/>
            <a:chExt cx="7917" cy="1120"/>
          </a:xfrm>
        </p:grpSpPr>
        <p:grpSp>
          <p:nvGrpSpPr>
            <p:cNvPr id="179" name="组合 178"/>
            <p:cNvGrpSpPr/>
            <p:nvPr/>
          </p:nvGrpSpPr>
          <p:grpSpPr>
            <a:xfrm>
              <a:off x="9263" y="5868"/>
              <a:ext cx="1358" cy="900"/>
              <a:chOff x="9150" y="5663"/>
              <a:chExt cx="1358" cy="900"/>
            </a:xfrm>
            <a:solidFill>
              <a:srgbClr val="50C4AF"/>
            </a:solidFill>
          </p:grpSpPr>
          <p:sp>
            <p:nvSpPr>
              <p:cNvPr id="169" name="椭圆 168"/>
              <p:cNvSpPr/>
              <p:nvPr>
                <p:custDataLst>
                  <p:tags r:id="rId18"/>
                </p:custDataLst>
              </p:nvPr>
            </p:nvSpPr>
            <p:spPr>
              <a:xfrm>
                <a:off x="9150" y="5663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0" name="等腰三角形 169"/>
              <p:cNvSpPr/>
              <p:nvPr>
                <p:custDataLst>
                  <p:tags r:id="rId19"/>
                </p:custDataLst>
              </p:nvPr>
            </p:nvSpPr>
            <p:spPr>
              <a:xfrm rot="5400000" flipH="1">
                <a:off x="10097" y="5923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1" name="文本"/>
            <p:cNvSpPr/>
            <p:nvPr>
              <p:custDataLst>
                <p:tags r:id="rId20"/>
              </p:custDataLst>
            </p:nvPr>
          </p:nvSpPr>
          <p:spPr bwMode="auto">
            <a:xfrm>
              <a:off x="10918" y="5763"/>
              <a:ext cx="6263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使用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vscode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的代码片段快速创建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vue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模板</a:t>
              </a:r>
              <a:endParaRPr lang="zh-CN" altLang="en-US" sz="1600" spc="15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2" name="12"/>
          <p:cNvGrpSpPr/>
          <p:nvPr/>
        </p:nvGrpSpPr>
        <p:grpSpPr>
          <a:xfrm>
            <a:off x="5882005" y="5321935"/>
            <a:ext cx="5027295" cy="709930"/>
            <a:chOff x="9263" y="8381"/>
            <a:chExt cx="7917" cy="1118"/>
          </a:xfrm>
        </p:grpSpPr>
        <p:grpSp>
          <p:nvGrpSpPr>
            <p:cNvPr id="180" name="组合 179"/>
            <p:cNvGrpSpPr/>
            <p:nvPr/>
          </p:nvGrpSpPr>
          <p:grpSpPr>
            <a:xfrm>
              <a:off x="9263" y="8486"/>
              <a:ext cx="1358" cy="900"/>
              <a:chOff x="9150" y="8371"/>
              <a:chExt cx="1358" cy="900"/>
            </a:xfrm>
            <a:solidFill>
              <a:srgbClr val="50C4AF"/>
            </a:solidFill>
          </p:grpSpPr>
          <p:sp>
            <p:nvSpPr>
              <p:cNvPr id="172" name="椭圆 171"/>
              <p:cNvSpPr/>
              <p:nvPr>
                <p:custDataLst>
                  <p:tags r:id="rId21"/>
                </p:custDataLst>
              </p:nvPr>
            </p:nvSpPr>
            <p:spPr>
              <a:xfrm>
                <a:off x="9150" y="8371"/>
                <a:ext cx="900" cy="900"/>
              </a:xfrm>
              <a:prstGeom prst="ellipse">
                <a:avLst/>
              </a:prstGeom>
              <a:grpFill/>
              <a:ln w="28575">
                <a:solidFill>
                  <a:sysClr val="window" lastClr="FFFFFF"/>
                </a:solidFill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none" lIns="91440" tIns="45720" rIns="91440" bIns="45720" anchor="ctr"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  <a:endParaRPr sz="16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3" name="等腰三角形 172"/>
              <p:cNvSpPr/>
              <p:nvPr>
                <p:custDataLst>
                  <p:tags r:id="rId22"/>
                </p:custDataLst>
              </p:nvPr>
            </p:nvSpPr>
            <p:spPr>
              <a:xfrm rot="5400000" flipH="1">
                <a:off x="10097" y="8630"/>
                <a:ext cx="443" cy="3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4" name="文本"/>
            <p:cNvSpPr/>
            <p:nvPr>
              <p:custDataLst>
                <p:tags r:id="rId23"/>
              </p:custDataLst>
            </p:nvPr>
          </p:nvSpPr>
          <p:spPr bwMode="auto">
            <a:xfrm>
              <a:off x="10918" y="8381"/>
              <a:ext cx="6263" cy="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l"/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分别使用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vue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、</a:t>
              </a:r>
              <a:r>
                <a:rPr lang="en-US" altLang="zh-CN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jsx</a:t>
              </a:r>
              <a:r>
                <a:rPr lang="zh-CN" altLang="en-US" sz="1600">
                  <a:solidFill>
                    <a:srgbClr val="8C8C8C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开发一个内容盒子组件</a:t>
              </a:r>
              <a:endParaRPr lang="zh-CN" altLang="en-US" sz="1600" spc="15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>
            <a:off x="7517088" y="6166109"/>
            <a:ext cx="814230" cy="691890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24066" y="143116"/>
            <a:ext cx="1587007" cy="1587007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>
            <a:off x="8193187" y="0"/>
            <a:ext cx="3998813" cy="3397978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8505274" y="0"/>
            <a:ext cx="4857978" cy="4128051"/>
          </a:xfrm>
          <a:prstGeom prst="parallelogram">
            <a:avLst>
              <a:gd name="adj" fmla="val 39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7789737" y="0"/>
            <a:ext cx="8804527" cy="6858000"/>
          </a:xfrm>
          <a:prstGeom prst="parallelogram">
            <a:avLst>
              <a:gd name="adj" fmla="val 39300"/>
            </a:avLst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335" y="-1381185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263232" y="5701366"/>
            <a:ext cx="731291" cy="731291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6978" y="5786548"/>
            <a:ext cx="759122" cy="759122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49490" y="6335368"/>
            <a:ext cx="362906" cy="362906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82540" y="5466521"/>
            <a:ext cx="5565913" cy="0"/>
          </a:xfrm>
          <a:prstGeom prst="line">
            <a:avLst/>
          </a:prstGeom>
          <a:ln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01881" y="5327373"/>
            <a:ext cx="4830415" cy="0"/>
          </a:xfrm>
          <a:prstGeom prst="line">
            <a:avLst/>
          </a:prstGeom>
          <a:ln w="3492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155124" y="299471"/>
            <a:ext cx="363138" cy="363138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04478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217249" y="1220624"/>
            <a:ext cx="238888" cy="238888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830209" y="5231677"/>
            <a:ext cx="471240" cy="47124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0567" y="1714314"/>
            <a:ext cx="9130867" cy="3429372"/>
          </a:xfrm>
          <a:prstGeom prst="rect">
            <a:avLst/>
          </a:prstGeom>
          <a:noFill/>
          <a:ln w="50800">
            <a:solidFill>
              <a:srgbClr val="2A4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903357" y="2781316"/>
            <a:ext cx="72174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15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04.</a:t>
            </a:r>
            <a:r>
              <a:rPr lang="zh-CN" altLang="en-US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编写</a:t>
            </a:r>
            <a:r>
              <a:rPr lang="en-US" altLang="zh-CN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VUE DEMO</a:t>
            </a:r>
            <a:endParaRPr lang="zh-CN" altLang="en-US" sz="5400" spc="-15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-250825" y="157480"/>
            <a:ext cx="4076700" cy="638810"/>
            <a:chOff x="-395" y="248"/>
            <a:chExt cx="6420" cy="1006"/>
          </a:xfrm>
        </p:grpSpPr>
        <p:grpSp>
          <p:nvGrpSpPr>
            <p:cNvPr id="144" name="组合 143"/>
            <p:cNvGrpSpPr/>
            <p:nvPr>
              <p:custDataLst>
                <p:tags r:id="rId1"/>
              </p:custDataLst>
            </p:nvPr>
          </p:nvGrpSpPr>
          <p:grpSpPr>
            <a:xfrm rot="0">
              <a:off x="-395" y="248"/>
              <a:ext cx="1091" cy="1006"/>
              <a:chOff x="238125" y="233045"/>
              <a:chExt cx="692785" cy="638810"/>
            </a:xfrm>
          </p:grpSpPr>
          <p:sp>
            <p:nvSpPr>
              <p:cNvPr id="145" name="椭圆 144"/>
              <p:cNvSpPr/>
              <p:nvPr>
                <p:custDataLst>
                  <p:tags r:id="rId2"/>
                </p:custDataLst>
              </p:nvPr>
            </p:nvSpPr>
            <p:spPr>
              <a:xfrm>
                <a:off x="238125" y="233045"/>
                <a:ext cx="504825" cy="504825"/>
              </a:xfrm>
              <a:prstGeom prst="ellips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6425" y="547370"/>
                <a:ext cx="324485" cy="3244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696" y="356"/>
              <a:ext cx="5329" cy="811"/>
            </a:xfrm>
            <a:prstGeom prst="rect">
              <a:avLst/>
            </a:prstGeom>
            <a:noFill/>
            <a:ln w="31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lIns="72000" tIns="36195" rIns="72000" bIns="36195" anchor="t" anchorCtr="0">
              <a:sp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algn="l"/>
              <a:r>
                <a:rPr altLang="zh-CN" sz="3200" spc="-15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04.</a:t>
              </a:r>
              <a:r>
                <a:rPr lang="zh-CN" altLang="en-US" sz="320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编写</a:t>
              </a:r>
              <a:r>
                <a:rPr altLang="zh-CN" sz="320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VUE DEMO</a:t>
              </a:r>
              <a:endParaRPr lang="zh-CN" altLang="en-US" sz="32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4" name="图片 3" descr="QQ截图202005232325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78" y="933450"/>
            <a:ext cx="8742045" cy="499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3660" y="6070600"/>
            <a:ext cx="16421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vue demo</a:t>
            </a:r>
            <a:r>
              <a:rPr lang="zh-CN" altLang="en-US" sz="12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效果预览图</a:t>
            </a:r>
            <a:endParaRPr lang="zh-CN" altLang="en-US" sz="12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直角三角形 33"/>
          <p:cNvSpPr/>
          <p:nvPr/>
        </p:nvSpPr>
        <p:spPr>
          <a:xfrm flipH="1">
            <a:off x="8488422" y="2806566"/>
            <a:ext cx="3703578" cy="370357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28446" y="5345720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61679" y="1794797"/>
            <a:ext cx="949937" cy="949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flipV="1">
            <a:off x="1" y="0"/>
            <a:ext cx="3429000" cy="3429000"/>
          </a:xfrm>
          <a:prstGeom prst="rtTriangl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flipH="1">
            <a:off x="8488420" y="3154422"/>
            <a:ext cx="3703578" cy="3703578"/>
          </a:xfrm>
          <a:prstGeom prst="rtTriangl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884332" y="372494"/>
            <a:ext cx="592315" cy="592314"/>
          </a:xfrm>
          <a:prstGeom prst="line">
            <a:avLst/>
          </a:prstGeom>
          <a:ln w="2857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-422747" y="3244360"/>
            <a:ext cx="853332" cy="853331"/>
          </a:xfrm>
          <a:prstGeom prst="line">
            <a:avLst/>
          </a:prstGeom>
          <a:ln w="2857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-1031631" y="-304800"/>
            <a:ext cx="2168769" cy="2168769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05343" y="5779477"/>
            <a:ext cx="1248508" cy="1248508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465167" y="5222630"/>
            <a:ext cx="773724" cy="773724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0413537" y="0"/>
            <a:ext cx="430309" cy="430311"/>
          </a:xfrm>
          <a:prstGeom prst="line">
            <a:avLst/>
          </a:prstGeom>
          <a:ln w="57150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943362" y="2881686"/>
            <a:ext cx="1565031" cy="1565031"/>
          </a:xfrm>
          <a:prstGeom prst="line">
            <a:avLst/>
          </a:prstGeom>
          <a:ln w="2857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43843" y="3154422"/>
            <a:ext cx="647700" cy="647700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88034" y="10940003"/>
            <a:ext cx="169618" cy="169618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70225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938463" y="5732276"/>
            <a:ext cx="1876926" cy="1876926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1408233" y="2848154"/>
            <a:ext cx="306268" cy="306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10476719" y="4750699"/>
            <a:ext cx="238888" cy="238760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595956" y="5231394"/>
            <a:ext cx="471240" cy="47117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30564" y="1987179"/>
            <a:ext cx="973087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spc="200" dirty="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谢谢观看</a:t>
            </a:r>
            <a:endParaRPr lang="zh-CN" altLang="en-US" sz="8000" b="1" spc="200" dirty="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24326" y="3807089"/>
            <a:ext cx="7143349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本</a:t>
            </a:r>
            <a:r>
              <a:rPr lang="en-US" altLang="zh-CN" sz="1400" dirty="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ppt</a:t>
            </a:r>
            <a:r>
              <a:rPr lang="zh-CN" altLang="en-US" sz="1400" dirty="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资料将在之后上传大群，供大家参考，</a:t>
            </a:r>
            <a:endParaRPr lang="zh-CN" altLang="en-US" sz="1400" dirty="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如需要本课程的相关代码，可以在如下地址中获取：</a:t>
            </a:r>
            <a:endParaRPr lang="zh-CN" altLang="en-US" sz="1400" dirty="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https://github.com/yuwq1098/learnVueCli4</a:t>
            </a:r>
            <a:endParaRPr lang="zh-CN" altLang="en-US" sz="1400" dirty="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5" grpId="0"/>
      <p:bldP spid="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使用VUE CLI4快速搭建项目"/>
          <p:cNvGrpSpPr/>
          <p:nvPr/>
        </p:nvGrpSpPr>
        <p:grpSpPr>
          <a:xfrm>
            <a:off x="3285490" y="1467485"/>
            <a:ext cx="4286250" cy="476885"/>
            <a:chOff x="5651" y="3418"/>
            <a:chExt cx="6750" cy="751"/>
          </a:xfrm>
        </p:grpSpPr>
        <p:sp>
          <p:nvSpPr>
            <p:cNvPr id="27" name="对角圆角矩形 26"/>
            <p:cNvSpPr/>
            <p:nvPr/>
          </p:nvSpPr>
          <p:spPr>
            <a:xfrm>
              <a:off x="5651" y="3418"/>
              <a:ext cx="6750" cy="751"/>
            </a:xfrm>
            <a:prstGeom prst="round2DiagRect">
              <a:avLst>
                <a:gd name="adj1" fmla="val 50000"/>
                <a:gd name="adj2" fmla="val 0"/>
              </a:avLst>
            </a:prstGeom>
            <a:ln w="28575" cmpd="dbl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331" y="3503"/>
              <a:ext cx="59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使用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VUE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 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CLI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4快速搭建项目</a:t>
              </a:r>
              <a:endParaRPr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863" y="3632"/>
              <a:ext cx="142" cy="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7" name="结合ESLint与VSCode完成自动格式化代码"/>
          <p:cNvGrpSpPr/>
          <p:nvPr/>
        </p:nvGrpSpPr>
        <p:grpSpPr>
          <a:xfrm>
            <a:off x="3285490" y="2261235"/>
            <a:ext cx="5501640" cy="476250"/>
            <a:chOff x="6188" y="4491"/>
            <a:chExt cx="8664" cy="750"/>
          </a:xfrm>
        </p:grpSpPr>
        <p:sp>
          <p:nvSpPr>
            <p:cNvPr id="44" name="对角圆角矩形 43"/>
            <p:cNvSpPr/>
            <p:nvPr/>
          </p:nvSpPr>
          <p:spPr>
            <a:xfrm>
              <a:off x="6188" y="4491"/>
              <a:ext cx="8664" cy="751"/>
            </a:xfrm>
            <a:prstGeom prst="round2DiagRect">
              <a:avLst>
                <a:gd name="adj1" fmla="val 50000"/>
                <a:gd name="adj2" fmla="val 0"/>
              </a:avLst>
            </a:prstGeom>
            <a:ln w="28575" cmpd="dbl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868" y="4576"/>
              <a:ext cx="7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结合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ESL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int与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VSC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ode完成自动格式化代码</a:t>
              </a:r>
              <a:endParaRPr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400" y="4705"/>
              <a:ext cx="142" cy="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使用CSS预编译器的正确姿势"/>
          <p:cNvGrpSpPr/>
          <p:nvPr/>
        </p:nvGrpSpPr>
        <p:grpSpPr>
          <a:xfrm>
            <a:off x="3285490" y="3054350"/>
            <a:ext cx="4286250" cy="476885"/>
            <a:chOff x="5651" y="3418"/>
            <a:chExt cx="6750" cy="751"/>
          </a:xfrm>
        </p:grpSpPr>
        <p:sp>
          <p:nvSpPr>
            <p:cNvPr id="48" name="对角圆角矩形 47"/>
            <p:cNvSpPr/>
            <p:nvPr/>
          </p:nvSpPr>
          <p:spPr>
            <a:xfrm>
              <a:off x="5651" y="3418"/>
              <a:ext cx="6750" cy="751"/>
            </a:xfrm>
            <a:prstGeom prst="round2DiagRect">
              <a:avLst>
                <a:gd name="adj1" fmla="val 50000"/>
                <a:gd name="adj2" fmla="val 0"/>
              </a:avLst>
            </a:prstGeom>
            <a:ln w="28575" cmpd="dbl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31" y="3503"/>
              <a:ext cx="59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CSS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预编译器的</a:t>
              </a:r>
              <a:r>
                <a:rPr lang="zh-CN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完整使用套路</a:t>
              </a:r>
              <a:endParaRPr lang="zh-CN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863" y="3632"/>
              <a:ext cx="142" cy="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8" name="使用KOA2+MockJS的接口模拟"/>
          <p:cNvGrpSpPr/>
          <p:nvPr/>
        </p:nvGrpSpPr>
        <p:grpSpPr>
          <a:xfrm>
            <a:off x="3285490" y="3848100"/>
            <a:ext cx="4522470" cy="476885"/>
            <a:chOff x="6188" y="6637"/>
            <a:chExt cx="7122" cy="751"/>
          </a:xfrm>
        </p:grpSpPr>
        <p:sp>
          <p:nvSpPr>
            <p:cNvPr id="52" name="对角圆角矩形 51"/>
            <p:cNvSpPr/>
            <p:nvPr/>
          </p:nvSpPr>
          <p:spPr>
            <a:xfrm>
              <a:off x="6188" y="6637"/>
              <a:ext cx="7122" cy="751"/>
            </a:xfrm>
            <a:prstGeom prst="round2DiagRect">
              <a:avLst>
                <a:gd name="adj1" fmla="val 50000"/>
                <a:gd name="adj2" fmla="val 0"/>
              </a:avLst>
            </a:prstGeom>
            <a:ln w="28575" cmpd="dbl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68" y="6722"/>
              <a:ext cx="59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使用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KOA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2+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M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ock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JS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的接口模拟</a:t>
              </a:r>
              <a:endParaRPr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400" y="6851"/>
              <a:ext cx="142" cy="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9" name="学会使用VUE结合其他技术栈完善项目框架"/>
          <p:cNvGrpSpPr/>
          <p:nvPr/>
        </p:nvGrpSpPr>
        <p:grpSpPr>
          <a:xfrm>
            <a:off x="3285490" y="4641215"/>
            <a:ext cx="5659120" cy="476250"/>
            <a:chOff x="6188" y="7710"/>
            <a:chExt cx="8912" cy="750"/>
          </a:xfrm>
        </p:grpSpPr>
        <p:sp>
          <p:nvSpPr>
            <p:cNvPr id="56" name="对角圆角矩形 55"/>
            <p:cNvSpPr/>
            <p:nvPr/>
          </p:nvSpPr>
          <p:spPr>
            <a:xfrm>
              <a:off x="6188" y="7710"/>
              <a:ext cx="8913" cy="751"/>
            </a:xfrm>
            <a:prstGeom prst="round2DiagRect">
              <a:avLst>
                <a:gd name="adj1" fmla="val 50000"/>
                <a:gd name="adj2" fmla="val 0"/>
              </a:avLst>
            </a:prstGeom>
            <a:ln w="28575" cmpd="dbl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868" y="7795"/>
              <a:ext cx="75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学会使用</a:t>
              </a:r>
              <a:r>
                <a:rPr 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VUE</a:t>
              </a:r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结合其他技术栈完善项目框架</a:t>
              </a:r>
              <a:endParaRPr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00" y="7924"/>
              <a:ext cx="142" cy="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0" name="学会使用JSX编写VUE组件"/>
          <p:cNvGrpSpPr/>
          <p:nvPr/>
        </p:nvGrpSpPr>
        <p:grpSpPr>
          <a:xfrm>
            <a:off x="3285490" y="5434330"/>
            <a:ext cx="3954780" cy="476250"/>
            <a:chOff x="6188" y="8783"/>
            <a:chExt cx="6228" cy="750"/>
          </a:xfrm>
        </p:grpSpPr>
        <p:sp>
          <p:nvSpPr>
            <p:cNvPr id="64" name="对角圆角矩形 63"/>
            <p:cNvSpPr/>
            <p:nvPr/>
          </p:nvSpPr>
          <p:spPr>
            <a:xfrm>
              <a:off x="6188" y="8783"/>
              <a:ext cx="6228" cy="751"/>
            </a:xfrm>
            <a:prstGeom prst="round2DiagRect">
              <a:avLst>
                <a:gd name="adj1" fmla="val 50000"/>
                <a:gd name="adj2" fmla="val 0"/>
              </a:avLst>
            </a:prstGeom>
            <a:ln w="28575" cmpd="dbl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868" y="8868"/>
              <a:ext cx="5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学会使用JSX</a:t>
              </a:r>
              <a:r>
                <a:rPr lang="zh-CN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编写</a:t>
              </a:r>
              <a:r>
                <a:rPr lang="en-US" altLang="zh-CN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VUE</a:t>
              </a:r>
              <a:r>
                <a:rPr lang="zh-CN" altLang="en-US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</a:rPr>
                <a:t>组件</a:t>
              </a:r>
              <a:endParaRPr lang="zh-CN" altLang="en-US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400" y="8997"/>
              <a:ext cx="142" cy="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-250825" y="157480"/>
            <a:ext cx="7247255" cy="638810"/>
            <a:chOff x="-395" y="248"/>
            <a:chExt cx="11413" cy="1006"/>
          </a:xfrm>
        </p:grpSpPr>
        <p:grpSp>
          <p:nvGrpSpPr>
            <p:cNvPr id="144" name="组合 143"/>
            <p:cNvGrpSpPr/>
            <p:nvPr>
              <p:custDataLst>
                <p:tags r:id="rId1"/>
              </p:custDataLst>
            </p:nvPr>
          </p:nvGrpSpPr>
          <p:grpSpPr>
            <a:xfrm rot="0">
              <a:off x="-395" y="248"/>
              <a:ext cx="1091" cy="1006"/>
              <a:chOff x="238125" y="233045"/>
              <a:chExt cx="692785" cy="638810"/>
            </a:xfrm>
          </p:grpSpPr>
          <p:sp>
            <p:nvSpPr>
              <p:cNvPr id="145" name="椭圆 144"/>
              <p:cNvSpPr/>
              <p:nvPr>
                <p:custDataLst>
                  <p:tags r:id="rId2"/>
                </p:custDataLst>
              </p:nvPr>
            </p:nvSpPr>
            <p:spPr>
              <a:xfrm>
                <a:off x="238125" y="233045"/>
                <a:ext cx="504825" cy="504825"/>
              </a:xfrm>
              <a:prstGeom prst="ellips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6425" y="547370"/>
                <a:ext cx="324485" cy="3244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696" y="356"/>
              <a:ext cx="10322" cy="889"/>
            </a:xfrm>
            <a:prstGeom prst="rect">
              <a:avLst/>
            </a:prstGeom>
            <a:noFill/>
            <a:ln w="31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lIns="72000" tIns="36195" rIns="72000" bIns="36195" anchor="t" anchorCtr="0">
              <a:sp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0" lvl="0" indent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SzPct val="100000"/>
                <a:buNone/>
              </a:pPr>
              <a:r>
                <a:rPr lang="zh-CN" altLang="en-US" sz="32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学习完本课程你基本能掌握以下技能</a:t>
              </a:r>
              <a:endParaRPr lang="zh-CN" altLang="en-US" sz="32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>
            <a:off x="4948028" y="3460021"/>
            <a:ext cx="3998813" cy="3397978"/>
          </a:xfrm>
          <a:prstGeom prst="parallelogram">
            <a:avLst>
              <a:gd name="adj" fmla="val 39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9041" y="5119854"/>
            <a:ext cx="731291" cy="731291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01352" y="4392982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01449" y="2305550"/>
            <a:ext cx="1168645" cy="1168645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7585326" y="2025241"/>
            <a:ext cx="5314123" cy="4515659"/>
          </a:xfrm>
          <a:prstGeom prst="parallelogram">
            <a:avLst>
              <a:gd name="adj" fmla="val 39300"/>
            </a:avLst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27454" y="5876502"/>
            <a:ext cx="773724" cy="773724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87125" y="-782006"/>
            <a:ext cx="2168769" cy="2168769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526139"/>
            <a:ext cx="11582401" cy="580445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89981" y="6168887"/>
            <a:ext cx="5565913" cy="0"/>
          </a:xfrm>
          <a:prstGeom prst="line">
            <a:avLst/>
          </a:prstGeom>
          <a:ln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09322" y="6029739"/>
            <a:ext cx="4830415" cy="0"/>
          </a:xfrm>
          <a:prstGeom prst="line">
            <a:avLst/>
          </a:prstGeom>
          <a:ln w="3492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04478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11710972" y="4983742"/>
            <a:ext cx="238888" cy="238888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830209" y="5231677"/>
            <a:ext cx="471240" cy="47124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83765" y="2453640"/>
            <a:ext cx="7669530" cy="1979930"/>
            <a:chOff x="3439" y="3864"/>
            <a:chExt cx="12078" cy="3118"/>
          </a:xfrm>
        </p:grpSpPr>
        <p:sp>
          <p:nvSpPr>
            <p:cNvPr id="26" name="TextBox 76"/>
            <p:cNvSpPr txBox="1"/>
            <p:nvPr/>
          </p:nvSpPr>
          <p:spPr>
            <a:xfrm>
              <a:off x="3439" y="3864"/>
              <a:ext cx="47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-15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准备</a:t>
              </a:r>
              <a:r>
                <a:rPr lang="zh-CN" altLang="en-US" sz="2400" spc="-15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安装项目的环境</a:t>
              </a:r>
              <a:endParaRPr lang="zh-CN" altLang="en-US" sz="2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3439" y="6258"/>
              <a:ext cx="4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项目结构及功能</a:t>
              </a:r>
              <a:r>
                <a:rPr lang="zh-CN" altLang="en-US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完善</a:t>
              </a:r>
              <a:endParaRPr lang="zh-CN" altLang="en-US" sz="2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0831" y="3864"/>
              <a:ext cx="4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用</a:t>
              </a:r>
              <a:r>
                <a:rPr lang="en-US" altLang="zh-CN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VUE CLI4</a:t>
              </a:r>
              <a:r>
                <a:rPr lang="zh-CN" altLang="en-US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+mn-ea"/>
                </a:rPr>
                <a:t>搭建项目</a:t>
              </a:r>
              <a:endParaRPr lang="zh-CN" sz="2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10844" y="6258"/>
              <a:ext cx="46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编写</a:t>
              </a:r>
              <a:r>
                <a:rPr lang="en-US" altLang="zh-CN" sz="2400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VUE DEMO</a:t>
              </a:r>
              <a:endParaRPr lang="en-US" altLang="zh-CN" sz="2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1545" y="2139315"/>
            <a:ext cx="5912485" cy="2465070"/>
            <a:chOff x="1467" y="3369"/>
            <a:chExt cx="9311" cy="3882"/>
          </a:xfrm>
        </p:grpSpPr>
        <p:sp>
          <p:nvSpPr>
            <p:cNvPr id="24" name="01"/>
            <p:cNvSpPr txBox="1">
              <a:spLocks noChangeArrowheads="1"/>
            </p:cNvSpPr>
            <p:nvPr/>
          </p:nvSpPr>
          <p:spPr bwMode="auto">
            <a:xfrm>
              <a:off x="1467" y="3369"/>
              <a:ext cx="1917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u="sng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en-US" altLang="zh-CN" sz="5400" u="sng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03"/>
            <p:cNvSpPr txBox="1">
              <a:spLocks noChangeArrowheads="1"/>
            </p:cNvSpPr>
            <p:nvPr/>
          </p:nvSpPr>
          <p:spPr bwMode="auto">
            <a:xfrm>
              <a:off x="1467" y="5799"/>
              <a:ext cx="1917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u="sng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en-US" altLang="zh-CN" sz="5400" u="sng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02"/>
            <p:cNvSpPr txBox="1">
              <a:spLocks noChangeArrowheads="1"/>
            </p:cNvSpPr>
            <p:nvPr/>
          </p:nvSpPr>
          <p:spPr bwMode="auto">
            <a:xfrm>
              <a:off x="8862" y="3369"/>
              <a:ext cx="1917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u="sng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en-US" altLang="zh-CN" sz="5400" u="sng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04"/>
            <p:cNvSpPr txBox="1">
              <a:spLocks noChangeArrowheads="1"/>
            </p:cNvSpPr>
            <p:nvPr/>
          </p:nvSpPr>
          <p:spPr bwMode="auto">
            <a:xfrm>
              <a:off x="8862" y="5799"/>
              <a:ext cx="1917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400" u="sng" dirty="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04</a:t>
              </a:r>
              <a:endParaRPr lang="en-US" altLang="zh-CN" sz="5400" u="sng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-250825" y="157480"/>
            <a:ext cx="1586865" cy="638810"/>
            <a:chOff x="-395" y="248"/>
            <a:chExt cx="2499" cy="1006"/>
          </a:xfrm>
        </p:grpSpPr>
        <p:grpSp>
          <p:nvGrpSpPr>
            <p:cNvPr id="144" name="组合 143"/>
            <p:cNvGrpSpPr/>
            <p:nvPr>
              <p:custDataLst>
                <p:tags r:id="rId1"/>
              </p:custDataLst>
            </p:nvPr>
          </p:nvGrpSpPr>
          <p:grpSpPr>
            <a:xfrm rot="0">
              <a:off x="-395" y="248"/>
              <a:ext cx="1091" cy="1006"/>
              <a:chOff x="238125" y="233045"/>
              <a:chExt cx="692785" cy="638810"/>
            </a:xfrm>
          </p:grpSpPr>
          <p:sp>
            <p:nvSpPr>
              <p:cNvPr id="145" name="椭圆 144"/>
              <p:cNvSpPr/>
              <p:nvPr>
                <p:custDataLst>
                  <p:tags r:id="rId2"/>
                </p:custDataLst>
              </p:nvPr>
            </p:nvSpPr>
            <p:spPr>
              <a:xfrm>
                <a:off x="238125" y="233045"/>
                <a:ext cx="504825" cy="504825"/>
              </a:xfrm>
              <a:prstGeom prst="ellips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6425" y="547370"/>
                <a:ext cx="324485" cy="3244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696" y="356"/>
              <a:ext cx="1408" cy="841"/>
            </a:xfrm>
            <a:prstGeom prst="rect">
              <a:avLst/>
            </a:prstGeom>
            <a:noFill/>
            <a:ln w="31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lIns="72000" tIns="36195" rIns="72000" bIns="36195" anchor="t" anchorCtr="0">
              <a:sp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0" lvl="0" indent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SzPct val="100000"/>
                <a:buNone/>
              </a:pPr>
              <a:r>
                <a:rPr lang="zh-CN" altLang="en-US" sz="30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目录</a:t>
              </a:r>
              <a:endParaRPr lang="zh-CN" altLang="en-US" sz="30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>
            <a:off x="7517088" y="6166109"/>
            <a:ext cx="814230" cy="691890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24066" y="143116"/>
            <a:ext cx="1587007" cy="1587007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>
            <a:off x="8193187" y="0"/>
            <a:ext cx="3998813" cy="3397978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8505274" y="0"/>
            <a:ext cx="4857978" cy="4128051"/>
          </a:xfrm>
          <a:prstGeom prst="parallelogram">
            <a:avLst>
              <a:gd name="adj" fmla="val 39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7789737" y="0"/>
            <a:ext cx="8804527" cy="6858000"/>
          </a:xfrm>
          <a:prstGeom prst="parallelogram">
            <a:avLst>
              <a:gd name="adj" fmla="val 39300"/>
            </a:avLst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335" y="-1381185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263232" y="5701366"/>
            <a:ext cx="731291" cy="731291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6978" y="5786548"/>
            <a:ext cx="759122" cy="759122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49490" y="6335368"/>
            <a:ext cx="362906" cy="362906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82540" y="5466521"/>
            <a:ext cx="5565913" cy="0"/>
          </a:xfrm>
          <a:prstGeom prst="line">
            <a:avLst/>
          </a:prstGeom>
          <a:ln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01881" y="5327373"/>
            <a:ext cx="4830415" cy="0"/>
          </a:xfrm>
          <a:prstGeom prst="line">
            <a:avLst/>
          </a:prstGeom>
          <a:ln w="3492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155124" y="299471"/>
            <a:ext cx="363138" cy="363138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04478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217249" y="1220624"/>
            <a:ext cx="238888" cy="238888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830209" y="5231677"/>
            <a:ext cx="471240" cy="47124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0567" y="1714314"/>
            <a:ext cx="9130867" cy="3429372"/>
          </a:xfrm>
          <a:prstGeom prst="rect">
            <a:avLst/>
          </a:prstGeom>
          <a:noFill/>
          <a:ln w="50800">
            <a:solidFill>
              <a:srgbClr val="2A4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903357" y="2781316"/>
            <a:ext cx="72174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15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01.</a:t>
            </a:r>
            <a:r>
              <a:rPr lang="zh-CN" altLang="en-US" sz="5400" spc="-15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+mn-ea"/>
              </a:rPr>
              <a:t>准备</a:t>
            </a:r>
            <a:r>
              <a:rPr lang="zh-CN" altLang="en-US" sz="5400" spc="-15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安装</a:t>
            </a:r>
            <a:r>
              <a:rPr lang="zh-CN" altLang="en-US" sz="5400" spc="-15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项目的环境</a:t>
            </a:r>
            <a:endParaRPr lang="zh-CN" altLang="en-US" sz="5400" spc="-15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-250825" y="157480"/>
            <a:ext cx="4820920" cy="638810"/>
            <a:chOff x="-395" y="248"/>
            <a:chExt cx="7592" cy="1006"/>
          </a:xfrm>
        </p:grpSpPr>
        <p:grpSp>
          <p:nvGrpSpPr>
            <p:cNvPr id="144" name="组合 143"/>
            <p:cNvGrpSpPr/>
            <p:nvPr>
              <p:custDataLst>
                <p:tags r:id="rId1"/>
              </p:custDataLst>
            </p:nvPr>
          </p:nvGrpSpPr>
          <p:grpSpPr>
            <a:xfrm rot="0">
              <a:off x="-395" y="248"/>
              <a:ext cx="1091" cy="1006"/>
              <a:chOff x="238125" y="233045"/>
              <a:chExt cx="692785" cy="638810"/>
            </a:xfrm>
          </p:grpSpPr>
          <p:sp>
            <p:nvSpPr>
              <p:cNvPr id="145" name="椭圆 144"/>
              <p:cNvSpPr/>
              <p:nvPr>
                <p:custDataLst>
                  <p:tags r:id="rId2"/>
                </p:custDataLst>
              </p:nvPr>
            </p:nvSpPr>
            <p:spPr>
              <a:xfrm>
                <a:off x="238125" y="233045"/>
                <a:ext cx="504825" cy="504825"/>
              </a:xfrm>
              <a:prstGeom prst="ellipse">
                <a:avLst/>
              </a:prstGeom>
              <a:solidFill>
                <a:srgbClr val="50C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>
                <p:custDataLst>
                  <p:tags r:id="rId3"/>
                </p:custDataLst>
              </p:nvPr>
            </p:nvSpPr>
            <p:spPr>
              <a:xfrm>
                <a:off x="606425" y="547370"/>
                <a:ext cx="324485" cy="3244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itle 6"/>
            <p:cNvSpPr txBox="1"/>
            <p:nvPr>
              <p:custDataLst>
                <p:tags r:id="rId4"/>
              </p:custDataLst>
            </p:nvPr>
          </p:nvSpPr>
          <p:spPr>
            <a:xfrm>
              <a:off x="696" y="356"/>
              <a:ext cx="6501" cy="889"/>
            </a:xfrm>
            <a:prstGeom prst="rect">
              <a:avLst/>
            </a:prstGeom>
            <a:noFill/>
            <a:ln w="31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lIns="72000" tIns="36195" rIns="72000" bIns="36195" anchor="t" anchorCtr="0">
              <a:sp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0" lvl="0" indent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SzPct val="100000"/>
                <a:buNone/>
              </a:pPr>
              <a:r>
                <a:rPr altLang="zh-CN" sz="3200" spc="-15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01.</a:t>
              </a:r>
              <a:r>
                <a:rPr lang="zh-CN" altLang="en-US" sz="3200" spc="-15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准备</a:t>
              </a:r>
              <a:r>
                <a:rPr lang="zh-CN" altLang="en-US" sz="3200" spc="-150">
                  <a:solidFill>
                    <a:srgbClr val="58525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+mn-ea"/>
                </a:rPr>
                <a:t>安装项目的环境</a:t>
              </a:r>
              <a:endParaRPr lang="zh-CN" altLang="en-US" sz="32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4" name="Node.js"/>
          <p:cNvGrpSpPr/>
          <p:nvPr/>
        </p:nvGrpSpPr>
        <p:grpSpPr>
          <a:xfrm>
            <a:off x="1933575" y="1089025"/>
            <a:ext cx="1517650" cy="1517650"/>
            <a:chOff x="3045" y="1715"/>
            <a:chExt cx="2390" cy="2390"/>
          </a:xfrm>
        </p:grpSpPr>
        <p:sp>
          <p:nvSpPr>
            <p:cNvPr id="379" name="正五边形 378"/>
            <p:cNvSpPr/>
            <p:nvPr>
              <p:custDataLst>
                <p:tags r:id="rId5"/>
              </p:custDataLst>
            </p:nvPr>
          </p:nvSpPr>
          <p:spPr>
            <a:xfrm rot="19440000">
              <a:off x="3045" y="1715"/>
              <a:ext cx="2390" cy="2390"/>
            </a:xfrm>
            <a:prstGeom prst="pentagon">
              <a:avLst/>
            </a:prstGeom>
            <a:solidFill>
              <a:srgbClr val="47B7A3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6" name="文本框 385"/>
            <p:cNvSpPr txBox="1"/>
            <p:nvPr>
              <p:custDataLst>
                <p:tags r:id="rId6"/>
              </p:custDataLst>
            </p:nvPr>
          </p:nvSpPr>
          <p:spPr>
            <a:xfrm>
              <a:off x="3277" y="2294"/>
              <a:ext cx="1922" cy="127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600" b="1" spc="300">
                  <a:solidFill>
                    <a:sysClr val="window" lastClr="FFFFFF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NodeJS</a:t>
              </a:r>
              <a:endParaRPr lang="en-US" altLang="zh-CN" sz="1600" b="1" spc="300">
                <a:solidFill>
                  <a:sysClr val="window" lastClr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3" name="vscode"/>
          <p:cNvGrpSpPr/>
          <p:nvPr/>
        </p:nvGrpSpPr>
        <p:grpSpPr>
          <a:xfrm>
            <a:off x="2788285" y="2197735"/>
            <a:ext cx="1517650" cy="1517650"/>
            <a:chOff x="4391" y="3461"/>
            <a:chExt cx="2390" cy="2390"/>
          </a:xfrm>
        </p:grpSpPr>
        <p:sp>
          <p:nvSpPr>
            <p:cNvPr id="377" name="正五边形 376"/>
            <p:cNvSpPr/>
            <p:nvPr>
              <p:custDataLst>
                <p:tags r:id="rId7"/>
              </p:custDataLst>
            </p:nvPr>
          </p:nvSpPr>
          <p:spPr>
            <a:xfrm>
              <a:off x="4391" y="3461"/>
              <a:ext cx="2390" cy="2390"/>
            </a:xfrm>
            <a:prstGeom prst="pentagon">
              <a:avLst/>
            </a:prstGeom>
            <a:solidFill>
              <a:srgbClr val="47B7A3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9" name="文本框 388"/>
            <p:cNvSpPr txBox="1"/>
            <p:nvPr>
              <p:custDataLst>
                <p:tags r:id="rId8"/>
              </p:custDataLst>
            </p:nvPr>
          </p:nvSpPr>
          <p:spPr>
            <a:xfrm>
              <a:off x="4623" y="4033"/>
              <a:ext cx="1922" cy="127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600" b="1" spc="300">
                  <a:solidFill>
                    <a:sysClr val="window" lastClr="FFFFFF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VSCode</a:t>
              </a:r>
              <a:endParaRPr lang="en-US" altLang="zh-CN" sz="1600" b="1" spc="300">
                <a:solidFill>
                  <a:sysClr val="window" lastClr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5" name="chrome"/>
          <p:cNvGrpSpPr/>
          <p:nvPr/>
        </p:nvGrpSpPr>
        <p:grpSpPr>
          <a:xfrm>
            <a:off x="2788285" y="3738245"/>
            <a:ext cx="1517650" cy="1517650"/>
            <a:chOff x="4391" y="5887"/>
            <a:chExt cx="2390" cy="2390"/>
          </a:xfrm>
        </p:grpSpPr>
        <p:sp>
          <p:nvSpPr>
            <p:cNvPr id="378" name="正五边形 377"/>
            <p:cNvSpPr/>
            <p:nvPr>
              <p:custDataLst>
                <p:tags r:id="rId9"/>
              </p:custDataLst>
            </p:nvPr>
          </p:nvSpPr>
          <p:spPr>
            <a:xfrm rot="10800000">
              <a:off x="4391" y="5887"/>
              <a:ext cx="2390" cy="2390"/>
            </a:xfrm>
            <a:prstGeom prst="pentagon">
              <a:avLst/>
            </a:prstGeom>
            <a:solidFill>
              <a:srgbClr val="47B7A3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0" name="文本框 389"/>
            <p:cNvSpPr txBox="1"/>
            <p:nvPr>
              <p:custDataLst>
                <p:tags r:id="rId10"/>
              </p:custDataLst>
            </p:nvPr>
          </p:nvSpPr>
          <p:spPr>
            <a:xfrm>
              <a:off x="4623" y="6273"/>
              <a:ext cx="1922" cy="127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600" b="1" spc="300">
                  <a:solidFill>
                    <a:sysClr val="window" lastClr="FFFFFF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Chrome</a:t>
              </a:r>
              <a:endParaRPr lang="en-US" altLang="zh-CN" sz="1600" b="1" spc="300">
                <a:solidFill>
                  <a:sysClr val="window" lastClr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2" name="yarn"/>
          <p:cNvGrpSpPr/>
          <p:nvPr/>
        </p:nvGrpSpPr>
        <p:grpSpPr>
          <a:xfrm>
            <a:off x="1933575" y="4846320"/>
            <a:ext cx="1517650" cy="1517650"/>
            <a:chOff x="3045" y="7632"/>
            <a:chExt cx="2390" cy="2390"/>
          </a:xfrm>
        </p:grpSpPr>
        <p:sp>
          <p:nvSpPr>
            <p:cNvPr id="383" name="正五边形 382"/>
            <p:cNvSpPr/>
            <p:nvPr>
              <p:custDataLst>
                <p:tags r:id="rId11"/>
              </p:custDataLst>
            </p:nvPr>
          </p:nvSpPr>
          <p:spPr>
            <a:xfrm rot="2160000" flipV="1">
              <a:off x="3045" y="7632"/>
              <a:ext cx="2390" cy="2390"/>
            </a:xfrm>
            <a:prstGeom prst="pentagon">
              <a:avLst/>
            </a:prstGeom>
            <a:solidFill>
              <a:srgbClr val="47B7A3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7" name="文本框 386"/>
            <p:cNvSpPr txBox="1"/>
            <p:nvPr>
              <p:custDataLst>
                <p:tags r:id="rId12"/>
              </p:custDataLst>
            </p:nvPr>
          </p:nvSpPr>
          <p:spPr>
            <a:xfrm>
              <a:off x="3277" y="8091"/>
              <a:ext cx="1922" cy="127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600" b="1" spc="300">
                  <a:solidFill>
                    <a:sysClr val="window" lastClr="FFFFFF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YARN</a:t>
              </a:r>
              <a:endParaRPr lang="en-US" altLang="zh-CN" sz="1600" b="1" spc="300">
                <a:solidFill>
                  <a:sysClr val="window" lastClr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69255" y="1636395"/>
            <a:ext cx="5243830" cy="1160780"/>
            <a:chOff x="8613" y="2577"/>
            <a:chExt cx="8258" cy="1828"/>
          </a:xfrm>
        </p:grpSpPr>
        <p:sp>
          <p:nvSpPr>
            <p:cNvPr id="4" name="小标题"/>
            <p:cNvSpPr txBox="1"/>
            <p:nvPr>
              <p:custDataLst>
                <p:tags r:id="rId13"/>
              </p:custDataLst>
            </p:nvPr>
          </p:nvSpPr>
          <p:spPr>
            <a:xfrm>
              <a:off x="8613" y="2577"/>
              <a:ext cx="6093" cy="7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Arial" panose="020B0604020202020204" pitchFamily="34" charset="0"/>
                </a:rPr>
                <a:t>NodeJS</a:t>
              </a:r>
              <a:endParaRPr lang="en-US" altLang="zh-CN" b="1" spc="3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4"/>
              </p:custDataLst>
            </p:nvPr>
          </p:nvSpPr>
          <p:spPr>
            <a:xfrm>
              <a:off x="8613" y="3367"/>
              <a:ext cx="8259" cy="1038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推荐下载历史版本，大约一年前的版本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https://nodejs.org/zh-cn/download/releases/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469255" y="2794635"/>
            <a:ext cx="5243830" cy="1160780"/>
            <a:chOff x="8613" y="4401"/>
            <a:chExt cx="8258" cy="1828"/>
          </a:xfrm>
        </p:grpSpPr>
        <p:sp>
          <p:nvSpPr>
            <p:cNvPr id="9" name="小标题"/>
            <p:cNvSpPr txBox="1"/>
            <p:nvPr>
              <p:custDataLst>
                <p:tags r:id="rId15"/>
              </p:custDataLst>
            </p:nvPr>
          </p:nvSpPr>
          <p:spPr>
            <a:xfrm>
              <a:off x="8613" y="4401"/>
              <a:ext cx="6093" cy="7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VSCode</a:t>
              </a:r>
              <a:r>
                <a:rPr lang="zh-CN" altLang="en-US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编辑器</a:t>
              </a:r>
              <a:endParaRPr lang="zh-CN" altLang="en-US" b="1" spc="3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6"/>
              </p:custDataLst>
            </p:nvPr>
          </p:nvSpPr>
          <p:spPr>
            <a:xfrm>
              <a:off x="8613" y="5191"/>
              <a:ext cx="8259" cy="1038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是一个轻量且强大的跨平台开源代码编辑器（IDE）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https://code.visualstudio.com/Download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69255" y="3952875"/>
            <a:ext cx="5243830" cy="914400"/>
            <a:chOff x="8613" y="6225"/>
            <a:chExt cx="8258" cy="1440"/>
          </a:xfrm>
        </p:grpSpPr>
        <p:sp>
          <p:nvSpPr>
            <p:cNvPr id="11" name="小标题"/>
            <p:cNvSpPr txBox="1"/>
            <p:nvPr>
              <p:custDataLst>
                <p:tags r:id="rId17"/>
              </p:custDataLst>
            </p:nvPr>
          </p:nvSpPr>
          <p:spPr>
            <a:xfrm>
              <a:off x="8613" y="6225"/>
              <a:ext cx="6093" cy="7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Chrome</a:t>
              </a:r>
              <a:r>
                <a:rPr lang="zh-CN" altLang="en-US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谷歌浏览器</a:t>
              </a:r>
              <a:endParaRPr lang="zh-CN" altLang="en-US" b="1" spc="3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8613" y="7015"/>
              <a:ext cx="8259" cy="651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Arial" panose="020B0604020202020204" pitchFamily="34" charset="0"/>
                </a:rPr>
                <a:t>https://www.google.cn/chrome/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69255" y="4865370"/>
            <a:ext cx="5243830" cy="1160780"/>
            <a:chOff x="8613" y="7662"/>
            <a:chExt cx="8258" cy="1828"/>
          </a:xfrm>
        </p:grpSpPr>
        <p:sp>
          <p:nvSpPr>
            <p:cNvPr id="40" name="小标题"/>
            <p:cNvSpPr txBox="1"/>
            <p:nvPr>
              <p:custDataLst>
                <p:tags r:id="rId19"/>
              </p:custDataLst>
            </p:nvPr>
          </p:nvSpPr>
          <p:spPr>
            <a:xfrm>
              <a:off x="8613" y="7662"/>
              <a:ext cx="6093" cy="7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yarn</a:t>
              </a:r>
              <a:r>
                <a:rPr lang="zh-CN" altLang="en-US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包管理</a:t>
              </a:r>
              <a:endParaRPr lang="zh-CN" altLang="en-US" b="1" spc="3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20"/>
              </p:custDataLst>
            </p:nvPr>
          </p:nvSpPr>
          <p:spPr>
            <a:xfrm>
              <a:off x="8613" y="8452"/>
              <a:ext cx="8259" cy="1038"/>
            </a:xfrm>
            <a:prstGeom prst="rect">
              <a:avLst/>
            </a:prstGeom>
            <a:noFill/>
          </p:spPr>
          <p:txBody>
            <a:bodyPr wrap="square" rtlCol="0" anchor="t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利用</a:t>
              </a:r>
              <a:r>
                <a:rPr lang="en-US" altLang="zh-CN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node</a:t>
              </a: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自带的</a:t>
              </a:r>
              <a:r>
                <a:rPr lang="en-US" altLang="zh-CN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npm</a:t>
              </a: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包管理安装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npm i yarn tyarn -g</a:t>
              </a:r>
              <a:endParaRPr lang="en-US" altLang="zh-CN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>
            <a:off x="7517088" y="6166109"/>
            <a:ext cx="814230" cy="691890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24066" y="143116"/>
            <a:ext cx="1587007" cy="1587007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>
            <a:off x="8193187" y="0"/>
            <a:ext cx="3998813" cy="3397978"/>
          </a:xfrm>
          <a:prstGeom prst="parallelogram">
            <a:avLst>
              <a:gd name="adj" fmla="val 393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8505274" y="0"/>
            <a:ext cx="4857978" cy="4128051"/>
          </a:xfrm>
          <a:prstGeom prst="parallelogram">
            <a:avLst>
              <a:gd name="adj" fmla="val 39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7789737" y="0"/>
            <a:ext cx="8804527" cy="6858000"/>
          </a:xfrm>
          <a:prstGeom prst="parallelogram">
            <a:avLst>
              <a:gd name="adj" fmla="val 39300"/>
            </a:avLst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335" y="-1381185"/>
            <a:ext cx="3876488" cy="387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263232" y="5701366"/>
            <a:ext cx="731291" cy="731291"/>
          </a:xfrm>
          <a:prstGeom prst="ellipse">
            <a:avLst/>
          </a:prstGeom>
          <a:pattFill prst="wdDnDiag">
            <a:fgClr>
              <a:srgbClr val="47B7A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6978" y="5786548"/>
            <a:ext cx="759122" cy="759122"/>
          </a:xfrm>
          <a:prstGeom prst="ellipse">
            <a:avLst/>
          </a:prstGeom>
          <a:pattFill prst="wdDnDiag">
            <a:fgClr>
              <a:srgbClr val="2A4C6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49490" y="6335368"/>
            <a:ext cx="362906" cy="362906"/>
          </a:xfrm>
          <a:prstGeom prst="ellipse">
            <a:avLst/>
          </a:prstGeom>
          <a:pattFill prst="wdDnDiag">
            <a:fgClr>
              <a:srgbClr val="47B7A3"/>
            </a:fgClr>
            <a:bgClr>
              <a:srgbClr val="2A4C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82540" y="5466521"/>
            <a:ext cx="5565913" cy="0"/>
          </a:xfrm>
          <a:prstGeom prst="line">
            <a:avLst/>
          </a:prstGeom>
          <a:ln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01881" y="5327373"/>
            <a:ext cx="4830415" cy="0"/>
          </a:xfrm>
          <a:prstGeom prst="line">
            <a:avLst/>
          </a:prstGeom>
          <a:ln w="34925">
            <a:solidFill>
              <a:srgbClr val="2A4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155124" y="299471"/>
            <a:ext cx="363138" cy="363138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04478" y="6359037"/>
            <a:ext cx="339237" cy="339237"/>
          </a:xfrm>
          <a:prstGeom prst="ellipse">
            <a:avLst/>
          </a:prstGeom>
          <a:solidFill>
            <a:srgbClr val="47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217249" y="1220624"/>
            <a:ext cx="238888" cy="238888"/>
          </a:xfrm>
          <a:prstGeom prst="ellipse">
            <a:avLst/>
          </a:prstGeom>
          <a:solidFill>
            <a:srgbClr val="2A4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830209" y="5231677"/>
            <a:ext cx="471240" cy="471240"/>
          </a:xfrm>
          <a:prstGeom prst="ellipse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0567" y="1714314"/>
            <a:ext cx="9130867" cy="3429372"/>
          </a:xfrm>
          <a:prstGeom prst="rect">
            <a:avLst/>
          </a:prstGeom>
          <a:noFill/>
          <a:ln w="50800">
            <a:solidFill>
              <a:srgbClr val="2A4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903095" y="2781300"/>
            <a:ext cx="7783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02.</a:t>
            </a:r>
            <a:r>
              <a:rPr lang="zh-CN" altLang="en-US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用</a:t>
            </a:r>
            <a:r>
              <a:rPr lang="en-US" altLang="zh-CN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VUE CLI4</a:t>
            </a:r>
            <a:r>
              <a:rPr lang="zh-CN" altLang="en-US" sz="5400" dirty="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搭建项目</a:t>
            </a:r>
            <a:endParaRPr lang="zh-CN" altLang="en-US" sz="5400" spc="-150" dirty="0">
              <a:solidFill>
                <a:srgbClr val="58525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椭圆 144"/>
          <p:cNvSpPr/>
          <p:nvPr>
            <p:custDataLst>
              <p:tags r:id="rId1"/>
            </p:custDataLst>
          </p:nvPr>
        </p:nvSpPr>
        <p:spPr>
          <a:xfrm>
            <a:off x="-250825" y="157480"/>
            <a:ext cx="504825" cy="504825"/>
          </a:xfrm>
          <a:prstGeom prst="ellipse">
            <a:avLst/>
          </a:prstGeom>
          <a:solidFill>
            <a:srgbClr val="50C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>
            <p:custDataLst>
              <p:tags r:id="rId2"/>
            </p:custDataLst>
          </p:nvPr>
        </p:nvSpPr>
        <p:spPr>
          <a:xfrm>
            <a:off x="117475" y="471805"/>
            <a:ext cx="324485" cy="3244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itle 6"/>
          <p:cNvSpPr txBox="1"/>
          <p:nvPr>
            <p:custDataLst>
              <p:tags r:id="rId3"/>
            </p:custDataLst>
          </p:nvPr>
        </p:nvSpPr>
        <p:spPr>
          <a:xfrm>
            <a:off x="441960" y="226060"/>
            <a:ext cx="4299585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02.</a:t>
            </a:r>
            <a:r>
              <a:rPr lang="zh-CN" altLang="en-US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用</a:t>
            </a:r>
            <a:r>
              <a:rPr altLang="zh-CN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VUE CLI4</a:t>
            </a:r>
            <a:r>
              <a:rPr lang="zh-CN" altLang="en-US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搭建项目</a:t>
            </a:r>
            <a:endParaRPr lang="zh-CN" altLang="en-US" sz="320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8" name="组合 407"/>
          <p:cNvGrpSpPr/>
          <p:nvPr/>
        </p:nvGrpSpPr>
        <p:grpSpPr>
          <a:xfrm>
            <a:off x="985520" y="1609090"/>
            <a:ext cx="10220960" cy="3697605"/>
            <a:chOff x="1552" y="2534"/>
            <a:chExt cx="16096" cy="5823"/>
          </a:xfrm>
        </p:grpSpPr>
        <p:grpSp>
          <p:nvGrpSpPr>
            <p:cNvPr id="405" name="组合 404"/>
            <p:cNvGrpSpPr/>
            <p:nvPr/>
          </p:nvGrpSpPr>
          <p:grpSpPr>
            <a:xfrm>
              <a:off x="1552" y="2865"/>
              <a:ext cx="7552" cy="5492"/>
              <a:chOff x="1552" y="2413"/>
              <a:chExt cx="7552" cy="5492"/>
            </a:xfrm>
          </p:grpSpPr>
          <p:sp>
            <p:nvSpPr>
              <p:cNvPr id="385" name="任意多边形 384"/>
              <p:cNvSpPr/>
              <p:nvPr>
                <p:custDataLst>
                  <p:tags r:id="rId4"/>
                </p:custDataLst>
              </p:nvPr>
            </p:nvSpPr>
            <p:spPr bwMode="auto">
              <a:xfrm flipH="1">
                <a:off x="1552" y="2851"/>
                <a:ext cx="7552" cy="1474"/>
              </a:xfrm>
              <a:custGeom>
                <a:avLst/>
                <a:gdLst>
                  <a:gd name="connsiteX0" fmla="*/ 0 w 2088232"/>
                  <a:gd name="connsiteY0" fmla="*/ 0 h 1224135"/>
                  <a:gd name="connsiteX1" fmla="*/ 1476165 w 2088232"/>
                  <a:gd name="connsiteY1" fmla="*/ 0 h 1224135"/>
                  <a:gd name="connsiteX2" fmla="*/ 2088232 w 2088232"/>
                  <a:gd name="connsiteY2" fmla="*/ 612068 h 1224135"/>
                  <a:gd name="connsiteX3" fmla="*/ 2088232 w 2088232"/>
                  <a:gd name="connsiteY3" fmla="*/ 1224135 h 1224135"/>
                  <a:gd name="connsiteX4" fmla="*/ 0 w 2088232"/>
                  <a:gd name="connsiteY4" fmla="*/ 1224135 h 1224135"/>
                  <a:gd name="connsiteX5" fmla="*/ 0 w 2088232"/>
                  <a:gd name="connsiteY5" fmla="*/ 0 h 1224135"/>
                  <a:gd name="connsiteX0-1" fmla="*/ 9144 w 2088232"/>
                  <a:gd name="connsiteY0-2" fmla="*/ 356616 h 1224135"/>
                  <a:gd name="connsiteX1-3" fmla="*/ 1476165 w 2088232"/>
                  <a:gd name="connsiteY1-4" fmla="*/ 0 h 1224135"/>
                  <a:gd name="connsiteX2-5" fmla="*/ 2088232 w 2088232"/>
                  <a:gd name="connsiteY2-6" fmla="*/ 612068 h 1224135"/>
                  <a:gd name="connsiteX3-7" fmla="*/ 2088232 w 2088232"/>
                  <a:gd name="connsiteY3-8" fmla="*/ 1224135 h 1224135"/>
                  <a:gd name="connsiteX4-9" fmla="*/ 0 w 2088232"/>
                  <a:gd name="connsiteY4-10" fmla="*/ 1224135 h 1224135"/>
                  <a:gd name="connsiteX5-11" fmla="*/ 9144 w 2088232"/>
                  <a:gd name="connsiteY5-12" fmla="*/ 356616 h 1224135"/>
                  <a:gd name="connsiteX0-13" fmla="*/ 9144 w 2088232"/>
                  <a:gd name="connsiteY0-14" fmla="*/ 73152 h 940671"/>
                  <a:gd name="connsiteX1-15" fmla="*/ 1531029 w 2088232"/>
                  <a:gd name="connsiteY1-16" fmla="*/ 0 h 940671"/>
                  <a:gd name="connsiteX2-17" fmla="*/ 2088232 w 2088232"/>
                  <a:gd name="connsiteY2-18" fmla="*/ 328604 h 940671"/>
                  <a:gd name="connsiteX3-19" fmla="*/ 2088232 w 2088232"/>
                  <a:gd name="connsiteY3-20" fmla="*/ 940671 h 940671"/>
                  <a:gd name="connsiteX4-21" fmla="*/ 0 w 2088232"/>
                  <a:gd name="connsiteY4-22" fmla="*/ 940671 h 940671"/>
                  <a:gd name="connsiteX5-23" fmla="*/ 9144 w 2088232"/>
                  <a:gd name="connsiteY5-24" fmla="*/ 73152 h 940671"/>
                  <a:gd name="connsiteX0-25" fmla="*/ 9144 w 2088232"/>
                  <a:gd name="connsiteY0-26" fmla="*/ 0 h 867519"/>
                  <a:gd name="connsiteX1-27" fmla="*/ 2088232 w 2088232"/>
                  <a:gd name="connsiteY1-28" fmla="*/ 255452 h 867519"/>
                  <a:gd name="connsiteX2-29" fmla="*/ 2088232 w 2088232"/>
                  <a:gd name="connsiteY2-30" fmla="*/ 867519 h 867519"/>
                  <a:gd name="connsiteX3-31" fmla="*/ 0 w 2088232"/>
                  <a:gd name="connsiteY3-32" fmla="*/ 867519 h 867519"/>
                  <a:gd name="connsiteX4-33" fmla="*/ 9144 w 2088232"/>
                  <a:gd name="connsiteY4-34" fmla="*/ 0 h 867519"/>
                  <a:gd name="connsiteX0-35" fmla="*/ 9144 w 2088232"/>
                  <a:gd name="connsiteY0-36" fmla="*/ 0 h 867519"/>
                  <a:gd name="connsiteX1-37" fmla="*/ 2088232 w 2088232"/>
                  <a:gd name="connsiteY1-38" fmla="*/ 153763 h 867519"/>
                  <a:gd name="connsiteX2-39" fmla="*/ 2088232 w 2088232"/>
                  <a:gd name="connsiteY2-40" fmla="*/ 867519 h 867519"/>
                  <a:gd name="connsiteX3-41" fmla="*/ 0 w 2088232"/>
                  <a:gd name="connsiteY3-42" fmla="*/ 867519 h 867519"/>
                  <a:gd name="connsiteX4-43" fmla="*/ 9144 w 2088232"/>
                  <a:gd name="connsiteY4-44" fmla="*/ 0 h 8675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88232" h="867519">
                    <a:moveTo>
                      <a:pt x="9144" y="0"/>
                    </a:moveTo>
                    <a:lnTo>
                      <a:pt x="2088232" y="153763"/>
                    </a:lnTo>
                    <a:lnTo>
                      <a:pt x="2088232" y="867519"/>
                    </a:lnTo>
                    <a:lnTo>
                      <a:pt x="0" y="867519"/>
                    </a:lnTo>
                    <a:lnTo>
                      <a:pt x="9144" y="0"/>
                    </a:lnTo>
                    <a:close/>
                  </a:path>
                </a:pathLst>
              </a:custGeom>
              <a:solidFill>
                <a:srgbClr val="47B7A3"/>
              </a:solidFill>
              <a:ln w="12700">
                <a:solidFill>
                  <a:srgbClr val="47B7A3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6" name="矩形 38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552" y="4293"/>
                <a:ext cx="7552" cy="3613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rgbClr val="47B7A3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7" name="椭圆 386"/>
              <p:cNvSpPr/>
              <p:nvPr>
                <p:custDataLst>
                  <p:tags r:id="rId6"/>
                </p:custDataLst>
              </p:nvPr>
            </p:nvSpPr>
            <p:spPr>
              <a:xfrm>
                <a:off x="4800" y="2413"/>
                <a:ext cx="1063" cy="1063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7B7A3"/>
                </a:solidFill>
                <a:prstDash val="solid"/>
                <a:miter lim="800000"/>
              </a:ln>
              <a:effectLst/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7" name="文本框 396"/>
              <p:cNvSpPr txBox="1"/>
              <p:nvPr/>
            </p:nvSpPr>
            <p:spPr>
              <a:xfrm>
                <a:off x="5055" y="2582"/>
                <a:ext cx="552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400">
                    <a:solidFill>
                      <a:srgbClr val="47B7A3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1</a:t>
                </a:r>
                <a:endParaRPr lang="en-US" altLang="zh-CN" sz="2400">
                  <a:solidFill>
                    <a:srgbClr val="47B7A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407" name="组合 406"/>
            <p:cNvGrpSpPr/>
            <p:nvPr/>
          </p:nvGrpSpPr>
          <p:grpSpPr>
            <a:xfrm>
              <a:off x="10096" y="2534"/>
              <a:ext cx="7552" cy="5823"/>
              <a:chOff x="10096" y="2082"/>
              <a:chExt cx="7552" cy="5823"/>
            </a:xfrm>
          </p:grpSpPr>
          <p:sp>
            <p:nvSpPr>
              <p:cNvPr id="391" name="任意多边形 390"/>
              <p:cNvSpPr/>
              <p:nvPr>
                <p:custDataLst>
                  <p:tags r:id="rId7"/>
                </p:custDataLst>
              </p:nvPr>
            </p:nvSpPr>
            <p:spPr bwMode="auto">
              <a:xfrm flipH="1">
                <a:off x="10096" y="2397"/>
                <a:ext cx="7552" cy="1928"/>
              </a:xfrm>
              <a:custGeom>
                <a:avLst/>
                <a:gdLst>
                  <a:gd name="connsiteX0" fmla="*/ 0 w 2088232"/>
                  <a:gd name="connsiteY0" fmla="*/ 0 h 1224135"/>
                  <a:gd name="connsiteX1" fmla="*/ 1476165 w 2088232"/>
                  <a:gd name="connsiteY1" fmla="*/ 0 h 1224135"/>
                  <a:gd name="connsiteX2" fmla="*/ 2088232 w 2088232"/>
                  <a:gd name="connsiteY2" fmla="*/ 612068 h 1224135"/>
                  <a:gd name="connsiteX3" fmla="*/ 2088232 w 2088232"/>
                  <a:gd name="connsiteY3" fmla="*/ 1224135 h 1224135"/>
                  <a:gd name="connsiteX4" fmla="*/ 0 w 2088232"/>
                  <a:gd name="connsiteY4" fmla="*/ 1224135 h 1224135"/>
                  <a:gd name="connsiteX5" fmla="*/ 0 w 2088232"/>
                  <a:gd name="connsiteY5" fmla="*/ 0 h 1224135"/>
                  <a:gd name="connsiteX0-1" fmla="*/ 9144 w 2088232"/>
                  <a:gd name="connsiteY0-2" fmla="*/ 356616 h 1224135"/>
                  <a:gd name="connsiteX1-3" fmla="*/ 1476165 w 2088232"/>
                  <a:gd name="connsiteY1-4" fmla="*/ 0 h 1224135"/>
                  <a:gd name="connsiteX2-5" fmla="*/ 2088232 w 2088232"/>
                  <a:gd name="connsiteY2-6" fmla="*/ 612068 h 1224135"/>
                  <a:gd name="connsiteX3-7" fmla="*/ 2088232 w 2088232"/>
                  <a:gd name="connsiteY3-8" fmla="*/ 1224135 h 1224135"/>
                  <a:gd name="connsiteX4-9" fmla="*/ 0 w 2088232"/>
                  <a:gd name="connsiteY4-10" fmla="*/ 1224135 h 1224135"/>
                  <a:gd name="connsiteX5-11" fmla="*/ 9144 w 2088232"/>
                  <a:gd name="connsiteY5-12" fmla="*/ 356616 h 1224135"/>
                  <a:gd name="connsiteX0-13" fmla="*/ 9144 w 2088232"/>
                  <a:gd name="connsiteY0-14" fmla="*/ 73152 h 940671"/>
                  <a:gd name="connsiteX1-15" fmla="*/ 1531029 w 2088232"/>
                  <a:gd name="connsiteY1-16" fmla="*/ 0 h 940671"/>
                  <a:gd name="connsiteX2-17" fmla="*/ 2088232 w 2088232"/>
                  <a:gd name="connsiteY2-18" fmla="*/ 328604 h 940671"/>
                  <a:gd name="connsiteX3-19" fmla="*/ 2088232 w 2088232"/>
                  <a:gd name="connsiteY3-20" fmla="*/ 940671 h 940671"/>
                  <a:gd name="connsiteX4-21" fmla="*/ 0 w 2088232"/>
                  <a:gd name="connsiteY4-22" fmla="*/ 940671 h 940671"/>
                  <a:gd name="connsiteX5-23" fmla="*/ 9144 w 2088232"/>
                  <a:gd name="connsiteY5-24" fmla="*/ 73152 h 940671"/>
                  <a:gd name="connsiteX0-25" fmla="*/ 9144 w 2088232"/>
                  <a:gd name="connsiteY0-26" fmla="*/ 0 h 867519"/>
                  <a:gd name="connsiteX1-27" fmla="*/ 2088232 w 2088232"/>
                  <a:gd name="connsiteY1-28" fmla="*/ 255452 h 867519"/>
                  <a:gd name="connsiteX2-29" fmla="*/ 2088232 w 2088232"/>
                  <a:gd name="connsiteY2-30" fmla="*/ 867519 h 867519"/>
                  <a:gd name="connsiteX3-31" fmla="*/ 0 w 2088232"/>
                  <a:gd name="connsiteY3-32" fmla="*/ 867519 h 867519"/>
                  <a:gd name="connsiteX4-33" fmla="*/ 9144 w 2088232"/>
                  <a:gd name="connsiteY4-34" fmla="*/ 0 h 867519"/>
                  <a:gd name="connsiteX0-35" fmla="*/ 9144 w 2088232"/>
                  <a:gd name="connsiteY0-36" fmla="*/ 0 h 867519"/>
                  <a:gd name="connsiteX1-37" fmla="*/ 2088232 w 2088232"/>
                  <a:gd name="connsiteY1-38" fmla="*/ 153763 h 867519"/>
                  <a:gd name="connsiteX2-39" fmla="*/ 2088232 w 2088232"/>
                  <a:gd name="connsiteY2-40" fmla="*/ 867519 h 867519"/>
                  <a:gd name="connsiteX3-41" fmla="*/ 0 w 2088232"/>
                  <a:gd name="connsiteY3-42" fmla="*/ 867519 h 867519"/>
                  <a:gd name="connsiteX4-43" fmla="*/ 9144 w 2088232"/>
                  <a:gd name="connsiteY4-44" fmla="*/ 0 h 8675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88232" h="867519">
                    <a:moveTo>
                      <a:pt x="9144" y="0"/>
                    </a:moveTo>
                    <a:lnTo>
                      <a:pt x="2088232" y="153763"/>
                    </a:lnTo>
                    <a:lnTo>
                      <a:pt x="2088232" y="867519"/>
                    </a:lnTo>
                    <a:lnTo>
                      <a:pt x="0" y="867519"/>
                    </a:lnTo>
                    <a:lnTo>
                      <a:pt x="9144" y="0"/>
                    </a:lnTo>
                    <a:close/>
                  </a:path>
                </a:pathLst>
              </a:custGeom>
              <a:solidFill>
                <a:srgbClr val="50C4AF"/>
              </a:solidFill>
              <a:ln w="12700">
                <a:solidFill>
                  <a:srgbClr val="47B7A3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2" name="矩形 39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0096" y="4293"/>
                <a:ext cx="7552" cy="3613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rgbClr val="50C4AF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3" name="椭圆 392"/>
              <p:cNvSpPr/>
              <p:nvPr>
                <p:custDataLst>
                  <p:tags r:id="rId9"/>
                </p:custDataLst>
              </p:nvPr>
            </p:nvSpPr>
            <p:spPr>
              <a:xfrm>
                <a:off x="13349" y="2082"/>
                <a:ext cx="1063" cy="1063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50C4AF"/>
                </a:solidFill>
                <a:prstDash val="solid"/>
                <a:miter lim="800000"/>
              </a:ln>
              <a:effectLst/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9" name="文本框 398"/>
              <p:cNvSpPr txBox="1"/>
              <p:nvPr/>
            </p:nvSpPr>
            <p:spPr>
              <a:xfrm>
                <a:off x="13604" y="2251"/>
                <a:ext cx="552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400">
                    <a:solidFill>
                      <a:srgbClr val="47B7A3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2</a:t>
                </a:r>
                <a:endParaRPr lang="en-US" altLang="zh-CN" sz="2400">
                  <a:solidFill>
                    <a:srgbClr val="47B7A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406" name="组合 405"/>
          <p:cNvGrpSpPr/>
          <p:nvPr/>
        </p:nvGrpSpPr>
        <p:grpSpPr>
          <a:xfrm>
            <a:off x="6729095" y="3162300"/>
            <a:ext cx="4159250" cy="1906905"/>
            <a:chOff x="10597" y="4528"/>
            <a:chExt cx="6550" cy="3003"/>
          </a:xfrm>
        </p:grpSpPr>
        <p:sp>
          <p:nvSpPr>
            <p:cNvPr id="395" name="小内容"/>
            <p:cNvSpPr/>
            <p:nvPr>
              <p:custDataLst>
                <p:tags r:id="rId10"/>
              </p:custDataLst>
            </p:nvPr>
          </p:nvSpPr>
          <p:spPr bwMode="auto">
            <a:xfrm>
              <a:off x="10597" y="5469"/>
              <a:ext cx="6551" cy="2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ctr">
                <a:lnSpc>
                  <a:spcPct val="16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vue create myapp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6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选择对应需要的项目功能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6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建议不要选择</a:t>
              </a:r>
              <a:r>
                <a:rPr lang="en-US" altLang="zh-CN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typescript</a:t>
              </a: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、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unit test</a:t>
              </a: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e2e tst</a:t>
              </a:r>
              <a:endParaRPr lang="en-US" altLang="zh-CN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6" name="小标题"/>
            <p:cNvSpPr txBox="1"/>
            <p:nvPr>
              <p:custDataLst>
                <p:tags r:id="rId11"/>
              </p:custDataLst>
            </p:nvPr>
          </p:nvSpPr>
          <p:spPr bwMode="auto">
            <a:xfrm>
              <a:off x="11198" y="4528"/>
              <a:ext cx="5253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0" anchor="b" anchorCtr="0">
              <a:normAutofit fontScale="8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使用vue命令创建新项目</a:t>
              </a:r>
              <a:endParaRPr lang="zh-CN" altLang="en-US" sz="2000" b="1" spc="3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1304925" y="3162300"/>
            <a:ext cx="4155440" cy="1821815"/>
            <a:chOff x="2055" y="4528"/>
            <a:chExt cx="6544" cy="2869"/>
          </a:xfrm>
        </p:grpSpPr>
        <p:sp>
          <p:nvSpPr>
            <p:cNvPr id="389" name="小内容"/>
            <p:cNvSpPr/>
            <p:nvPr>
              <p:custDataLst>
                <p:tags r:id="rId12"/>
              </p:custDataLst>
            </p:nvPr>
          </p:nvSpPr>
          <p:spPr bwMode="auto">
            <a:xfrm>
              <a:off x="2055" y="5503"/>
              <a:ext cx="6545" cy="1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利用yarn安装vue-cli3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yarn global add @vue/cli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spc="150">
                  <a:solidFill>
                    <a:srgbClr val="82828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vue --version （验证是否安装成功）</a:t>
              </a:r>
              <a:endParaRPr lang="zh-CN" altLang="en-US" sz="1400" spc="150">
                <a:solidFill>
                  <a:srgbClr val="82828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0" name="小标题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2655" y="4528"/>
              <a:ext cx="525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0" anchor="b" anchorCtr="0">
              <a:normAutofit fontScale="8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>
                  <a:solidFill>
                    <a:srgbClr val="535353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思源黑体 CN Normal" panose="020B0400000000000000" pitchFamily="34" charset="-122"/>
                  <a:sym typeface="Arial" panose="020B0604020202020204" pitchFamily="34" charset="0"/>
                </a:rPr>
                <a:t>利用yarn安装vue-cli4</a:t>
              </a:r>
              <a:endParaRPr lang="zh-CN" altLang="en-US" sz="2000" b="1" spc="300">
                <a:solidFill>
                  <a:srgbClr val="53535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椭圆 144"/>
          <p:cNvSpPr/>
          <p:nvPr>
            <p:custDataLst>
              <p:tags r:id="rId1"/>
            </p:custDataLst>
          </p:nvPr>
        </p:nvSpPr>
        <p:spPr>
          <a:xfrm>
            <a:off x="-250825" y="157480"/>
            <a:ext cx="504825" cy="504825"/>
          </a:xfrm>
          <a:prstGeom prst="ellipse">
            <a:avLst/>
          </a:prstGeom>
          <a:solidFill>
            <a:srgbClr val="50C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>
            <p:custDataLst>
              <p:tags r:id="rId2"/>
            </p:custDataLst>
          </p:nvPr>
        </p:nvSpPr>
        <p:spPr>
          <a:xfrm>
            <a:off x="117475" y="471805"/>
            <a:ext cx="324485" cy="3244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itle 6"/>
          <p:cNvSpPr txBox="1"/>
          <p:nvPr>
            <p:custDataLst>
              <p:tags r:id="rId3"/>
            </p:custDataLst>
          </p:nvPr>
        </p:nvSpPr>
        <p:spPr>
          <a:xfrm>
            <a:off x="441960" y="226060"/>
            <a:ext cx="4299585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02.</a:t>
            </a:r>
            <a:r>
              <a:rPr lang="zh-CN" altLang="en-US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用</a:t>
            </a:r>
            <a:r>
              <a:rPr altLang="zh-CN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VUE CLI4</a:t>
            </a:r>
            <a:r>
              <a:rPr lang="zh-CN" altLang="en-US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搭建项目</a:t>
            </a:r>
            <a:endParaRPr lang="zh-CN" altLang="en-US" sz="320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 descr="QQ截图202005232257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54630" y="4836160"/>
            <a:ext cx="6683375" cy="1555115"/>
          </a:xfrm>
          <a:prstGeom prst="rect">
            <a:avLst/>
          </a:prstGeom>
        </p:spPr>
      </p:pic>
      <p:pic>
        <p:nvPicPr>
          <p:cNvPr id="2" name="图片 1" descr="QQ截图202005232256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754630" y="1359535"/>
            <a:ext cx="6683375" cy="32861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椭圆 144"/>
          <p:cNvSpPr/>
          <p:nvPr>
            <p:custDataLst>
              <p:tags r:id="rId1"/>
            </p:custDataLst>
          </p:nvPr>
        </p:nvSpPr>
        <p:spPr>
          <a:xfrm>
            <a:off x="-250825" y="157480"/>
            <a:ext cx="504825" cy="504825"/>
          </a:xfrm>
          <a:prstGeom prst="ellipse">
            <a:avLst/>
          </a:prstGeom>
          <a:solidFill>
            <a:srgbClr val="50C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>
            <p:custDataLst>
              <p:tags r:id="rId2"/>
            </p:custDataLst>
          </p:nvPr>
        </p:nvSpPr>
        <p:spPr>
          <a:xfrm>
            <a:off x="117475" y="471805"/>
            <a:ext cx="324485" cy="3244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itle 6"/>
          <p:cNvSpPr txBox="1"/>
          <p:nvPr>
            <p:custDataLst>
              <p:tags r:id="rId3"/>
            </p:custDataLst>
          </p:nvPr>
        </p:nvSpPr>
        <p:spPr>
          <a:xfrm>
            <a:off x="441960" y="226060"/>
            <a:ext cx="4299585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02.</a:t>
            </a:r>
            <a:r>
              <a:rPr lang="zh-CN" altLang="en-US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用</a:t>
            </a:r>
            <a:r>
              <a:rPr altLang="zh-CN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VUE CLI4</a:t>
            </a:r>
            <a:r>
              <a:rPr lang="zh-CN" altLang="en-US" sz="3200">
                <a:solidFill>
                  <a:srgbClr val="58525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搭建项目</a:t>
            </a:r>
            <a:endParaRPr lang="zh-CN" altLang="en-US" sz="3200">
              <a:solidFill>
                <a:srgbClr val="53535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2025" y="928370"/>
            <a:ext cx="9236075" cy="5682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Please pick a preset: Manually select features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Check the features needed for your project: Babel, TS, PWA, Router, Vuex, CSS Pre-processors, Linter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Use class-style component syntax? Yes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（是否使用类风格的组件语法）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Use Babel alongside TypeScript (required for modern mode, auto-detected polyfills, transpiling JSX)? Yes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（在typescript周边使用Babel）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Use history mode for router? (Requires proper server setup for index fallback in production) No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（使用history的路由模式， 我们选择使用hash）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Pick a CSS pre-processor (PostCSS, Autoprefixer and CSS Modules are supported by default): Less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  (选择预编译器，我们用less)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Pick a linter / formatter config: Prettier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  (选择代码检测工具，我们用eslint+Prettier)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Pick additional lint features: Lint on save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  (选择语法检查方式，这里我选择保存就检测)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Where do you prefer placing config for Babel, ESLint, etc.?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（选择以怎样的方式去生成并保存 babel、eslint等功能的配置，1. 在专用的配置文件中、2.在package.json中 ） 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&gt; In dedicated config files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  In package.json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? Save this as a preset for future projects? (y/N)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olidFill>
                  <a:srgbClr val="8C8C8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rPr>
              <a:t>（是否将其保存为未来项目的预置）</a:t>
            </a:r>
            <a:endParaRPr lang="zh-CN" altLang="en-US" sz="1400">
              <a:solidFill>
                <a:srgbClr val="8C8C8C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0039_1*m_h_a*1_2_1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0039_1*m_h_f*1_1_1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0039_1*m_h_a*1_1_1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SLIDE_ITEM_CNT" val="2"/>
</p:tagLst>
</file>

<file path=ppt/tags/tag104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107.xml><?xml version="1.0" encoding="utf-8"?>
<p:tagLst xmlns:p="http://schemas.openxmlformats.org/presentationml/2006/main">
  <p:tag name="REFSHAPE" val="1213162292"/>
  <p:tag name="KSO_WM_UNIT_PLACING_PICTURE_INFO" val="{&quot;code&quot;:&quot;A&quot;,&quot;full_picture&quot;:true,&quot;last_crop_picture&quot;:&quot;A[4]&quot;,&quot;last_full_picture&quot;:&quot;A&quot;,&quot;margin&quot;:{&quot;left&quot;:25.649235106158159,&quot;right&quot;:25.702501848107289},&quot;scheme&quot;:&quot;2-1&quot;,&quot;spacing&quot;:10}"/>
  <p:tag name="KSO_WM_UNIT_PLACING_PICTURE" val="230523.038"/>
  <p:tag name="KSO_WM_BEAUTIFY_FLAG" val=""/>
  <p:tag name="KSO_WM_UNIT_TYPE" val=""/>
  <p:tag name="KSO_WM_UNIT_INDEX" val=""/>
  <p:tag name="KSO_WM_UNIT_ID" val=""/>
</p:tagLst>
</file>

<file path=ppt/tags/tag108.xml><?xml version="1.0" encoding="utf-8"?>
<p:tagLst xmlns:p="http://schemas.openxmlformats.org/presentationml/2006/main">
  <p:tag name="KSO_WM_UNIT_PLACING_PICTURE_INFO" val="{&quot;code&quot;:&quot;A&quot;,&quot;full_picture&quot;:true,&quot;last_crop_picture&quot;:&quot;A[4]&quot;,&quot;last_full_picture&quot;:&quot;A&quot;,&quot;margin&quot;:{&quot;left&quot;:25.649235106158159,&quot;right&quot;:25.702501848107289},&quot;scheme&quot;:&quot;2-1&quot;,&quot;spacing&quot;:10}"/>
  <p:tag name="KSO_WM_UNIT_PLACING_PICTURE" val="230523.038"/>
  <p:tag name="KSO_WM_BEAUTIFY_FLAG" val=""/>
  <p:tag name="KSO_WM_UNIT_TYPE" val=""/>
  <p:tag name="KSO_WM_UNIT_INDEX" val=""/>
  <p:tag name="KSO_WM_UNIT_ID" val=""/>
</p:tagLst>
</file>

<file path=ppt/tags/tag109.xml><?xml version="1.0" encoding="utf-8"?>
<p:tagLst xmlns:p="http://schemas.openxmlformats.org/presentationml/2006/main">
  <p:tag name="KSO_WM_SLIDE_ITEM_CN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113.xml><?xml version="1.0" encoding="utf-8"?>
<p:tagLst xmlns:p="http://schemas.openxmlformats.org/presentationml/2006/main">
  <p:tag name="KSO_WM_SLIDE_ITEM_CNT" val="2"/>
</p:tagLst>
</file>

<file path=ppt/tags/tag114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52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</p:tagLst>
</file>

<file path=ppt/tags/tag115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4580_5*m_i*1_1"/>
  <p:tag name="KSO_WM_TEMPLATE_CATEGORY" val="diagram"/>
  <p:tag name="KSO_WM_TEMPLATE_INDEX" val="20194580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4580_5*m_h_i*1_1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4580_5*m_h_i*1_1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4580_5*m_h_f*1_1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4580_5*m_h_i*1_2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4580_5*m_h_i*1_2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4580_5*m_h_f*1_2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4580_5*m_h_i*1_3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4580_5*m_h_i*1_3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4580_5*m_h_f*1_3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4580_5*m_h_i*1_4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4580_5*m_h_i*1_4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4580_5*m_h_f*1_4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4580_5*m_h_i*1_5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4580_5*m_h_i*1_5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4580_5*m_h_f*1_5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4580_5*m_h_i*1_6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4580_5*m_h_i*1_6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4580_5*m_h_f*1_6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52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</p:tagLst>
</file>

<file path=ppt/tags/tag138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4580_5*m_i*1_1"/>
  <p:tag name="KSO_WM_TEMPLATE_CATEGORY" val="diagram"/>
  <p:tag name="KSO_WM_TEMPLATE_INDEX" val="20194580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4580_5*m_h_i*1_1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4580_5*m_h_i*1_1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4580_5*m_h_f*1_1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4580_5*m_h_i*1_3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4580_5*m_h_i*1_3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4580_5*m_h_f*1_3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4580_5*m_h_i*1_5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4580_5*m_h_i*1_5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4580_5*m_h_f*1_5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4580_5*m_h_i*1_2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4580_5*m_h_i*1_2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4580_5*m_h_f*1_2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4580_5*m_h_i*1_4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4580_5*m_h_i*1_4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4580_5*m_h_f*1_4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4580_5*m_h_i*1_6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4580_5*m_h_i*1_6_2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4580_5*m_h_f*1_6_1"/>
  <p:tag name="KSO_WM_TEMPLATE_CATEGORY" val="diagram"/>
  <p:tag name="KSO_WM_TEMPLATE_INDEX" val="201945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52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</p:tagLst>
</file>

<file path=ppt/tags/tag161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164.xml><?xml version="1.0" encoding="utf-8"?>
<p:tagLst xmlns:p="http://schemas.openxmlformats.org/presentationml/2006/main">
  <p:tag name="ISPRING_PRESENTATION_TITLE" val="101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52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</p:tagLst>
</file>

<file path=ppt/tags/tag63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66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52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</p:tagLst>
</file>

<file path=ppt/tags/tag67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52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</p:tagLst>
</file>

<file path=ppt/tags/tag71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3495_3*l_h_i*1_3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2"/>
  <p:tag name="KSO_WM_UNIT_ID" val="diagram20203495_3*l_h_a*1_3_2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3495_3*l_h_i*1_1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2"/>
  <p:tag name="KSO_WM_UNIT_ID" val="diagram20203495_3*l_h_a*1_1_2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3495_3*l_h_i*1_2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2"/>
  <p:tag name="KSO_WM_UNIT_ID" val="diagram20203495_3*l_h_a*1_2_2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3495_3*l_h_i*1_4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2"/>
  <p:tag name="KSO_WM_UNIT_ID" val="diagram20203495_3*l_h_a*1_4_2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3495_3*l_h_a*1_1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3495_3*l_h_f*1_1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03495_3*l_h_a*1_2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3495_3*l_h_f*1_2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03495_3*l_h_a*1_3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3495_3*l_h_f*1_3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03495_3*l_h_a*1_4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3495_3*l_h_f*1_4_1"/>
  <p:tag name="KSO_WM_TEMPLATE_CATEGORY" val="diagram"/>
  <p:tag name="KSO_WM_TEMPLATE_INDEX" val="2020349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EXTBOXSTYLE_SHAPETYPE" val="1"/>
  <p:tag name="KSO_WM_UNIT_TEXTBOXSTYLE_ADJUSTLEFT" val="0_-54.55"/>
  <p:tag name="KSO_WM_UNIT_TEXTBOXSTYLE_ADJUSTTOP" val="0_-5.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52*i*1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TEXTBOXSTYLE_SHAPETYPE" val="1"/>
  <p:tag name="KSO_WM_UNIT_TEXTBOXSTYLE_ADJUSTLEFT" val="0_-25.55"/>
  <p:tag name="KSO_WM_UNIT_TEXTBOXSTYLE_ADJUSTTOP" val="50_4.84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52*i*2"/>
  <p:tag name="KSO_WM_TEMPLATE_CATEGORY" val="mixed"/>
  <p:tag name="KSO_WM_TEMPLATE_INDEX" val="20201883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15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ad2dc28e-77fe-4a57-9f6c-cbc8239c4572}"/>
  <p:tag name="KSO_WM_UNIT_TEXTBOXSTYLE_TEMPLATEID" val="3131205"/>
  <p:tag name="KSO_WM_UNIT_TEXTBOXSTYLE_TYPE" val="3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0039_1*m_h_i*1_1_1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0039_1*m_h_i*1_1_2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0039_1*m_h_i*1_1_3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0039_1*m_h_i*1_2_1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0039_1*m_h_i*1_2_2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0039_1*m_h_i*1_2_3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0039_1*m_h_f*1_2_1"/>
  <p:tag name="KSO_WM_TEMPLATE_CATEGORY" val="diagram"/>
  <p:tag name="KSO_WM_TEMPLATE_INDEX" val="2019003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7B7A3"/>
      </a:dk2>
      <a:lt2>
        <a:srgbClr val="E7E6E6"/>
      </a:lt2>
      <a:accent1>
        <a:srgbClr val="47B7A3"/>
      </a:accent1>
      <a:accent2>
        <a:srgbClr val="2A4C6A"/>
      </a:accent2>
      <a:accent3>
        <a:srgbClr val="6E6E6E"/>
      </a:accent3>
      <a:accent4>
        <a:srgbClr val="47B7A3"/>
      </a:accent4>
      <a:accent5>
        <a:srgbClr val="2A4C6A"/>
      </a:accent5>
      <a:accent6>
        <a:srgbClr val="6E6E6E"/>
      </a:accent6>
      <a:hlink>
        <a:srgbClr val="47B7A3"/>
      </a:hlink>
      <a:folHlink>
        <a:srgbClr val="2A4C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Application>WPS 演示</Application>
  <PresentationFormat>宽屏</PresentationFormat>
  <Paragraphs>183</Paragraphs>
  <Slides>15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思源黑体 CN Normal</vt:lpstr>
      <vt:lpstr>Segoe UI</vt:lpstr>
      <vt:lpstr>Calibri</vt:lpstr>
      <vt:lpstr>微软雅黑</vt:lpstr>
      <vt:lpstr>Arial Unicode MS</vt:lpstr>
      <vt:lpstr>黑体</vt:lpstr>
      <vt:lpstr>等线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1013</dc:title>
  <dc:creator/>
  <cp:lastModifiedBy>缘b过有名无实</cp:lastModifiedBy>
  <cp:revision>42</cp:revision>
  <dcterms:created xsi:type="dcterms:W3CDTF">2020-05-17T14:35:00Z</dcterms:created>
  <dcterms:modified xsi:type="dcterms:W3CDTF">2020-05-25T18:42:18Z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