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12abc788be54afd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slide" Target="/ppt/slides/slide17.xml" Id="rId20" /><Relationship Type="http://schemas.openxmlformats.org/officeDocument/2006/relationships/slide" Target="/ppt/slides/slide18.xml" Id="rId21" /><Relationship Type="http://schemas.openxmlformats.org/officeDocument/2006/relationships/slide" Target="/ppt/slides/slide19.xml" Id="rId22" /><Relationship Type="http://schemas.openxmlformats.org/officeDocument/2006/relationships/tableStyles" Target="/ppt/tableStyles.xml" Id="rId23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2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/>
              <a:t>本局时间</a:t>
            </a:r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theme" Target="/ppt/slideMasters/theme/theme1.xml" Id="rId13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.xml" Id="rId2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0"/>
          <p:nvPr/>
        </p:nvSpPr>
        <p:spPr>
          <a:xfrm rot="0" flipH="0" flipV="0">
            <a:off x="179127" y="213246"/>
            <a:ext cx="11779724" cy="6422978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4" name=""/>
          <p:cNvSpPr txBox="1"/>
          <p:nvPr/>
        </p:nvSpPr>
        <p:spPr>
          <a:xfrm rot="0" flipH="0" flipV="0">
            <a:off x="3902844" y="285325"/>
            <a:ext cx="4728250" cy="403739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sz="2400"/>
              <a:t>Communication System（全局）</a:t>
            </a:r>
          </a:p>
        </p:txBody>
      </p:sp>
      <p:grpSp>
        <p:nvGrpSpPr>
          <p:cNvPr id="5" name=""/>
          <p:cNvGrpSpPr/>
          <p:nvPr/>
        </p:nvGrpSpPr>
        <p:grpSpPr>
          <a:xfrm rot="0" flipH="0" flipV="0">
            <a:off x="626697" y="1059780"/>
            <a:ext cx="4029082" cy="5373274"/>
            <a:chOff x="901832" y="2364125"/>
            <a:chExt cx="4026882" cy="4014936"/>
          </a:xfrm>
        </p:grpSpPr>
        <p:grpSp>
          <p:nvGrpSpPr>
            <p:cNvPr id="6" name=""/>
            <p:cNvGrpSpPr/>
            <p:nvPr/>
          </p:nvGrpSpPr>
          <p:grpSpPr>
            <a:xfrm rot="0" flipH="0" flipV="0">
              <a:off x="901832" y="2364125"/>
              <a:ext cx="4026882" cy="4014936"/>
              <a:chOff x="901832" y="2364125"/>
              <a:chExt cx="3832692" cy="3169150"/>
            </a:xfrm>
          </p:grpSpPr>
          <p:sp>
            <p:nvSpPr>
              <p:cNvPr id="7" name=""/>
              <p:cNvSpPr txBox="0"/>
              <p:nvPr/>
            </p:nvSpPr>
            <p:spPr>
              <a:xfrm rot="0" flipH="0" flipV="0">
                <a:off x="901832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8" name=""/>
              <p:cNvCxnSpPr/>
              <p:nvPr/>
            </p:nvCxnSpPr>
            <p:spPr>
              <a:xfrm rot="0" flipH="0" flipV="1">
                <a:off x="913202" y="2725003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9" name=""/>
            <p:cNvSpPr txBox="1"/>
            <p:nvPr/>
          </p:nvSpPr>
          <p:spPr>
            <a:xfrm rot="0" flipH="0" flipV="0">
              <a:off x="1750260" y="2398564"/>
              <a:ext cx="2856475" cy="444500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/>
              <a:r>
                <a:rPr lang="zh-CN"/>
                <a:t>Dialogue Manager // 单例</a:t>
              </a:r>
            </a:p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926448" y="2867221"/>
              <a:ext cx="3977459" cy="3481012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+ bool IsTalking 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// 判断是否正在说话</a:t>
              </a:r>
            </a:p>
            <a:p>
              <a:pPr>
                <a:lnSpc>
                  <a:spcPct val="100000"/>
                </a:lnSpc>
              </a:pP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+ bool isOver // 是否结束对话</a:t>
              </a:r>
            </a:p>
            <a:p>
              <a:pPr>
                <a:lnSpc>
                  <a:spcPct val="100000"/>
                </a:lnSpc>
              </a:pP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[S] GameObject NPC</a:t>
              </a:r>
            </a:p>
            <a:p>
              <a:pPr>
                <a:lnSpc>
                  <a:spcPct val="100000"/>
                </a:lnSpc>
              </a:pP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[S] PlayerWalkController player</a:t>
              </a:r>
            </a:p>
            <a:p>
              <a:pPr>
                <a:lnSpc>
                  <a:spcPct val="100000"/>
                </a:lnSpc>
              </a:pP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[S] GameObject textBox // 对话框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</a:t>
              </a:r>
              <a:r>
                <a:rPr lang="zh-CN" sz="1600"/>
                <a:t> Text text // 对话内容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List&lt;TextAsset&gt; textFile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</a:t>
              </a:r>
              <a:r>
                <a:rPr lang="zh-CN" sz="1600"/>
                <a:t>List&lt;string&gt; textLines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int index // 输出到哪一行文本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InitializeText() // 初始化文本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GetTextFromFile(TextAsset file)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FaceNPC() // 是否面对NPC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OpenTextBox() // 弹出对话框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SkipDialogue() // 跳过对话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ToNextWord() // 下一句对话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IsOver() // 对话是否结束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CloseTextBox() // 关闭对话框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</p:txBody>
        </p:sp>
      </p:grpSp>
      <p:grpSp>
        <p:nvGrpSpPr>
          <p:cNvPr id="11" name=""/>
          <p:cNvGrpSpPr/>
          <p:nvPr/>
        </p:nvGrpSpPr>
        <p:grpSpPr>
          <a:xfrm rot="0" flipH="0" flipV="0">
            <a:off x="5763461" y="3647884"/>
            <a:ext cx="1427853" cy="1160633"/>
            <a:chOff x="5737079" y="3291431"/>
            <a:chExt cx="1059780" cy="1059780"/>
          </a:xfrm>
        </p:grpSpPr>
        <p:sp>
          <p:nvSpPr>
            <p:cNvPr id="12" name=""/>
            <p:cNvSpPr txBox="0"/>
            <p:nvPr/>
          </p:nvSpPr>
          <p:spPr>
            <a:xfrm rot="0">
              <a:off x="5737079" y="3291431"/>
              <a:ext cx="1059780" cy="1059780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13" name=""/>
            <p:cNvSpPr txBox="1"/>
            <p:nvPr/>
          </p:nvSpPr>
          <p:spPr>
            <a:xfrm rot="0" flipH="0" flipV="0">
              <a:off x="5756895" y="3577952"/>
              <a:ext cx="990549" cy="678874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 algn="ctr"/>
              <a:r>
                <a:rPr lang="zh-CN" sz="1400"/>
                <a:t>Communication System</a:t>
              </a:r>
            </a:p>
          </p:txBody>
        </p:sp>
      </p:grpSp>
      <p:cxnSp>
        <p:nvCxnSpPr>
          <p:cNvPr id="14" name=""/>
          <p:cNvCxnSpPr/>
          <p:nvPr/>
        </p:nvCxnSpPr>
        <p:spPr>
          <a:xfrm flipH="0" flipV="0">
            <a:off x="4605968" y="2690211"/>
            <a:ext cx="1365486" cy="1090351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0"/>
          <p:nvPr/>
        </p:nvSpPr>
        <p:spPr>
          <a:xfrm>
            <a:off x="234374" y="183423"/>
            <a:ext cx="11769673" cy="6511534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4" name=""/>
          <p:cNvSpPr txBox="1"/>
          <p:nvPr/>
        </p:nvSpPr>
        <p:spPr>
          <a:xfrm rot="0" flipH="0" flipV="0">
            <a:off x="3887299" y="382344"/>
            <a:ext cx="4532704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sz="2400"/>
              <a:t>Scene04——</a:t>
            </a:r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Horizontal</a:t>
            </a:r>
            <a:r>
              <a:rPr lang="zh-CN" sz="2400"/>
              <a:t>Parkour</a:t>
            </a:r>
          </a:p>
        </p:txBody>
      </p:sp>
      <p:grpSp>
        <p:nvGrpSpPr>
          <p:cNvPr id="5" name=""/>
          <p:cNvGrpSpPr/>
          <p:nvPr/>
        </p:nvGrpSpPr>
        <p:grpSpPr>
          <a:xfrm rot="0" flipH="0" flipV="0">
            <a:off x="637963" y="2036875"/>
            <a:ext cx="2971316" cy="2583214"/>
            <a:chOff x="729184" y="2364125"/>
            <a:chExt cx="4018891" cy="4014936"/>
          </a:xfrm>
        </p:grpSpPr>
        <p:grpSp>
          <p:nvGrpSpPr>
            <p:cNvPr id="6" name=""/>
            <p:cNvGrpSpPr/>
            <p:nvPr/>
          </p:nvGrpSpPr>
          <p:grpSpPr>
            <a:xfrm rot="0" flipH="0" flipV="0">
              <a:off x="729184" y="2364125"/>
              <a:ext cx="4018891" cy="4014936"/>
              <a:chOff x="737510" y="2364125"/>
              <a:chExt cx="3825087" cy="3169150"/>
            </a:xfrm>
          </p:grpSpPr>
          <p:sp>
            <p:nvSpPr>
              <p:cNvPr id="7" name=""/>
              <p:cNvSpPr txBox="0"/>
              <p:nvPr/>
            </p:nvSpPr>
            <p:spPr>
              <a:xfrm rot="0" flipH="0" flipV="0">
                <a:off x="741274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8" name=""/>
              <p:cNvCxnSpPr/>
              <p:nvPr/>
            </p:nvCxnSpPr>
            <p:spPr>
              <a:xfrm rot="0" flipH="0" flipV="1">
                <a:off x="737510" y="3013220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9" name=""/>
            <p:cNvSpPr txBox="1"/>
            <p:nvPr/>
          </p:nvSpPr>
          <p:spPr>
            <a:xfrm rot="0" flipH="0" flipV="0">
              <a:off x="946871" y="2495802"/>
              <a:ext cx="3607690" cy="636299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PlayerJumpController</a:t>
              </a:r>
            </a:p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730152" y="3207484"/>
              <a:ext cx="3977459" cy="3140750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+</a:t>
              </a:r>
              <a:r>
                <a:rPr lang="zh-CN" sz="1600"/>
                <a:t> bool canJump   // 可以跳</a:t>
              </a:r>
            </a:p>
            <a:p>
              <a:pPr>
                <a:lnSpc>
                  <a:spcPct val="100000"/>
                </a:lnSpc>
              </a:pP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+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 int processBar  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// 地图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进程</a:t>
              </a:r>
            </a:p>
            <a:p>
              <a:pPr>
                <a:lnSpc>
                  <a:spcPct val="100000"/>
                </a:lnSpc>
              </a:pP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+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 float jumpForce    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// 弹跳力</a:t>
              </a:r>
            </a:p>
            <a:p>
              <a:pPr>
                <a:lnSpc>
                  <a:spcPct val="100000"/>
                </a:lnSpc>
              </a:pP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-  bool isJump       // 正在跳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float checkRadius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Jump()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Process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Detect</a:t>
              </a:r>
              <a:r>
                <a:rPr lang="zh-CN" sz="1600"/>
                <a:t>()</a:t>
              </a:r>
            </a:p>
          </p:txBody>
        </p:sp>
      </p:grpSp>
      <p:grpSp>
        <p:nvGrpSpPr>
          <p:cNvPr id="11" name=""/>
          <p:cNvGrpSpPr/>
          <p:nvPr/>
        </p:nvGrpSpPr>
        <p:grpSpPr>
          <a:xfrm rot="0" flipH="0" flipV="0">
            <a:off x="5642914" y="2848379"/>
            <a:ext cx="1021472" cy="960206"/>
            <a:chOff x="5451753" y="2796044"/>
            <a:chExt cx="1021472" cy="960206"/>
          </a:xfrm>
        </p:grpSpPr>
        <p:sp>
          <p:nvSpPr>
            <p:cNvPr id="12" name=""/>
            <p:cNvSpPr txBox="0"/>
            <p:nvPr/>
          </p:nvSpPr>
          <p:spPr>
            <a:xfrm rot="0" flipH="0" flipV="0">
              <a:off x="5451754" y="2796044"/>
              <a:ext cx="960206" cy="960206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13" name=""/>
            <p:cNvSpPr txBox="1"/>
            <p:nvPr/>
          </p:nvSpPr>
          <p:spPr>
            <a:xfrm rot="0" flipH="0" flipV="0">
              <a:off x="5520632" y="3033517"/>
              <a:ext cx="952594" cy="485261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/>
              <a:r>
                <a:rPr lang="zh-CN"/>
                <a:t>Player</a:t>
              </a:r>
            </a:p>
          </p:txBody>
        </p:sp>
      </p:grpSp>
      <p:grpSp>
        <p:nvGrpSpPr>
          <p:cNvPr id="14" name=""/>
          <p:cNvGrpSpPr/>
          <p:nvPr/>
        </p:nvGrpSpPr>
        <p:grpSpPr>
          <a:xfrm rot="0" flipH="0" flipV="0">
            <a:off x="8692274" y="2036875"/>
            <a:ext cx="3134112" cy="2583214"/>
            <a:chOff x="901832" y="2364125"/>
            <a:chExt cx="4028677" cy="4014936"/>
          </a:xfrm>
        </p:grpSpPr>
        <p:grpSp>
          <p:nvGrpSpPr>
            <p:cNvPr id="6" name=""/>
            <p:cNvGrpSpPr/>
            <p:nvPr/>
          </p:nvGrpSpPr>
          <p:grpSpPr>
            <a:xfrm rot="0" flipH="0" flipV="0">
              <a:off x="901832" y="2364125"/>
              <a:ext cx="4028677" cy="4014936"/>
              <a:chOff x="901832" y="2364125"/>
              <a:chExt cx="3834401" cy="3169150"/>
            </a:xfrm>
          </p:grpSpPr>
          <p:sp>
            <p:nvSpPr>
              <p:cNvPr id="7" name=""/>
              <p:cNvSpPr txBox="0"/>
              <p:nvPr/>
            </p:nvSpPr>
            <p:spPr>
              <a:xfrm rot="0" flipH="0" flipV="0">
                <a:off x="901832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8" name=""/>
              <p:cNvCxnSpPr/>
              <p:nvPr/>
            </p:nvCxnSpPr>
            <p:spPr>
              <a:xfrm rot="0" flipH="0" flipV="1">
                <a:off x="914910" y="2988781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9" name=""/>
            <p:cNvSpPr txBox="1"/>
            <p:nvPr/>
          </p:nvSpPr>
          <p:spPr>
            <a:xfrm rot="0" flipH="0" flipV="0">
              <a:off x="1223031" y="2501119"/>
              <a:ext cx="3473347" cy="478644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PlayerChangeController</a:t>
              </a:r>
            </a:p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926448" y="3161360"/>
              <a:ext cx="3977459" cy="3186874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+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 float hight      // 获取人物高度</a:t>
              </a:r>
            </a:p>
            <a:p>
              <a:pPr>
                <a:lnSpc>
                  <a:spcPct val="100000"/>
                </a:lnSpc>
              </a:pP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+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 float jumpForce  // 弹跳力</a:t>
              </a:r>
            </a:p>
            <a:p>
              <a:pPr>
                <a:lnSpc>
                  <a:spcPct val="100000"/>
                </a:lnSpc>
              </a:pP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- int processBar  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// 地图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进程</a:t>
              </a:r>
            </a:p>
            <a:p>
              <a:pPr>
                <a:lnSpc>
                  <a:spcPct val="100000"/>
                </a:lnSpc>
              </a:pP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[S] float checkRadius</a:t>
              </a:r>
            </a:p>
            <a:p>
              <a:pPr>
                <a:lnSpc>
                  <a:spcPct val="100000"/>
                </a:lnSpc>
              </a:pPr>
              <a:endParaRPr lang="zh-CN" sz="1600">
                <a:solidFill>
                  <a:srgbClr val="000000"/>
                </a:solidFill>
                <a:latin typeface="微软雅黑"/>
                <a:ea typeface="微软雅黑"/>
              </a:endParaRPr>
            </a:p>
            <a:p>
              <a:pPr>
                <a:lnSpc>
                  <a:spcPct val="100000"/>
                </a:lnSpc>
              </a:pP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s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hrink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()               //人物缩小</a:t>
              </a:r>
            </a:p>
            <a:p>
              <a:pPr>
                <a:lnSpc>
                  <a:spcPct val="100000"/>
                </a:lnSpc>
              </a:pP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enlarge()             //人物放大</a:t>
              </a:r>
            </a:p>
            <a:p>
              <a:pPr>
                <a:lnSpc>
                  <a:spcPct val="100000"/>
                </a:lnSpc>
              </a:pP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Process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Detect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()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</p:txBody>
        </p:sp>
      </p:grpSp>
      <p:grpSp>
        <p:nvGrpSpPr>
          <p:cNvPr id="15" name=""/>
          <p:cNvGrpSpPr/>
          <p:nvPr/>
        </p:nvGrpSpPr>
        <p:grpSpPr>
          <a:xfrm rot="0" flipH="0" flipV="0">
            <a:off x="4194787" y="4157817"/>
            <a:ext cx="3917727" cy="2355218"/>
            <a:chOff x="899248" y="2364125"/>
            <a:chExt cx="4017520" cy="4014936"/>
          </a:xfrm>
        </p:grpSpPr>
        <p:grpSp>
          <p:nvGrpSpPr>
            <p:cNvPr id="6" name=""/>
            <p:cNvGrpSpPr/>
            <p:nvPr/>
          </p:nvGrpSpPr>
          <p:grpSpPr>
            <a:xfrm rot="0" flipH="0" flipV="0">
              <a:off x="899248" y="2364125"/>
              <a:ext cx="4017520" cy="4014936"/>
              <a:chOff x="899373" y="2364125"/>
              <a:chExt cx="3823782" cy="3169150"/>
            </a:xfrm>
          </p:grpSpPr>
          <p:sp>
            <p:nvSpPr>
              <p:cNvPr id="7" name=""/>
              <p:cNvSpPr txBox="0"/>
              <p:nvPr/>
            </p:nvSpPr>
            <p:spPr>
              <a:xfrm rot="0" flipH="0" flipV="0">
                <a:off x="901832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8" name=""/>
              <p:cNvCxnSpPr/>
              <p:nvPr/>
            </p:nvCxnSpPr>
            <p:spPr>
              <a:xfrm rot="0" flipH="0" flipV="1">
                <a:off x="899373" y="2801813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9" name=""/>
            <p:cNvSpPr txBox="1"/>
            <p:nvPr/>
          </p:nvSpPr>
          <p:spPr>
            <a:xfrm rot="0" flipH="0" flipV="0">
              <a:off x="1291368" y="2397834"/>
              <a:ext cx="3199999" cy="478644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ContactObstacles</a:t>
              </a:r>
              <a:r>
                <a:rPr lang="zh-CN"/>
                <a:t>System</a:t>
              </a:r>
            </a:p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926448" y="3070308"/>
              <a:ext cx="3977459" cy="3163842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+ bool 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Obstacles</a:t>
              </a:r>
              <a:r>
                <a:rPr lang="zh-CN" sz="1600"/>
                <a:t>Meet {get; set;} // 是否遇上障碍物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[S] int quantityObstacles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  // 障碍物数量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int species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Obstacles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  // 障碍物种类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int countCoin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              // 金币数量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int process                    // 地图进度</a:t>
              </a:r>
            </a:p>
          </p:txBody>
        </p:sp>
      </p:grpSp>
      <p:grpSp>
        <p:nvGrpSpPr>
          <p:cNvPr id="16" name=""/>
          <p:cNvGrpSpPr/>
          <p:nvPr/>
        </p:nvGrpSpPr>
        <p:grpSpPr>
          <a:xfrm rot="0" flipH="0" flipV="0">
            <a:off x="4692636" y="988908"/>
            <a:ext cx="2922030" cy="1605584"/>
            <a:chOff x="887843" y="2364125"/>
            <a:chExt cx="4028926" cy="4014936"/>
          </a:xfrm>
        </p:grpSpPr>
        <p:grpSp>
          <p:nvGrpSpPr>
            <p:cNvPr id="6" name=""/>
            <p:cNvGrpSpPr/>
            <p:nvPr/>
          </p:nvGrpSpPr>
          <p:grpSpPr>
            <a:xfrm rot="0" flipH="0" flipV="0">
              <a:off x="887843" y="2364125"/>
              <a:ext cx="4028926" cy="4014936"/>
              <a:chOff x="888517" y="2364125"/>
              <a:chExt cx="3834637" cy="3169150"/>
            </a:xfrm>
          </p:grpSpPr>
          <p:sp>
            <p:nvSpPr>
              <p:cNvPr id="7" name=""/>
              <p:cNvSpPr txBox="0"/>
              <p:nvPr/>
            </p:nvSpPr>
            <p:spPr>
              <a:xfrm rot="0" flipH="0" flipV="0">
                <a:off x="901832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8" name=""/>
              <p:cNvCxnSpPr/>
              <p:nvPr/>
            </p:nvCxnSpPr>
            <p:spPr>
              <a:xfrm rot="0" flipH="0" flipV="1">
                <a:off x="888517" y="3013220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9" name=""/>
            <p:cNvSpPr txBox="1"/>
            <p:nvPr/>
          </p:nvSpPr>
          <p:spPr>
            <a:xfrm rot="0" flipH="0" flipV="0">
              <a:off x="1218665" y="2460814"/>
              <a:ext cx="3199999" cy="636299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PlayerRunController</a:t>
              </a:r>
            </a:p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926448" y="3302512"/>
              <a:ext cx="3977459" cy="3045722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[S] int runSpeed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ContactObstaclesSystem cms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Run</a:t>
              </a:r>
              <a:r>
                <a:rPr lang="zh-CN" sz="1600"/>
                <a:t>() // 默认情况下向前跑动</a:t>
              </a:r>
            </a:p>
          </p:txBody>
        </p:sp>
      </p:grpSp>
      <p:cxnSp>
        <p:nvCxnSpPr>
          <p:cNvPr id="17" name=""/>
          <p:cNvCxnSpPr>
            <a:stCxn id="7" idx="1"/>
          </p:cNvCxnSpPr>
          <p:nvPr/>
        </p:nvCxnSpPr>
        <p:spPr>
          <a:xfrm rot="0" flipH="0" flipV="0">
            <a:off x="3609279" y="3328482"/>
            <a:ext cx="2033636" cy="649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cxnSp>
        <p:nvCxnSpPr>
          <p:cNvPr id="18" name=""/>
          <p:cNvCxnSpPr>
            <a:endCxn id="12" idx="4"/>
          </p:cNvCxnSpPr>
          <p:nvPr/>
        </p:nvCxnSpPr>
        <p:spPr>
          <a:xfrm rot="0" flipH="1" flipV="1">
            <a:off x="6123018" y="3808585"/>
            <a:ext cx="8347" cy="337617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cxnSp>
        <p:nvCxnSpPr>
          <p:cNvPr id="19" name=""/>
          <p:cNvCxnSpPr>
            <a:stCxn id="12" idx="0"/>
          </p:cNvCxnSpPr>
          <p:nvPr/>
        </p:nvCxnSpPr>
        <p:spPr>
          <a:xfrm rot="0" flipH="1" flipV="1">
            <a:off x="6119141" y="2606739"/>
            <a:ext cx="3877" cy="241640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cxnSp>
        <p:nvCxnSpPr>
          <p:cNvPr id="20" name=""/>
          <p:cNvCxnSpPr/>
          <p:nvPr/>
        </p:nvCxnSpPr>
        <p:spPr>
          <a:xfrm rot="0" flipH="0" flipV="1">
            <a:off x="6595314" y="3328482"/>
            <a:ext cx="2087514" cy="22442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cxnSp>
        <p:nvCxnSpPr>
          <p:cNvPr id="21" name=""/>
          <p:cNvCxnSpPr/>
          <p:nvPr/>
        </p:nvCxnSpPr>
        <p:spPr>
          <a:xfrm rot="0" flipH="0" flipV="0">
            <a:off x="2109020" y="4644544"/>
            <a:ext cx="2101273" cy="1516303"/>
          </a:xfrm>
          <a:prstGeom prst="bentConnector3">
            <a:avLst>
              <a:gd name="adj1" fmla="val -549"/>
            </a:avLst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cxnSp>
        <p:nvCxnSpPr>
          <p:cNvPr id="22" name=""/>
          <p:cNvCxnSpPr/>
          <p:nvPr/>
        </p:nvCxnSpPr>
        <p:spPr>
          <a:xfrm rot="0" flipH="1" flipV="0">
            <a:off x="8115300" y="4615103"/>
            <a:ext cx="2147647" cy="1538047"/>
          </a:xfrm>
          <a:prstGeom prst="bentConnector3">
            <a:avLst>
              <a:gd name="adj1" fmla="val 184"/>
            </a:avLst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1"/>
          <p:nvPr/>
        </p:nvSpPr>
        <p:spPr>
          <a:xfrm rot="0" flipH="0" flipV="0">
            <a:off x="3887299" y="382344"/>
            <a:ext cx="4532704" cy="549357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sz="2400"/>
              <a:t>Scene04——</a:t>
            </a:r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Horizontal</a:t>
            </a:r>
            <a:r>
              <a:rPr lang="zh-CN" sz="2400"/>
              <a:t>Parkour</a:t>
            </a:r>
          </a:p>
        </p:txBody>
      </p:sp>
      <p:sp>
        <p:nvSpPr>
          <p:cNvPr id="4" name=""/>
          <p:cNvSpPr txBox="0"/>
          <p:nvPr/>
        </p:nvSpPr>
        <p:spPr>
          <a:xfrm rot="0" flipH="0" flipV="0">
            <a:off x="6502267" y="1721116"/>
            <a:ext cx="2482283" cy="928854"/>
          </a:xfrm>
          <a:prstGeom prst="ellipse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5" name=""/>
          <p:cNvSpPr txBox="1"/>
          <p:nvPr/>
        </p:nvSpPr>
        <p:spPr>
          <a:xfrm rot="0" flipH="0" flipV="0">
            <a:off x="6603120" y="1952704"/>
            <a:ext cx="2488152" cy="537716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Background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Controller</a:t>
            </a:r>
          </a:p>
        </p:txBody>
      </p:sp>
      <p:graphicFrame>
        <p:nvGraphicFramePr>
          <p:cNvPr id="6" name=""/>
          <p:cNvGraphicFramePr/>
          <p:nvPr/>
        </p:nvGraphicFramePr>
        <p:xfrm rot="0">
          <a:off x="7672528" y="4013510"/>
          <a:ext cx="3492500" cy="16891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34925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Background</a:t>
                      </a:r>
                    </a:p>
                  </a:txBody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+</a:t>
                      </a:r>
                      <a:r>
                        <a:rPr lang="zh-CN"/>
                        <a:t> float speed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     //移动速度</a:t>
                      </a:r>
                    </a:p>
                    <a:p>
                      <a:pPr/>
                      <a:r>
                        <a:rPr lang="zh-CN"/>
                        <a:t>+</a:t>
                      </a:r>
                      <a:r>
                        <a:rPr lang="zh-CN"/>
                        <a:t> player : 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GameObject</a:t>
                      </a:r>
                    </a:p>
                  </a:txBody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+</a:t>
                      </a:r>
                      <a:r>
                        <a:rPr lang="zh-CN"/>
                        <a:t> Pan() : void    //背景平移</a:t>
                      </a:r>
                    </a:p>
                  </a:txBody>
                </a:tc>
              </a:tr>
            </a:tbl>
          </a:graphicData>
        </a:graphic>
      </p:graphicFrame>
      <p:cxnSp>
        <p:nvCxnSpPr>
          <p:cNvPr id="7" name=""/>
          <p:cNvCxnSpPr>
            <a:stCxn id="4" idx="4"/>
          </p:cNvCxnSpPr>
          <p:nvPr/>
        </p:nvCxnSpPr>
        <p:spPr>
          <a:xfrm rot="0" flipH="0" flipV="0">
            <a:off x="7743408" y="2649970"/>
            <a:ext cx="1660265" cy="1360519"/>
          </a:xfrm>
          <a:prstGeom prst="straightConnector1">
            <a:avLst/>
          </a:prstGeom>
          <a:noFill/>
          <a:ln w="25400">
            <a:solidFill>
              <a:srgbClr val="6cdeff"/>
            </a:solidFill>
            <a:prstDash val="solid"/>
            <a:headEnd/>
            <a:tailEnd/>
          </a:ln>
        </p:spPr>
      </p:cxnSp>
      <p:sp>
        <p:nvSpPr>
          <p:cNvPr id="8" name=""/>
          <p:cNvSpPr txBox="0"/>
          <p:nvPr/>
        </p:nvSpPr>
        <p:spPr>
          <a:xfrm rot="0" flipH="0" flipV="0">
            <a:off x="3432939" y="1681166"/>
            <a:ext cx="2482283" cy="928854"/>
          </a:xfrm>
          <a:prstGeom prst="ellipse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9" name=""/>
          <p:cNvSpPr txBox="1"/>
          <p:nvPr/>
        </p:nvSpPr>
        <p:spPr>
          <a:xfrm rot="0" flipH="0" flipV="0">
            <a:off x="3443320" y="1952704"/>
            <a:ext cx="2488152" cy="537716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Environment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Controller</a:t>
            </a:r>
          </a:p>
        </p:txBody>
      </p:sp>
      <p:graphicFrame>
        <p:nvGraphicFramePr>
          <p:cNvPr id="10" name=""/>
          <p:cNvGraphicFramePr/>
          <p:nvPr/>
        </p:nvGraphicFramePr>
        <p:xfrm rot="0">
          <a:off x="1513770" y="4013510"/>
          <a:ext cx="3492500" cy="16891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34925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Environment</a:t>
                      </a:r>
                    </a:p>
                  </a:txBody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+</a:t>
                      </a:r>
                      <a:r>
                        <a:rPr lang="zh-CN"/>
                        <a:t> float speed      //移动速度</a:t>
                      </a:r>
                    </a:p>
                    <a:p>
                      <a:pPr/>
                      <a:r>
                        <a:rPr lang="zh-CN"/>
                        <a:t>+</a:t>
                      </a:r>
                      <a:r>
                        <a:rPr lang="zh-CN"/>
                        <a:t> player : 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GameObject</a:t>
                      </a:r>
                    </a:p>
                  </a:txBody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+</a:t>
                      </a:r>
                      <a:r>
                        <a:rPr lang="zh-CN"/>
                        <a:t> Pan() : void    //物品平移</a:t>
                      </a:r>
                    </a:p>
                  </a:txBody>
                </a:tc>
              </a:tr>
            </a:tbl>
          </a:graphicData>
        </a:graphic>
      </p:graphicFrame>
      <p:cxnSp>
        <p:nvCxnSpPr>
          <p:cNvPr id="11" name=""/>
          <p:cNvCxnSpPr>
            <a:endCxn id="10" idx="2"/>
          </p:cNvCxnSpPr>
          <p:nvPr/>
        </p:nvCxnSpPr>
        <p:spPr>
          <a:xfrm rot="0" flipH="1" flipV="0">
            <a:off x="3260020" y="2610020"/>
            <a:ext cx="1427376" cy="1403489"/>
          </a:xfrm>
          <a:prstGeom prst="straightConnector1">
            <a:avLst/>
          </a:prstGeom>
          <a:noFill/>
          <a:ln w="25400">
            <a:solidFill>
              <a:srgbClr val="6cdeff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0"/>
          <p:nvPr/>
        </p:nvSpPr>
        <p:spPr>
          <a:xfrm>
            <a:off x="234374" y="183423"/>
            <a:ext cx="11769673" cy="6511534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/>
        </p:txBody>
      </p:sp>
      <p:sp>
        <p:nvSpPr>
          <p:cNvPr id="4" name=""/>
          <p:cNvSpPr txBox="1"/>
          <p:nvPr/>
        </p:nvSpPr>
        <p:spPr>
          <a:xfrm rot="0" flipH="0" flipV="0">
            <a:off x="4410052" y="295516"/>
            <a:ext cx="3945907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 sz="2400"/>
              <a:t>Scene05——Arena（初）</a:t>
            </a:r>
          </a:p>
          <a:p>
            <a:pPr/>
            <a:endParaRPr lang="zh-CN" sz="2400"/>
          </a:p>
        </p:txBody>
      </p:sp>
      <p:grpSp>
        <p:nvGrpSpPr>
          <p:cNvPr id="5" name=""/>
          <p:cNvGrpSpPr/>
          <p:nvPr/>
        </p:nvGrpSpPr>
        <p:grpSpPr>
          <a:xfrm rot="0" flipH="0" flipV="0">
            <a:off x="551590" y="2766006"/>
            <a:ext cx="2712198" cy="2583214"/>
            <a:chOff x="729184" y="2364125"/>
            <a:chExt cx="4018891" cy="4014936"/>
          </a:xfrm>
        </p:grpSpPr>
        <p:grpSp>
          <p:nvGrpSpPr>
            <p:cNvPr id="6" name=""/>
            <p:cNvGrpSpPr/>
            <p:nvPr/>
          </p:nvGrpSpPr>
          <p:grpSpPr>
            <a:xfrm rot="0" flipH="0" flipV="0">
              <a:off x="729184" y="2364125"/>
              <a:ext cx="4018891" cy="4014936"/>
              <a:chOff x="737510" y="2364125"/>
              <a:chExt cx="3825087" cy="3169150"/>
            </a:xfrm>
          </p:grpSpPr>
          <p:sp>
            <p:nvSpPr>
              <p:cNvPr id="7" name=""/>
              <p:cNvSpPr txBox="0"/>
              <p:nvPr/>
            </p:nvSpPr>
            <p:spPr>
              <a:xfrm rot="0" flipH="0" flipV="0">
                <a:off x="741274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8" name=""/>
              <p:cNvCxnSpPr/>
              <p:nvPr/>
            </p:nvCxnSpPr>
            <p:spPr>
              <a:xfrm rot="0" flipH="0" flipV="1">
                <a:off x="737510" y="3013220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9" name=""/>
            <p:cNvSpPr txBox="1"/>
            <p:nvPr/>
          </p:nvSpPr>
          <p:spPr>
            <a:xfrm rot="0" flipH="0" flipV="0">
              <a:off x="946871" y="2495802"/>
              <a:ext cx="3607690" cy="636299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PlayerJumpController</a:t>
              </a:r>
            </a:p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730152" y="3207484"/>
              <a:ext cx="3977459" cy="3140750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- bool isJump // 正在跳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bool isGround // 在地上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bool canJump // 可以跳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float checkRadius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Jump()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DoubleJump()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GroundCheck()</a:t>
              </a:r>
            </a:p>
          </p:txBody>
        </p:sp>
      </p:grpSp>
      <p:grpSp>
        <p:nvGrpSpPr>
          <p:cNvPr id="11" name=""/>
          <p:cNvGrpSpPr/>
          <p:nvPr/>
        </p:nvGrpSpPr>
        <p:grpSpPr>
          <a:xfrm rot="0" flipH="0" flipV="0">
            <a:off x="5747268" y="1734871"/>
            <a:ext cx="1021472" cy="960206"/>
            <a:chOff x="5451753" y="2796044"/>
            <a:chExt cx="1021472" cy="960206"/>
          </a:xfrm>
        </p:grpSpPr>
        <p:sp>
          <p:nvSpPr>
            <p:cNvPr id="12" name=""/>
            <p:cNvSpPr txBox="0"/>
            <p:nvPr/>
          </p:nvSpPr>
          <p:spPr>
            <a:xfrm rot="0" flipH="0" flipV="0">
              <a:off x="5451754" y="2796044"/>
              <a:ext cx="960206" cy="960206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13" name=""/>
            <p:cNvSpPr txBox="1"/>
            <p:nvPr/>
          </p:nvSpPr>
          <p:spPr>
            <a:xfrm rot="0" flipH="0" flipV="0">
              <a:off x="5520632" y="3033517"/>
              <a:ext cx="952594" cy="485261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/>
              <a:r>
                <a:rPr lang="zh-CN"/>
                <a:t>Player</a:t>
              </a:r>
            </a:p>
          </p:txBody>
        </p:sp>
      </p:grpSp>
      <p:cxnSp>
        <p:nvCxnSpPr>
          <p:cNvPr id="14" name=""/>
          <p:cNvCxnSpPr/>
          <p:nvPr/>
        </p:nvCxnSpPr>
        <p:spPr>
          <a:xfrm rot="0" flipH="0" flipV="0">
            <a:off x="3846798" y="1786445"/>
            <a:ext cx="1918808" cy="436905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grpSp>
        <p:nvGrpSpPr>
          <p:cNvPr id="15" name=""/>
          <p:cNvGrpSpPr/>
          <p:nvPr/>
        </p:nvGrpSpPr>
        <p:grpSpPr>
          <a:xfrm rot="0" flipH="0" flipV="0">
            <a:off x="3491619" y="3851893"/>
            <a:ext cx="3125432" cy="2716946"/>
            <a:chOff x="899248" y="2364125"/>
            <a:chExt cx="4017520" cy="4014936"/>
          </a:xfrm>
        </p:grpSpPr>
        <p:grpSp>
          <p:nvGrpSpPr>
            <p:cNvPr id="6" name=""/>
            <p:cNvGrpSpPr/>
            <p:nvPr/>
          </p:nvGrpSpPr>
          <p:grpSpPr>
            <a:xfrm rot="0" flipH="0" flipV="0">
              <a:off x="899248" y="2364125"/>
              <a:ext cx="4017520" cy="4014936"/>
              <a:chOff x="899373" y="2364125"/>
              <a:chExt cx="3823782" cy="3169150"/>
            </a:xfrm>
          </p:grpSpPr>
          <p:sp>
            <p:nvSpPr>
              <p:cNvPr id="7" name=""/>
              <p:cNvSpPr txBox="0"/>
              <p:nvPr/>
            </p:nvSpPr>
            <p:spPr>
              <a:xfrm rot="0" flipH="0" flipV="0">
                <a:off x="901832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8" name=""/>
              <p:cNvCxnSpPr/>
              <p:nvPr/>
            </p:nvCxnSpPr>
            <p:spPr>
              <a:xfrm rot="0" flipH="0" flipV="1">
                <a:off x="899373" y="2801813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9" name=""/>
            <p:cNvSpPr txBox="1"/>
            <p:nvPr/>
          </p:nvSpPr>
          <p:spPr>
            <a:xfrm rot="0" flipH="0" flipV="0">
              <a:off x="1291368" y="2397834"/>
              <a:ext cx="3199999" cy="478644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PlayerAttackController</a:t>
              </a:r>
            </a:p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926448" y="2983710"/>
              <a:ext cx="3977459" cy="3364523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+ bool IsFighting // 正在攻击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int Health {get; set;}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- ConcreteWeapon myWeapon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bool isEquip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PickUp()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ThrowAway()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Attack()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</p:txBody>
        </p:sp>
      </p:grpSp>
      <p:grpSp>
        <p:nvGrpSpPr>
          <p:cNvPr id="16" name=""/>
          <p:cNvGrpSpPr/>
          <p:nvPr/>
        </p:nvGrpSpPr>
        <p:grpSpPr>
          <a:xfrm rot="0" flipH="0" flipV="0">
            <a:off x="675746" y="617766"/>
            <a:ext cx="3163873" cy="1992183"/>
            <a:chOff x="887843" y="2364125"/>
            <a:chExt cx="4028926" cy="4014936"/>
          </a:xfrm>
        </p:grpSpPr>
        <p:grpSp>
          <p:nvGrpSpPr>
            <p:cNvPr id="6" name=""/>
            <p:cNvGrpSpPr/>
            <p:nvPr/>
          </p:nvGrpSpPr>
          <p:grpSpPr>
            <a:xfrm rot="0" flipH="0" flipV="0">
              <a:off x="887843" y="2364125"/>
              <a:ext cx="4028926" cy="4014936"/>
              <a:chOff x="888517" y="2364125"/>
              <a:chExt cx="3834637" cy="3169150"/>
            </a:xfrm>
          </p:grpSpPr>
          <p:sp>
            <p:nvSpPr>
              <p:cNvPr id="7" name=""/>
              <p:cNvSpPr txBox="0"/>
              <p:nvPr/>
            </p:nvSpPr>
            <p:spPr>
              <a:xfrm rot="0" flipH="0" flipV="0">
                <a:off x="901832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8" name=""/>
              <p:cNvCxnSpPr/>
              <p:nvPr/>
            </p:nvCxnSpPr>
            <p:spPr>
              <a:xfrm rot="0" flipH="0" flipV="1">
                <a:off x="888517" y="3013220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9" name=""/>
            <p:cNvSpPr txBox="1"/>
            <p:nvPr/>
          </p:nvSpPr>
          <p:spPr>
            <a:xfrm rot="0" flipH="0" flipV="0">
              <a:off x="1218665" y="2460814"/>
              <a:ext cx="3199999" cy="636299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PlayerWalkController</a:t>
              </a:r>
            </a:p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926448" y="3302512"/>
              <a:ext cx="3977459" cy="3045722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[S] int walkSpeed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Walk2D() // AD移动</a:t>
              </a:r>
            </a:p>
          </p:txBody>
        </p:sp>
      </p:grpSp>
      <p:cxnSp>
        <p:nvCxnSpPr>
          <p:cNvPr id="17" name=""/>
          <p:cNvCxnSpPr>
            <a:endCxn id="12" idx="3"/>
          </p:cNvCxnSpPr>
          <p:nvPr/>
        </p:nvCxnSpPr>
        <p:spPr>
          <a:xfrm rot="0" flipH="0" flipV="1">
            <a:off x="3291432" y="2554458"/>
            <a:ext cx="2596456" cy="828686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cxnSp>
        <p:nvCxnSpPr>
          <p:cNvPr id="18" name=""/>
          <p:cNvCxnSpPr/>
          <p:nvPr/>
        </p:nvCxnSpPr>
        <p:spPr>
          <a:xfrm rot="0" flipH="1" flipV="0">
            <a:off x="5319281" y="2690211"/>
            <a:ext cx="855976" cy="1161682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grpSp>
        <p:nvGrpSpPr>
          <p:cNvPr id="19" name=""/>
          <p:cNvGrpSpPr/>
          <p:nvPr/>
        </p:nvGrpSpPr>
        <p:grpSpPr>
          <a:xfrm rot="0">
            <a:off x="6768740" y="2609948"/>
            <a:ext cx="1778000" cy="1015413"/>
            <a:chOff x="8898396" y="1839019"/>
            <a:chExt cx="1778000" cy="1015413"/>
          </a:xfrm>
        </p:grpSpPr>
        <p:sp>
          <p:nvSpPr>
            <p:cNvPr id="20" name=""/>
            <p:cNvSpPr txBox="1"/>
            <p:nvPr/>
          </p:nvSpPr>
          <p:spPr>
            <a:xfrm rot="0">
              <a:off x="8898397" y="2150152"/>
              <a:ext cx="1778000" cy="444500"/>
            </a:xfrm>
            <a:prstGeom prst="rect">
              <a:avLst/>
            </a:prstGeom>
            <a:noFill/>
            <a:ln w="12700">
              <a:prstDash val="solid"/>
            </a:ln>
          </p:spPr>
          <p:txBody>
            <a:bodyPr/>
            <a:lstStyle/>
            <a:p>
              <a:pPr/>
              <a:r>
                <a:rPr lang="zh-CN"/>
                <a:t>Weapon</a:t>
              </a:r>
            </a:p>
          </p:txBody>
        </p:sp>
        <p:sp>
          <p:nvSpPr>
            <p:cNvPr id="21" name=""/>
            <p:cNvSpPr txBox="0"/>
            <p:nvPr/>
          </p:nvSpPr>
          <p:spPr>
            <a:xfrm rot="0" flipH="0" flipV="0">
              <a:off x="8898397" y="1839019"/>
              <a:ext cx="1015414" cy="1015414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</p:grpSp>
      <p:sp>
        <p:nvSpPr>
          <p:cNvPr id="22" name=""/>
          <p:cNvSpPr txBox="1"/>
          <p:nvPr/>
        </p:nvSpPr>
        <p:spPr>
          <a:xfrm rot="0" flipH="0" flipV="0">
            <a:off x="8998544" y="530614"/>
            <a:ext cx="2229322" cy="62345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WeaponManager</a:t>
            </a:r>
          </a:p>
          <a:p>
            <a:pPr/>
            <a:endParaRPr lang="zh-CN"/>
          </a:p>
        </p:txBody>
      </p:sp>
      <p:sp>
        <p:nvSpPr>
          <p:cNvPr id="23" name=""/>
          <p:cNvSpPr txBox="1"/>
          <p:nvPr/>
        </p:nvSpPr>
        <p:spPr>
          <a:xfrm rot="0" flipH="0" flipV="0">
            <a:off x="8223748" y="994486"/>
            <a:ext cx="4736924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1600"/>
              <a:t>- int rangeOfAttack // 攻击距离</a:t>
            </a:r>
          </a:p>
          <a:p>
            <a:pPr/>
            <a:r>
              <a:rPr lang="zh-CN" sz="1600"/>
              <a:t>- int attackPower // 攻击力</a:t>
            </a:r>
          </a:p>
          <a:p>
            <a:pPr/>
            <a:r>
              <a:rPr lang="zh-CN" sz="1600"/>
              <a:t>- int defensivePower // 装备后防御力</a:t>
            </a:r>
          </a:p>
          <a:p>
            <a:pPr/>
            <a:r>
              <a:rPr lang="zh-CN" sz="1600"/>
              <a:t>- bool isEquip // 被装备</a:t>
            </a:r>
          </a:p>
          <a:p>
            <a:pPr/>
            <a:r>
              <a:rPr lang="zh-CN" sz="1600"/>
              <a:t>- bool isOnGround //在地上</a:t>
            </a:r>
          </a:p>
          <a:p>
            <a:pPr/>
            <a:r>
              <a:rPr lang="zh-CN" sz="1600"/>
              <a:t>- </a:t>
            </a:r>
            <a:r>
              <a:rPr lang="zh-CN" sz="1600"/>
              <a:t>int timeOnGround //落地后时间</a:t>
            </a:r>
          </a:p>
          <a:p>
            <a:pPr/>
            <a:endParaRPr lang="zh-CN" sz="1600"/>
          </a:p>
          <a:p>
            <a:pPr/>
            <a:r>
              <a:rPr lang="zh-CN" sz="1600"/>
              <a:t>CreateArray() //远程攻击</a:t>
            </a:r>
          </a:p>
        </p:txBody>
      </p:sp>
      <p:sp>
        <p:nvSpPr>
          <p:cNvPr id="24" name=""/>
          <p:cNvSpPr txBox="1"/>
          <p:nvPr/>
        </p:nvSpPr>
        <p:spPr>
          <a:xfrm rot="0" flipH="0" flipV="0">
            <a:off x="7394458" y="5728443"/>
            <a:ext cx="4716974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-</a:t>
            </a:r>
            <a:r>
              <a:rPr lang="zh-CN" sz="1600"/>
              <a:t> float[]  attackStartingPlace // 远程攻击发出点</a:t>
            </a:r>
          </a:p>
          <a:p>
            <a:pPr/>
            <a:r>
              <a:rPr lang="zh-CN" sz="1600"/>
              <a:t>- int attackDirection // 远程攻击发出方向</a:t>
            </a:r>
          </a:p>
        </p:txBody>
      </p:sp>
      <p:grpSp>
        <p:nvGrpSpPr>
          <p:cNvPr id="25" name=""/>
          <p:cNvGrpSpPr/>
          <p:nvPr/>
        </p:nvGrpSpPr>
        <p:grpSpPr>
          <a:xfrm rot="0" flipH="0" flipV="0">
            <a:off x="8189646" y="456760"/>
            <a:ext cx="3564690" cy="3166506"/>
            <a:chOff x="7892840" y="1911418"/>
            <a:chExt cx="3564690" cy="3166506"/>
          </a:xfrm>
        </p:grpSpPr>
        <p:sp>
          <p:nvSpPr>
            <p:cNvPr id="26" name=""/>
            <p:cNvSpPr txBox="0"/>
            <p:nvPr/>
          </p:nvSpPr>
          <p:spPr>
            <a:xfrm rot="0">
              <a:off x="7892840" y="1911418"/>
              <a:ext cx="3564690" cy="530911"/>
            </a:xfrm>
            <a:prstGeom prst="rect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27" name=""/>
            <p:cNvSpPr txBox="0"/>
            <p:nvPr/>
          </p:nvSpPr>
          <p:spPr>
            <a:xfrm rot="0">
              <a:off x="7892840" y="2442330"/>
              <a:ext cx="3564690" cy="2635596"/>
            </a:xfrm>
            <a:prstGeom prst="rect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</p:grpSp>
      <p:grpSp>
        <p:nvGrpSpPr>
          <p:cNvPr id="28" name=""/>
          <p:cNvGrpSpPr/>
          <p:nvPr/>
        </p:nvGrpSpPr>
        <p:grpSpPr>
          <a:xfrm rot="0" flipH="0" flipV="0">
            <a:off x="6768740" y="3864514"/>
            <a:ext cx="1874978" cy="910133"/>
            <a:chOff x="6861752" y="3116332"/>
            <a:chExt cx="1874978" cy="910133"/>
          </a:xfrm>
        </p:grpSpPr>
        <p:sp>
          <p:nvSpPr>
            <p:cNvPr id="29" name=""/>
            <p:cNvSpPr txBox="1"/>
            <p:nvPr/>
          </p:nvSpPr>
          <p:spPr>
            <a:xfrm>
              <a:off x="6958731" y="3337157"/>
              <a:ext cx="1778000" cy="444500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/>
              <a:r>
                <a:rPr lang="zh-CN"/>
                <a:t>Array</a:t>
              </a:r>
            </a:p>
          </p:txBody>
        </p:sp>
        <p:sp>
          <p:nvSpPr>
            <p:cNvPr id="30" name=""/>
            <p:cNvSpPr txBox="0"/>
            <p:nvPr/>
          </p:nvSpPr>
          <p:spPr>
            <a:xfrm rot="0" flipH="0" flipV="0">
              <a:off x="6861752" y="3116332"/>
              <a:ext cx="910134" cy="910134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</p:grpSp>
      <p:sp>
        <p:nvSpPr>
          <p:cNvPr id="31" name=""/>
          <p:cNvSpPr txBox="1"/>
          <p:nvPr/>
        </p:nvSpPr>
        <p:spPr>
          <a:xfrm rot="0">
            <a:off x="8814369" y="5200176"/>
            <a:ext cx="1778000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ArrayManager</a:t>
            </a:r>
          </a:p>
        </p:txBody>
      </p:sp>
      <p:grpSp>
        <p:nvGrpSpPr>
          <p:cNvPr id="32" name=""/>
          <p:cNvGrpSpPr/>
          <p:nvPr/>
        </p:nvGrpSpPr>
        <p:grpSpPr>
          <a:xfrm rot="0" flipH="0" flipV="0">
            <a:off x="7276448" y="5200176"/>
            <a:ext cx="4531707" cy="1297750"/>
            <a:chOff x="6389897" y="5016302"/>
            <a:chExt cx="2938973" cy="1297750"/>
          </a:xfrm>
        </p:grpSpPr>
        <p:sp>
          <p:nvSpPr>
            <p:cNvPr id="33" name=""/>
            <p:cNvSpPr txBox="0"/>
            <p:nvPr/>
          </p:nvSpPr>
          <p:spPr>
            <a:xfrm rot="0" flipH="0" flipV="0">
              <a:off x="6389898" y="5460802"/>
              <a:ext cx="2938974" cy="853250"/>
            </a:xfrm>
            <a:prstGeom prst="rect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34" name=""/>
            <p:cNvSpPr txBox="0"/>
            <p:nvPr/>
          </p:nvSpPr>
          <p:spPr>
            <a:xfrm rot="0" flipH="0" flipV="0">
              <a:off x="6389898" y="5016302"/>
              <a:ext cx="2938974" cy="444500"/>
            </a:xfrm>
            <a:prstGeom prst="rect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</p:grpSp>
      <p:cxnSp>
        <p:nvCxnSpPr>
          <p:cNvPr id="35" name=""/>
          <p:cNvCxnSpPr>
            <a:stCxn id="21" idx="6"/>
            <a:endCxn id="27" idx="0"/>
          </p:cNvCxnSpPr>
          <p:nvPr/>
        </p:nvCxnSpPr>
        <p:spPr>
          <a:xfrm rot="0" flipH="0" flipV="1">
            <a:off x="7784155" y="2305469"/>
            <a:ext cx="405492" cy="812186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cxnSp>
        <p:nvCxnSpPr>
          <p:cNvPr id="36" name=""/>
          <p:cNvCxnSpPr>
            <a:endCxn id="34" idx="2"/>
          </p:cNvCxnSpPr>
          <p:nvPr/>
        </p:nvCxnSpPr>
        <p:spPr>
          <a:xfrm rot="0" flipH="0" flipV="0">
            <a:off x="7698146" y="4356726"/>
            <a:ext cx="1844157" cy="843450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sp>
        <p:nvSpPr>
          <p:cNvPr id="37" name=""/>
          <p:cNvSpPr txBox="1"/>
          <p:nvPr/>
        </p:nvSpPr>
        <p:spPr>
          <a:xfrm rot="0" flipH="0" flipV="0">
            <a:off x="9542302" y="3956615"/>
            <a:ext cx="2145490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ConcreteWeapon</a:t>
            </a:r>
          </a:p>
        </p:txBody>
      </p:sp>
      <p:grpSp>
        <p:nvGrpSpPr>
          <p:cNvPr id="38" name=""/>
          <p:cNvGrpSpPr/>
          <p:nvPr/>
        </p:nvGrpSpPr>
        <p:grpSpPr>
          <a:xfrm rot="0" flipH="0" flipV="0">
            <a:off x="9320883" y="3976358"/>
            <a:ext cx="2275334" cy="849514"/>
            <a:chOff x="8911726" y="4114562"/>
            <a:chExt cx="2275334" cy="849514"/>
          </a:xfrm>
        </p:grpSpPr>
        <p:sp>
          <p:nvSpPr>
            <p:cNvPr id="39" name=""/>
            <p:cNvSpPr txBox="0"/>
            <p:nvPr/>
          </p:nvSpPr>
          <p:spPr>
            <a:xfrm rot="0" flipH="0" flipV="0">
              <a:off x="8911726" y="4114563"/>
              <a:ext cx="2275334" cy="415276"/>
            </a:xfrm>
            <a:prstGeom prst="rect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40" name=""/>
            <p:cNvSpPr txBox="0"/>
            <p:nvPr/>
          </p:nvSpPr>
          <p:spPr>
            <a:xfrm rot="0" flipH="0" flipV="0">
              <a:off x="8911726" y="4529840"/>
              <a:ext cx="2275334" cy="434238"/>
            </a:xfrm>
            <a:prstGeom prst="rect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</p:grpSp>
      <p:cxnSp>
        <p:nvCxnSpPr>
          <p:cNvPr id="41" name=""/>
          <p:cNvCxnSpPr>
            <a:stCxn id="39" idx="2"/>
            <a:endCxn id="27" idx="3"/>
          </p:cNvCxnSpPr>
          <p:nvPr/>
        </p:nvCxnSpPr>
        <p:spPr>
          <a:xfrm rot="0" flipH="1" flipV="1">
            <a:off x="9971992" y="3623267"/>
            <a:ext cx="486558" cy="35309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0"/>
          <p:nvPr/>
        </p:nvSpPr>
        <p:spPr>
          <a:xfrm>
            <a:off x="152853" y="163043"/>
            <a:ext cx="11871575" cy="6582865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/>
        </p:txBody>
      </p:sp>
      <p:sp>
        <p:nvSpPr>
          <p:cNvPr id="4" name=""/>
          <p:cNvSpPr txBox="1"/>
          <p:nvPr/>
        </p:nvSpPr>
        <p:spPr>
          <a:xfrm rot="0" flipH="0" flipV="0">
            <a:off x="4055697" y="285325"/>
            <a:ext cx="4229295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/>
            <a:r>
              <a:rPr lang="zh-CN" sz="2400"/>
              <a:t>Scene05——Arena</a:t>
            </a: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（初）</a:t>
            </a:r>
          </a:p>
        </p:txBody>
      </p:sp>
      <p:grpSp>
        <p:nvGrpSpPr>
          <p:cNvPr id="5" name=""/>
          <p:cNvGrpSpPr/>
          <p:nvPr/>
        </p:nvGrpSpPr>
        <p:grpSpPr>
          <a:xfrm rot="0" flipH="0" flipV="0">
            <a:off x="559769" y="634520"/>
            <a:ext cx="2861201" cy="2813224"/>
            <a:chOff x="1211902" y="3518279"/>
            <a:chExt cx="3999267" cy="4225450"/>
          </a:xfrm>
        </p:grpSpPr>
        <p:sp>
          <p:nvSpPr>
            <p:cNvPr id="6" name=""/>
            <p:cNvSpPr txBox="1"/>
            <p:nvPr/>
          </p:nvSpPr>
          <p:spPr>
            <a:xfrm rot="0" flipH="0" flipV="0">
              <a:off x="1211902" y="3518279"/>
              <a:ext cx="3607690" cy="558886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Monster</a:t>
              </a:r>
            </a:p>
          </p:txBody>
        </p:sp>
        <p:sp>
          <p:nvSpPr>
            <p:cNvPr id="7" name=""/>
            <p:cNvSpPr txBox="1"/>
            <p:nvPr/>
          </p:nvSpPr>
          <p:spPr>
            <a:xfrm rot="0" flipH="0" flipV="0">
              <a:off x="1233710" y="4390402"/>
              <a:ext cx="3977459" cy="3353326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+ int Health{get; set;}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</a:t>
              </a:r>
              <a:r>
                <a:rPr lang="zh-CN" sz="1600"/>
                <a:t> int strength // 攻击力</a:t>
              </a:r>
            </a:p>
            <a:p>
              <a:pPr/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- int defensivePower </a:t>
              </a:r>
            </a:p>
            <a:p>
              <a:pPr/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- int rangeOfAttack</a:t>
              </a:r>
            </a:p>
            <a:p>
              <a:pPr/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- float AttckFrequency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bool isDead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bool isAngry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Dead()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//</a:t>
              </a:r>
              <a:r>
                <a:rPr lang="zh-CN" sz="1600"/>
                <a:t>GetAttack() // 受击减血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Attack() // 攻击</a:t>
              </a:r>
            </a:p>
          </p:txBody>
        </p:sp>
      </p:grpSp>
      <p:grpSp>
        <p:nvGrpSpPr>
          <p:cNvPr id="8" name=""/>
          <p:cNvGrpSpPr/>
          <p:nvPr/>
        </p:nvGrpSpPr>
        <p:grpSpPr>
          <a:xfrm rot="0" flipH="0" flipV="0">
            <a:off x="3140823" y="4951650"/>
            <a:ext cx="1049589" cy="1049589"/>
            <a:chOff x="5176618" y="1742523"/>
            <a:chExt cx="1049589" cy="1049589"/>
          </a:xfrm>
        </p:grpSpPr>
        <p:sp>
          <p:nvSpPr>
            <p:cNvPr id="9" name=""/>
            <p:cNvSpPr txBox="0"/>
            <p:nvPr/>
          </p:nvSpPr>
          <p:spPr>
            <a:xfrm rot="0" flipH="0" flipV="0">
              <a:off x="5176618" y="1742523"/>
              <a:ext cx="1049590" cy="1049590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5202282" y="2055258"/>
              <a:ext cx="1023926" cy="424120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/>
              <a:r>
                <a:rPr lang="zh-CN"/>
                <a:t>Monster</a:t>
              </a:r>
            </a:p>
          </p:txBody>
        </p:sp>
      </p:grpSp>
      <p:cxnSp>
        <p:nvCxnSpPr>
          <p:cNvPr id="11" name=""/>
          <p:cNvCxnSpPr>
            <a:stCxn id="17" idx="3"/>
            <a:endCxn id="9" idx="1"/>
          </p:cNvCxnSpPr>
          <p:nvPr/>
        </p:nvCxnSpPr>
        <p:spPr>
          <a:xfrm rot="0" flipH="0" flipV="0">
            <a:off x="1858190" y="4380018"/>
            <a:ext cx="1436342" cy="725340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grpSp>
        <p:nvGrpSpPr>
          <p:cNvPr id="12" name=""/>
          <p:cNvGrpSpPr/>
          <p:nvPr/>
        </p:nvGrpSpPr>
        <p:grpSpPr>
          <a:xfrm rot="0" flipH="0" flipV="0">
            <a:off x="5983936" y="1451265"/>
            <a:ext cx="4001492" cy="1943415"/>
            <a:chOff x="-615982" y="3131687"/>
            <a:chExt cx="5086080" cy="4200014"/>
          </a:xfrm>
        </p:grpSpPr>
        <p:sp>
          <p:nvSpPr>
            <p:cNvPr id="6" name=""/>
            <p:cNvSpPr txBox="1"/>
            <p:nvPr/>
          </p:nvSpPr>
          <p:spPr>
            <a:xfrm rot="0" flipH="0" flipV="0">
              <a:off x="323722" y="3131687"/>
              <a:ext cx="2707755" cy="462750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Monster</a:t>
              </a:r>
              <a:r>
                <a:rPr lang="zh-CN"/>
                <a:t>Manager</a:t>
              </a:r>
            </a:p>
          </p:txBody>
        </p:sp>
        <p:sp>
          <p:nvSpPr>
            <p:cNvPr id="7" name=""/>
            <p:cNvSpPr txBox="1"/>
            <p:nvPr/>
          </p:nvSpPr>
          <p:spPr>
            <a:xfrm rot="0" flipH="0" flipV="0">
              <a:off x="-615982" y="3989575"/>
              <a:ext cx="5086080" cy="3342126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+ MonsterManager mm //单例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List&lt;GameObject&gt; monsters; // 所有怪物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List&lt;float[]&gt; refreshHome //刷新点坐标+方向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int round // 当前轮次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GetMonster() // 随机刷怪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CreateThirdRefreshHome() //第三轮创建新的刷怪点</a:t>
              </a:r>
            </a:p>
          </p:txBody>
        </p:sp>
      </p:grpSp>
      <p:grpSp>
        <p:nvGrpSpPr>
          <p:cNvPr id="13" name=""/>
          <p:cNvGrpSpPr/>
          <p:nvPr/>
        </p:nvGrpSpPr>
        <p:grpSpPr>
          <a:xfrm rot="0" flipH="0" flipV="0">
            <a:off x="5044074" y="5406717"/>
            <a:ext cx="1151492" cy="1049590"/>
            <a:chOff x="5176618" y="1742523"/>
            <a:chExt cx="1151492" cy="1049590"/>
          </a:xfrm>
        </p:grpSpPr>
        <p:sp>
          <p:nvSpPr>
            <p:cNvPr id="9" name=""/>
            <p:cNvSpPr txBox="0"/>
            <p:nvPr/>
          </p:nvSpPr>
          <p:spPr>
            <a:xfrm rot="0" flipH="0" flipV="0">
              <a:off x="5176618" y="1742523"/>
              <a:ext cx="1049590" cy="1049590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5181902" y="1861644"/>
              <a:ext cx="1146208" cy="821537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/>
              <a:r>
                <a:rPr lang="zh-CN"/>
                <a:t>Monster</a:t>
              </a:r>
            </a:p>
            <a:p>
              <a:pPr/>
              <a:r>
                <a:rPr lang="zh-CN"/>
                <a:t>Manager</a:t>
              </a:r>
            </a:p>
          </p:txBody>
        </p:sp>
      </p:grpSp>
      <p:cxnSp>
        <p:nvCxnSpPr>
          <p:cNvPr id="14" name=""/>
          <p:cNvCxnSpPr>
            <a:endCxn id="21" idx="3"/>
          </p:cNvCxnSpPr>
          <p:nvPr/>
        </p:nvCxnSpPr>
        <p:spPr>
          <a:xfrm rot="0" flipH="0" flipV="1">
            <a:off x="6119721" y="4531708"/>
            <a:ext cx="1758624" cy="1283949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cxnSp>
        <p:nvCxnSpPr>
          <p:cNvPr id="15" name=""/>
          <p:cNvCxnSpPr>
            <a:stCxn id="21" idx="0"/>
          </p:cNvCxnSpPr>
          <p:nvPr/>
        </p:nvCxnSpPr>
        <p:spPr>
          <a:xfrm rot="0" flipH="1" flipV="1">
            <a:off x="3180766" y="2701960"/>
            <a:ext cx="2621337" cy="464547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 type="diamond"/>
            <a:tailEnd type="diamond"/>
          </a:ln>
        </p:spPr>
      </p:cxnSp>
      <p:grpSp>
        <p:nvGrpSpPr>
          <p:cNvPr id="16" name=""/>
          <p:cNvGrpSpPr/>
          <p:nvPr/>
        </p:nvGrpSpPr>
        <p:grpSpPr>
          <a:xfrm>
            <a:off x="549872" y="583419"/>
            <a:ext cx="2626530" cy="3796599"/>
            <a:chOff x="549872" y="583419"/>
            <a:chExt cx="2626530" cy="3796599"/>
          </a:xfrm>
        </p:grpSpPr>
        <p:sp>
          <p:nvSpPr>
            <p:cNvPr id="17" name=""/>
            <p:cNvSpPr txBox="0"/>
            <p:nvPr/>
          </p:nvSpPr>
          <p:spPr>
            <a:xfrm>
              <a:off x="549872" y="1137667"/>
              <a:ext cx="2616634" cy="3242352"/>
            </a:xfrm>
            <a:prstGeom prst="rect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18" name=""/>
            <p:cNvSpPr txBox="0"/>
            <p:nvPr/>
          </p:nvSpPr>
          <p:spPr>
            <a:xfrm rot="0" flipH="0" flipV="0">
              <a:off x="559769" y="583420"/>
              <a:ext cx="2616634" cy="549713"/>
            </a:xfrm>
            <a:prstGeom prst="rect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</p:grpSp>
      <p:grpSp>
        <p:nvGrpSpPr>
          <p:cNvPr id="19" name=""/>
          <p:cNvGrpSpPr/>
          <p:nvPr/>
        </p:nvGrpSpPr>
        <p:grpSpPr>
          <a:xfrm>
            <a:off x="5802102" y="1289356"/>
            <a:ext cx="4152485" cy="3242351"/>
            <a:chOff x="5802102" y="1289356"/>
            <a:chExt cx="4152485" cy="3242351"/>
          </a:xfrm>
        </p:grpSpPr>
        <p:sp>
          <p:nvSpPr>
            <p:cNvPr id="20" name=""/>
            <p:cNvSpPr txBox="0"/>
            <p:nvPr/>
          </p:nvSpPr>
          <p:spPr>
            <a:xfrm rot="0" flipH="0" flipV="0">
              <a:off x="5802102" y="1289356"/>
              <a:ext cx="4152485" cy="511950"/>
            </a:xfrm>
            <a:prstGeom prst="rect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21" name=""/>
            <p:cNvSpPr txBox="0"/>
            <p:nvPr/>
          </p:nvSpPr>
          <p:spPr>
            <a:xfrm rot="0" flipH="0" flipV="0">
              <a:off x="5802102" y="1801306"/>
              <a:ext cx="4152485" cy="2730401"/>
            </a:xfrm>
            <a:prstGeom prst="rect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0"/>
          <p:nvPr/>
        </p:nvSpPr>
        <p:spPr>
          <a:xfrm>
            <a:off x="152853" y="163043"/>
            <a:ext cx="11871575" cy="6582865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/>
        </p:txBody>
      </p:sp>
      <p:sp>
        <p:nvSpPr>
          <p:cNvPr id="4" name=""/>
          <p:cNvSpPr txBox="1"/>
          <p:nvPr/>
        </p:nvSpPr>
        <p:spPr>
          <a:xfrm rot="0">
            <a:off x="8277474" y="285325"/>
            <a:ext cx="3586948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/>
            <a:r>
              <a:rPr lang="zh-CN" sz="2400"/>
              <a:t>Scene05——Arena</a:t>
            </a:r>
          </a:p>
          <a:p>
            <a:pPr/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                             </a:t>
            </a: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（终）</a:t>
            </a:r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482009" y="1061564"/>
            <a:ext cx="7795465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1400"/>
              <a:t>- int round    //当前轮次</a:t>
            </a:r>
          </a:p>
          <a:p>
            <a:pPr/>
            <a:r>
              <a:rPr lang="zh-CN" sz="1400"/>
              <a:t>- int totalEnemyInRoundOne</a:t>
            </a:r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    //第一轮小怪数</a:t>
            </a:r>
          </a:p>
          <a:p>
            <a:pPr/>
            <a:r>
              <a:rPr lang="zh-CN" sz="1400"/>
              <a:t>- int totalEnemyInRoundTwo</a:t>
            </a:r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    //第二轮小怪数</a:t>
            </a:r>
          </a:p>
          <a:p>
            <a:pPr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- int totalEnemyInRoundThree</a:t>
            </a:r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    //第三轮小怪数</a:t>
            </a:r>
          </a:p>
          <a:p>
            <a:pPr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+ int enemyInScene</a:t>
            </a:r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    //当前场景内小怪数</a:t>
            </a:r>
          </a:p>
          <a:p>
            <a:pPr/>
            <a:endParaRPr lang="zh-CN" sz="1600">
              <a:solidFill>
                <a:srgbClr val="000000"/>
              </a:solidFill>
              <a:latin typeface="微软雅黑"/>
              <a:ea typeface="微软雅黑"/>
            </a:endParaRPr>
          </a:p>
          <a:p>
            <a:pPr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[SerializeField] Transform swordsman</a:t>
            </a:r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    //用于生成的小怪预制体</a:t>
            </a:r>
          </a:p>
          <a:p>
            <a:pPr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[SerializeField] Transform archer</a:t>
            </a:r>
          </a:p>
          <a:p>
            <a:pPr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[SerializeField] Transform shieldman</a:t>
            </a:r>
          </a:p>
          <a:p>
            <a:pPr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[SerializeField] Transform magician</a:t>
            </a:r>
          </a:p>
          <a:p>
            <a:pPr/>
            <a:endParaRPr lang="zh-CN" sz="1600">
              <a:solidFill>
                <a:srgbClr val="000000"/>
              </a:solidFill>
              <a:latin typeface="微软雅黑"/>
              <a:ea typeface="微软雅黑"/>
            </a:endParaRPr>
          </a:p>
          <a:p>
            <a:pPr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[SerializeField] Transform point1</a:t>
            </a:r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    //刷怪点位置</a:t>
            </a:r>
          </a:p>
          <a:p>
            <a:pPr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[SerializeField] Transform </a:t>
            </a:r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point2</a:t>
            </a:r>
          </a:p>
          <a:p>
            <a:pPr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[SerializeField] Transform </a:t>
            </a:r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point3</a:t>
            </a:r>
          </a:p>
          <a:p>
            <a:pPr/>
            <a:endParaRPr lang="zh-CN" sz="1600">
              <a:solidFill>
                <a:srgbClr val="000000"/>
              </a:solidFill>
              <a:latin typeface="微软雅黑"/>
              <a:ea typeface="微软雅黑"/>
            </a:endParaRPr>
          </a:p>
          <a:p>
            <a:pPr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RefreshNewEnemy()</a:t>
            </a:r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    //根据当前轮次刷新小怪</a:t>
            </a:r>
          </a:p>
          <a:p>
            <a:pPr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Transform CreateNewEnemy(int type)</a:t>
            </a:r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    //根据类型创建小怪</a:t>
            </a:r>
          </a:p>
          <a:p>
            <a:pPr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ChooseRefreshPoint(int type,Transform tf)</a:t>
            </a:r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    //根据类型设置小怪刷新点（单怪）</a:t>
            </a:r>
          </a:p>
          <a:p>
            <a:pPr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ChooseRefreshPoint(int type,Transform tf1,Transform tf2)</a:t>
            </a:r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    //</a:t>
            </a:r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根据类型设置小怪刷新点（双怪）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547348" y="507575"/>
            <a:ext cx="4642044" cy="553989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b="0"/>
              <a:t>ArenaController</a:t>
            </a:r>
          </a:p>
        </p:txBody>
      </p:sp>
      <p:sp>
        <p:nvSpPr>
          <p:cNvPr id="7" name=""/>
          <p:cNvSpPr txBox="0"/>
          <p:nvPr/>
        </p:nvSpPr>
        <p:spPr>
          <a:xfrm>
            <a:off x="305649" y="343855"/>
            <a:ext cx="8061493" cy="6246702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endParaRPr lang="zh-CN"/>
          </a:p>
        </p:txBody>
      </p:sp>
      <p:cxnSp>
        <p:nvCxnSpPr>
          <p:cNvPr id="8" name=""/>
          <p:cNvCxnSpPr/>
          <p:nvPr/>
        </p:nvCxnSpPr>
        <p:spPr>
          <a:xfrm rot="0" flipH="0" flipV="0">
            <a:off x="286546" y="993359"/>
            <a:ext cx="8099699" cy="1910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grpSp>
        <p:nvGrpSpPr>
          <p:cNvPr id="9" name=""/>
          <p:cNvGrpSpPr/>
          <p:nvPr/>
        </p:nvGrpSpPr>
        <p:grpSpPr>
          <a:xfrm rot="0" flipH="0" flipV="0">
            <a:off x="9492124" y="3538024"/>
            <a:ext cx="1157647" cy="1049590"/>
            <a:chOff x="5145026" y="1742523"/>
            <a:chExt cx="1157647" cy="1049590"/>
          </a:xfrm>
        </p:grpSpPr>
        <p:sp>
          <p:nvSpPr>
            <p:cNvPr id="10" name=""/>
            <p:cNvSpPr txBox="0"/>
            <p:nvPr/>
          </p:nvSpPr>
          <p:spPr>
            <a:xfrm rot="0" flipH="0" flipV="0">
              <a:off x="5176618" y="1742523"/>
              <a:ext cx="1049590" cy="1049590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11" name=""/>
            <p:cNvSpPr txBox="1"/>
            <p:nvPr/>
          </p:nvSpPr>
          <p:spPr>
            <a:xfrm rot="0" flipH="0" flipV="0">
              <a:off x="5145026" y="2074361"/>
              <a:ext cx="1157647" cy="424120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/>
              <a:r>
                <a:rPr lang="zh-CN" b="1"/>
                <a:t>BaseRed</a:t>
              </a:r>
            </a:p>
          </p:txBody>
        </p:sp>
      </p:grpSp>
      <p:cxnSp>
        <p:nvCxnSpPr>
          <p:cNvPr id="12" name=""/>
          <p:cNvCxnSpPr>
            <a:endCxn id="11" idx="0"/>
          </p:cNvCxnSpPr>
          <p:nvPr/>
        </p:nvCxnSpPr>
        <p:spPr>
          <a:xfrm rot="0" flipH="0" flipV="0">
            <a:off x="8391438" y="3520381"/>
            <a:ext cx="1100687" cy="561541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0"/>
          <p:nvPr/>
        </p:nvSpPr>
        <p:spPr>
          <a:xfrm>
            <a:off x="152853" y="163043"/>
            <a:ext cx="11871575" cy="6582865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/>
        </p:txBody>
      </p:sp>
      <p:sp>
        <p:nvSpPr>
          <p:cNvPr id="4" name=""/>
          <p:cNvSpPr txBox="1"/>
          <p:nvPr/>
        </p:nvSpPr>
        <p:spPr>
          <a:xfrm rot="0">
            <a:off x="8277474" y="285325"/>
            <a:ext cx="3586948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/>
            <a:r>
              <a:rPr lang="zh-CN" sz="2400"/>
              <a:t>Scene05——Arena</a:t>
            </a:r>
          </a:p>
          <a:p>
            <a:pPr/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                            </a:t>
            </a: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（终）</a:t>
            </a:r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783226" y="507575"/>
            <a:ext cx="2790462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RunController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87003" y="1909662"/>
            <a:ext cx="1778000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JumpController</a:t>
            </a:r>
          </a:p>
        </p:txBody>
      </p:sp>
      <p:sp>
        <p:nvSpPr>
          <p:cNvPr id="7" name=""/>
          <p:cNvSpPr txBox="1"/>
          <p:nvPr/>
        </p:nvSpPr>
        <p:spPr>
          <a:xfrm rot="0" flipH="0" flipV="0">
            <a:off x="401164" y="5062312"/>
            <a:ext cx="2542122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PlayerFightController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687003" y="3454476"/>
            <a:ext cx="1778000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PlayerAnimator</a:t>
            </a:r>
          </a:p>
        </p:txBody>
      </p:sp>
      <p:sp>
        <p:nvSpPr>
          <p:cNvPr id="9" name=""/>
          <p:cNvSpPr txBox="0"/>
          <p:nvPr/>
        </p:nvSpPr>
        <p:spPr>
          <a:xfrm rot="0" flipH="0" flipV="0">
            <a:off x="439370" y="458474"/>
            <a:ext cx="2273264" cy="1203493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/>
            <a:endParaRPr lang="zh-CN"/>
          </a:p>
        </p:txBody>
      </p:sp>
      <p:cxnSp>
        <p:nvCxnSpPr>
          <p:cNvPr id="10" name=""/>
          <p:cNvCxnSpPr/>
          <p:nvPr/>
        </p:nvCxnSpPr>
        <p:spPr>
          <a:xfrm rot="0" flipH="0" flipV="0">
            <a:off x="401164" y="974256"/>
            <a:ext cx="229236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11" name=""/>
          <p:cNvSpPr txBox="0"/>
          <p:nvPr/>
        </p:nvSpPr>
        <p:spPr>
          <a:xfrm rot="0" flipH="0" flipV="0">
            <a:off x="420267" y="1838379"/>
            <a:ext cx="2273264" cy="1306640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/>
            <a:endParaRPr lang="zh-CN"/>
          </a:p>
        </p:txBody>
      </p:sp>
      <p:cxnSp>
        <p:nvCxnSpPr>
          <p:cNvPr id="12" name=""/>
          <p:cNvCxnSpPr/>
          <p:nvPr/>
        </p:nvCxnSpPr>
        <p:spPr>
          <a:xfrm rot="0" flipH="0" flipV="0">
            <a:off x="382061" y="2354162"/>
            <a:ext cx="229236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13" name=""/>
          <p:cNvSpPr txBox="0"/>
          <p:nvPr/>
        </p:nvSpPr>
        <p:spPr>
          <a:xfrm rot="0" flipH="0" flipV="0">
            <a:off x="420267" y="3367269"/>
            <a:ext cx="2273264" cy="1305995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/>
            <a:endParaRPr lang="zh-CN"/>
          </a:p>
        </p:txBody>
      </p:sp>
      <p:cxnSp>
        <p:nvCxnSpPr>
          <p:cNvPr id="14" name=""/>
          <p:cNvCxnSpPr/>
          <p:nvPr/>
        </p:nvCxnSpPr>
        <p:spPr>
          <a:xfrm rot="0" flipH="0" flipV="0">
            <a:off x="382061" y="3939716"/>
            <a:ext cx="229236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15" name=""/>
          <p:cNvSpPr txBox="0"/>
          <p:nvPr/>
        </p:nvSpPr>
        <p:spPr>
          <a:xfrm rot="0" flipH="0" flipV="0">
            <a:off x="420267" y="5010132"/>
            <a:ext cx="2273264" cy="1432730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/>
            <a:endParaRPr lang="zh-CN"/>
          </a:p>
        </p:txBody>
      </p:sp>
      <p:cxnSp>
        <p:nvCxnSpPr>
          <p:cNvPr id="16" name=""/>
          <p:cNvCxnSpPr/>
          <p:nvPr/>
        </p:nvCxnSpPr>
        <p:spPr>
          <a:xfrm rot="0" flipH="0" flipV="0">
            <a:off x="382061" y="5564121"/>
            <a:ext cx="229236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17" name=""/>
          <p:cNvSpPr txBox="1"/>
          <p:nvPr/>
        </p:nvSpPr>
        <p:spPr>
          <a:xfrm rot="0" flipH="0" flipV="0">
            <a:off x="7196792" y="3202984"/>
            <a:ext cx="4584736" cy="330483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 sz="1600"/>
              <a:t>+ float health    //当前血量</a:t>
            </a:r>
          </a:p>
          <a:p>
            <a:pPr/>
            <a:r>
              <a:rPr lang="zh-CN" sz="1600"/>
              <a:t>[SerializeField] float totalHealth</a:t>
            </a:r>
            <a:r>
              <a:rPr lang="zh-CN" sz="1600">
                <a:solidFill>
                  <a:srgbClr val="000000"/>
                </a:solidFill>
                <a:latin typeface="微软雅黑"/>
                <a:ea typeface="微软雅黑"/>
              </a:rPr>
              <a:t>    //初始总血量</a:t>
            </a:r>
          </a:p>
          <a:p>
            <a:pPr/>
            <a:endParaRPr lang="zh-CN" sz="1600"/>
          </a:p>
          <a:p>
            <a:pPr/>
            <a:r>
              <a:rPr lang="zh-CN" sz="1600"/>
              <a:t>- bool isDead</a:t>
            </a:r>
            <a:r>
              <a:rPr lang="zh-CN" sz="1600">
                <a:solidFill>
                  <a:srgbClr val="000000"/>
                </a:solidFill>
                <a:latin typeface="微软雅黑"/>
                <a:ea typeface="微软雅黑"/>
              </a:rPr>
              <a:t>    //角色死亡</a:t>
            </a:r>
          </a:p>
          <a:p>
            <a:pPr/>
            <a:r>
              <a:rPr lang="zh-CN" sz="1600"/>
              <a:t>- bool gameOver</a:t>
            </a:r>
            <a:r>
              <a:rPr lang="zh-CN" sz="1600">
                <a:solidFill>
                  <a:srgbClr val="000000"/>
                </a:solidFill>
                <a:latin typeface="微软雅黑"/>
                <a:ea typeface="微软雅黑"/>
              </a:rPr>
              <a:t>    //游戏结束</a:t>
            </a:r>
          </a:p>
          <a:p>
            <a:pPr/>
            <a:r>
              <a:rPr lang="zh-CN" sz="1600"/>
              <a:t>- Animator anim</a:t>
            </a:r>
            <a:r>
              <a:rPr lang="zh-CN" sz="1600">
                <a:solidFill>
                  <a:srgbClr val="000000"/>
                </a:solidFill>
                <a:latin typeface="微软雅黑"/>
                <a:ea typeface="微软雅黑"/>
              </a:rPr>
              <a:t>    //主角动画</a:t>
            </a:r>
          </a:p>
          <a:p>
            <a:pPr/>
            <a:r>
              <a:rPr lang="zh-CN" sz="1600"/>
              <a:t>+ GameObject gameOverImage</a:t>
            </a:r>
            <a:r>
              <a:rPr lang="zh-CN" sz="1600">
                <a:solidFill>
                  <a:srgbClr val="000000"/>
                </a:solidFill>
                <a:latin typeface="微软雅黑"/>
                <a:ea typeface="微软雅黑"/>
              </a:rPr>
              <a:t>    //游戏结束图</a:t>
            </a:r>
          </a:p>
          <a:p>
            <a:pPr/>
            <a:endParaRPr lang="zh-CN" sz="1600"/>
          </a:p>
          <a:p>
            <a:pPr/>
            <a:r>
              <a:rPr lang="zh-CN" sz="1600"/>
              <a:t>Dead()</a:t>
            </a:r>
            <a:r>
              <a:rPr lang="zh-CN" sz="1600">
                <a:solidFill>
                  <a:srgbClr val="000000"/>
                </a:solidFill>
                <a:latin typeface="微软雅黑"/>
                <a:ea typeface="微软雅黑"/>
              </a:rPr>
              <a:t>    //死亡处理</a:t>
            </a:r>
          </a:p>
          <a:p>
            <a:pPr/>
            <a:r>
              <a:rPr lang="zh-CN" sz="1600"/>
              <a:t>ReStart()</a:t>
            </a:r>
            <a:r>
              <a:rPr lang="zh-CN" sz="1600">
                <a:solidFill>
                  <a:srgbClr val="000000"/>
                </a:solidFill>
                <a:latin typeface="微软雅黑"/>
                <a:ea typeface="微软雅黑"/>
              </a:rPr>
              <a:t>    //场景重置</a:t>
            </a:r>
          </a:p>
        </p:txBody>
      </p:sp>
      <p:grpSp>
        <p:nvGrpSpPr>
          <p:cNvPr id="18" name=""/>
          <p:cNvGrpSpPr/>
          <p:nvPr/>
        </p:nvGrpSpPr>
        <p:grpSpPr>
          <a:xfrm rot="0" flipH="0" flipV="0">
            <a:off x="4156640" y="5153548"/>
            <a:ext cx="1520605" cy="1049590"/>
            <a:chOff x="5011304" y="1742523"/>
            <a:chExt cx="1520605" cy="1049590"/>
          </a:xfrm>
        </p:grpSpPr>
        <p:sp>
          <p:nvSpPr>
            <p:cNvPr id="19" name=""/>
            <p:cNvSpPr txBox="0"/>
            <p:nvPr/>
          </p:nvSpPr>
          <p:spPr>
            <a:xfrm rot="0" flipH="0" flipV="0">
              <a:off x="5176618" y="1742523"/>
              <a:ext cx="1049590" cy="1049590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20" name=""/>
            <p:cNvSpPr txBox="1"/>
            <p:nvPr/>
          </p:nvSpPr>
          <p:spPr>
            <a:xfrm rot="0" flipH="0" flipV="0">
              <a:off x="5011304" y="2036155"/>
              <a:ext cx="1520605" cy="424120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/>
              <a:r>
                <a:rPr lang="zh-CN" b="1"/>
                <a:t>ArenaPlayer</a:t>
              </a:r>
            </a:p>
          </p:txBody>
        </p:sp>
      </p:grpSp>
      <p:sp>
        <p:nvSpPr>
          <p:cNvPr id="21" name=""/>
          <p:cNvSpPr txBox="1"/>
          <p:nvPr/>
        </p:nvSpPr>
        <p:spPr>
          <a:xfrm rot="0" flipH="0" flipV="0">
            <a:off x="7924718" y="2624249"/>
            <a:ext cx="2962390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ArenaPlayerLiveController</a:t>
            </a:r>
          </a:p>
        </p:txBody>
      </p:sp>
      <p:sp>
        <p:nvSpPr>
          <p:cNvPr id="22" name=""/>
          <p:cNvSpPr txBox="0"/>
          <p:nvPr/>
        </p:nvSpPr>
        <p:spPr>
          <a:xfrm rot="0" flipH="0" flipV="0">
            <a:off x="7103994" y="2538285"/>
            <a:ext cx="4603838" cy="3969528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/>
            <a:endParaRPr lang="zh-CN"/>
          </a:p>
        </p:txBody>
      </p:sp>
      <p:cxnSp>
        <p:nvCxnSpPr>
          <p:cNvPr id="23" name=""/>
          <p:cNvCxnSpPr/>
          <p:nvPr/>
        </p:nvCxnSpPr>
        <p:spPr>
          <a:xfrm rot="0" flipH="0" flipV="0">
            <a:off x="7065788" y="3107468"/>
            <a:ext cx="4622942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24" name=""/>
          <p:cNvCxnSpPr>
            <a:endCxn id="22" idx="0"/>
          </p:cNvCxnSpPr>
          <p:nvPr/>
        </p:nvCxnSpPr>
        <p:spPr>
          <a:xfrm rot="0" flipH="0" flipV="1">
            <a:off x="5217834" y="4523050"/>
            <a:ext cx="1886160" cy="1526379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cxnSp>
        <p:nvCxnSpPr>
          <p:cNvPr id="25" name=""/>
          <p:cNvCxnSpPr>
            <a:stCxn id="15" idx="1"/>
            <a:endCxn id="19" idx="3"/>
          </p:cNvCxnSpPr>
          <p:nvPr/>
        </p:nvCxnSpPr>
        <p:spPr>
          <a:xfrm rot="0" flipH="0" flipV="0">
            <a:off x="2693532" y="5726497"/>
            <a:ext cx="1782130" cy="322932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cxnSp>
        <p:nvCxnSpPr>
          <p:cNvPr id="26" name=""/>
          <p:cNvCxnSpPr>
            <a:stCxn id="19" idx="0"/>
            <a:endCxn id="9" idx="1"/>
          </p:cNvCxnSpPr>
          <p:nvPr/>
        </p:nvCxnSpPr>
        <p:spPr>
          <a:xfrm rot="0" flipH="1" flipV="1">
            <a:off x="2712635" y="1060220"/>
            <a:ext cx="2134113" cy="4093328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cxnSp>
        <p:nvCxnSpPr>
          <p:cNvPr id="27" name=""/>
          <p:cNvCxnSpPr>
            <a:stCxn id="13" idx="1"/>
            <a:endCxn id="20" idx="0"/>
          </p:cNvCxnSpPr>
          <p:nvPr/>
        </p:nvCxnSpPr>
        <p:spPr>
          <a:xfrm rot="0" flipH="0" flipV="0">
            <a:off x="2693532" y="4020266"/>
            <a:ext cx="1463108" cy="1638973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cxnSp>
        <p:nvCxnSpPr>
          <p:cNvPr id="28" name=""/>
          <p:cNvCxnSpPr>
            <a:stCxn id="11" idx="1"/>
            <a:endCxn id="19" idx="1"/>
          </p:cNvCxnSpPr>
          <p:nvPr/>
        </p:nvCxnSpPr>
        <p:spPr>
          <a:xfrm rot="0" flipH="0" flipV="0">
            <a:off x="2693532" y="2491699"/>
            <a:ext cx="1782130" cy="2815558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sp>
        <p:nvSpPr>
          <p:cNvPr id="29" name=""/>
          <p:cNvSpPr txBox="1"/>
          <p:nvPr/>
        </p:nvSpPr>
        <p:spPr>
          <a:xfrm rot="0" flipH="0" flipV="0">
            <a:off x="4443145" y="1089350"/>
            <a:ext cx="4616450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1600"/>
              <a:t>+ int attack</a:t>
            </a:r>
          </a:p>
          <a:p>
            <a:pPr/>
            <a:endParaRPr lang="zh-CN" sz="1600"/>
          </a:p>
          <a:p>
            <a:pPr/>
            <a:r>
              <a:rPr lang="zh-CN" sz="1600"/>
              <a:t>OnTriggerEnter2D(Collider2D collision)</a:t>
            </a:r>
          </a:p>
        </p:txBody>
      </p:sp>
      <p:sp>
        <p:nvSpPr>
          <p:cNvPr id="30" name=""/>
          <p:cNvSpPr txBox="1"/>
          <p:nvPr/>
        </p:nvSpPr>
        <p:spPr>
          <a:xfrm rot="0" flipH="0" flipV="0">
            <a:off x="4519076" y="488683"/>
            <a:ext cx="3599008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ArenaWeaponAttackController</a:t>
            </a:r>
          </a:p>
        </p:txBody>
      </p:sp>
      <p:sp>
        <p:nvSpPr>
          <p:cNvPr id="31" name=""/>
          <p:cNvSpPr txBox="0"/>
          <p:nvPr/>
        </p:nvSpPr>
        <p:spPr>
          <a:xfrm rot="0" flipH="0" flipV="0">
            <a:off x="4331242" y="399420"/>
            <a:ext cx="4171950" cy="1830217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endParaRPr lang="zh-CN"/>
          </a:p>
        </p:txBody>
      </p:sp>
      <p:cxnSp>
        <p:nvCxnSpPr>
          <p:cNvPr id="32" name=""/>
          <p:cNvCxnSpPr/>
          <p:nvPr/>
        </p:nvCxnSpPr>
        <p:spPr>
          <a:xfrm rot="0" flipH="0" flipV="0">
            <a:off x="4321953" y="925736"/>
            <a:ext cx="4156364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grpSp>
        <p:nvGrpSpPr>
          <p:cNvPr id="33" name=""/>
          <p:cNvGrpSpPr/>
          <p:nvPr/>
        </p:nvGrpSpPr>
        <p:grpSpPr>
          <a:xfrm rot="0" flipH="0" flipV="0">
            <a:off x="4916942" y="3374683"/>
            <a:ext cx="1633961" cy="1049590"/>
            <a:chOff x="4897950" y="1742523"/>
            <a:chExt cx="1633961" cy="1049590"/>
          </a:xfrm>
        </p:grpSpPr>
        <p:sp>
          <p:nvSpPr>
            <p:cNvPr id="34" name=""/>
            <p:cNvSpPr txBox="0"/>
            <p:nvPr/>
          </p:nvSpPr>
          <p:spPr>
            <a:xfrm rot="0" flipH="0" flipV="0">
              <a:off x="5176618" y="1742523"/>
              <a:ext cx="1049590" cy="1049590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35" name=""/>
            <p:cNvSpPr txBox="1"/>
            <p:nvPr/>
          </p:nvSpPr>
          <p:spPr>
            <a:xfrm rot="0" flipH="0" flipV="0">
              <a:off x="4897950" y="2036155"/>
              <a:ext cx="1633961" cy="424120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/>
              <a:r>
                <a:rPr lang="zh-CN" b="1"/>
                <a:t>final_weapon</a:t>
              </a:r>
            </a:p>
          </p:txBody>
        </p:sp>
      </p:grpSp>
      <p:cxnSp>
        <p:nvCxnSpPr>
          <p:cNvPr id="36" name=""/>
          <p:cNvCxnSpPr>
            <a:stCxn id="31" idx="3"/>
            <a:endCxn id="34" idx="0"/>
          </p:cNvCxnSpPr>
          <p:nvPr/>
        </p:nvCxnSpPr>
        <p:spPr>
          <a:xfrm rot="0" flipH="1" flipV="0">
            <a:off x="5720406" y="2229637"/>
            <a:ext cx="696811" cy="1145046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0"/>
          <p:nvPr/>
        </p:nvSpPr>
        <p:spPr>
          <a:xfrm>
            <a:off x="152853" y="163043"/>
            <a:ext cx="11871575" cy="6582865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/>
        </p:txBody>
      </p:sp>
      <p:sp>
        <p:nvSpPr>
          <p:cNvPr id="4" name=""/>
          <p:cNvSpPr txBox="1"/>
          <p:nvPr/>
        </p:nvSpPr>
        <p:spPr>
          <a:xfrm rot="0">
            <a:off x="8277474" y="285325"/>
            <a:ext cx="3586948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/>
            <a:r>
              <a:rPr lang="zh-CN" sz="2400"/>
              <a:t>Scene05——Arena</a:t>
            </a:r>
          </a:p>
          <a:p>
            <a:pPr/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                            </a:t>
            </a: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（终）</a:t>
            </a:r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533400" y="1657350"/>
            <a:ext cx="5721350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- Animator anim    //小怪动画</a:t>
            </a:r>
          </a:p>
          <a:p>
            <a:pPr/>
            <a:r>
              <a:rPr lang="zh-CN"/>
              <a:t>+ float totalHealth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//初始总血量</a:t>
            </a:r>
          </a:p>
          <a:p>
            <a:pPr/>
            <a:r>
              <a:rPr lang="zh-CN"/>
              <a:t>+ float health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//当前血量</a:t>
            </a:r>
          </a:p>
          <a:p>
            <a:pPr/>
            <a:r>
              <a:rPr lang="zh-CN"/>
              <a:t>+ float defense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//防御力</a:t>
            </a:r>
          </a:p>
          <a:p>
            <a:pPr/>
            <a:endParaRPr lang="zh-CN"/>
          </a:p>
          <a:p>
            <a:pPr/>
            <a:r>
              <a:rPr lang="zh-CN"/>
              <a:t>- bool isDead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//死亡</a:t>
            </a:r>
          </a:p>
          <a:p>
            <a:pPr/>
            <a:r>
              <a:rPr lang="zh-CN"/>
              <a:t>[SerializeField] Transform weapon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掉落武器预制体</a:t>
            </a:r>
          </a:p>
          <a:p>
            <a:pPr/>
            <a:r>
              <a:rPr lang="zh-CN"/>
              <a:t>- Transform tf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//当前位置</a:t>
            </a:r>
          </a:p>
          <a:p>
            <a:pPr/>
            <a:endParaRPr lang="zh-CN"/>
          </a:p>
          <a:p>
            <a:pPr/>
            <a:r>
              <a:rPr lang="zh-CN"/>
              <a:t>Dead()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//死亡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掉落武器处理</a:t>
            </a:r>
          </a:p>
          <a:p>
            <a:pPr/>
            <a:r>
              <a:rPr lang="zh-CN"/>
              <a:t>OnTriggerEnter2D(Collider2D collision)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//被攻击后根据防御变幅扣血</a:t>
            </a:r>
          </a:p>
          <a:p>
            <a:pPr/>
            <a:r>
              <a:rPr lang="zh-CN"/>
              <a:t>EndHurt()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//伤害动画结束</a:t>
            </a:r>
          </a:p>
          <a:p>
            <a:pPr/>
            <a:endParaRPr lang="zh-CN"/>
          </a:p>
        </p:txBody>
      </p:sp>
      <p:sp>
        <p:nvSpPr>
          <p:cNvPr id="6" name=""/>
          <p:cNvSpPr txBox="1"/>
          <p:nvPr/>
        </p:nvSpPr>
        <p:spPr>
          <a:xfrm rot="0" flipH="0" flipV="0">
            <a:off x="1657350" y="1066800"/>
            <a:ext cx="3244850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ArenaEnemyLiveController</a:t>
            </a:r>
          </a:p>
        </p:txBody>
      </p:sp>
      <p:sp>
        <p:nvSpPr>
          <p:cNvPr id="7" name=""/>
          <p:cNvSpPr txBox="0"/>
          <p:nvPr/>
        </p:nvSpPr>
        <p:spPr>
          <a:xfrm rot="0" flipH="0" flipV="0">
            <a:off x="438150" y="990600"/>
            <a:ext cx="5816600" cy="5410200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endParaRPr lang="zh-CN"/>
          </a:p>
        </p:txBody>
      </p:sp>
      <p:cxnSp>
        <p:nvCxnSpPr>
          <p:cNvPr id="8" name=""/>
          <p:cNvCxnSpPr/>
          <p:nvPr/>
        </p:nvCxnSpPr>
        <p:spPr>
          <a:xfrm rot="0" flipH="0" flipV="0">
            <a:off x="457200" y="1581150"/>
            <a:ext cx="579120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9" name=""/>
          <p:cNvSpPr txBox="1"/>
          <p:nvPr/>
        </p:nvSpPr>
        <p:spPr>
          <a:xfrm rot="0" flipH="0" flipV="0">
            <a:off x="6800850" y="3009976"/>
            <a:ext cx="4635500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[SerializeField] float speed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//移动速度</a:t>
            </a:r>
          </a:p>
          <a:p>
            <a:pPr/>
            <a:r>
              <a:rPr lang="zh-CN"/>
              <a:t>- Rigidbody2D rb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//当前刚体</a:t>
            </a:r>
          </a:p>
          <a:p>
            <a:pPr/>
            <a:r>
              <a:rPr lang="zh-CN"/>
              <a:t>- Animator anim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//小怪动画</a:t>
            </a:r>
          </a:p>
          <a:p>
            <a:pPr/>
            <a:endParaRPr lang="zh-CN"/>
          </a:p>
          <a:p>
            <a:pPr/>
            <a:r>
              <a:rPr lang="zh-CN"/>
              <a:t>- Transform playerfollow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//跟随的玩家位置</a:t>
            </a:r>
          </a:p>
          <a:p>
            <a:pPr/>
            <a:r>
              <a:rPr lang="zh-CN"/>
              <a:t>[SerializeField] float offset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//与玩家位置预计偏移量</a:t>
            </a:r>
          </a:p>
          <a:p>
            <a:pPr/>
            <a:endParaRPr lang="zh-CN"/>
          </a:p>
          <a:p>
            <a:pPr/>
            <a:r>
              <a:rPr lang="zh-CN"/>
              <a:t>Run()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//自主移动</a:t>
            </a:r>
          </a:p>
        </p:txBody>
      </p:sp>
      <p:sp>
        <p:nvSpPr>
          <p:cNvPr id="10" name=""/>
          <p:cNvSpPr txBox="1"/>
          <p:nvPr/>
        </p:nvSpPr>
        <p:spPr>
          <a:xfrm rot="0" flipH="0" flipV="0">
            <a:off x="7391400" y="2565476"/>
            <a:ext cx="3168650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ArenaEnemyMoveController</a:t>
            </a:r>
          </a:p>
        </p:txBody>
      </p:sp>
      <p:sp>
        <p:nvSpPr>
          <p:cNvPr id="11" name=""/>
          <p:cNvSpPr txBox="0"/>
          <p:nvPr/>
        </p:nvSpPr>
        <p:spPr>
          <a:xfrm rot="0" flipH="0" flipV="0">
            <a:off x="6648450" y="2476500"/>
            <a:ext cx="4914900" cy="3924300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endParaRPr lang="zh-CN"/>
          </a:p>
        </p:txBody>
      </p:sp>
      <p:cxnSp>
        <p:nvCxnSpPr>
          <p:cNvPr id="12" name=""/>
          <p:cNvCxnSpPr/>
          <p:nvPr/>
        </p:nvCxnSpPr>
        <p:spPr>
          <a:xfrm flipH="0" flipV="0">
            <a:off x="6667500" y="2971800"/>
            <a:ext cx="4895850" cy="1905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grpSp>
        <p:nvGrpSpPr>
          <p:cNvPr id="13" name=""/>
          <p:cNvGrpSpPr/>
          <p:nvPr/>
        </p:nvGrpSpPr>
        <p:grpSpPr>
          <a:xfrm rot="0" flipH="0" flipV="0">
            <a:off x="7119661" y="729825"/>
            <a:ext cx="1050492" cy="1049590"/>
            <a:chOff x="5176618" y="1742523"/>
            <a:chExt cx="1050492" cy="1049590"/>
          </a:xfrm>
        </p:grpSpPr>
        <p:sp>
          <p:nvSpPr>
            <p:cNvPr id="14" name=""/>
            <p:cNvSpPr txBox="0"/>
            <p:nvPr/>
          </p:nvSpPr>
          <p:spPr>
            <a:xfrm rot="0" flipH="0" flipV="0">
              <a:off x="5176618" y="1742523"/>
              <a:ext cx="1049590" cy="1049590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15" name=""/>
            <p:cNvSpPr txBox="1"/>
            <p:nvPr/>
          </p:nvSpPr>
          <p:spPr>
            <a:xfrm rot="0" flipH="0" flipV="0">
              <a:off x="5240850" y="2036155"/>
              <a:ext cx="986261" cy="424120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/>
              <a:r>
                <a:rPr lang="zh-CN" b="1"/>
                <a:t>Enemy</a:t>
              </a:r>
            </a:p>
          </p:txBody>
        </p:sp>
      </p:grpSp>
      <p:cxnSp>
        <p:nvCxnSpPr>
          <p:cNvPr id="16" name=""/>
          <p:cNvCxnSpPr>
            <a:stCxn id="14" idx="5"/>
            <a:endCxn id="11" idx="2"/>
          </p:cNvCxnSpPr>
          <p:nvPr/>
        </p:nvCxnSpPr>
        <p:spPr>
          <a:xfrm rot="0" flipH="0" flipV="0">
            <a:off x="8015542" y="1625706"/>
            <a:ext cx="1090358" cy="850794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cxnSp>
        <p:nvCxnSpPr>
          <p:cNvPr id="17" name=""/>
          <p:cNvCxnSpPr>
            <a:stCxn id="14" idx="3"/>
            <a:endCxn id="7" idx="1"/>
          </p:cNvCxnSpPr>
          <p:nvPr/>
        </p:nvCxnSpPr>
        <p:spPr>
          <a:xfrm rot="0" flipH="1" flipV="0">
            <a:off x="6254750" y="1625706"/>
            <a:ext cx="1018620" cy="2069994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0"/>
          <p:nvPr/>
        </p:nvSpPr>
        <p:spPr>
          <a:xfrm>
            <a:off x="152853" y="163043"/>
            <a:ext cx="11871575" cy="6582865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/>
        </p:txBody>
      </p:sp>
      <p:sp>
        <p:nvSpPr>
          <p:cNvPr id="4" name=""/>
          <p:cNvSpPr txBox="1"/>
          <p:nvPr/>
        </p:nvSpPr>
        <p:spPr>
          <a:xfrm rot="0">
            <a:off x="8277474" y="285325"/>
            <a:ext cx="3586948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/>
            <a:r>
              <a:rPr lang="zh-CN" sz="2400"/>
              <a:t>Scene05——Arena</a:t>
            </a:r>
          </a:p>
          <a:p>
            <a:pPr/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                            </a:t>
            </a: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（终）</a:t>
            </a:r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832375" y="2294502"/>
            <a:ext cx="7150100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+ float attack    //攻击力</a:t>
            </a:r>
          </a:p>
          <a:p>
            <a:pPr/>
            <a:r>
              <a:rPr lang="zh-CN"/>
              <a:t>+ float speed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//飞行速度</a:t>
            </a:r>
          </a:p>
          <a:p>
            <a:pPr/>
            <a:endParaRPr lang="zh-CN"/>
          </a:p>
          <a:p>
            <a:pPr/>
            <a:r>
              <a:rPr lang="zh-CN"/>
              <a:t>+ int faceDirection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//飞行方向</a:t>
            </a:r>
          </a:p>
          <a:p>
            <a:pPr/>
            <a:endParaRPr lang="zh-CN"/>
          </a:p>
          <a:p>
            <a:pPr/>
            <a:r>
              <a:rPr lang="zh-CN"/>
              <a:t>- Rigidbody2D rb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//当前物体</a:t>
            </a:r>
          </a:p>
          <a:p>
            <a:pPr/>
            <a:r>
              <a:rPr lang="zh-CN"/>
              <a:t>- Animator animPlayer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//物体动画</a:t>
            </a:r>
          </a:p>
          <a:p>
            <a:pPr/>
            <a:endParaRPr lang="zh-CN"/>
          </a:p>
          <a:p>
            <a:pPr/>
            <a:r>
              <a:rPr lang="zh-CN"/>
              <a:t>Fly()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//飞行</a:t>
            </a:r>
          </a:p>
          <a:p>
            <a:pPr/>
            <a:r>
              <a:rPr lang="zh-CN"/>
              <a:t>OnTriggerCollider2D(Collider2D collider)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//撞到主角扣血</a:t>
            </a:r>
          </a:p>
          <a:p>
            <a:pPr/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OnCollisionEnter2D(Collider2D collider)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    //撞到地面等物体销毁</a:t>
            </a:r>
          </a:p>
        </p:txBody>
      </p:sp>
      <p:sp>
        <p:nvSpPr>
          <p:cNvPr id="6" name=""/>
          <p:cNvSpPr txBox="1"/>
          <p:nvPr/>
        </p:nvSpPr>
        <p:spPr>
          <a:xfrm rot="0" flipH="0" flipV="0">
            <a:off x="1562100" y="1676400"/>
            <a:ext cx="5378450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ArenaEnemyAttackRemoteWeaponController</a:t>
            </a:r>
          </a:p>
        </p:txBody>
      </p:sp>
      <p:sp>
        <p:nvSpPr>
          <p:cNvPr id="7" name=""/>
          <p:cNvSpPr txBox="0"/>
          <p:nvPr/>
        </p:nvSpPr>
        <p:spPr>
          <a:xfrm rot="0" flipH="0" flipV="0">
            <a:off x="571500" y="1553564"/>
            <a:ext cx="7315200" cy="4961536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endParaRPr lang="zh-CN"/>
          </a:p>
        </p:txBody>
      </p:sp>
      <p:cxnSp>
        <p:nvCxnSpPr>
          <p:cNvPr id="8" name=""/>
          <p:cNvCxnSpPr/>
          <p:nvPr/>
        </p:nvCxnSpPr>
        <p:spPr>
          <a:xfrm rot="0" flipH="0" flipV="0">
            <a:off x="571112" y="2160293"/>
            <a:ext cx="7300302" cy="2483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grpSp>
        <p:nvGrpSpPr>
          <p:cNvPr id="9" name=""/>
          <p:cNvGrpSpPr/>
          <p:nvPr/>
        </p:nvGrpSpPr>
        <p:grpSpPr>
          <a:xfrm rot="0" flipH="0" flipV="0">
            <a:off x="8619954" y="3087160"/>
            <a:ext cx="1801873" cy="1049590"/>
            <a:chOff x="4781490" y="1742523"/>
            <a:chExt cx="1801873" cy="1049590"/>
          </a:xfrm>
        </p:grpSpPr>
        <p:sp>
          <p:nvSpPr>
            <p:cNvPr id="10" name=""/>
            <p:cNvSpPr txBox="0"/>
            <p:nvPr/>
          </p:nvSpPr>
          <p:spPr>
            <a:xfrm rot="0" flipH="0" flipV="0">
              <a:off x="5176618" y="1742523"/>
              <a:ext cx="1049590" cy="1049590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11" name=""/>
            <p:cNvSpPr txBox="1"/>
            <p:nvPr/>
          </p:nvSpPr>
          <p:spPr>
            <a:xfrm rot="0" flipH="0" flipV="0">
              <a:off x="4781490" y="1961662"/>
              <a:ext cx="1801873" cy="424120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/>
              <a:r>
                <a:rPr lang="zh-CN" b="1"/>
                <a:t>Remote</a:t>
              </a:r>
              <a:r>
                <a:rPr lang="zh-CN" b="1"/>
                <a:t>Enemy</a:t>
              </a:r>
            </a:p>
            <a:p>
              <a:pPr/>
              <a:r>
                <a:rPr lang="zh-CN" b="1"/>
                <a:t>        </a:t>
              </a:r>
              <a:r>
                <a:rPr lang="zh-CN" b="1"/>
                <a:t>Bullet</a:t>
              </a:r>
            </a:p>
          </p:txBody>
        </p:sp>
      </p:grpSp>
      <p:cxnSp>
        <p:nvCxnSpPr>
          <p:cNvPr id="12" name=""/>
          <p:cNvCxnSpPr>
            <a:stCxn id="10" idx="3"/>
            <a:endCxn id="7" idx="1"/>
          </p:cNvCxnSpPr>
          <p:nvPr/>
        </p:nvCxnSpPr>
        <p:spPr>
          <a:xfrm rot="0" flipH="1" flipV="0">
            <a:off x="7886700" y="3983040"/>
            <a:ext cx="1282092" cy="51292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0"/>
          <p:nvPr/>
        </p:nvSpPr>
        <p:spPr>
          <a:xfrm>
            <a:off x="234374" y="183423"/>
            <a:ext cx="11769673" cy="6511534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/>
        </p:txBody>
      </p:sp>
      <p:sp>
        <p:nvSpPr>
          <p:cNvPr id="4" name=""/>
          <p:cNvSpPr txBox="1"/>
          <p:nvPr/>
        </p:nvSpPr>
        <p:spPr>
          <a:xfrm rot="0">
            <a:off x="4769010" y="295516"/>
            <a:ext cx="3586948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 sz="2400"/>
              <a:t>Scene06——PlaneWar</a:t>
            </a:r>
          </a:p>
        </p:txBody>
      </p:sp>
      <p:grpSp>
        <p:nvGrpSpPr>
          <p:cNvPr id="5" name=""/>
          <p:cNvGrpSpPr/>
          <p:nvPr/>
        </p:nvGrpSpPr>
        <p:grpSpPr>
          <a:xfrm rot="0" flipH="0" flipV="0">
            <a:off x="5439428" y="1743246"/>
            <a:ext cx="1021472" cy="960206"/>
            <a:chOff x="5451753" y="2796044"/>
            <a:chExt cx="1021472" cy="960206"/>
          </a:xfrm>
        </p:grpSpPr>
        <p:sp>
          <p:nvSpPr>
            <p:cNvPr id="6" name=""/>
            <p:cNvSpPr txBox="0"/>
            <p:nvPr/>
          </p:nvSpPr>
          <p:spPr>
            <a:xfrm rot="0" flipH="0" flipV="0">
              <a:off x="5451754" y="2796044"/>
              <a:ext cx="960206" cy="960206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7" name=""/>
            <p:cNvSpPr txBox="1"/>
            <p:nvPr/>
          </p:nvSpPr>
          <p:spPr>
            <a:xfrm rot="0" flipH="0" flipV="0">
              <a:off x="5520632" y="3033517"/>
              <a:ext cx="952594" cy="485261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/>
              <a:r>
                <a:rPr lang="zh-CN"/>
                <a:t>Player</a:t>
              </a:r>
            </a:p>
          </p:txBody>
        </p:sp>
      </p:grpSp>
      <p:cxnSp>
        <p:nvCxnSpPr>
          <p:cNvPr id="8" name=""/>
          <p:cNvCxnSpPr/>
          <p:nvPr/>
        </p:nvCxnSpPr>
        <p:spPr>
          <a:xfrm rot="0" flipH="0" flipV="0">
            <a:off x="4494204" y="2080332"/>
            <a:ext cx="928592" cy="143018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grpSp>
        <p:nvGrpSpPr>
          <p:cNvPr id="9" name=""/>
          <p:cNvGrpSpPr/>
          <p:nvPr/>
        </p:nvGrpSpPr>
        <p:grpSpPr>
          <a:xfrm rot="0" flipH="0" flipV="0">
            <a:off x="7105345" y="945489"/>
            <a:ext cx="4202269" cy="5201373"/>
            <a:chOff x="899248" y="2364125"/>
            <a:chExt cx="4070610" cy="4014936"/>
          </a:xfrm>
        </p:grpSpPr>
        <p:grpSp>
          <p:nvGrpSpPr>
            <p:cNvPr id="10" name=""/>
            <p:cNvGrpSpPr/>
            <p:nvPr/>
          </p:nvGrpSpPr>
          <p:grpSpPr>
            <a:xfrm rot="0" flipH="0" flipV="0">
              <a:off x="899248" y="2364125"/>
              <a:ext cx="4017520" cy="4014936"/>
              <a:chOff x="899373" y="2364125"/>
              <a:chExt cx="3823782" cy="3169150"/>
            </a:xfrm>
          </p:grpSpPr>
          <p:sp>
            <p:nvSpPr>
              <p:cNvPr id="11" name=""/>
              <p:cNvSpPr txBox="0"/>
              <p:nvPr/>
            </p:nvSpPr>
            <p:spPr>
              <a:xfrm rot="0" flipH="0" flipV="0">
                <a:off x="901832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12" name=""/>
              <p:cNvCxnSpPr/>
              <p:nvPr/>
            </p:nvCxnSpPr>
            <p:spPr>
              <a:xfrm rot="0" flipH="0" flipV="1">
                <a:off x="899373" y="2801813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13" name=""/>
            <p:cNvSpPr txBox="1"/>
            <p:nvPr/>
          </p:nvSpPr>
          <p:spPr>
            <a:xfrm rot="0" flipH="0" flipV="0">
              <a:off x="1291368" y="2397834"/>
              <a:ext cx="3199999" cy="478644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Fly</a:t>
              </a:r>
              <a:r>
                <a:rPr lang="zh-CN"/>
                <a:t>AttackController</a:t>
              </a:r>
            </a:p>
          </p:txBody>
        </p:sp>
        <p:sp>
          <p:nvSpPr>
            <p:cNvPr id="14" name=""/>
            <p:cNvSpPr txBox="1"/>
            <p:nvPr/>
          </p:nvSpPr>
          <p:spPr>
            <a:xfrm rot="0" flipH="0" flipV="0">
              <a:off x="992399" y="2907892"/>
              <a:ext cx="3977459" cy="3364523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/>
                <a:t>+</a:t>
              </a:r>
              <a:r>
                <a:rPr lang="zh-CN"/>
                <a:t>GameObject bullet;</a:t>
              </a:r>
              <a:r>
                <a:rPr lang="zh-CN" sz="1800">
                  <a:solidFill>
                    <a:srgbClr val="000000"/>
                  </a:solidFill>
                  <a:latin typeface="微软雅黑"/>
                  <a:ea typeface="微软雅黑"/>
                </a:rPr>
                <a:t>//预置体</a:t>
              </a:r>
              <a:r>
                <a:rPr lang="zh-CN"/>
                <a:t>
+int value//血量
+Slider HP//血条
[SerializeField] bool gameover //判断主角是否死亡
</a:t>
              </a:r>
            </a:p>
            <a:p>
              <a:pPr>
                <a:lnSpc>
                  <a:spcPct val="100000"/>
                </a:lnSpc>
              </a:pPr>
              <a:r>
                <a:rPr lang="zh-CN"/>
                <a:t>-float FireRate //子弹发射间隔
-float NextFire;//下一发子弹的发射时间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+Fire()//发射子弹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</a:t>
              </a:r>
              <a:r>
                <a:rPr lang="zh-CN" sz="1600"/>
                <a:t> OnTriggerEnter2D()//碰撞检测，销毁敌方子弹，敌方战机，主角受伤减血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endParaRPr lang="zh-CN" sz="1600"/>
            </a:p>
          </p:txBody>
        </p:sp>
      </p:grpSp>
      <p:grpSp>
        <p:nvGrpSpPr>
          <p:cNvPr id="15" name=""/>
          <p:cNvGrpSpPr/>
          <p:nvPr/>
        </p:nvGrpSpPr>
        <p:grpSpPr>
          <a:xfrm rot="0" flipH="0" flipV="0">
            <a:off x="915177" y="874299"/>
            <a:ext cx="3571848" cy="5551458"/>
            <a:chOff x="887843" y="2364125"/>
            <a:chExt cx="4028926" cy="4014936"/>
          </a:xfrm>
        </p:grpSpPr>
        <p:grpSp>
          <p:nvGrpSpPr>
            <p:cNvPr id="10" name=""/>
            <p:cNvGrpSpPr/>
            <p:nvPr/>
          </p:nvGrpSpPr>
          <p:grpSpPr>
            <a:xfrm rot="0" flipH="0" flipV="0">
              <a:off x="887843" y="2364125"/>
              <a:ext cx="4028926" cy="4014936"/>
              <a:chOff x="888517" y="2364125"/>
              <a:chExt cx="3834637" cy="3169150"/>
            </a:xfrm>
          </p:grpSpPr>
          <p:sp>
            <p:nvSpPr>
              <p:cNvPr id="11" name=""/>
              <p:cNvSpPr txBox="0"/>
              <p:nvPr/>
            </p:nvSpPr>
            <p:spPr>
              <a:xfrm rot="0" flipH="0" flipV="0">
                <a:off x="901832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12" name=""/>
              <p:cNvCxnSpPr/>
              <p:nvPr/>
            </p:nvCxnSpPr>
            <p:spPr>
              <a:xfrm rot="0" flipH="0" flipV="1">
                <a:off x="888517" y="3013220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13" name=""/>
            <p:cNvSpPr txBox="1"/>
            <p:nvPr/>
          </p:nvSpPr>
          <p:spPr>
            <a:xfrm rot="0" flipH="0" flipV="0">
              <a:off x="1218665" y="2460814"/>
              <a:ext cx="3199999" cy="636299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PlayerWalk</a:t>
              </a:r>
              <a:r>
                <a:rPr lang="zh-CN"/>
                <a:t>Controller</a:t>
              </a:r>
            </a:p>
          </p:txBody>
        </p:sp>
        <p:sp>
          <p:nvSpPr>
            <p:cNvPr id="14" name=""/>
            <p:cNvSpPr txBox="1"/>
            <p:nvPr/>
          </p:nvSpPr>
          <p:spPr>
            <a:xfrm rot="0" flipH="0" flipV="0">
              <a:off x="926448" y="3302512"/>
              <a:ext cx="3977459" cy="3045722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/>
                <a:t>+</a:t>
              </a:r>
              <a:r>
                <a:rPr lang="zh-CN"/>
                <a:t>Vector2 velocity</a:t>
              </a:r>
            </a:p>
            <a:p>
              <a:pPr>
                <a:lnSpc>
                  <a:spcPct val="100000"/>
                </a:lnSpc>
              </a:pPr>
              <a:r>
                <a:rPr lang="zh-CN"/>
                <a:t>+Vector2 lookDirection//移动方向
+bool canMove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//判断是否能移动</a:t>
              </a:r>
              <a:r>
                <a:rPr lang="zh-CN"/>
                <a:t>
[SerializeField] int walkSpeed//移动速度</a:t>
              </a:r>
            </a:p>
            <a:p>
              <a:pPr>
                <a:lnSpc>
                  <a:spcPct val="100000"/>
                </a:lnSpc>
              </a:pPr>
              <a:endParaRPr lang="zh-CN"/>
            </a:p>
            <a:p>
              <a:pPr>
                <a:lnSpc>
                  <a:spcPct val="100000"/>
                </a:lnSpc>
              </a:pPr>
              <a:endParaRPr lang="zh-CN"/>
            </a:p>
            <a:p>
              <a:pPr>
                <a:lnSpc>
                  <a:spcPct val="100000"/>
                </a:lnSpc>
              </a:pPr>
              <a:r>
                <a:rPr lang="zh-CN"/>
                <a:t>-Rigidbody2D rb//获取当前对象的位置
-Vector2 currentInput;获取当前的键盘输入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GetInput()</a:t>
              </a:r>
              <a:r>
                <a:rPr lang="zh-CN" sz="1600"/>
                <a:t> // 移动输入检测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Walk()//WASD移动</a:t>
              </a:r>
            </a:p>
          </p:txBody>
        </p:sp>
      </p:grpSp>
      <p:cxnSp>
        <p:nvCxnSpPr>
          <p:cNvPr id="16" name=""/>
          <p:cNvCxnSpPr/>
          <p:nvPr/>
        </p:nvCxnSpPr>
        <p:spPr>
          <a:xfrm rot="0" flipH="0" flipV="1">
            <a:off x="6426057" y="1586747"/>
            <a:ext cx="679288" cy="636602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0"/>
          <p:nvPr/>
        </p:nvSpPr>
        <p:spPr>
          <a:xfrm>
            <a:off x="152853" y="163043"/>
            <a:ext cx="11871575" cy="6582865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/>
        </p:txBody>
      </p:sp>
      <p:sp>
        <p:nvSpPr>
          <p:cNvPr id="4" name=""/>
          <p:cNvSpPr txBox="1"/>
          <p:nvPr/>
        </p:nvSpPr>
        <p:spPr>
          <a:xfrm rot="0">
            <a:off x="4055697" y="285325"/>
            <a:ext cx="3586948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/>
            <a:r>
              <a:rPr lang="zh-CN" sz="2400"/>
              <a:t>Scene06——PlaneWar</a:t>
            </a:r>
          </a:p>
        </p:txBody>
      </p:sp>
      <p:grpSp>
        <p:nvGrpSpPr>
          <p:cNvPr id="5" name=""/>
          <p:cNvGrpSpPr/>
          <p:nvPr/>
        </p:nvGrpSpPr>
        <p:grpSpPr>
          <a:xfrm rot="0" flipH="0" flipV="0">
            <a:off x="694253" y="627924"/>
            <a:ext cx="3319900" cy="5358120"/>
            <a:chOff x="729184" y="2364125"/>
            <a:chExt cx="4018891" cy="4014936"/>
          </a:xfrm>
        </p:grpSpPr>
        <p:grpSp>
          <p:nvGrpSpPr>
            <p:cNvPr id="6" name=""/>
            <p:cNvGrpSpPr/>
            <p:nvPr/>
          </p:nvGrpSpPr>
          <p:grpSpPr>
            <a:xfrm rot="0" flipH="0" flipV="0">
              <a:off x="729184" y="2364125"/>
              <a:ext cx="4018891" cy="4014936"/>
              <a:chOff x="737510" y="2364125"/>
              <a:chExt cx="3825087" cy="3169150"/>
            </a:xfrm>
          </p:grpSpPr>
          <p:sp>
            <p:nvSpPr>
              <p:cNvPr id="7" name=""/>
              <p:cNvSpPr txBox="0"/>
              <p:nvPr/>
            </p:nvSpPr>
            <p:spPr>
              <a:xfrm rot="0" flipH="0" flipV="0">
                <a:off x="741274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8" name=""/>
              <p:cNvCxnSpPr/>
              <p:nvPr/>
            </p:nvCxnSpPr>
            <p:spPr>
              <a:xfrm rot="0" flipH="0" flipV="1">
                <a:off x="737510" y="2848617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9" name=""/>
            <p:cNvSpPr txBox="1"/>
            <p:nvPr/>
          </p:nvSpPr>
          <p:spPr>
            <a:xfrm rot="0" flipH="0" flipV="0">
              <a:off x="946871" y="2379098"/>
              <a:ext cx="3607690" cy="558886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EnemyMoveController</a:t>
              </a:r>
            </a:p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730152" y="2994907"/>
              <a:ext cx="3977459" cy="3353326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+</a:t>
              </a:r>
              <a:r>
                <a:rPr lang="zh-CN"/>
                <a:t> </a:t>
              </a:r>
              <a:r>
                <a:rPr lang="zh-CN" sz="1600"/>
                <a:t>GameObject EnemyBullet//子弹预置体</a:t>
              </a:r>
              <a:r>
                <a:rPr lang="zh-CN"/>
                <a:t>
+float Speed//敌人移动速度
+int EnemyValue//敌人血量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DestoryEnemy()//销毁飞出边界的敌机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OnTriggerEnter2D()//碰撞检测，敌机受伤减血，并且当血量小于0时，销毁敌机</a:t>
              </a:r>
            </a:p>
          </p:txBody>
        </p:sp>
      </p:grpSp>
      <p:grpSp>
        <p:nvGrpSpPr>
          <p:cNvPr id="11" name=""/>
          <p:cNvGrpSpPr/>
          <p:nvPr/>
        </p:nvGrpSpPr>
        <p:grpSpPr>
          <a:xfrm rot="0" flipH="0" flipV="0">
            <a:off x="4612514" y="2857008"/>
            <a:ext cx="2016570" cy="1180624"/>
            <a:chOff x="5132214" y="1742523"/>
            <a:chExt cx="2016570" cy="1180624"/>
          </a:xfrm>
        </p:grpSpPr>
        <p:sp>
          <p:nvSpPr>
            <p:cNvPr id="12" name=""/>
            <p:cNvSpPr txBox="0"/>
            <p:nvPr/>
          </p:nvSpPr>
          <p:spPr>
            <a:xfrm rot="0" flipH="0" flipV="0">
              <a:off x="5176618" y="1742523"/>
              <a:ext cx="1049590" cy="1049590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13" name=""/>
            <p:cNvSpPr txBox="1"/>
            <p:nvPr/>
          </p:nvSpPr>
          <p:spPr>
            <a:xfrm rot="0" flipH="0" flipV="0">
              <a:off x="5132214" y="2043579"/>
              <a:ext cx="2016570" cy="879568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/>
              <a:r>
                <a:rPr lang="zh-CN"/>
                <a:t>EnemyPlane</a:t>
              </a:r>
            </a:p>
          </p:txBody>
        </p:sp>
      </p:grpSp>
      <p:cxnSp>
        <p:nvCxnSpPr>
          <p:cNvPr id="14" name=""/>
          <p:cNvCxnSpPr>
            <a:stCxn id="10" idx="1"/>
            <a:endCxn id="12" idx="2"/>
          </p:cNvCxnSpPr>
          <p:nvPr/>
        </p:nvCxnSpPr>
        <p:spPr>
          <a:xfrm rot="0" flipH="0" flipV="1">
            <a:off x="3980725" y="3381803"/>
            <a:ext cx="676193" cy="325514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grpSp>
        <p:nvGrpSpPr>
          <p:cNvPr id="15" name=""/>
          <p:cNvGrpSpPr/>
          <p:nvPr/>
        </p:nvGrpSpPr>
        <p:grpSpPr>
          <a:xfrm rot="0" flipH="0" flipV="0">
            <a:off x="6297351" y="823940"/>
            <a:ext cx="4112007" cy="2773908"/>
            <a:chOff x="882972" y="2364124"/>
            <a:chExt cx="4151361" cy="4058030"/>
          </a:xfrm>
        </p:grpSpPr>
        <p:grpSp>
          <p:nvGrpSpPr>
            <p:cNvPr id="6" name=""/>
            <p:cNvGrpSpPr/>
            <p:nvPr/>
          </p:nvGrpSpPr>
          <p:grpSpPr>
            <a:xfrm rot="0" flipH="0" flipV="0">
              <a:off x="901832" y="2364124"/>
              <a:ext cx="4014936" cy="4014936"/>
              <a:chOff x="901832" y="2364124"/>
              <a:chExt cx="3821322" cy="3169150"/>
            </a:xfrm>
          </p:grpSpPr>
          <p:sp>
            <p:nvSpPr>
              <p:cNvPr id="7" name=""/>
              <p:cNvSpPr txBox="0"/>
              <p:nvPr/>
            </p:nvSpPr>
            <p:spPr>
              <a:xfrm rot="0" flipH="0" flipV="0">
                <a:off x="901832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8" name=""/>
              <p:cNvCxnSpPr/>
              <p:nvPr/>
            </p:nvCxnSpPr>
            <p:spPr>
              <a:xfrm rot="0" flipH="0" flipV="1">
                <a:off x="901832" y="2843064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9" name=""/>
            <p:cNvSpPr txBox="1"/>
            <p:nvPr/>
          </p:nvSpPr>
          <p:spPr>
            <a:xfrm rot="0" flipH="0" flipV="0">
              <a:off x="1253243" y="2435063"/>
              <a:ext cx="3316412" cy="610592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Enemy</a:t>
              </a:r>
              <a:r>
                <a:rPr lang="zh-CN"/>
                <a:t>Manager</a:t>
              </a:r>
            </a:p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882972" y="3080028"/>
              <a:ext cx="4151361" cy="3342126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+</a:t>
              </a:r>
              <a:r>
                <a:rPr lang="zh-CN" sz="1600"/>
                <a:t>TransformEnemyA,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EnemyB,</a:t>
              </a:r>
              <a:r>
                <a:rPr lang="zh-CN" sz="1600">
                  <a:solidFill>
                    <a:srgbClr val="000000"/>
                  </a:solidFill>
                  <a:latin typeface="微软雅黑"/>
                  <a:ea typeface="微软雅黑"/>
                </a:rPr>
                <a:t>EnemyC//敌人预置体</a:t>
              </a:r>
              <a:br>
                <a:rPr lang="en-US"/>
              </a:br>
            </a:p>
            <a:p>
              <a:pPr/>
              <a:r>
                <a:rPr lang="zh-CN" sz="1600"/>
                <a:t>CreatEnemyA()</a:t>
              </a:r>
            </a:p>
            <a:p>
              <a:pPr/>
              <a:r>
                <a:rPr lang="zh-CN" sz="1600"/>
                <a:t>CreatEnemyB()</a:t>
              </a:r>
            </a:p>
            <a:p>
              <a:pPr/>
              <a:r>
                <a:rPr lang="zh-CN" sz="1600"/>
                <a:t>CreatEnemyC()</a:t>
              </a:r>
            </a:p>
            <a:p>
              <a:pPr/>
              <a:r>
                <a:rPr lang="zh-CN" sz="1600"/>
                <a:t>CreatEnemyD()//协程生成敌人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endParaRPr lang="zh-CN" sz="1600"/>
            </a:p>
          </p:txBody>
        </p:sp>
      </p:grpSp>
      <p:grpSp>
        <p:nvGrpSpPr>
          <p:cNvPr id="16" name=""/>
          <p:cNvGrpSpPr/>
          <p:nvPr/>
        </p:nvGrpSpPr>
        <p:grpSpPr>
          <a:xfrm rot="0" flipH="0" flipV="0">
            <a:off x="10409358" y="1180443"/>
            <a:ext cx="1522457" cy="1220612"/>
            <a:chOff x="5045084" y="1742523"/>
            <a:chExt cx="1522457" cy="1220612"/>
          </a:xfrm>
        </p:grpSpPr>
        <p:sp>
          <p:nvSpPr>
            <p:cNvPr id="12" name=""/>
            <p:cNvSpPr txBox="0"/>
            <p:nvPr/>
          </p:nvSpPr>
          <p:spPr>
            <a:xfrm rot="0" flipH="0" flipV="0">
              <a:off x="5176618" y="1742523"/>
              <a:ext cx="1289021" cy="1220612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13" name=""/>
            <p:cNvSpPr txBox="1"/>
            <p:nvPr/>
          </p:nvSpPr>
          <p:spPr>
            <a:xfrm rot="0" flipH="0" flipV="0">
              <a:off x="5045084" y="1981360"/>
              <a:ext cx="1522457" cy="821537"/>
            </a:xfrm>
            <a:prstGeom prst="rect">
              <a:avLst/>
            </a:prstGeom>
            <a:noFill/>
            <a:ln w="6350">
              <a:prstDash val="solid"/>
            </a:ln>
          </p:spPr>
          <p:txBody>
            <a:bodyPr/>
            <a:lstStyle/>
            <a:p>
              <a:pPr/>
              <a:r>
                <a:rPr lang="zh-CN"/>
                <a:t>CreatEnemy</a:t>
              </a:r>
            </a:p>
            <a:p>
              <a:pPr/>
              <a:endParaRPr lang="zh-CN"/>
            </a:p>
          </p:txBody>
        </p:sp>
      </p:grpSp>
      <p:cxnSp>
        <p:nvCxnSpPr>
          <p:cNvPr id="17" name=""/>
          <p:cNvCxnSpPr/>
          <p:nvPr/>
        </p:nvCxnSpPr>
        <p:spPr>
          <a:xfrm rot="0" flipH="0" flipV="0">
            <a:off x="10286662" y="1301742"/>
            <a:ext cx="259514" cy="403497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grpSp>
        <p:nvGrpSpPr>
          <p:cNvPr id="18" name=""/>
          <p:cNvGrpSpPr/>
          <p:nvPr/>
        </p:nvGrpSpPr>
        <p:grpSpPr>
          <a:xfrm rot="0" flipH="0" flipV="0">
            <a:off x="5706508" y="3812987"/>
            <a:ext cx="3251490" cy="2726126"/>
            <a:chOff x="729184" y="2364125"/>
            <a:chExt cx="4018891" cy="4014936"/>
          </a:xfrm>
        </p:grpSpPr>
        <p:grpSp>
          <p:nvGrpSpPr>
            <p:cNvPr id="6" name=""/>
            <p:cNvGrpSpPr/>
            <p:nvPr/>
          </p:nvGrpSpPr>
          <p:grpSpPr>
            <a:xfrm rot="0" flipH="0" flipV="0">
              <a:off x="729184" y="2364125"/>
              <a:ext cx="4018891" cy="4014936"/>
              <a:chOff x="737510" y="2364125"/>
              <a:chExt cx="3825087" cy="3169150"/>
            </a:xfrm>
          </p:grpSpPr>
          <p:sp>
            <p:nvSpPr>
              <p:cNvPr id="7" name=""/>
              <p:cNvSpPr txBox="0"/>
              <p:nvPr/>
            </p:nvSpPr>
            <p:spPr>
              <a:xfrm rot="0" flipH="0" flipV="0">
                <a:off x="741274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8" name=""/>
              <p:cNvCxnSpPr/>
              <p:nvPr/>
            </p:nvCxnSpPr>
            <p:spPr>
              <a:xfrm rot="0" flipH="0" flipV="1">
                <a:off x="737510" y="2848617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9" name=""/>
            <p:cNvSpPr txBox="1"/>
            <p:nvPr/>
          </p:nvSpPr>
          <p:spPr>
            <a:xfrm rot="0" flipH="0" flipV="0">
              <a:off x="946871" y="2379098"/>
              <a:ext cx="3607690" cy="558886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BulletController</a:t>
              </a:r>
            </a:p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730152" y="2994907"/>
              <a:ext cx="3977459" cy="3353326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+float Speed//子弹速度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 DestoryBullet</a:t>
              </a:r>
              <a:r>
                <a:rPr lang="zh-CN"/>
                <a:t>()</a:t>
              </a:r>
              <a:r>
                <a:rPr lang="zh-CN" sz="1600"/>
                <a:t> // 销毁飞出边界的子弹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/>
              <a:r>
                <a:rPr lang="zh-CN"/>
                <a:t>OnCollisionEnter2D()//销毁子弹
  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endParaRPr lang="zh-CN" sz="1600"/>
            </a:p>
          </p:txBody>
        </p:sp>
      </p:grpSp>
      <p:grpSp>
        <p:nvGrpSpPr>
          <p:cNvPr id="19" name=""/>
          <p:cNvGrpSpPr/>
          <p:nvPr/>
        </p:nvGrpSpPr>
        <p:grpSpPr>
          <a:xfrm rot="0" flipH="0" flipV="0">
            <a:off x="10502090" y="4517422"/>
            <a:ext cx="861464" cy="841028"/>
            <a:chOff x="5176618" y="1742523"/>
            <a:chExt cx="1049589" cy="1049589"/>
          </a:xfrm>
        </p:grpSpPr>
        <p:sp>
          <p:nvSpPr>
            <p:cNvPr id="12" name=""/>
            <p:cNvSpPr txBox="0"/>
            <p:nvPr/>
          </p:nvSpPr>
          <p:spPr>
            <a:xfrm rot="0" flipH="0" flipV="0">
              <a:off x="5176618" y="1742523"/>
              <a:ext cx="1049590" cy="1049590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13" name=""/>
            <p:cNvSpPr txBox="1"/>
            <p:nvPr/>
          </p:nvSpPr>
          <p:spPr>
            <a:xfrm rot="0" flipH="0" flipV="0">
              <a:off x="5202282" y="2055258"/>
              <a:ext cx="1023926" cy="424120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/>
              <a:r>
                <a:rPr lang="zh-CN"/>
                <a:t>Bullet</a:t>
              </a:r>
            </a:p>
          </p:txBody>
        </p:sp>
      </p:grpSp>
      <p:cxnSp>
        <p:nvCxnSpPr>
          <p:cNvPr id="20" name=""/>
          <p:cNvCxnSpPr/>
          <p:nvPr/>
        </p:nvCxnSpPr>
        <p:spPr>
          <a:xfrm rot="0" flipH="0" flipV="1">
            <a:off x="8926428" y="5009667"/>
            <a:ext cx="1575662" cy="167700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0"/>
          <p:nvPr/>
        </p:nvSpPr>
        <p:spPr>
          <a:xfrm>
            <a:off x="213994" y="203804"/>
            <a:ext cx="11830814" cy="6521724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4" name=""/>
          <p:cNvSpPr txBox="1"/>
          <p:nvPr/>
        </p:nvSpPr>
        <p:spPr>
          <a:xfrm rot="0">
            <a:off x="4353540" y="356657"/>
            <a:ext cx="3485046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sz="2400"/>
              <a:t>PlayerManager（全局）</a:t>
            </a:r>
          </a:p>
        </p:txBody>
      </p:sp>
      <p:grpSp>
        <p:nvGrpSpPr>
          <p:cNvPr id="5" name=""/>
          <p:cNvGrpSpPr/>
          <p:nvPr/>
        </p:nvGrpSpPr>
        <p:grpSpPr>
          <a:xfrm rot="0" flipH="0" flipV="0">
            <a:off x="881452" y="1273773"/>
            <a:ext cx="3016103" cy="2241842"/>
            <a:chOff x="901832" y="2364124"/>
            <a:chExt cx="4014936" cy="4014936"/>
          </a:xfrm>
        </p:grpSpPr>
        <p:grpSp>
          <p:nvGrpSpPr>
            <p:cNvPr id="6" name=""/>
            <p:cNvGrpSpPr/>
            <p:nvPr/>
          </p:nvGrpSpPr>
          <p:grpSpPr>
            <a:xfrm rot="0" flipH="0" flipV="0">
              <a:off x="901832" y="2364124"/>
              <a:ext cx="4014936" cy="4014936"/>
              <a:chOff x="901832" y="2364124"/>
              <a:chExt cx="3821322" cy="3169150"/>
            </a:xfrm>
          </p:grpSpPr>
          <p:sp>
            <p:nvSpPr>
              <p:cNvPr id="7" name=""/>
              <p:cNvSpPr txBox="0"/>
              <p:nvPr/>
            </p:nvSpPr>
            <p:spPr>
              <a:xfrm rot="0" flipH="0" flipV="0">
                <a:off x="901832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8" name=""/>
              <p:cNvCxnSpPr/>
              <p:nvPr/>
            </p:nvCxnSpPr>
            <p:spPr>
              <a:xfrm rot="0" flipH="0" flipV="1">
                <a:off x="901832" y="2843064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9" name=""/>
            <p:cNvSpPr txBox="1"/>
            <p:nvPr/>
          </p:nvSpPr>
          <p:spPr>
            <a:xfrm rot="0" flipH="0" flipV="0">
              <a:off x="1601046" y="2435063"/>
              <a:ext cx="2707755" cy="462750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PlayerManager</a:t>
              </a:r>
            </a:p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926448" y="3006107"/>
              <a:ext cx="3977459" cy="3342126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+ PlayerManager pm //单例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GameObject player // 主角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int health // 主角血量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Pet pet // 灵宠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bool IsDead {get; set;}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Dead()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</p:txBody>
        </p:sp>
      </p:grpSp>
      <p:grpSp>
        <p:nvGrpSpPr>
          <p:cNvPr id="11" name=""/>
          <p:cNvGrpSpPr/>
          <p:nvPr/>
        </p:nvGrpSpPr>
        <p:grpSpPr>
          <a:xfrm rot="0" flipH="0" flipV="0">
            <a:off x="5217378" y="3301622"/>
            <a:ext cx="1166588" cy="1141301"/>
            <a:chOff x="5421182" y="2944965"/>
            <a:chExt cx="1166588" cy="1141301"/>
          </a:xfrm>
        </p:grpSpPr>
        <p:sp>
          <p:nvSpPr>
            <p:cNvPr id="12" name=""/>
            <p:cNvSpPr txBox="0"/>
            <p:nvPr/>
          </p:nvSpPr>
          <p:spPr>
            <a:xfrm rot="0" flipH="0" flipV="0">
              <a:off x="5421183" y="2944966"/>
              <a:ext cx="1141302" cy="1141302"/>
            </a:xfrm>
            <a:prstGeom prst="ellipse">
              <a:avLst/>
            </a:prstGeom>
            <a:noFill/>
            <a:ln w="0">
              <a:solidFill>
                <a:srgbClr val="000000"/>
              </a:solidFill>
            </a:ln>
          </p:spPr>
          <p:txBody>
            <a:bodyPr/>
            <a:lstStyle/>
            <a:p/>
          </p:txBody>
        </p:sp>
        <p:sp>
          <p:nvSpPr>
            <p:cNvPr id="13" name=""/>
            <p:cNvSpPr txBox="1"/>
            <p:nvPr/>
          </p:nvSpPr>
          <p:spPr>
            <a:xfrm rot="0" flipH="0" flipV="0">
              <a:off x="5421183" y="3089562"/>
              <a:ext cx="1166588" cy="852108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 algn="ctr"/>
              <a:r>
                <a:rPr lang="zh-CN"/>
                <a:t>Player</a:t>
              </a:r>
            </a:p>
            <a:p>
              <a:pPr algn="ctr"/>
              <a:r>
                <a:rPr lang="zh-CN"/>
                <a:t>Manager</a:t>
              </a:r>
            </a:p>
          </p:txBody>
        </p:sp>
      </p:grpSp>
      <p:cxnSp>
        <p:nvCxnSpPr>
          <p:cNvPr id="14" name=""/>
          <p:cNvCxnSpPr/>
          <p:nvPr/>
        </p:nvCxnSpPr>
        <p:spPr>
          <a:xfrm flipH="0" flipV="0">
            <a:off x="3913034" y="2466027"/>
            <a:ext cx="1497958" cy="988449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0"/>
          <p:nvPr/>
        </p:nvSpPr>
        <p:spPr>
          <a:xfrm>
            <a:off x="213994" y="203804"/>
            <a:ext cx="11830814" cy="6521724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/>
        </p:txBody>
      </p:sp>
      <p:sp>
        <p:nvSpPr>
          <p:cNvPr id="4" name=""/>
          <p:cNvSpPr txBox="1"/>
          <p:nvPr/>
        </p:nvSpPr>
        <p:spPr>
          <a:xfrm rot="0">
            <a:off x="4353540" y="356657"/>
            <a:ext cx="3485046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/>
            <a:r>
              <a:rPr lang="zh-CN" sz="2400"/>
              <a:t>Pet</a:t>
            </a:r>
            <a:r>
              <a:rPr lang="zh-CN" sz="2400"/>
              <a:t>Manager（全局）</a:t>
            </a:r>
          </a:p>
        </p:txBody>
      </p:sp>
      <p:grpSp>
        <p:nvGrpSpPr>
          <p:cNvPr id="5" name=""/>
          <p:cNvGrpSpPr/>
          <p:nvPr/>
        </p:nvGrpSpPr>
        <p:grpSpPr>
          <a:xfrm rot="0" flipH="0" flipV="0">
            <a:off x="932764" y="801157"/>
            <a:ext cx="3219674" cy="4710409"/>
            <a:chOff x="901832" y="2364124"/>
            <a:chExt cx="4014936" cy="4014936"/>
          </a:xfrm>
        </p:grpSpPr>
        <p:grpSp>
          <p:nvGrpSpPr>
            <p:cNvPr id="6" name=""/>
            <p:cNvGrpSpPr/>
            <p:nvPr/>
          </p:nvGrpSpPr>
          <p:grpSpPr>
            <a:xfrm rot="0" flipH="0" flipV="0">
              <a:off x="901832" y="2364124"/>
              <a:ext cx="4014936" cy="4014936"/>
              <a:chOff x="901832" y="2364124"/>
              <a:chExt cx="3821322" cy="3169150"/>
            </a:xfrm>
          </p:grpSpPr>
          <p:sp>
            <p:nvSpPr>
              <p:cNvPr id="7" name=""/>
              <p:cNvSpPr txBox="0"/>
              <p:nvPr/>
            </p:nvSpPr>
            <p:spPr>
              <a:xfrm rot="0" flipH="0" flipV="0">
                <a:off x="901832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8" name=""/>
              <p:cNvCxnSpPr/>
              <p:nvPr/>
            </p:nvCxnSpPr>
            <p:spPr>
              <a:xfrm rot="0" flipH="0" flipV="1">
                <a:off x="901832" y="2843064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9" name=""/>
            <p:cNvSpPr txBox="1"/>
            <p:nvPr/>
          </p:nvSpPr>
          <p:spPr>
            <a:xfrm rot="0" flipH="0" flipV="0">
              <a:off x="1601046" y="2435063"/>
              <a:ext cx="2707755" cy="462750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Pet</a:t>
              </a:r>
              <a:r>
                <a:rPr lang="zh-CN"/>
                <a:t>Manager</a:t>
              </a:r>
            </a:p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926448" y="3006107"/>
              <a:ext cx="3977459" cy="3342126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+ PetManager pm //单例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PlayerHurtController player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Pet pet // 灵宠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Transform monster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float skillCD // 技能CD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List&lt;Pet&gt; pets; // 所有灵宠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float timeCount // 计时器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bool onCD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GetInput()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CopyPetInfo() // 同步信息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SavePetInfo() // 存储信息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GetPet()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PetAttack() // 灵宠攻击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PetDefend() // 灵宠防御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CDCount() // CD计时</a:t>
              </a:r>
            </a:p>
          </p:txBody>
        </p:sp>
      </p:grpSp>
      <p:grpSp>
        <p:nvGrpSpPr>
          <p:cNvPr id="11" name=""/>
          <p:cNvGrpSpPr/>
          <p:nvPr/>
        </p:nvGrpSpPr>
        <p:grpSpPr>
          <a:xfrm rot="0" flipH="0" flipV="0">
            <a:off x="8100800" y="600323"/>
            <a:ext cx="3101046" cy="4539255"/>
            <a:chOff x="886036" y="2364125"/>
            <a:chExt cx="4030732" cy="4014936"/>
          </a:xfrm>
        </p:grpSpPr>
        <p:grpSp>
          <p:nvGrpSpPr>
            <p:cNvPr id="6" name=""/>
            <p:cNvGrpSpPr/>
            <p:nvPr/>
          </p:nvGrpSpPr>
          <p:grpSpPr>
            <a:xfrm rot="0" flipH="0" flipV="0">
              <a:off x="886036" y="2364125"/>
              <a:ext cx="4030732" cy="4014936"/>
              <a:chOff x="886798" y="2364125"/>
              <a:chExt cx="3836356" cy="3169150"/>
            </a:xfrm>
          </p:grpSpPr>
          <p:sp>
            <p:nvSpPr>
              <p:cNvPr id="7" name=""/>
              <p:cNvSpPr txBox="0"/>
              <p:nvPr/>
            </p:nvSpPr>
            <p:spPr>
              <a:xfrm rot="0" flipH="0" flipV="0">
                <a:off x="901832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8" name=""/>
              <p:cNvCxnSpPr/>
              <p:nvPr/>
            </p:nvCxnSpPr>
            <p:spPr>
              <a:xfrm rot="0" flipH="0" flipV="1">
                <a:off x="886798" y="2678932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9" name=""/>
            <p:cNvSpPr txBox="1"/>
            <p:nvPr/>
          </p:nvSpPr>
          <p:spPr>
            <a:xfrm rot="0" flipH="0" flipV="0">
              <a:off x="1601046" y="2435063"/>
              <a:ext cx="2707755" cy="306797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Pet</a:t>
              </a:r>
            </a:p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926448" y="2798170"/>
              <a:ext cx="3977459" cy="3550062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+</a:t>
              </a:r>
              <a:r>
                <a:rPr lang="zh-CN" sz="1600"/>
                <a:t> int attackNum // 攻击力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</a:t>
              </a:r>
              <a:r>
                <a:rPr lang="zh-CN" sz="1600"/>
                <a:t> int defenceNum // 防御力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</a:t>
              </a:r>
              <a:r>
                <a:rPr lang="zh-CN" sz="1600"/>
                <a:t>string attackType //攻击方式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Sprite sprite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int index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bool isAttack // 正在攻击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bool moveToTarget // 正在移动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float speed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float attackSpeed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Vector3 direction // 方向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Vector3 target // 目标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+ SetTarget(Transform monster)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Attack() // 攻击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</a:t>
              </a:r>
              <a:r>
                <a:rPr lang="zh-CN" sz="1600" b="0" i="0" strike="noStrike" spc="0">
                  <a:solidFill>
                    <a:srgbClr val="000000"/>
                  </a:solidFill>
                  <a:latin typeface="微软雅黑"/>
                  <a:ea typeface="微软雅黑"/>
                </a:rPr>
                <a:t>MoveToTarget()//移动至怪物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endParaRPr lang="zh-CN" sz="1600"/>
            </a:p>
          </p:txBody>
        </p:sp>
      </p:grpSp>
      <p:grpSp>
        <p:nvGrpSpPr>
          <p:cNvPr id="12" name=""/>
          <p:cNvGrpSpPr/>
          <p:nvPr/>
        </p:nvGrpSpPr>
        <p:grpSpPr>
          <a:xfrm rot="0" flipH="0" flipV="0">
            <a:off x="5194053" y="5096613"/>
            <a:ext cx="1146208" cy="978258"/>
            <a:chOff x="3897554" y="4493875"/>
            <a:chExt cx="1146208" cy="978258"/>
          </a:xfrm>
        </p:grpSpPr>
        <p:sp>
          <p:nvSpPr>
            <p:cNvPr id="13" name=""/>
            <p:cNvSpPr txBox="0"/>
            <p:nvPr/>
          </p:nvSpPr>
          <p:spPr>
            <a:xfrm>
              <a:off x="3984366" y="4493875"/>
              <a:ext cx="978259" cy="978259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14" name=""/>
            <p:cNvSpPr txBox="1"/>
            <p:nvPr/>
          </p:nvSpPr>
          <p:spPr>
            <a:xfrm rot="0" flipH="0" flipV="0">
              <a:off x="3897555" y="4630216"/>
              <a:ext cx="1146208" cy="841918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zh-CN"/>
                <a:t>Pet</a:t>
              </a:r>
            </a:p>
            <a:p>
              <a:pPr algn="ctr">
                <a:lnSpc>
                  <a:spcPct val="100000"/>
                </a:lnSpc>
              </a:pPr>
              <a:r>
                <a:rPr lang="zh-CN"/>
                <a:t>Manager</a:t>
              </a:r>
            </a:p>
          </p:txBody>
        </p:sp>
      </p:grpSp>
      <p:cxnSp>
        <p:nvCxnSpPr>
          <p:cNvPr id="15" name=""/>
          <p:cNvCxnSpPr>
            <a:stCxn id="10" idx="1"/>
          </p:cNvCxnSpPr>
          <p:nvPr/>
        </p:nvCxnSpPr>
        <p:spPr>
          <a:xfrm rot="0" flipH="0" flipV="0">
            <a:off x="4141932" y="2838638"/>
            <a:ext cx="1452809" cy="2257975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grpSp>
        <p:nvGrpSpPr>
          <p:cNvPr id="16" name=""/>
          <p:cNvGrpSpPr/>
          <p:nvPr/>
        </p:nvGrpSpPr>
        <p:grpSpPr>
          <a:xfrm rot="0">
            <a:off x="6982522" y="4337774"/>
            <a:ext cx="856064" cy="856064"/>
            <a:chOff x="6029379" y="3916814"/>
            <a:chExt cx="856064" cy="856064"/>
          </a:xfrm>
        </p:grpSpPr>
        <p:sp>
          <p:nvSpPr>
            <p:cNvPr id="17" name=""/>
            <p:cNvSpPr txBox="0"/>
            <p:nvPr/>
          </p:nvSpPr>
          <p:spPr>
            <a:xfrm rot="0" flipH="0" flipV="0">
              <a:off x="6029380" y="3916814"/>
              <a:ext cx="856065" cy="856065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18" name=""/>
            <p:cNvSpPr txBox="1"/>
            <p:nvPr/>
          </p:nvSpPr>
          <p:spPr>
            <a:xfrm rot="0" flipH="0" flipV="0">
              <a:off x="6139962" y="4117502"/>
              <a:ext cx="636698" cy="454690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 algn="ctr"/>
              <a:r>
                <a:rPr lang="zh-CN"/>
                <a:t>Pet</a:t>
              </a:r>
            </a:p>
          </p:txBody>
        </p:sp>
      </p:grpSp>
      <p:cxnSp>
        <p:nvCxnSpPr>
          <p:cNvPr id="19" name=""/>
          <p:cNvCxnSpPr/>
          <p:nvPr/>
        </p:nvCxnSpPr>
        <p:spPr>
          <a:xfrm rot="0" flipH="1" flipV="0">
            <a:off x="7418460" y="3108009"/>
            <a:ext cx="713314" cy="1233013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0"/>
          <p:nvPr/>
        </p:nvSpPr>
        <p:spPr>
          <a:xfrm>
            <a:off x="234374" y="183423"/>
            <a:ext cx="11769673" cy="6511534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4" name=""/>
          <p:cNvSpPr txBox="1"/>
          <p:nvPr/>
        </p:nvSpPr>
        <p:spPr>
          <a:xfrm rot="0">
            <a:off x="4769010" y="295516"/>
            <a:ext cx="3586948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2400"/>
              <a:t>Scene02——Pokemon</a:t>
            </a:r>
          </a:p>
        </p:txBody>
      </p:sp>
      <p:grpSp>
        <p:nvGrpSpPr>
          <p:cNvPr id="5" name=""/>
          <p:cNvGrpSpPr/>
          <p:nvPr/>
        </p:nvGrpSpPr>
        <p:grpSpPr>
          <a:xfrm rot="0" flipH="0" flipV="0">
            <a:off x="5747268" y="1734871"/>
            <a:ext cx="1021472" cy="960206"/>
            <a:chOff x="5451753" y="2796044"/>
            <a:chExt cx="1021472" cy="960206"/>
          </a:xfrm>
        </p:grpSpPr>
        <p:sp>
          <p:nvSpPr>
            <p:cNvPr id="6" name=""/>
            <p:cNvSpPr txBox="0"/>
            <p:nvPr/>
          </p:nvSpPr>
          <p:spPr>
            <a:xfrm rot="0" flipH="0" flipV="0">
              <a:off x="5451754" y="2796044"/>
              <a:ext cx="960206" cy="960206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7" name=""/>
            <p:cNvSpPr txBox="1"/>
            <p:nvPr/>
          </p:nvSpPr>
          <p:spPr>
            <a:xfrm rot="0" flipH="0" flipV="0">
              <a:off x="5520632" y="3033517"/>
              <a:ext cx="952594" cy="485261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/>
              <a:r>
                <a:rPr lang="zh-CN"/>
                <a:t>Player</a:t>
              </a:r>
            </a:p>
          </p:txBody>
        </p:sp>
      </p:grpSp>
      <p:cxnSp>
        <p:nvCxnSpPr>
          <p:cNvPr id="8" name=""/>
          <p:cNvCxnSpPr/>
          <p:nvPr/>
        </p:nvCxnSpPr>
        <p:spPr>
          <a:xfrm rot="0" flipH="0" flipV="0">
            <a:off x="3846798" y="1786445"/>
            <a:ext cx="1918808" cy="436905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grpSp>
        <p:nvGrpSpPr>
          <p:cNvPr id="9" name=""/>
          <p:cNvGrpSpPr/>
          <p:nvPr/>
        </p:nvGrpSpPr>
        <p:grpSpPr>
          <a:xfrm rot="0" flipH="0" flipV="0">
            <a:off x="4657784" y="3847364"/>
            <a:ext cx="2922855" cy="1264076"/>
            <a:chOff x="899248" y="2364125"/>
            <a:chExt cx="4017520" cy="4014936"/>
          </a:xfrm>
        </p:grpSpPr>
        <p:grpSp>
          <p:nvGrpSpPr>
            <p:cNvPr id="10" name=""/>
            <p:cNvGrpSpPr/>
            <p:nvPr/>
          </p:nvGrpSpPr>
          <p:grpSpPr>
            <a:xfrm rot="0" flipH="0" flipV="0">
              <a:off x="899248" y="2364125"/>
              <a:ext cx="4017520" cy="4014936"/>
              <a:chOff x="899373" y="2364125"/>
              <a:chExt cx="3823782" cy="3169150"/>
            </a:xfrm>
          </p:grpSpPr>
          <p:sp>
            <p:nvSpPr>
              <p:cNvPr id="11" name=""/>
              <p:cNvSpPr txBox="0"/>
              <p:nvPr/>
            </p:nvSpPr>
            <p:spPr>
              <a:xfrm rot="0" flipH="0" flipV="0">
                <a:off x="901832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12" name=""/>
              <p:cNvCxnSpPr/>
              <p:nvPr/>
            </p:nvCxnSpPr>
            <p:spPr>
              <a:xfrm rot="0" flipH="0" flipV="1">
                <a:off x="899373" y="3166060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13" name=""/>
            <p:cNvSpPr txBox="1"/>
            <p:nvPr/>
          </p:nvSpPr>
          <p:spPr>
            <a:xfrm rot="0" flipH="0" flipV="0">
              <a:off x="1291368" y="2397834"/>
              <a:ext cx="3199999" cy="901648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PlayerFightController</a:t>
              </a:r>
            </a:p>
          </p:txBody>
        </p:sp>
        <p:sp>
          <p:nvSpPr>
            <p:cNvPr id="14" name=""/>
            <p:cNvSpPr txBox="1"/>
            <p:nvPr/>
          </p:nvSpPr>
          <p:spPr>
            <a:xfrm rot="0" flipH="0" flipV="0">
              <a:off x="910885" y="3483623"/>
              <a:ext cx="3977459" cy="2864610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[S] GameObject sword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Fight() // 攻击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endParaRPr lang="zh-CN" sz="1600"/>
            </a:p>
          </p:txBody>
        </p:sp>
      </p:grpSp>
      <p:cxnSp>
        <p:nvCxnSpPr>
          <p:cNvPr id="15" name=""/>
          <p:cNvCxnSpPr>
            <a:endCxn id="6" idx="5"/>
          </p:cNvCxnSpPr>
          <p:nvPr/>
        </p:nvCxnSpPr>
        <p:spPr>
          <a:xfrm rot="0" flipH="1" flipV="1">
            <a:off x="6566856" y="2554458"/>
            <a:ext cx="1399342" cy="1212752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grpSp>
        <p:nvGrpSpPr>
          <p:cNvPr id="16" name=""/>
          <p:cNvGrpSpPr/>
          <p:nvPr/>
        </p:nvGrpSpPr>
        <p:grpSpPr>
          <a:xfrm rot="0" flipH="0" flipV="0">
            <a:off x="7937520" y="1371712"/>
            <a:ext cx="3613725" cy="4951303"/>
            <a:chOff x="872146" y="2364125"/>
            <a:chExt cx="4044622" cy="4014936"/>
          </a:xfrm>
        </p:grpSpPr>
        <p:grpSp>
          <p:nvGrpSpPr>
            <p:cNvPr id="10" name=""/>
            <p:cNvGrpSpPr/>
            <p:nvPr/>
          </p:nvGrpSpPr>
          <p:grpSpPr>
            <a:xfrm rot="0" flipH="0" flipV="0">
              <a:off x="872146" y="2364125"/>
              <a:ext cx="4044622" cy="4014936"/>
              <a:chOff x="873578" y="2364125"/>
              <a:chExt cx="3849577" cy="3169150"/>
            </a:xfrm>
          </p:grpSpPr>
          <p:sp>
            <p:nvSpPr>
              <p:cNvPr id="11" name=""/>
              <p:cNvSpPr txBox="0"/>
              <p:nvPr/>
            </p:nvSpPr>
            <p:spPr>
              <a:xfrm rot="0" flipH="0" flipV="0">
                <a:off x="901832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12" name=""/>
              <p:cNvCxnSpPr/>
              <p:nvPr/>
            </p:nvCxnSpPr>
            <p:spPr>
              <a:xfrm rot="0" flipH="0" flipV="1">
                <a:off x="873578" y="2629129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13" name=""/>
            <p:cNvSpPr txBox="1"/>
            <p:nvPr/>
          </p:nvSpPr>
          <p:spPr>
            <a:xfrm rot="0" flipH="0" flipV="0">
              <a:off x="1291368" y="2397834"/>
              <a:ext cx="3199999" cy="305272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Contact</a:t>
              </a:r>
              <a:r>
                <a:rPr lang="zh-CN"/>
                <a:t>MonsterSystem</a:t>
              </a:r>
            </a:p>
          </p:txBody>
        </p:sp>
        <p:sp>
          <p:nvSpPr>
            <p:cNvPr id="14" name=""/>
            <p:cNvSpPr txBox="1"/>
            <p:nvPr/>
          </p:nvSpPr>
          <p:spPr>
            <a:xfrm rot="0" flipH="0" flipV="0">
              <a:off x="926448" y="2716806"/>
              <a:ext cx="3977459" cy="3631428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+ bool hasContactMonster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// 不同地形遇怪概率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float grassRate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float soilRate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float contactCD // 遇怪频率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GameObject surpriseBallon // 惊叹气泡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</a:t>
              </a:r>
              <a:r>
                <a:rPr lang="zh-CN" sz="1600"/>
                <a:t> Rigidbody2D rb // 脚下区域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bool isSoil // 是否在泥土地上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Coroutine coroutine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OnTriggerEnter2D() // 碰撞获得地形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OnTriggerExit2D()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IEnumerator ContactMonster() // 协程遇怪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InitiateContactMonster() // 初始化遇怪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GetMonsterRate()</a:t>
              </a:r>
            </a:p>
          </p:txBody>
        </p:sp>
      </p:grpSp>
      <p:grpSp>
        <p:nvGrpSpPr>
          <p:cNvPr id="17" name=""/>
          <p:cNvGrpSpPr/>
          <p:nvPr/>
        </p:nvGrpSpPr>
        <p:grpSpPr>
          <a:xfrm rot="0" flipH="0" flipV="0">
            <a:off x="663639" y="387728"/>
            <a:ext cx="3175980" cy="2721430"/>
            <a:chOff x="872425" y="2364125"/>
            <a:chExt cx="4044343" cy="4014936"/>
          </a:xfrm>
        </p:grpSpPr>
        <p:grpSp>
          <p:nvGrpSpPr>
            <p:cNvPr id="10" name=""/>
            <p:cNvGrpSpPr/>
            <p:nvPr/>
          </p:nvGrpSpPr>
          <p:grpSpPr>
            <a:xfrm rot="0" flipH="0" flipV="0">
              <a:off x="872425" y="2364125"/>
              <a:ext cx="4044343" cy="4014936"/>
              <a:chOff x="873843" y="2364125"/>
              <a:chExt cx="3849311" cy="3169150"/>
            </a:xfrm>
          </p:grpSpPr>
          <p:sp>
            <p:nvSpPr>
              <p:cNvPr id="11" name=""/>
              <p:cNvSpPr txBox="0"/>
              <p:nvPr/>
            </p:nvSpPr>
            <p:spPr>
              <a:xfrm rot="0" flipH="0" flipV="0">
                <a:off x="901832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12" name=""/>
              <p:cNvCxnSpPr/>
              <p:nvPr/>
            </p:nvCxnSpPr>
            <p:spPr>
              <a:xfrm rot="0" flipH="0" flipV="1">
                <a:off x="873843" y="2818884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13" name=""/>
            <p:cNvSpPr txBox="1"/>
            <p:nvPr/>
          </p:nvSpPr>
          <p:spPr>
            <a:xfrm rot="0" flipH="0" flipV="0">
              <a:off x="1218665" y="2395190"/>
              <a:ext cx="3199999" cy="636299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PlayerWalkController</a:t>
              </a:r>
            </a:p>
          </p:txBody>
        </p:sp>
        <p:sp>
          <p:nvSpPr>
            <p:cNvPr id="14" name=""/>
            <p:cNvSpPr txBox="1"/>
            <p:nvPr/>
          </p:nvSpPr>
          <p:spPr>
            <a:xfrm rot="0" flipH="0" flipV="0">
              <a:off x="911030" y="2968814"/>
              <a:ext cx="3977459" cy="3308215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+ Vector2 velocity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Vector2 lookDirection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bool canMove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int walkSpeed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Rigidbody2D rb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Vector2 currentInput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Walk() // WASD移动, 正在遇怪时不可移动</a:t>
              </a:r>
            </a:p>
          </p:txBody>
        </p:sp>
      </p:grpSp>
      <p:cxnSp>
        <p:nvCxnSpPr>
          <p:cNvPr id="18" name=""/>
          <p:cNvCxnSpPr/>
          <p:nvPr/>
        </p:nvCxnSpPr>
        <p:spPr>
          <a:xfrm rot="0" flipH="0" flipV="0">
            <a:off x="6175257" y="2690211"/>
            <a:ext cx="76282" cy="1173789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grpSp>
        <p:nvGrpSpPr>
          <p:cNvPr id="19" name=""/>
          <p:cNvGrpSpPr/>
          <p:nvPr/>
        </p:nvGrpSpPr>
        <p:grpSpPr>
          <a:xfrm rot="0" flipH="0" flipV="0">
            <a:off x="3828870" y="1021438"/>
            <a:ext cx="5879741" cy="350274"/>
            <a:chOff x="3851893" y="1263583"/>
            <a:chExt cx="5879741" cy="1192252"/>
          </a:xfrm>
        </p:grpSpPr>
        <p:cxnSp>
          <p:nvCxnSpPr>
            <p:cNvPr id="20" name=""/>
            <p:cNvCxnSpPr/>
            <p:nvPr/>
          </p:nvCxnSpPr>
          <p:spPr>
            <a:xfrm flipH="0" flipV="0">
              <a:off x="3851893" y="1263584"/>
              <a:ext cx="5838980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/>
              <a:tailEnd/>
            </a:ln>
          </p:spPr>
        </p:cxnSp>
        <p:cxnSp>
          <p:nvCxnSpPr>
            <p:cNvPr id="21" name=""/>
            <p:cNvCxnSpPr/>
            <p:nvPr/>
          </p:nvCxnSpPr>
          <p:spPr>
            <a:xfrm flipH="0" flipV="0">
              <a:off x="9711254" y="1263584"/>
              <a:ext cx="20380" cy="119225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/>
              <a:tailEnd type="triangle"/>
            </a:ln>
          </p:spPr>
        </p:cxnSp>
      </p:grpSp>
      <p:grpSp>
        <p:nvGrpSpPr>
          <p:cNvPr id="22" name=""/>
          <p:cNvGrpSpPr/>
          <p:nvPr/>
        </p:nvGrpSpPr>
        <p:grpSpPr>
          <a:xfrm rot="0" flipH="0" flipV="0">
            <a:off x="475075" y="3277106"/>
            <a:ext cx="2931202" cy="3213010"/>
            <a:chOff x="901832" y="2364125"/>
            <a:chExt cx="4028994" cy="4014936"/>
          </a:xfrm>
        </p:grpSpPr>
        <p:grpSp>
          <p:nvGrpSpPr>
            <p:cNvPr id="23" name=""/>
            <p:cNvGrpSpPr/>
            <p:nvPr/>
          </p:nvGrpSpPr>
          <p:grpSpPr>
            <a:xfrm rot="0" flipH="0" flipV="0">
              <a:off x="901832" y="2364125"/>
              <a:ext cx="4028994" cy="4014936"/>
              <a:chOff x="901832" y="2364125"/>
              <a:chExt cx="3834702" cy="3169150"/>
            </a:xfrm>
          </p:grpSpPr>
          <p:sp>
            <p:nvSpPr>
              <p:cNvPr id="24" name=""/>
              <p:cNvSpPr txBox="0"/>
              <p:nvPr/>
            </p:nvSpPr>
            <p:spPr>
              <a:xfrm rot="0" flipH="0" flipV="0">
                <a:off x="901832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25" name=""/>
              <p:cNvCxnSpPr/>
              <p:nvPr/>
            </p:nvCxnSpPr>
            <p:spPr>
              <a:xfrm rot="0" flipH="0" flipV="1">
                <a:off x="915212" y="2776790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26" name=""/>
            <p:cNvSpPr txBox="1"/>
            <p:nvPr/>
          </p:nvSpPr>
          <p:spPr>
            <a:xfrm rot="0" flipH="0" flipV="0">
              <a:off x="1291368" y="2397834"/>
              <a:ext cx="3199999" cy="488030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PlayerHurtController</a:t>
              </a:r>
            </a:p>
          </p:txBody>
        </p:sp>
        <p:sp>
          <p:nvSpPr>
            <p:cNvPr id="27" name=""/>
            <p:cNvSpPr txBox="1"/>
            <p:nvPr/>
          </p:nvSpPr>
          <p:spPr>
            <a:xfrm rot="0" flipH="0" flipV="0">
              <a:off x="910885" y="2942738"/>
              <a:ext cx="3977459" cy="3405495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+ int health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bool isHurt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bool isProtect // 护盾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int totalHealth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bool isDead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GameObejct defence // 护盾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Hurt()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Recover() // 回复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Dead()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endParaRPr lang="zh-CN" sz="1600"/>
            </a:p>
          </p:txBody>
        </p:sp>
      </p:grpSp>
      <p:cxnSp>
        <p:nvCxnSpPr>
          <p:cNvPr id="28" name=""/>
          <p:cNvCxnSpPr/>
          <p:nvPr/>
        </p:nvCxnSpPr>
        <p:spPr>
          <a:xfrm rot="0" flipH="1" flipV="0">
            <a:off x="3398336" y="2522264"/>
            <a:ext cx="2417812" cy="967966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0"/>
          <p:nvPr/>
        </p:nvSpPr>
        <p:spPr>
          <a:xfrm>
            <a:off x="152853" y="163043"/>
            <a:ext cx="11871575" cy="6582865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4" name=""/>
          <p:cNvSpPr txBox="1"/>
          <p:nvPr/>
        </p:nvSpPr>
        <p:spPr>
          <a:xfrm rot="0">
            <a:off x="4055697" y="285325"/>
            <a:ext cx="3586948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sz="2400"/>
              <a:t>Scene02——Pokemon</a:t>
            </a:r>
          </a:p>
        </p:txBody>
      </p:sp>
      <p:grpSp>
        <p:nvGrpSpPr>
          <p:cNvPr id="5" name=""/>
          <p:cNvGrpSpPr/>
          <p:nvPr/>
        </p:nvGrpSpPr>
        <p:grpSpPr>
          <a:xfrm rot="0" flipH="0" flipV="0">
            <a:off x="694253" y="627924"/>
            <a:ext cx="2875241" cy="3484254"/>
            <a:chOff x="729184" y="2364125"/>
            <a:chExt cx="4018891" cy="4014936"/>
          </a:xfrm>
        </p:grpSpPr>
        <p:grpSp>
          <p:nvGrpSpPr>
            <p:cNvPr id="6" name=""/>
            <p:cNvGrpSpPr/>
            <p:nvPr/>
          </p:nvGrpSpPr>
          <p:grpSpPr>
            <a:xfrm rot="0" flipH="0" flipV="0">
              <a:off x="729184" y="2364125"/>
              <a:ext cx="4018891" cy="4014936"/>
              <a:chOff x="737510" y="2364125"/>
              <a:chExt cx="3825087" cy="3169150"/>
            </a:xfrm>
          </p:grpSpPr>
          <p:sp>
            <p:nvSpPr>
              <p:cNvPr id="7" name=""/>
              <p:cNvSpPr txBox="0"/>
              <p:nvPr/>
            </p:nvSpPr>
            <p:spPr>
              <a:xfrm rot="0" flipH="0" flipV="0">
                <a:off x="741274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8" name=""/>
              <p:cNvCxnSpPr/>
              <p:nvPr/>
            </p:nvCxnSpPr>
            <p:spPr>
              <a:xfrm rot="0" flipH="0" flipV="1">
                <a:off x="737510" y="2848617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9" name=""/>
            <p:cNvSpPr txBox="1"/>
            <p:nvPr/>
          </p:nvSpPr>
          <p:spPr>
            <a:xfrm rot="0" flipH="0" flipV="0">
              <a:off x="946871" y="2379098"/>
              <a:ext cx="3607690" cy="558886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MonsterLiveController</a:t>
              </a:r>
            </a:p>
          </p:txBody>
        </p:sp>
        <p:sp>
          <p:nvSpPr>
            <p:cNvPr id="10" name=""/>
            <p:cNvSpPr txBox="1"/>
            <p:nvPr/>
          </p:nvSpPr>
          <p:spPr>
            <a:xfrm rot="0" flipH="0" flipV="0">
              <a:off x="730152" y="2994907"/>
              <a:ext cx="3977459" cy="3353326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+ int health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+ bool isDead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totalHealth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</a:t>
              </a:r>
              <a:r>
                <a:rPr lang="zh-CN" sz="1600"/>
                <a:t> int attack // 攻击力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List&lt;GameObject&gt; booms 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int index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OnTriggerEnter2D()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Dead()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Hurt(int attack)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Recover(int num)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IEnumerator DeadEffect()</a:t>
              </a:r>
            </a:p>
          </p:txBody>
        </p:sp>
      </p:grpSp>
      <p:grpSp>
        <p:nvGrpSpPr>
          <p:cNvPr id="11" name=""/>
          <p:cNvGrpSpPr/>
          <p:nvPr/>
        </p:nvGrpSpPr>
        <p:grpSpPr>
          <a:xfrm rot="0" flipH="0" flipV="0">
            <a:off x="4662014" y="1728260"/>
            <a:ext cx="1049589" cy="1049589"/>
            <a:chOff x="5176618" y="1742523"/>
            <a:chExt cx="1049589" cy="1049589"/>
          </a:xfrm>
        </p:grpSpPr>
        <p:sp>
          <p:nvSpPr>
            <p:cNvPr id="12" name=""/>
            <p:cNvSpPr txBox="0"/>
            <p:nvPr/>
          </p:nvSpPr>
          <p:spPr>
            <a:xfrm rot="0" flipH="0" flipV="0">
              <a:off x="5176618" y="1742523"/>
              <a:ext cx="1049590" cy="1049590"/>
            </a:xfrm>
            <a:prstGeom prst="ellipse">
              <a:avLst/>
            </a:prstGeom>
            <a:noFill/>
            <a:ln w="12700">
              <a:solidFill>
                <a:srgbClr val="5C5C5C"/>
              </a:solidFill>
              <a:prstDash val="solid"/>
            </a:ln>
          </p:spPr>
          <p:txBody>
            <a:bodyPr/>
            <a:lstStyle/>
            <a:p/>
          </p:txBody>
        </p:sp>
        <p:sp>
          <p:nvSpPr>
            <p:cNvPr id="13" name=""/>
            <p:cNvSpPr txBox="1"/>
            <p:nvPr/>
          </p:nvSpPr>
          <p:spPr>
            <a:xfrm rot="0" flipH="0" flipV="0">
              <a:off x="5202282" y="2055258"/>
              <a:ext cx="1023926" cy="424120"/>
            </a:xfrm>
            <a:prstGeom prst="rect">
              <a:avLst/>
            </a:prstGeom>
            <a:ln w="6350">
              <a:prstDash val="solid"/>
            </a:ln>
          </p:spPr>
          <p:txBody>
            <a:bodyPr/>
            <a:lstStyle/>
            <a:p>
              <a:pPr/>
              <a:r>
                <a:rPr lang="zh-CN"/>
                <a:t>Monster</a:t>
              </a:r>
            </a:p>
          </p:txBody>
        </p:sp>
      </p:grpSp>
      <p:cxnSp>
        <p:nvCxnSpPr>
          <p:cNvPr id="14" name=""/>
          <p:cNvCxnSpPr/>
          <p:nvPr/>
        </p:nvCxnSpPr>
        <p:spPr>
          <a:xfrm rot="0" flipH="0" flipV="0">
            <a:off x="3576758" y="2088990"/>
            <a:ext cx="1080160" cy="142663"/>
          </a:xfrm>
          <a:prstGeom prst="straightConnector1">
            <a:avLst/>
          </a:prstGeom>
          <a:noFill/>
          <a:ln w="25400">
            <a:solidFill>
              <a:srgbClr val="4cc2ee"/>
            </a:solidFill>
            <a:prstDash val="solid"/>
            <a:headEnd/>
            <a:tailEnd/>
          </a:ln>
        </p:spPr>
      </p:cxnSp>
      <p:grpSp>
        <p:nvGrpSpPr>
          <p:cNvPr id="15" name=""/>
          <p:cNvGrpSpPr/>
          <p:nvPr/>
        </p:nvGrpSpPr>
        <p:grpSpPr>
          <a:xfrm rot="0" flipH="0" flipV="0">
            <a:off x="7162666" y="883425"/>
            <a:ext cx="2875241" cy="4259118"/>
            <a:chOff x="729184" y="2364125"/>
            <a:chExt cx="4018891" cy="4014936"/>
          </a:xfrm>
        </p:grpSpPr>
        <p:grpSp>
          <p:nvGrpSpPr>
            <p:cNvPr id="16" name=""/>
            <p:cNvGrpSpPr/>
            <p:nvPr/>
          </p:nvGrpSpPr>
          <p:grpSpPr>
            <a:xfrm rot="0" flipH="0" flipV="0">
              <a:off x="729184" y="2364125"/>
              <a:ext cx="4018891" cy="4014936"/>
              <a:chOff x="737510" y="2364125"/>
              <a:chExt cx="3825087" cy="3169150"/>
            </a:xfrm>
          </p:grpSpPr>
          <p:sp>
            <p:nvSpPr>
              <p:cNvPr id="17" name=""/>
              <p:cNvSpPr txBox="0"/>
              <p:nvPr/>
            </p:nvSpPr>
            <p:spPr>
              <a:xfrm rot="0" flipH="0" flipV="0">
                <a:off x="741274" y="2364125"/>
                <a:ext cx="3821322" cy="3169150"/>
              </a:xfrm>
              <a:prstGeom prst="rect">
                <a:avLst/>
              </a:prstGeom>
              <a:noFill/>
              <a:ln w="19050">
                <a:solidFill>
                  <a:srgbClr val="5C5C5C"/>
                </a:solidFill>
                <a:prstDash val="solid"/>
              </a:ln>
            </p:spPr>
            <p:txBody>
              <a:bodyPr/>
              <a:lstStyle/>
              <a:p/>
            </p:txBody>
          </p:sp>
          <p:cxnSp>
            <p:nvCxnSpPr>
              <p:cNvPr id="18" name=""/>
              <p:cNvCxnSpPr/>
              <p:nvPr/>
            </p:nvCxnSpPr>
            <p:spPr>
              <a:xfrm rot="0" flipH="0" flipV="1">
                <a:off x="737510" y="2679610"/>
                <a:ext cx="382132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19" name=""/>
            <p:cNvSpPr txBox="1"/>
            <p:nvPr/>
          </p:nvSpPr>
          <p:spPr>
            <a:xfrm rot="0" flipH="0" flipV="0">
              <a:off x="946871" y="2379098"/>
              <a:ext cx="3607690" cy="385557"/>
            </a:xfrm>
            <a:prstGeom prst="rect">
              <a:avLst/>
            </a:prstGeom>
            <a:ln w="12700">
              <a:prstDash val="solid"/>
            </a:ln>
          </p:spPr>
          <p:txBody>
            <a:bodyPr anchor="ctr"/>
            <a:lstStyle/>
            <a:p>
              <a:pPr algn="ctr"/>
              <a:r>
                <a:rPr lang="zh-CN"/>
                <a:t>MonsterSkillController</a:t>
              </a:r>
            </a:p>
          </p:txBody>
        </p:sp>
        <p:sp>
          <p:nvSpPr>
            <p:cNvPr id="20" name=""/>
            <p:cNvSpPr txBox="1"/>
            <p:nvPr/>
          </p:nvSpPr>
          <p:spPr>
            <a:xfrm rot="0" flipH="0" flipV="0">
              <a:off x="730152" y="2831774"/>
              <a:ext cx="3977459" cy="3516459"/>
            </a:xfrm>
            <a:prstGeom prst="rect">
              <a:avLst/>
            </a:prstGeom>
            <a:ln w="12700">
              <a:prstDash val="solid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sz="1600"/>
                <a:t>[S] int index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float skillCD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GameObject warning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Transform skillOne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GameObject stone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float fallingCD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[S] int stoneNum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List&lt;Action&gt; skills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- bool isEnd</a:t>
              </a:r>
            </a:p>
            <a:p>
              <a:pPr>
                <a:lnSpc>
                  <a:spcPct val="100000"/>
                </a:lnSpc>
              </a:pPr>
              <a:endParaRPr lang="zh-CN" sz="1600"/>
            </a:p>
            <a:p>
              <a:pPr>
                <a:lnSpc>
                  <a:spcPct val="100000"/>
                </a:lnSpc>
              </a:pPr>
              <a:r>
                <a:rPr lang="zh-CN" sz="1600"/>
                <a:t>BeginAttack()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IEnumerator StartSkill()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SkillOne()</a:t>
              </a:r>
            </a:p>
            <a:p>
              <a:pPr>
                <a:lnSpc>
                  <a:spcPct val="100000"/>
                </a:lnSpc>
              </a:pPr>
              <a:r>
                <a:rPr lang="zh-CN" sz="1600"/>
                <a:t>IEnumerator FallingStones() // 落石子弹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1"/>
          <p:nvPr/>
        </p:nvSpPr>
        <p:spPr>
          <a:xfrm rot="0" flipH="0" flipV="0">
            <a:off x="3549151" y="360189"/>
            <a:ext cx="4641763" cy="1164878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Scene03—</a:t>
            </a:r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HorizontalJump</a:t>
            </a:r>
          </a:p>
          <a:p>
            <a:pPr algn="ctr"/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（</a:t>
            </a:r>
            <a:r>
              <a:rPr lang="zh-CN" sz="2400"/>
              <a:t>Player）</a:t>
            </a:r>
          </a:p>
        </p:txBody>
      </p:sp>
      <p:sp>
        <p:nvSpPr>
          <p:cNvPr id="4" name=""/>
          <p:cNvSpPr txBox="0"/>
          <p:nvPr/>
        </p:nvSpPr>
        <p:spPr>
          <a:xfrm>
            <a:off x="187298" y="201706"/>
            <a:ext cx="11857424" cy="6454588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txBody>
          <a:bodyPr/>
          <a:lstStyle/>
          <a:p/>
        </p:txBody>
      </p:sp>
      <p:sp>
        <p:nvSpPr>
          <p:cNvPr id="5" name=""/>
          <p:cNvSpPr txBox="0"/>
          <p:nvPr/>
        </p:nvSpPr>
        <p:spPr>
          <a:xfrm rot="0" flipH="0" flipV="0">
            <a:off x="4750140" y="1734298"/>
            <a:ext cx="1383126" cy="922084"/>
          </a:xfrm>
          <a:prstGeom prst="ellipse">
            <a:avLst/>
          </a:prstGeom>
          <a:noFill/>
          <a:ln w="12700">
            <a:solidFill>
              <a:srgbClr val="000000"/>
            </a:solidFill>
            <a:prstDash val="solid"/>
          </a:ln>
        </p:spPr>
        <p:txBody>
          <a:bodyPr/>
          <a:lstStyle/>
          <a:p/>
        </p:txBody>
      </p:sp>
      <p:sp>
        <p:nvSpPr>
          <p:cNvPr id="6" name=""/>
          <p:cNvSpPr txBox="1"/>
          <p:nvPr/>
        </p:nvSpPr>
        <p:spPr>
          <a:xfrm rot="0" flipH="0" flipV="0">
            <a:off x="5110329" y="1973090"/>
            <a:ext cx="1778000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player</a:t>
            </a:r>
          </a:p>
        </p:txBody>
      </p:sp>
      <p:graphicFrame>
        <p:nvGraphicFramePr>
          <p:cNvPr id="7" name=""/>
          <p:cNvGraphicFramePr/>
          <p:nvPr/>
        </p:nvGraphicFramePr>
        <p:xfrm rot="0">
          <a:off x="756862" y="400798"/>
          <a:ext cx="2171700" cy="13335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2171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S</a:t>
                      </a:r>
                      <a:r>
                        <a:rPr lang="zh-CN"/>
                        <a:t>priteRenderer</a:t>
                      </a:r>
                    </a:p>
                  </a:txBody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[S] idle0 : </a:t>
                      </a:r>
                      <a:r>
                        <a:rPr lang="zh-CN"/>
                        <a:t>Sprite</a:t>
                      </a:r>
                    </a:p>
                  </a:txBody>
                </a:tc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  <p:graphicFrame>
        <p:nvGraphicFramePr>
          <p:cNvPr id="8" name=""/>
          <p:cNvGraphicFramePr/>
          <p:nvPr/>
        </p:nvGraphicFramePr>
        <p:xfrm rot="0">
          <a:off x="756862" y="3658562"/>
          <a:ext cx="3606800" cy="20447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3606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HurtController</a:t>
                      </a:r>
                    </a:p>
                  </a:txBody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[S] isDead:bool</a:t>
                      </a:r>
                    </a:p>
                  </a:txBody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+</a:t>
                      </a:r>
                      <a:r>
                        <a:rPr lang="zh-CN"/>
                        <a:t>GetIsDead():bool</a:t>
                      </a:r>
                    </a:p>
                    <a:p>
                      <a:pPr/>
                      <a:r>
                        <a:rPr lang="zh-CN"/>
                        <a:t>+</a:t>
                      </a:r>
                      <a:r>
                        <a:rPr lang="zh-CN"/>
                        <a:t>OnCollisionEnter2D(Collision2D collision):void//是否撞上致命物体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"/>
          <p:cNvGraphicFramePr/>
          <p:nvPr/>
        </p:nvGraphicFramePr>
        <p:xfrm rot="0">
          <a:off x="8590669" y="250888"/>
          <a:ext cx="3346450" cy="635635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334645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JumpController</a:t>
                      </a:r>
                    </a:p>
                  </a:txBody>
                </a:tc>
              </a:tr>
              <a:tr h="459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/>
                        <a:t>[S]</a:t>
                      </a:r>
                      <a:r>
                        <a:rPr lang="zh-CN"/>
                        <a:t>jumpForce: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float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/>
                        <a:t>[S]</a:t>
                      </a:r>
                      <a:r>
                        <a:rPr lang="zh-CN"/>
                        <a:t>doubleJumpForce: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float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/>
                        <a:t>[S]</a:t>
                      </a:r>
                      <a:r>
                        <a:rPr lang="zh-CN"/>
                        <a:t>jumpTimeCounter: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float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/>
                        <a:t>[S]</a:t>
                      </a:r>
                      <a:r>
                        <a:rPr lang="zh-CN"/>
                        <a:t>jumpTimeLimit: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float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/>
                        <a:t>[S]</a:t>
                      </a:r>
                      <a:r>
                        <a:rPr lang="zh-CN"/>
                        <a:t>doubleJumpTimeLimit: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float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/>
                        <a:t>[S]</a:t>
                      </a:r>
                      <a:r>
                        <a:rPr lang="zh-CN"/>
                        <a:t>jumpCount: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 int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/>
                        <a:t>[S]jumpLimit: 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int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zh-CN" sz="1800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[S] isGround:bool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[S] canJump : bool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[S] isJump : bool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zh-CN" sz="1800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[S] groundCheck : Transform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[S] checkRadius : float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[S] groundLayer : LayerMask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zh-CN" sz="1800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- rb : RigidBody2D</a:t>
                      </a:r>
                    </a:p>
                  </a:txBody>
                </a:tc>
              </a:tr>
              <a:tr h="1149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/>
                        <a:t>+</a:t>
                      </a:r>
                      <a:r>
                        <a:rPr lang="zh-CN"/>
                        <a:t>CheckInput():void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/>
                        <a:t>+Jump():void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/>
                        <a:t>+ PhysicCheck() : void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/>
                        <a:t> - OnDrawGizmos():void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10" name=""/>
          <p:cNvGraphicFramePr/>
          <p:nvPr/>
        </p:nvGraphicFramePr>
        <p:xfrm rot="0">
          <a:off x="756862" y="1981015"/>
          <a:ext cx="2336800" cy="13335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2336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RunController</a:t>
                      </a:r>
                    </a:p>
                  </a:txBody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[S] speed : float</a:t>
                      </a:r>
                    </a:p>
                  </a:txBody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+ Run() : void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11" name=""/>
          <p:cNvGraphicFramePr/>
          <p:nvPr/>
        </p:nvGraphicFramePr>
        <p:xfrm rot="0">
          <a:off x="4638899" y="3767699"/>
          <a:ext cx="3752850" cy="20447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37528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PlayerAnimator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- rb : RigidBody2D</a:t>
                      </a:r>
                    </a:p>
                    <a:p>
                      <a:pPr/>
                      <a:r>
                        <a:rPr lang="zh-CN"/>
                        <a:t>- anim : Animator</a:t>
                      </a:r>
                    </a:p>
                    <a:p>
                      <a:pPr/>
                      <a:r>
                        <a:rPr lang="zh-CN"/>
                        <a:t>- jumpController : JumpCotroller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+ AnimatorSetting():void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cxnSp>
        <p:nvCxnSpPr>
          <p:cNvPr id="12" name=""/>
          <p:cNvCxnSpPr>
            <a:stCxn id="5" idx="1"/>
            <a:endCxn id="7" idx="1"/>
          </p:cNvCxnSpPr>
          <p:nvPr/>
        </p:nvCxnSpPr>
        <p:spPr>
          <a:xfrm rot="0" flipH="1" flipV="1">
            <a:off x="2928562" y="1067548"/>
            <a:ext cx="2024132" cy="801786"/>
          </a:xfrm>
          <a:prstGeom prst="straightConnector1">
            <a:avLst/>
          </a:prstGeom>
          <a:noFill/>
          <a:ln w="25400">
            <a:solidFill>
              <a:srgbClr val="6CDEFF"/>
            </a:solidFill>
            <a:prstDash val="solid"/>
            <a:headEnd/>
            <a:tailEnd/>
          </a:ln>
        </p:spPr>
      </p:cxnSp>
      <p:cxnSp>
        <p:nvCxnSpPr>
          <p:cNvPr id="13" name=""/>
          <p:cNvCxnSpPr>
            <a:stCxn id="5" idx="2"/>
            <a:endCxn id="10" idx="1"/>
          </p:cNvCxnSpPr>
          <p:nvPr/>
        </p:nvCxnSpPr>
        <p:spPr>
          <a:xfrm rot="0" flipH="1" flipV="0">
            <a:off x="3093662" y="2195340"/>
            <a:ext cx="1656478" cy="452424"/>
          </a:xfrm>
          <a:prstGeom prst="straightConnector1">
            <a:avLst/>
          </a:prstGeom>
          <a:noFill/>
          <a:ln w="25400">
            <a:solidFill>
              <a:srgbClr val="6CDEFF"/>
            </a:solidFill>
            <a:prstDash val="solid"/>
            <a:headEnd/>
            <a:tailEnd/>
          </a:ln>
        </p:spPr>
      </p:cxnSp>
      <p:cxnSp>
        <p:nvCxnSpPr>
          <p:cNvPr id="14" name=""/>
          <p:cNvCxnSpPr>
            <a:stCxn id="5" idx="3"/>
            <a:endCxn id="8" idx="2"/>
          </p:cNvCxnSpPr>
          <p:nvPr/>
        </p:nvCxnSpPr>
        <p:spPr>
          <a:xfrm rot="0" flipH="1" flipV="0">
            <a:off x="2560262" y="2521346"/>
            <a:ext cx="2392432" cy="1137216"/>
          </a:xfrm>
          <a:prstGeom prst="straightConnector1">
            <a:avLst/>
          </a:prstGeom>
          <a:noFill/>
          <a:ln w="25400">
            <a:solidFill>
              <a:srgbClr val="6CDEFF"/>
            </a:solidFill>
            <a:prstDash val="solid"/>
            <a:headEnd/>
            <a:tailEnd/>
          </a:ln>
        </p:spPr>
      </p:cxnSp>
      <p:cxnSp>
        <p:nvCxnSpPr>
          <p:cNvPr id="15" name=""/>
          <p:cNvCxnSpPr>
            <a:stCxn id="5" idx="5"/>
            <a:endCxn id="11" idx="2"/>
          </p:cNvCxnSpPr>
          <p:nvPr/>
        </p:nvCxnSpPr>
        <p:spPr>
          <a:xfrm rot="0" flipH="0" flipV="0">
            <a:off x="5930712" y="2521346"/>
            <a:ext cx="584612" cy="1246353"/>
          </a:xfrm>
          <a:prstGeom prst="straightConnector1">
            <a:avLst/>
          </a:prstGeom>
          <a:noFill/>
          <a:ln w="25400">
            <a:solidFill>
              <a:srgbClr val="6CDEFF"/>
            </a:solidFill>
            <a:prstDash val="solid"/>
            <a:headEnd/>
            <a:tailEnd/>
          </a:ln>
        </p:spPr>
      </p:cxnSp>
      <p:cxnSp>
        <p:nvCxnSpPr>
          <p:cNvPr id="16" name=""/>
          <p:cNvCxnSpPr>
            <a:stCxn id="5" idx="6"/>
            <a:endCxn id="9" idx="0"/>
          </p:cNvCxnSpPr>
          <p:nvPr/>
        </p:nvCxnSpPr>
        <p:spPr>
          <a:xfrm rot="0" flipH="0" flipV="0">
            <a:off x="6133266" y="2195340"/>
            <a:ext cx="2457402" cy="1233723"/>
          </a:xfrm>
          <a:prstGeom prst="straightConnector1">
            <a:avLst/>
          </a:prstGeom>
          <a:noFill/>
          <a:ln w="25400">
            <a:solidFill>
              <a:srgbClr val="6CDEFF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1"/>
          <p:nvPr/>
        </p:nvSpPr>
        <p:spPr>
          <a:xfrm rot="0" flipH="0" flipV="0">
            <a:off x="3377303" y="417819"/>
            <a:ext cx="5437521" cy="106402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Scene03—</a:t>
            </a:r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HorizontalJump</a:t>
            </a:r>
          </a:p>
          <a:p>
            <a:pPr algn="ctr"/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（Monster</a:t>
            </a: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）</a:t>
            </a:r>
          </a:p>
        </p:txBody>
      </p:sp>
      <p:sp>
        <p:nvSpPr>
          <p:cNvPr id="4" name=""/>
          <p:cNvSpPr txBox="0"/>
          <p:nvPr/>
        </p:nvSpPr>
        <p:spPr>
          <a:xfrm>
            <a:off x="244929" y="244929"/>
            <a:ext cx="11770979" cy="6411366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/>
          <a:lstStyle/>
          <a:p/>
        </p:txBody>
      </p:sp>
      <p:graphicFrame>
        <p:nvGraphicFramePr>
          <p:cNvPr id="5" name=""/>
          <p:cNvGraphicFramePr/>
          <p:nvPr/>
        </p:nvGraphicFramePr>
        <p:xfrm rot="0">
          <a:off x="7096872" y="1789047"/>
          <a:ext cx="4794250" cy="200025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4794250"/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MonsterRunController</a:t>
                      </a:r>
                    </a:p>
                  </a:txBody>
                </a:tc>
              </a:tr>
              <a:tr h="7493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- wayPoints : List&lt;GameObject&gt;//运动路线</a:t>
                      </a:r>
                    </a:p>
                    <a:p>
                      <a:pPr/>
                      <a:r>
                        <a:rPr lang="zh-CN"/>
                        <a:t>+ speed : float //运动速度</a:t>
                      </a:r>
                    </a:p>
                  </a:txBody>
                </a:tc>
              </a:tr>
              <a:tr h="755650"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+Move() : void //移动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6" name=""/>
          <p:cNvSpPr txBox="0"/>
          <p:nvPr/>
        </p:nvSpPr>
        <p:spPr>
          <a:xfrm rot="0" flipH="0" flipV="0">
            <a:off x="4798150" y="3789297"/>
            <a:ext cx="1354311" cy="1015733"/>
          </a:xfrm>
          <a:prstGeom prst="ellipse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7" name=""/>
          <p:cNvSpPr txBox="1"/>
          <p:nvPr/>
        </p:nvSpPr>
        <p:spPr>
          <a:xfrm rot="0">
            <a:off x="5013820" y="4074914"/>
            <a:ext cx="1778000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Monster</a:t>
            </a:r>
          </a:p>
        </p:txBody>
      </p:sp>
      <p:cxnSp>
        <p:nvCxnSpPr>
          <p:cNvPr id="8" name=""/>
          <p:cNvCxnSpPr>
            <a:stCxn id="6" idx="7"/>
            <a:endCxn id="5" idx="0"/>
          </p:cNvCxnSpPr>
          <p:nvPr/>
        </p:nvCxnSpPr>
        <p:spPr>
          <a:xfrm rot="0" flipH="0" flipV="1">
            <a:off x="5954126" y="2789172"/>
            <a:ext cx="1142745" cy="1148876"/>
          </a:xfrm>
          <a:prstGeom prst="straightConnector1">
            <a:avLst/>
          </a:prstGeom>
          <a:noFill/>
          <a:ln w="25400">
            <a:solidFill>
              <a:srgbClr val="6cdeff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1"/>
          <p:nvPr/>
        </p:nvSpPr>
        <p:spPr>
          <a:xfrm rot="0" flipH="0" flipV="0">
            <a:off x="3731559" y="389004"/>
            <a:ext cx="4151373" cy="106402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sz="2400"/>
              <a:t>Scene03——</a:t>
            </a:r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HorizontalJump</a:t>
            </a:r>
          </a:p>
          <a:p>
            <a:pPr algn="ctr"/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（</a:t>
            </a:r>
            <a:r>
              <a:rPr lang="zh-CN" sz="2400"/>
              <a:t>FollowController）</a:t>
            </a:r>
          </a:p>
        </p:txBody>
      </p:sp>
      <p:sp>
        <p:nvSpPr>
          <p:cNvPr id="4" name=""/>
          <p:cNvSpPr txBox="0"/>
          <p:nvPr/>
        </p:nvSpPr>
        <p:spPr>
          <a:xfrm rot="0" flipH="0" flipV="0">
            <a:off x="259336" y="216113"/>
            <a:ext cx="11641311" cy="6497811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5" name=""/>
          <p:cNvSpPr txBox="0"/>
          <p:nvPr/>
        </p:nvSpPr>
        <p:spPr>
          <a:xfrm rot="0" flipH="0" flipV="0">
            <a:off x="3640335" y="3917840"/>
            <a:ext cx="864993" cy="581883"/>
          </a:xfrm>
          <a:prstGeom prst="ellipse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6" name=""/>
          <p:cNvSpPr txBox="1"/>
          <p:nvPr/>
        </p:nvSpPr>
        <p:spPr>
          <a:xfrm rot="0" flipH="0" flipV="0">
            <a:off x="3788385" y="4013574"/>
            <a:ext cx="716942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Pet</a:t>
            </a:r>
          </a:p>
        </p:txBody>
      </p:sp>
      <p:graphicFrame>
        <p:nvGraphicFramePr>
          <p:cNvPr id="7" name=""/>
          <p:cNvGraphicFramePr/>
          <p:nvPr/>
        </p:nvGraphicFramePr>
        <p:xfrm rot="0">
          <a:off x="7182437" y="1856441"/>
          <a:ext cx="3492500" cy="13335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34925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FollowController</a:t>
                      </a:r>
                    </a:p>
                  </a:txBody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+</a:t>
                      </a:r>
                      <a:r>
                        <a:rPr lang="zh-CN"/>
                        <a:t> pet : GameObject</a:t>
                      </a:r>
                    </a:p>
                    <a:p>
                      <a:pPr/>
                      <a:r>
                        <a:rPr lang="zh-CN"/>
                        <a:t>+</a:t>
                      </a:r>
                      <a:r>
                        <a:rPr lang="zh-CN"/>
                        <a:t> player : RigidBody2D</a:t>
                      </a:r>
                    </a:p>
                  </a:txBody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+</a:t>
                      </a:r>
                      <a:r>
                        <a:rPr lang="zh-CN"/>
                        <a:t> LateUpdate() : void//内部代码实现跟随</a:t>
                      </a:r>
                    </a:p>
                  </a:txBody>
                </a:tc>
              </a:tr>
            </a:tbl>
          </a:graphicData>
        </a:graphic>
      </p:graphicFrame>
      <p:cxnSp>
        <p:nvCxnSpPr>
          <p:cNvPr id="8" name=""/>
          <p:cNvCxnSpPr>
            <a:stCxn id="5" idx="7"/>
            <a:endCxn id="7" idx="0"/>
          </p:cNvCxnSpPr>
          <p:nvPr/>
        </p:nvCxnSpPr>
        <p:spPr>
          <a:xfrm rot="0" flipH="0" flipV="1">
            <a:off x="4378652" y="2878791"/>
            <a:ext cx="2803785" cy="1124263"/>
          </a:xfrm>
          <a:prstGeom prst="straightConnector1">
            <a:avLst/>
          </a:prstGeom>
          <a:noFill/>
          <a:ln w="25400">
            <a:solidFill>
              <a:srgbClr val="6cdeff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1"/>
          <p:nvPr/>
        </p:nvSpPr>
        <p:spPr>
          <a:xfrm rot="0" flipH="0" flipV="0">
            <a:off x="3731559" y="389004"/>
            <a:ext cx="4151373" cy="1064025"/>
          </a:xfrm>
          <a:prstGeom prst="rect">
            <a:avLst/>
          </a:prstGeom>
          <a:noFill/>
          <a:ln w="12700">
            <a:prstDash val="solid"/>
          </a:ln>
        </p:spPr>
        <p:txBody>
          <a:bodyPr anchor="t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indent="0" algn="ctr" defTabSz="457200">
              <a:lnSpc>
                <a:spcPct val="130000"/>
              </a:lnSpc>
              <a:buNone/>
            </a:pPr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Scene03——</a:t>
            </a:r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HorizontalJump</a:t>
            </a:r>
          </a:p>
          <a:p>
            <a:pPr marL="0" indent="0" algn="ctr" defTabSz="457200">
              <a:lnSpc>
                <a:spcPct val="130000"/>
              </a:lnSpc>
              <a:buNone/>
            </a:pPr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（Help</a:t>
            </a:r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Controller</a:t>
            </a:r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）</a:t>
            </a:r>
          </a:p>
        </p:txBody>
      </p:sp>
      <p:sp>
        <p:nvSpPr>
          <p:cNvPr id="4" name=""/>
          <p:cNvSpPr txBox="0"/>
          <p:nvPr/>
        </p:nvSpPr>
        <p:spPr>
          <a:xfrm rot="0" flipH="0" flipV="0">
            <a:off x="259336" y="216113"/>
            <a:ext cx="11641311" cy="6497811"/>
          </a:xfrm>
          <a:prstGeom prst="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/>
        </p:txBody>
      </p:sp>
      <p:sp>
        <p:nvSpPr>
          <p:cNvPr id="5" name=""/>
          <p:cNvSpPr txBox="0"/>
          <p:nvPr/>
        </p:nvSpPr>
        <p:spPr>
          <a:xfrm rot="0" flipH="0" flipV="0">
            <a:off x="3660372" y="3847425"/>
            <a:ext cx="676868" cy="630412"/>
          </a:xfrm>
          <a:prstGeom prst="ellipse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/>
        </p:txBody>
      </p:sp>
      <p:sp>
        <p:nvSpPr>
          <p:cNvPr id="6" name=""/>
          <p:cNvSpPr txBox="1"/>
          <p:nvPr/>
        </p:nvSpPr>
        <p:spPr>
          <a:xfrm rot="0" flipH="0" flipV="0">
            <a:off x="3774218" y="3940381"/>
            <a:ext cx="563022" cy="4445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pet</a:t>
            </a:r>
          </a:p>
        </p:txBody>
      </p:sp>
      <p:graphicFrame>
        <p:nvGraphicFramePr>
          <p:cNvPr id="7" name=""/>
          <p:cNvGraphicFramePr/>
          <p:nvPr/>
        </p:nvGraphicFramePr>
        <p:xfrm rot="0">
          <a:off x="7182437" y="1856441"/>
          <a:ext cx="4762500" cy="13335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47625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HelpController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+ helpManager : HelpManager //单例类</a:t>
                      </a:r>
                    </a:p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+</a:t>
                      </a:r>
                      <a:r>
                        <a:rPr lang="zh-CN"/>
                        <a:t> pet : GameObject</a:t>
                      </a:r>
                    </a:p>
                    <a:p>
                      <a:pPr/>
                      <a:r>
                        <a:rPr lang="zh-CN"/>
                        <a:t>+ player : GameObject</a:t>
                      </a:r>
                    </a:p>
                    <a:p>
                      <a:pPr/>
                      <a:r>
                        <a:rPr lang="zh-CN"/>
                        <a:t>+ isHelpingJump：bool //是否正在帮助</a:t>
                      </a:r>
                    </a:p>
                    <a:p>
                      <a:pPr/>
                      <a:r>
                        <a:rPr lang="zh-CN"/>
                        <a:t>+ helpDistance：float // 帮助的距离</a:t>
                      </a:r>
                    </a:p>
                    <a:p>
                      <a:pPr/>
                      <a:r>
                        <a:rPr lang="zh-CN"/>
                        <a:t>+ timer : float // 帮助cd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+ SetHelpingJumpTrue() : void</a:t>
                      </a:r>
                    </a:p>
                    <a:p>
                      <a:pPr/>
                      <a:r>
                        <a:rPr lang="zh-CN"/>
                        <a:t>+ HelpJump() : void // 帮助跳跃</a:t>
                      </a:r>
                    </a:p>
                    <a:p>
                      <a:pPr/>
                      <a:r>
                        <a:rPr lang="zh-CN"/>
                        <a:t>+ Recover() : 灵宠恢复为非帮助状态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" name=""/>
          <p:cNvCxnSpPr>
            <a:stCxn id="5" idx="7"/>
            <a:endCxn id="7" idx="0"/>
          </p:cNvCxnSpPr>
          <p:nvPr/>
        </p:nvCxnSpPr>
        <p:spPr>
          <a:xfrm rot="0" flipH="0" flipV="1">
            <a:off x="4238115" y="3231216"/>
            <a:ext cx="2944322" cy="708530"/>
          </a:xfrm>
          <a:prstGeom prst="straightConnector1">
            <a:avLst/>
          </a:prstGeom>
          <a:noFill/>
          <a:ln w="25400">
            <a:solidFill>
              <a:srgbClr val="6cdeff"/>
            </a:solidFill>
            <a:prstDash val="solid"/>
            <a:headEnd/>
            <a:tailEnd/>
          </a:ln>
        </p:spPr>
      </p:cxnSp>
    </p:spTree>
  </p:cSld>
  <p:clrMapOvr>
    <a:masterClrMapping/>
  </p:clrMapOvr>
</p:sld>
</file>