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978" r:id="rId3"/>
    <p:sldId id="979" r:id="rId4"/>
    <p:sldId id="981" r:id="rId5"/>
    <p:sldId id="980" r:id="rId6"/>
    <p:sldId id="982" r:id="rId7"/>
    <p:sldId id="987" r:id="rId8"/>
    <p:sldId id="983" r:id="rId9"/>
    <p:sldId id="989" r:id="rId10"/>
    <p:sldId id="990" r:id="rId11"/>
    <p:sldId id="984" r:id="rId12"/>
    <p:sldId id="991" r:id="rId13"/>
    <p:sldId id="992" r:id="rId14"/>
    <p:sldId id="9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5E"/>
    <a:srgbClr val="D9950D"/>
    <a:srgbClr val="F5C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88" y="40"/>
      </p:cViewPr>
      <p:guideLst>
        <p:guide orient="horz" pos="214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7605" y="1021715"/>
            <a:ext cx="9818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计算机组成原理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课程设计报告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0338" y="3798518"/>
            <a:ext cx="688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CS1806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暂未命名组：张鹏，杨雨鑫，刘金，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汪涛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080523" y="4388184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演讲人：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04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52154" y="2955696"/>
            <a:ext cx="5887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成果展示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91761" y="28832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封装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55" y="2658745"/>
            <a:ext cx="4176395" cy="29737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31925" y="1944370"/>
            <a:ext cx="3834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这是我们设计的游戏机页面，整体上符合玩家的日常使用习惯。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玩家通过对9个按钮进行点击轮流做图，9个按钮和9个格子一一对应，最后的结果显示在右侧的显示屏中，游戏过程显示在黑色显示器中，最左侧为清0信号。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91761" y="28832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功能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文本框1"/>
          <p:cNvSpPr txBox="1">
            <a:spLocks noChangeArrowheads="1"/>
          </p:cNvSpPr>
          <p:nvPr/>
        </p:nvSpPr>
        <p:spPr bwMode="auto">
          <a:xfrm>
            <a:off x="4043327" y="2934289"/>
            <a:ext cx="16764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文本框 10"/>
          <p:cNvSpPr txBox="1">
            <a:spLocks noChangeArrowheads="1"/>
          </p:cNvSpPr>
          <p:nvPr/>
        </p:nvSpPr>
        <p:spPr bwMode="auto">
          <a:xfrm>
            <a:off x="4115559" y="2578689"/>
            <a:ext cx="1531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pitchFamily="34" charset="-122"/>
                <a:cs typeface="+mn-cs"/>
              </a:rPr>
              <a:t>单击添加标题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框 11"/>
          <p:cNvSpPr txBox="1">
            <a:spLocks noChangeArrowheads="1"/>
          </p:cNvSpPr>
          <p:nvPr/>
        </p:nvSpPr>
        <p:spPr bwMode="auto">
          <a:xfrm>
            <a:off x="9032840" y="2578689"/>
            <a:ext cx="1531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pitchFamily="34" charset="-122"/>
                <a:cs typeface="+mn-cs"/>
              </a:rPr>
              <a:t>单击添加标题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2"/>
          <p:cNvSpPr txBox="1">
            <a:spLocks noChangeArrowheads="1"/>
          </p:cNvSpPr>
          <p:nvPr/>
        </p:nvSpPr>
        <p:spPr bwMode="auto">
          <a:xfrm>
            <a:off x="8960608" y="2934289"/>
            <a:ext cx="16764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451610"/>
            <a:ext cx="3604260" cy="2465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05" y="1400810"/>
            <a:ext cx="3573780" cy="2556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3916680"/>
            <a:ext cx="3688080" cy="2701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7793" y="2108773"/>
            <a:ext cx="721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srgbClr val="33335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感谢您的观看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080523" y="4388184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演讲人：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2419343" y="2826719"/>
            <a:ext cx="786241" cy="786241"/>
          </a:xfrm>
          <a:prstGeom prst="roundRect">
            <a:avLst>
              <a:gd name="adj" fmla="val 8334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01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5991" y="287740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小组分工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926383" y="2826719"/>
            <a:ext cx="786241" cy="786241"/>
          </a:xfrm>
          <a:prstGeom prst="roundRect">
            <a:avLst>
              <a:gd name="adj" fmla="val 8334"/>
            </a:avLst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3031" y="287740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选题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419343" y="4154174"/>
            <a:ext cx="786241" cy="786241"/>
          </a:xfrm>
          <a:prstGeom prst="roundRect">
            <a:avLst>
              <a:gd name="adj" fmla="val 8334"/>
            </a:avLst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75991" y="42048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设计思路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6877685" y="4154170"/>
            <a:ext cx="835025" cy="786130"/>
          </a:xfrm>
          <a:prstGeom prst="roundRect">
            <a:avLst>
              <a:gd name="adj" fmla="val 8334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04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83031" y="42048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成果展示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747763" y="659156"/>
            <a:ext cx="2696472" cy="1200329"/>
            <a:chOff x="3624815" y="773885"/>
            <a:chExt cx="2696472" cy="1200329"/>
          </a:xfrm>
        </p:grpSpPr>
        <p:sp>
          <p:nvSpPr>
            <p:cNvPr id="45" name="矩形 44"/>
            <p:cNvSpPr/>
            <p:nvPr/>
          </p:nvSpPr>
          <p:spPr>
            <a:xfrm>
              <a:off x="3755507" y="1441174"/>
              <a:ext cx="2435087" cy="433505"/>
            </a:xfrm>
            <a:prstGeom prst="rect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624815" y="773885"/>
              <a:ext cx="26964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0" i="0" u="none" strike="noStrike" kern="800" cap="none" spc="800" normalizeH="0" baseline="0" noProof="0" dirty="0">
                  <a:ln>
                    <a:noFill/>
                  </a:ln>
                  <a:solidFill>
                    <a:srgbClr val="33335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 录</a:t>
              </a:r>
              <a:endParaRPr kumimoji="0" lang="zh-CN" altLang="en-US" sz="23900" b="0" i="0" u="none" strike="noStrike" kern="800" cap="none" spc="80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01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52154" y="2955696"/>
            <a:ext cx="5887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小组分工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91761" y="28832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小组分工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11927" y="758436"/>
            <a:ext cx="3968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Work experience summary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-9940" y="1642140"/>
            <a:ext cx="3745810" cy="2913003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76137" y="1642140"/>
            <a:ext cx="4490973" cy="2913003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6190" y="1642140"/>
            <a:ext cx="3745810" cy="2913003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5538" y="3399471"/>
            <a:ext cx="3319671" cy="777407"/>
            <a:chOff x="6831495" y="2278112"/>
            <a:chExt cx="3319671" cy="777407"/>
          </a:xfrm>
        </p:grpSpPr>
        <p:sp>
          <p:nvSpPr>
            <p:cNvPr id="33" name="文本框1"/>
            <p:cNvSpPr txBox="1"/>
            <p:nvPr/>
          </p:nvSpPr>
          <p:spPr>
            <a:xfrm>
              <a:off x="6831495" y="2278112"/>
              <a:ext cx="8724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杨雨鑫</a:t>
              </a:r>
              <a:endPara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34" name="文本框2"/>
            <p:cNvSpPr/>
            <p:nvPr/>
          </p:nvSpPr>
          <p:spPr>
            <a:xfrm>
              <a:off x="6834564" y="2710714"/>
              <a:ext cx="3316602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  <a:sym typeface="+mn-lt"/>
                </a:rPr>
                <a:t>电路封装设计，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  <a:sym typeface="+mn-lt"/>
                </a:rPr>
                <a:t>ppt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  <a:sym typeface="+mn-lt"/>
                </a:rPr>
                <a:t>制作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659259" y="2214561"/>
            <a:ext cx="3319671" cy="777407"/>
            <a:chOff x="6831495" y="2278112"/>
            <a:chExt cx="3319671" cy="777407"/>
          </a:xfrm>
        </p:grpSpPr>
        <p:sp>
          <p:nvSpPr>
            <p:cNvPr id="36" name="文本框1"/>
            <p:cNvSpPr txBox="1"/>
            <p:nvPr/>
          </p:nvSpPr>
          <p:spPr>
            <a:xfrm>
              <a:off x="6831495" y="2278112"/>
              <a:ext cx="6426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刘金</a:t>
              </a:r>
              <a:endPara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37" name="文本框2"/>
            <p:cNvSpPr/>
            <p:nvPr/>
          </p:nvSpPr>
          <p:spPr>
            <a:xfrm>
              <a:off x="6834564" y="2710714"/>
              <a:ext cx="3316602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方案设计，文档撰写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696778" y="5109141"/>
            <a:ext cx="798443" cy="52350"/>
          </a:xfrm>
          <a:prstGeom prst="rect">
            <a:avLst/>
          </a:prstGeom>
          <a:solidFill>
            <a:srgbClr val="30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5538" y="2341561"/>
            <a:ext cx="3319671" cy="777407"/>
            <a:chOff x="6831495" y="2278112"/>
            <a:chExt cx="3319671" cy="777407"/>
          </a:xfrm>
        </p:grpSpPr>
        <p:sp>
          <p:nvSpPr>
            <p:cNvPr id="10" name="文本框1"/>
            <p:cNvSpPr txBox="1"/>
            <p:nvPr/>
          </p:nvSpPr>
          <p:spPr>
            <a:xfrm>
              <a:off x="6831495" y="2278112"/>
              <a:ext cx="6426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张鹏</a:t>
              </a:r>
              <a:endPara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11" name="文本框2"/>
            <p:cNvSpPr/>
            <p:nvPr/>
          </p:nvSpPr>
          <p:spPr>
            <a:xfrm>
              <a:off x="6834564" y="2710714"/>
              <a:ext cx="3316602" cy="3448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  <a:sym typeface="+mn-lt"/>
                </a:rPr>
                <a:t>电路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  <a:sym typeface="+mn-lt"/>
                </a:rPr>
                <a:t>实现，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  <a:sym typeface="+mn-lt"/>
                </a:rPr>
                <a:t>汇编代码编写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661799" y="3399471"/>
            <a:ext cx="3319671" cy="777407"/>
            <a:chOff x="6831495" y="2278112"/>
            <a:chExt cx="3319671" cy="777407"/>
          </a:xfrm>
        </p:grpSpPr>
        <p:sp>
          <p:nvSpPr>
            <p:cNvPr id="13" name="文本框1"/>
            <p:cNvSpPr txBox="1"/>
            <p:nvPr/>
          </p:nvSpPr>
          <p:spPr>
            <a:xfrm>
              <a:off x="6831495" y="2278112"/>
              <a:ext cx="6426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汪涛</a:t>
              </a:r>
              <a:endPara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14" name="文本框2"/>
            <p:cNvSpPr/>
            <p:nvPr/>
          </p:nvSpPr>
          <p:spPr>
            <a:xfrm>
              <a:off x="6834564" y="2710714"/>
              <a:ext cx="3316602" cy="3448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电路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功能检测，文档撰写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02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52154" y="2955696"/>
            <a:ext cx="5887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选题介绍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66479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91761" y="28832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选题介绍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19635" y="2449991"/>
            <a:ext cx="4821171" cy="2835962"/>
            <a:chOff x="5687624" y="1413289"/>
            <a:chExt cx="761726" cy="448071"/>
          </a:xfrm>
          <a:solidFill>
            <a:srgbClr val="1F2E35"/>
          </a:solidFill>
        </p:grpSpPr>
        <p:sp>
          <p:nvSpPr>
            <p:cNvPr id="57" name="任意多边形 20"/>
            <p:cNvSpPr/>
            <p:nvPr/>
          </p:nvSpPr>
          <p:spPr>
            <a:xfrm rot="2700000">
              <a:off x="5812942" y="1413289"/>
              <a:ext cx="448071" cy="448071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CA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任意多边形 21"/>
            <p:cNvSpPr/>
            <p:nvPr/>
          </p:nvSpPr>
          <p:spPr>
            <a:xfrm rot="2700000">
              <a:off x="6260835" y="1459625"/>
              <a:ext cx="188515" cy="188515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5CA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任意多边形 22"/>
            <p:cNvSpPr/>
            <p:nvPr/>
          </p:nvSpPr>
          <p:spPr>
            <a:xfrm rot="2700000">
              <a:off x="5687624" y="1660895"/>
              <a:ext cx="113810" cy="113810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5CA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任意多边形 23"/>
            <p:cNvSpPr/>
            <p:nvPr/>
          </p:nvSpPr>
          <p:spPr>
            <a:xfrm rot="2700000">
              <a:off x="5749093" y="1601982"/>
              <a:ext cx="60720" cy="60720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5CA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1" name="文本框1"/>
          <p:cNvSpPr txBox="1"/>
          <p:nvPr/>
        </p:nvSpPr>
        <p:spPr>
          <a:xfrm>
            <a:off x="6668587" y="213974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目标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2" name="文本框2"/>
          <p:cNvSpPr/>
          <p:nvPr/>
        </p:nvSpPr>
        <p:spPr>
          <a:xfrm>
            <a:off x="6671656" y="2400486"/>
            <a:ext cx="45388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完成一个可以交互的井字棋游戏，并输出比赛结果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170314" y="2164190"/>
            <a:ext cx="498273" cy="498273"/>
          </a:xfrm>
          <a:prstGeom prst="rect">
            <a:avLst/>
          </a:prstGeom>
          <a:solidFill>
            <a:srgbClr val="3333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64" name="文本框1"/>
          <p:cNvSpPr txBox="1"/>
          <p:nvPr/>
        </p:nvSpPr>
        <p:spPr>
          <a:xfrm>
            <a:off x="6668587" y="349864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基本</a:t>
            </a: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环境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5" name="文本框2"/>
          <p:cNvSpPr/>
          <p:nvPr/>
        </p:nvSpPr>
        <p:spPr>
          <a:xfrm>
            <a:off x="6671656" y="3759386"/>
            <a:ext cx="45388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在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logisim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中基于单周期包含中断逻辑的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CPU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上进行开发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43625" y="3522980"/>
            <a:ext cx="525145" cy="498475"/>
          </a:xfrm>
          <a:prstGeom prst="rect">
            <a:avLst/>
          </a:prstGeom>
          <a:solidFill>
            <a:srgbClr val="F5C05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67" name="文本框1"/>
          <p:cNvSpPr txBox="1"/>
          <p:nvPr/>
        </p:nvSpPr>
        <p:spPr>
          <a:xfrm>
            <a:off x="6668587" y="485754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基本思路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8" name="文本框2"/>
          <p:cNvSpPr/>
          <p:nvPr/>
        </p:nvSpPr>
        <p:spPr>
          <a:xfrm>
            <a:off x="6671656" y="5118286"/>
            <a:ext cx="45388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通过编写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mips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汇编代码输出图像，并实现逻辑判断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43625" y="4881880"/>
            <a:ext cx="525145" cy="498475"/>
          </a:xfrm>
          <a:prstGeom prst="rect">
            <a:avLst/>
          </a:prstGeom>
          <a:solidFill>
            <a:srgbClr val="3333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03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52154" y="2955696"/>
            <a:ext cx="5887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设计思路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5361" y="28832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硬件逻辑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模块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11927" y="758436"/>
            <a:ext cx="3968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Work experience summary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2" name="直接连接符 14"/>
          <p:cNvCxnSpPr>
            <a:cxnSpLocks noChangeShapeType="1"/>
          </p:cNvCxnSpPr>
          <p:nvPr/>
        </p:nvCxnSpPr>
        <p:spPr bwMode="auto">
          <a:xfrm>
            <a:off x="695325" y="3624715"/>
            <a:ext cx="10801350" cy="1587"/>
          </a:xfrm>
          <a:prstGeom prst="line">
            <a:avLst/>
          </a:prstGeom>
          <a:noFill/>
          <a:ln w="19050">
            <a:solidFill>
              <a:srgbClr val="33335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椭圆 18"/>
          <p:cNvSpPr>
            <a:spLocks noChangeArrowheads="1"/>
          </p:cNvSpPr>
          <p:nvPr/>
        </p:nvSpPr>
        <p:spPr bwMode="auto">
          <a:xfrm>
            <a:off x="2173479" y="3529465"/>
            <a:ext cx="172990" cy="193675"/>
          </a:xfrm>
          <a:prstGeom prst="ellipse">
            <a:avLst/>
          </a:prstGeom>
          <a:solidFill>
            <a:srgbClr val="3333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" name="椭圆 19"/>
          <p:cNvSpPr>
            <a:spLocks noChangeArrowheads="1"/>
          </p:cNvSpPr>
          <p:nvPr/>
        </p:nvSpPr>
        <p:spPr bwMode="auto">
          <a:xfrm>
            <a:off x="4115753" y="3527877"/>
            <a:ext cx="171584" cy="193675"/>
          </a:xfrm>
          <a:prstGeom prst="ellipse">
            <a:avLst/>
          </a:prstGeom>
          <a:solidFill>
            <a:srgbClr val="F5C0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5" name="椭圆 20"/>
          <p:cNvSpPr>
            <a:spLocks noChangeArrowheads="1"/>
          </p:cNvSpPr>
          <p:nvPr/>
        </p:nvSpPr>
        <p:spPr bwMode="auto">
          <a:xfrm>
            <a:off x="6018647" y="3540577"/>
            <a:ext cx="171584" cy="193675"/>
          </a:xfrm>
          <a:prstGeom prst="ellipse">
            <a:avLst/>
          </a:prstGeom>
          <a:solidFill>
            <a:srgbClr val="3333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" name="椭圆 21"/>
          <p:cNvSpPr>
            <a:spLocks noChangeArrowheads="1"/>
          </p:cNvSpPr>
          <p:nvPr/>
        </p:nvSpPr>
        <p:spPr bwMode="auto">
          <a:xfrm>
            <a:off x="7959515" y="3527877"/>
            <a:ext cx="172990" cy="193675"/>
          </a:xfrm>
          <a:prstGeom prst="ellipse">
            <a:avLst/>
          </a:prstGeom>
          <a:solidFill>
            <a:srgbClr val="F5C0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椭圆 26"/>
          <p:cNvSpPr>
            <a:spLocks noChangeArrowheads="1"/>
          </p:cNvSpPr>
          <p:nvPr/>
        </p:nvSpPr>
        <p:spPr bwMode="auto">
          <a:xfrm>
            <a:off x="9851157" y="3543752"/>
            <a:ext cx="171584" cy="193675"/>
          </a:xfrm>
          <a:prstGeom prst="ellipse">
            <a:avLst/>
          </a:prstGeom>
          <a:solidFill>
            <a:srgbClr val="3333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9" name="组合 92"/>
          <p:cNvGrpSpPr/>
          <p:nvPr/>
        </p:nvGrpSpPr>
        <p:grpSpPr bwMode="auto">
          <a:xfrm>
            <a:off x="5811838" y="2638877"/>
            <a:ext cx="568325" cy="431800"/>
            <a:chOff x="0" y="0"/>
            <a:chExt cx="509646" cy="387231"/>
          </a:xfrm>
          <a:solidFill>
            <a:sysClr val="window" lastClr="FFFFFF"/>
          </a:solidFill>
        </p:grpSpPr>
        <p:sp>
          <p:nvSpPr>
            <p:cNvPr id="20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337890 w 229"/>
                <a:gd name="T1" fmla="*/ 189120 h 227"/>
                <a:gd name="T2" fmla="*/ 337890 w 229"/>
                <a:gd name="T3" fmla="*/ 144795 h 227"/>
                <a:gd name="T4" fmla="*/ 303953 w 229"/>
                <a:gd name="T5" fmla="*/ 137407 h 227"/>
                <a:gd name="T6" fmla="*/ 295100 w 229"/>
                <a:gd name="T7" fmla="*/ 112290 h 227"/>
                <a:gd name="T8" fmla="*/ 318708 w 229"/>
                <a:gd name="T9" fmla="*/ 85695 h 227"/>
                <a:gd name="T10" fmla="*/ 292149 w 229"/>
                <a:gd name="T11" fmla="*/ 50235 h 227"/>
                <a:gd name="T12" fmla="*/ 259688 w 229"/>
                <a:gd name="T13" fmla="*/ 65010 h 227"/>
                <a:gd name="T14" fmla="*/ 237556 w 229"/>
                <a:gd name="T15" fmla="*/ 48757 h 227"/>
                <a:gd name="T16" fmla="*/ 241982 w 229"/>
                <a:gd name="T17" fmla="*/ 13297 h 227"/>
                <a:gd name="T18" fmla="*/ 199193 w 229"/>
                <a:gd name="T19" fmla="*/ 0 h 227"/>
                <a:gd name="T20" fmla="*/ 181487 w 229"/>
                <a:gd name="T21" fmla="*/ 29550 h 227"/>
                <a:gd name="T22" fmla="*/ 168207 w 229"/>
                <a:gd name="T23" fmla="*/ 29550 h 227"/>
                <a:gd name="T24" fmla="*/ 154928 w 229"/>
                <a:gd name="T25" fmla="*/ 29550 h 227"/>
                <a:gd name="T26" fmla="*/ 137222 w 229"/>
                <a:gd name="T27" fmla="*/ 0 h 227"/>
                <a:gd name="T28" fmla="*/ 95908 w 229"/>
                <a:gd name="T29" fmla="*/ 13297 h 227"/>
                <a:gd name="T30" fmla="*/ 98859 w 229"/>
                <a:gd name="T31" fmla="*/ 48757 h 227"/>
                <a:gd name="T32" fmla="*/ 76726 w 229"/>
                <a:gd name="T33" fmla="*/ 65010 h 227"/>
                <a:gd name="T34" fmla="*/ 44265 w 229"/>
                <a:gd name="T35" fmla="*/ 50235 h 227"/>
                <a:gd name="T36" fmla="*/ 19182 w 229"/>
                <a:gd name="T37" fmla="*/ 85695 h 227"/>
                <a:gd name="T38" fmla="*/ 42790 w 229"/>
                <a:gd name="T39" fmla="*/ 112290 h 227"/>
                <a:gd name="T40" fmla="*/ 33937 w 229"/>
                <a:gd name="T41" fmla="*/ 138885 h 227"/>
                <a:gd name="T42" fmla="*/ 0 w 229"/>
                <a:gd name="T43" fmla="*/ 144795 h 227"/>
                <a:gd name="T44" fmla="*/ 0 w 229"/>
                <a:gd name="T45" fmla="*/ 189120 h 227"/>
                <a:gd name="T46" fmla="*/ 33937 w 229"/>
                <a:gd name="T47" fmla="*/ 196507 h 227"/>
                <a:gd name="T48" fmla="*/ 42790 w 229"/>
                <a:gd name="T49" fmla="*/ 223102 h 227"/>
                <a:gd name="T50" fmla="*/ 19182 w 229"/>
                <a:gd name="T51" fmla="*/ 249697 h 227"/>
                <a:gd name="T52" fmla="*/ 45741 w 229"/>
                <a:gd name="T53" fmla="*/ 285157 h 227"/>
                <a:gd name="T54" fmla="*/ 76726 w 229"/>
                <a:gd name="T55" fmla="*/ 270382 h 227"/>
                <a:gd name="T56" fmla="*/ 98859 w 229"/>
                <a:gd name="T57" fmla="*/ 286635 h 227"/>
                <a:gd name="T58" fmla="*/ 95908 w 229"/>
                <a:gd name="T59" fmla="*/ 322095 h 227"/>
                <a:gd name="T60" fmla="*/ 137222 w 229"/>
                <a:gd name="T61" fmla="*/ 335392 h 227"/>
                <a:gd name="T62" fmla="*/ 154928 w 229"/>
                <a:gd name="T63" fmla="*/ 304365 h 227"/>
                <a:gd name="T64" fmla="*/ 168207 w 229"/>
                <a:gd name="T65" fmla="*/ 305842 h 227"/>
                <a:gd name="T66" fmla="*/ 182962 w 229"/>
                <a:gd name="T67" fmla="*/ 304365 h 227"/>
                <a:gd name="T68" fmla="*/ 199193 w 229"/>
                <a:gd name="T69" fmla="*/ 335392 h 227"/>
                <a:gd name="T70" fmla="*/ 241982 w 229"/>
                <a:gd name="T71" fmla="*/ 320617 h 227"/>
                <a:gd name="T72" fmla="*/ 237556 w 229"/>
                <a:gd name="T73" fmla="*/ 286635 h 227"/>
                <a:gd name="T74" fmla="*/ 259688 w 229"/>
                <a:gd name="T75" fmla="*/ 270382 h 227"/>
                <a:gd name="T76" fmla="*/ 292149 w 229"/>
                <a:gd name="T77" fmla="*/ 285157 h 227"/>
                <a:gd name="T78" fmla="*/ 318708 w 229"/>
                <a:gd name="T79" fmla="*/ 248220 h 227"/>
                <a:gd name="T80" fmla="*/ 295100 w 229"/>
                <a:gd name="T81" fmla="*/ 223102 h 227"/>
                <a:gd name="T82" fmla="*/ 303953 w 229"/>
                <a:gd name="T83" fmla="*/ 196507 h 227"/>
                <a:gd name="T84" fmla="*/ 337890 w 229"/>
                <a:gd name="T85" fmla="*/ 189120 h 227"/>
                <a:gd name="T86" fmla="*/ 168207 w 229"/>
                <a:gd name="T87" fmla="*/ 265950 h 227"/>
                <a:gd name="T88" fmla="*/ 69349 w 229"/>
                <a:gd name="T89" fmla="*/ 166957 h 227"/>
                <a:gd name="T90" fmla="*/ 168207 w 229"/>
                <a:gd name="T91" fmla="*/ 67965 h 227"/>
                <a:gd name="T92" fmla="*/ 267066 w 229"/>
                <a:gd name="T93" fmla="*/ 166957 h 227"/>
                <a:gd name="T94" fmla="*/ 168207 w 229"/>
                <a:gd name="T95" fmla="*/ 26595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99861 w 135"/>
                <a:gd name="T1" fmla="*/ 112514 h 135"/>
                <a:gd name="T2" fmla="*/ 199861 w 135"/>
                <a:gd name="T3" fmla="*/ 85866 h 135"/>
                <a:gd name="T4" fmla="*/ 180615 w 135"/>
                <a:gd name="T5" fmla="*/ 81425 h 135"/>
                <a:gd name="T6" fmla="*/ 174693 w 135"/>
                <a:gd name="T7" fmla="*/ 66620 h 135"/>
                <a:gd name="T8" fmla="*/ 189498 w 135"/>
                <a:gd name="T9" fmla="*/ 50335 h 135"/>
                <a:gd name="T10" fmla="*/ 173213 w 135"/>
                <a:gd name="T11" fmla="*/ 29609 h 135"/>
                <a:gd name="T12" fmla="*/ 153967 w 135"/>
                <a:gd name="T13" fmla="*/ 38492 h 135"/>
                <a:gd name="T14" fmla="*/ 142123 w 135"/>
                <a:gd name="T15" fmla="*/ 28129 h 135"/>
                <a:gd name="T16" fmla="*/ 143604 w 135"/>
                <a:gd name="T17" fmla="*/ 7402 h 135"/>
                <a:gd name="T18" fmla="*/ 118436 w 135"/>
                <a:gd name="T19" fmla="*/ 0 h 135"/>
                <a:gd name="T20" fmla="*/ 108073 w 135"/>
                <a:gd name="T21" fmla="*/ 17765 h 135"/>
                <a:gd name="T22" fmla="*/ 99190 w 135"/>
                <a:gd name="T23" fmla="*/ 17765 h 135"/>
                <a:gd name="T24" fmla="*/ 91788 w 135"/>
                <a:gd name="T25" fmla="*/ 17765 h 135"/>
                <a:gd name="T26" fmla="*/ 81425 w 135"/>
                <a:gd name="T27" fmla="*/ 0 h 135"/>
                <a:gd name="T28" fmla="*/ 56257 w 135"/>
                <a:gd name="T29" fmla="*/ 7402 h 135"/>
                <a:gd name="T30" fmla="*/ 57738 w 135"/>
                <a:gd name="T31" fmla="*/ 28129 h 135"/>
                <a:gd name="T32" fmla="*/ 44414 w 135"/>
                <a:gd name="T33" fmla="*/ 38492 h 135"/>
                <a:gd name="T34" fmla="*/ 26648 w 135"/>
                <a:gd name="T35" fmla="*/ 29609 h 135"/>
                <a:gd name="T36" fmla="*/ 10363 w 135"/>
                <a:gd name="T37" fmla="*/ 50335 h 135"/>
                <a:gd name="T38" fmla="*/ 25168 w 135"/>
                <a:gd name="T39" fmla="*/ 66620 h 135"/>
                <a:gd name="T40" fmla="*/ 19246 w 135"/>
                <a:gd name="T41" fmla="*/ 81425 h 135"/>
                <a:gd name="T42" fmla="*/ 0 w 135"/>
                <a:gd name="T43" fmla="*/ 85866 h 135"/>
                <a:gd name="T44" fmla="*/ 0 w 135"/>
                <a:gd name="T45" fmla="*/ 112514 h 135"/>
                <a:gd name="T46" fmla="*/ 19246 w 135"/>
                <a:gd name="T47" fmla="*/ 116956 h 135"/>
                <a:gd name="T48" fmla="*/ 25168 w 135"/>
                <a:gd name="T49" fmla="*/ 133241 h 135"/>
                <a:gd name="T50" fmla="*/ 10363 w 135"/>
                <a:gd name="T51" fmla="*/ 148045 h 135"/>
                <a:gd name="T52" fmla="*/ 26648 w 135"/>
                <a:gd name="T53" fmla="*/ 168772 h 135"/>
                <a:gd name="T54" fmla="*/ 45894 w 135"/>
                <a:gd name="T55" fmla="*/ 161369 h 135"/>
                <a:gd name="T56" fmla="*/ 57738 w 135"/>
                <a:gd name="T57" fmla="*/ 170252 h 135"/>
                <a:gd name="T58" fmla="*/ 56257 w 135"/>
                <a:gd name="T59" fmla="*/ 190978 h 135"/>
                <a:gd name="T60" fmla="*/ 81425 w 135"/>
                <a:gd name="T61" fmla="*/ 199861 h 135"/>
                <a:gd name="T62" fmla="*/ 91788 w 135"/>
                <a:gd name="T63" fmla="*/ 180615 h 135"/>
                <a:gd name="T64" fmla="*/ 100671 w 135"/>
                <a:gd name="T65" fmla="*/ 182096 h 135"/>
                <a:gd name="T66" fmla="*/ 108073 w 135"/>
                <a:gd name="T67" fmla="*/ 180615 h 135"/>
                <a:gd name="T68" fmla="*/ 118436 w 135"/>
                <a:gd name="T69" fmla="*/ 199861 h 135"/>
                <a:gd name="T70" fmla="*/ 143604 w 135"/>
                <a:gd name="T71" fmla="*/ 190978 h 135"/>
                <a:gd name="T72" fmla="*/ 142123 w 135"/>
                <a:gd name="T73" fmla="*/ 170252 h 135"/>
                <a:gd name="T74" fmla="*/ 153967 w 135"/>
                <a:gd name="T75" fmla="*/ 161369 h 135"/>
                <a:gd name="T76" fmla="*/ 173213 w 135"/>
                <a:gd name="T77" fmla="*/ 168772 h 135"/>
                <a:gd name="T78" fmla="*/ 189498 w 135"/>
                <a:gd name="T79" fmla="*/ 148045 h 135"/>
                <a:gd name="T80" fmla="*/ 174693 w 135"/>
                <a:gd name="T81" fmla="*/ 131760 h 135"/>
                <a:gd name="T82" fmla="*/ 180615 w 135"/>
                <a:gd name="T83" fmla="*/ 116956 h 135"/>
                <a:gd name="T84" fmla="*/ 199861 w 135"/>
                <a:gd name="T85" fmla="*/ 112514 h 135"/>
                <a:gd name="T86" fmla="*/ 99190 w 135"/>
                <a:gd name="T87" fmla="*/ 158408 h 135"/>
                <a:gd name="T88" fmla="*/ 41453 w 135"/>
                <a:gd name="T89" fmla="*/ 99190 h 135"/>
                <a:gd name="T90" fmla="*/ 99190 w 135"/>
                <a:gd name="T91" fmla="*/ 39972 h 135"/>
                <a:gd name="T92" fmla="*/ 158408 w 135"/>
                <a:gd name="T93" fmla="*/ 99190 h 135"/>
                <a:gd name="T94" fmla="*/ 99190 w 135"/>
                <a:gd name="T95" fmla="*/ 158408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7"/>
          <p:cNvSpPr>
            <a:spLocks noChangeArrowheads="1"/>
          </p:cNvSpPr>
          <p:nvPr/>
        </p:nvSpPr>
        <p:spPr bwMode="auto">
          <a:xfrm>
            <a:off x="9401450" y="2370590"/>
            <a:ext cx="1012825" cy="1014412"/>
          </a:xfrm>
          <a:prstGeom prst="ellipse">
            <a:avLst/>
          </a:prstGeom>
          <a:solidFill>
            <a:srgbClr val="3333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3" name="组合 95"/>
          <p:cNvGrpSpPr/>
          <p:nvPr/>
        </p:nvGrpSpPr>
        <p:grpSpPr bwMode="auto">
          <a:xfrm>
            <a:off x="9669738" y="2711902"/>
            <a:ext cx="477837" cy="455613"/>
            <a:chOff x="0" y="0"/>
            <a:chExt cx="2438400" cy="2332038"/>
          </a:xfrm>
          <a:solidFill>
            <a:sysClr val="window" lastClr="FFFFFF"/>
          </a:solidFill>
        </p:grpSpPr>
        <p:sp>
          <p:nvSpPr>
            <p:cNvPr id="24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 97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98"/>
          <p:cNvGrpSpPr/>
          <p:nvPr/>
        </p:nvGrpSpPr>
        <p:grpSpPr bwMode="auto">
          <a:xfrm>
            <a:off x="3979217" y="4183272"/>
            <a:ext cx="390525" cy="498475"/>
            <a:chOff x="0" y="0"/>
            <a:chExt cx="563562" cy="720725"/>
          </a:xfrm>
          <a:solidFill>
            <a:sysClr val="window" lastClr="FFFFFF"/>
          </a:solidFill>
        </p:grpSpPr>
        <p:sp>
          <p:nvSpPr>
            <p:cNvPr id="31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142875 w 64"/>
                <a:gd name="T1" fmla="*/ 648877 h 321"/>
                <a:gd name="T2" fmla="*/ 71438 w 64"/>
                <a:gd name="T3" fmla="*/ 720725 h 321"/>
                <a:gd name="T4" fmla="*/ 0 w 64"/>
                <a:gd name="T5" fmla="*/ 648877 h 321"/>
                <a:gd name="T6" fmla="*/ 0 w 64"/>
                <a:gd name="T7" fmla="*/ 71848 h 321"/>
                <a:gd name="T8" fmla="*/ 71438 w 64"/>
                <a:gd name="T9" fmla="*/ 0 h 321"/>
                <a:gd name="T10" fmla="*/ 142875 w 64"/>
                <a:gd name="T11" fmla="*/ 71848 h 321"/>
                <a:gd name="T12" fmla="*/ 142875 w 64"/>
                <a:gd name="T13" fmla="*/ 648877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141288 w 63"/>
                <a:gd name="T1" fmla="*/ 209055 h 125"/>
                <a:gd name="T2" fmla="*/ 71765 w 63"/>
                <a:gd name="T3" fmla="*/ 280988 h 125"/>
                <a:gd name="T4" fmla="*/ 0 w 63"/>
                <a:gd name="T5" fmla="*/ 209055 h 125"/>
                <a:gd name="T6" fmla="*/ 0 w 63"/>
                <a:gd name="T7" fmla="*/ 71933 h 125"/>
                <a:gd name="T8" fmla="*/ 71765 w 63"/>
                <a:gd name="T9" fmla="*/ 0 h 125"/>
                <a:gd name="T10" fmla="*/ 141288 w 63"/>
                <a:gd name="T11" fmla="*/ 71933 h 125"/>
                <a:gd name="T12" fmla="*/ 141288 w 63"/>
                <a:gd name="T13" fmla="*/ 209055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142875 w 64"/>
                <a:gd name="T1" fmla="*/ 417178 h 218"/>
                <a:gd name="T2" fmla="*/ 71438 w 64"/>
                <a:gd name="T3" fmla="*/ 488950 h 218"/>
                <a:gd name="T4" fmla="*/ 0 w 64"/>
                <a:gd name="T5" fmla="*/ 417178 h 218"/>
                <a:gd name="T6" fmla="*/ 0 w 64"/>
                <a:gd name="T7" fmla="*/ 71772 h 218"/>
                <a:gd name="T8" fmla="*/ 71438 w 64"/>
                <a:gd name="T9" fmla="*/ 0 h 218"/>
                <a:gd name="T10" fmla="*/ 142875 w 64"/>
                <a:gd name="T11" fmla="*/ 71772 h 218"/>
                <a:gd name="T12" fmla="*/ 142875 w 64"/>
                <a:gd name="T13" fmla="*/ 417178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椭圆 22"/>
          <p:cNvSpPr>
            <a:spLocks noChangeArrowheads="1"/>
          </p:cNvSpPr>
          <p:nvPr/>
        </p:nvSpPr>
        <p:spPr bwMode="auto">
          <a:xfrm>
            <a:off x="1763842" y="2324552"/>
            <a:ext cx="1012825" cy="1012825"/>
          </a:xfrm>
          <a:prstGeom prst="ellipse">
            <a:avLst/>
          </a:prstGeom>
          <a:solidFill>
            <a:srgbClr val="3333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35" name="组合 108"/>
          <p:cNvGrpSpPr/>
          <p:nvPr/>
        </p:nvGrpSpPr>
        <p:grpSpPr bwMode="auto">
          <a:xfrm>
            <a:off x="2055942" y="2540452"/>
            <a:ext cx="446088" cy="504825"/>
            <a:chOff x="0" y="0"/>
            <a:chExt cx="406394" cy="459644"/>
          </a:xfrm>
          <a:solidFill>
            <a:sysClr val="window" lastClr="FFFFFF"/>
          </a:solidFill>
        </p:grpSpPr>
        <p:sp>
          <p:nvSpPr>
            <p:cNvPr id="36" name="Freeform 148"/>
            <p:cNvSpPr>
              <a:spLocks noEditPoints="1" noChangeArrowheads="1"/>
            </p:cNvSpPr>
            <p:nvPr/>
          </p:nvSpPr>
          <p:spPr bwMode="auto">
            <a:xfrm>
              <a:off x="55121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9"/>
            <p:cNvSpPr>
              <a:spLocks noEditPoints="1" noChangeArrowheads="1"/>
            </p:cNvSpPr>
            <p:nvPr/>
          </p:nvSpPr>
          <p:spPr bwMode="auto">
            <a:xfrm>
              <a:off x="0" y="231690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Oval 150"/>
            <p:cNvSpPr>
              <a:spLocks noChangeArrowheads="1"/>
            </p:cNvSpPr>
            <p:nvPr/>
          </p:nvSpPr>
          <p:spPr bwMode="auto">
            <a:xfrm>
              <a:off x="97160" y="326982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7" name="文本框2"/>
          <p:cNvSpPr/>
          <p:nvPr/>
        </p:nvSpPr>
        <p:spPr>
          <a:xfrm>
            <a:off x="3089148" y="2414722"/>
            <a:ext cx="2288884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对于每一个按钮逻辑都需要经过两个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D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触发器，最后使用优先编码器作为多路选择器的选择段来帮助程序计算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作图的位置。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48" name="文本框1"/>
          <p:cNvSpPr txBox="1"/>
          <p:nvPr/>
        </p:nvSpPr>
        <p:spPr>
          <a:xfrm>
            <a:off x="9231976" y="3847635"/>
            <a:ext cx="1409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结果显示逻辑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9" name="文本框2"/>
          <p:cNvSpPr/>
          <p:nvPr/>
        </p:nvSpPr>
        <p:spPr>
          <a:xfrm>
            <a:off x="6901989" y="3806642"/>
            <a:ext cx="2288884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我们直接使用了上学期的字库逻辑完成汉字的输出。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52" name="文本框1"/>
          <p:cNvSpPr txBox="1"/>
          <p:nvPr/>
        </p:nvSpPr>
        <p:spPr>
          <a:xfrm>
            <a:off x="1774819" y="3779614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按钮</a:t>
            </a: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逻辑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4343400"/>
            <a:ext cx="6624955" cy="223012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65" y="4405630"/>
            <a:ext cx="2164715" cy="2352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5361" y="28832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软件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逻辑模块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785198" y="2105215"/>
            <a:ext cx="2493554" cy="3037728"/>
          </a:xfrm>
          <a:prstGeom prst="roundRect">
            <a:avLst/>
          </a:prstGeom>
          <a:noFill/>
          <a:ln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071289" y="1020771"/>
            <a:ext cx="1921372" cy="1921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9" name="文本框2"/>
          <p:cNvSpPr/>
          <p:nvPr/>
        </p:nvSpPr>
        <p:spPr>
          <a:xfrm>
            <a:off x="1071289" y="3159593"/>
            <a:ext cx="1921373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通过硬件输入的作图位置帮助我们确定接下来需要作图的位置，程序从而跳转进入不同的位置进行作图。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3485658" y="2105215"/>
            <a:ext cx="2493554" cy="3037728"/>
          </a:xfrm>
          <a:prstGeom prst="roundRect">
            <a:avLst/>
          </a:prstGeom>
          <a:noFill/>
          <a:ln>
            <a:solidFill>
              <a:srgbClr val="F5C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71749" y="1020771"/>
            <a:ext cx="1921372" cy="1921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5C05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2" name="文本框2"/>
          <p:cNvSpPr/>
          <p:nvPr/>
        </p:nvSpPr>
        <p:spPr>
          <a:xfrm>
            <a:off x="3771749" y="3159593"/>
            <a:ext cx="1921373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分配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a1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寄存器用来识别是用户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还是用户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2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来决定是画勾还是画叉。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6186117" y="2105215"/>
            <a:ext cx="2493554" cy="3037728"/>
          </a:xfrm>
          <a:prstGeom prst="roundRect">
            <a:avLst/>
          </a:prstGeom>
          <a:noFill/>
          <a:ln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472209" y="1020771"/>
            <a:ext cx="1921372" cy="1921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5" name="文本框2"/>
          <p:cNvSpPr/>
          <p:nvPr/>
        </p:nvSpPr>
        <p:spPr>
          <a:xfrm>
            <a:off x="6472209" y="3159593"/>
            <a:ext cx="1921373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把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s0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寄存器分配用来存储棋盘格局，通过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把当前棋盘格局和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8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种胜利棋盘格局进行比对判断是否游戏结束。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8886577" y="2105215"/>
            <a:ext cx="2493554" cy="3037728"/>
          </a:xfrm>
          <a:prstGeom prst="roundRect">
            <a:avLst/>
          </a:prstGeom>
          <a:noFill/>
          <a:ln>
            <a:solidFill>
              <a:srgbClr val="F5C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172668" y="1020771"/>
            <a:ext cx="1921372" cy="1921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5C05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8" name="文本框2"/>
          <p:cNvSpPr/>
          <p:nvPr/>
        </p:nvSpPr>
        <p:spPr>
          <a:xfrm>
            <a:off x="9172668" y="3159593"/>
            <a:ext cx="1921373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分配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a0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寄存器用来显示汉字结果，并且加载成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LCD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+mn-lt"/>
              </a:rPr>
              <a:t>可以显示的格式。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4373880"/>
            <a:ext cx="2145030" cy="1725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15" y="5566410"/>
            <a:ext cx="2446655" cy="4870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20" y="4266565"/>
            <a:ext cx="2033905" cy="2565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720" y="4400550"/>
            <a:ext cx="2395220" cy="2206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宽屏</PresentationFormat>
  <Paragraphs>129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等线</vt:lpstr>
      <vt:lpstr>思源宋体 CN Medium</vt:lpstr>
      <vt:lpstr>Aharoni</vt:lpstr>
      <vt:lpstr>Yu Gothic UI Semibold</vt:lpstr>
      <vt:lpstr>阿里汉仪智能黑体</vt:lpstr>
      <vt:lpstr>思源黑体 CN Bold</vt:lpstr>
      <vt:lpstr>黑体</vt:lpstr>
      <vt:lpstr>思源黑体 CN Regular</vt:lpstr>
      <vt:lpstr>Calibri</vt:lpstr>
      <vt:lpstr>华文新魏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杨雨鑫</cp:lastModifiedBy>
  <cp:revision>10</cp:revision>
  <dcterms:created xsi:type="dcterms:W3CDTF">2020-08-13T07:19:00Z</dcterms:created>
  <dcterms:modified xsi:type="dcterms:W3CDTF">2021-04-23T11:43:00Z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3B5FFC2F29BC4942BC7265775A48012D</vt:lpwstr>
  </property>
  <property fmtid="{D5CDD505-2E9C-101B-9397-08002B2CF9AE}" pid="3" name="KSOProductBuildVer">
    <vt:lpwstr>2052-11.1.0.10463</vt:lpwstr>
  </property>
</Properties>
</file>