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75" r:id="rId6"/>
    <p:sldId id="276" r:id="rId7"/>
    <p:sldId id="260" r:id="rId8"/>
    <p:sldId id="262" r:id="rId9"/>
    <p:sldId id="266" r:id="rId10"/>
    <p:sldId id="267" r:id="rId11"/>
    <p:sldId id="263" r:id="rId12"/>
    <p:sldId id="268" r:id="rId13"/>
    <p:sldId id="269" r:id="rId14"/>
    <p:sldId id="264" r:id="rId15"/>
    <p:sldId id="25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947B"/>
    <a:srgbClr val="2B2C31"/>
    <a:srgbClr val="A69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5" d="100"/>
          <a:sy n="85"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213E27-05D1-4A4E-B6CE-D7F763E8CC29}"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A560AF-2B28-40F6-B04C-BE50BD51A6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560AF-2B28-40F6-B04C-BE50BD51A6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13E27-05D1-4A4E-B6CE-D7F763E8CC29}" type="datetimeFigureOut">
              <a:rPr lang="zh-CN" altLang="en-US" smtClean="0"/>
              <a:t>2020/6/29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560AF-2B28-40F6-B04C-BE50BD51A6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04800" y="266700"/>
            <a:ext cx="11582400" cy="6286500"/>
          </a:xfrm>
          <a:prstGeom prst="rect">
            <a:avLst/>
          </a:prstGeom>
          <a:solidFill>
            <a:srgbClr val="2B2C31"/>
          </a:solidFill>
          <a:ln>
            <a:solidFill>
              <a:srgbClr val="2B2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06214" y="6108353"/>
            <a:ext cx="2785972" cy="444847"/>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4800" y="774065"/>
            <a:ext cx="11582400" cy="5029200"/>
          </a:xfrm>
          <a:prstGeom prst="rect">
            <a:avLst/>
          </a:prstGeom>
          <a:solidFill>
            <a:srgbClr val="2B2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41830" y="2567225"/>
            <a:ext cx="8714740" cy="1722120"/>
          </a:xfrm>
          <a:prstGeom prst="rect">
            <a:avLst/>
          </a:prstGeom>
          <a:noFill/>
        </p:spPr>
        <p:txBody>
          <a:bodyPr wrap="none" rtlCol="0">
            <a:spAutoFit/>
          </a:bodyPr>
          <a:lstStyle/>
          <a:p>
            <a:pPr algn="ctr"/>
            <a:r>
              <a:rPr lang="zh-CN" altLang="en-US" sz="4400" dirty="0">
                <a:solidFill>
                  <a:srgbClr val="A4947B"/>
                </a:solidFill>
                <a:latin typeface="微软雅黑" panose="020B0503020204020204" pitchFamily="34" charset="-122"/>
                <a:ea typeface="微软雅黑" panose="020B0503020204020204" pitchFamily="34" charset="-122"/>
              </a:rPr>
              <a:t>基于贝叶斯分类器的语音性别识别</a:t>
            </a:r>
            <a:endParaRPr lang="en-US" altLang="zh-CN" sz="4400" dirty="0">
              <a:solidFill>
                <a:srgbClr val="A4947B"/>
              </a:solidFill>
              <a:latin typeface="微软雅黑" panose="020B0503020204020204" pitchFamily="34" charset="-122"/>
              <a:ea typeface="微软雅黑" panose="020B0503020204020204" pitchFamily="34" charset="-122"/>
            </a:endParaRPr>
          </a:p>
          <a:p>
            <a:pPr algn="ctr"/>
            <a:r>
              <a:rPr lang="en-US" altLang="zh-CN" b="1" dirty="0">
                <a:solidFill>
                  <a:srgbClr val="A4947B"/>
                </a:solidFill>
              </a:rPr>
              <a:t> </a:t>
            </a:r>
          </a:p>
          <a:p>
            <a:endParaRPr lang="zh-CN" altLang="en-US" sz="4400" dirty="0">
              <a:solidFill>
                <a:srgbClr val="A4947B"/>
              </a:solidFill>
              <a:latin typeface="宋体" panose="02010600030101010101" pitchFamily="2" charset="-122"/>
              <a:ea typeface="宋体" panose="02010600030101010101" pitchFamily="2" charset="-122"/>
            </a:endParaRPr>
          </a:p>
        </p:txBody>
      </p:sp>
      <p:sp>
        <p:nvSpPr>
          <p:cNvPr id="2" name="矩形 1"/>
          <p:cNvSpPr/>
          <p:nvPr/>
        </p:nvSpPr>
        <p:spPr>
          <a:xfrm>
            <a:off x="4760959" y="3244333"/>
            <a:ext cx="3076483" cy="646331"/>
          </a:xfrm>
          <a:prstGeom prst="rect">
            <a:avLst/>
          </a:prstGeom>
        </p:spPr>
        <p:txBody>
          <a:bodyPr wrap="none">
            <a:spAutoFit/>
          </a:bodyPr>
          <a:lstStyle/>
          <a:p>
            <a:pPr algn="ctr"/>
            <a:r>
              <a:rPr lang="en-US" altLang="zh-CN" dirty="0">
                <a:solidFill>
                  <a:srgbClr val="A4947B"/>
                </a:solidFill>
              </a:rPr>
              <a:t>Gender Recognition by Voice</a:t>
            </a:r>
          </a:p>
          <a:p>
            <a:pPr algn="ctr"/>
            <a:r>
              <a:rPr lang="en-US" altLang="zh-CN" dirty="0">
                <a:solidFill>
                  <a:srgbClr val="A4947B"/>
                </a:solidFill>
              </a:rPr>
              <a:t>CS1806 </a:t>
            </a:r>
            <a:r>
              <a:rPr lang="zh-CN" altLang="en-US" dirty="0">
                <a:solidFill>
                  <a:srgbClr val="A4947B"/>
                </a:solidFill>
              </a:rPr>
              <a:t>杨雨鑫</a:t>
            </a:r>
            <a:endParaRPr lang="en-US" altLang="zh-CN" dirty="0">
              <a:solidFill>
                <a:srgbClr val="A4947B"/>
              </a:solidFill>
            </a:endParaRPr>
          </a:p>
        </p:txBody>
      </p:sp>
      <p:sp>
        <p:nvSpPr>
          <p:cNvPr id="15" name="矩形 14"/>
          <p:cNvSpPr/>
          <p:nvPr/>
        </p:nvSpPr>
        <p:spPr>
          <a:xfrm>
            <a:off x="5980805" y="3827577"/>
            <a:ext cx="636791" cy="45719"/>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23351" y="675157"/>
            <a:ext cx="5486798" cy="3503074"/>
            <a:chOff x="823351" y="675157"/>
            <a:chExt cx="5486798" cy="3503074"/>
          </a:xfrm>
        </p:grpSpPr>
        <p:sp>
          <p:nvSpPr>
            <p:cNvPr id="5" name="文本框 4"/>
            <p:cNvSpPr txBox="1"/>
            <p:nvPr/>
          </p:nvSpPr>
          <p:spPr>
            <a:xfrm>
              <a:off x="823351" y="3778121"/>
              <a:ext cx="4467724" cy="400110"/>
            </a:xfrm>
            <a:prstGeom prst="rect">
              <a:avLst/>
            </a:prstGeom>
            <a:noFill/>
            <a:effectLst/>
          </p:spPr>
          <p:txBody>
            <a:bodyPr wrap="square" rtlCol="0">
              <a:spAutoFit/>
            </a:bodyPr>
            <a:lstStyle/>
            <a:p>
              <a:r>
                <a:rPr lang="zh-CN" altLang="en-US" sz="2000" dirty="0">
                  <a:solidFill>
                    <a:srgbClr val="A4947B"/>
                  </a:solidFill>
                </a:rPr>
                <a:t>只考虑</a:t>
              </a:r>
              <a:r>
                <a:rPr lang="en-US" altLang="zh-CN" sz="2000" dirty="0">
                  <a:solidFill>
                    <a:srgbClr val="A4947B"/>
                  </a:solidFill>
                </a:rPr>
                <a:t>meanfun,Q25,IQR,sd</a:t>
              </a:r>
              <a:r>
                <a:rPr lang="zh-CN" altLang="en-US" sz="2000" dirty="0">
                  <a:solidFill>
                    <a:srgbClr val="A4947B"/>
                  </a:solidFill>
                </a:rPr>
                <a:t>这四个特征</a:t>
              </a:r>
              <a:endParaRPr lang="zh-CN" altLang="en-US" sz="2000" dirty="0">
                <a:solidFill>
                  <a:srgbClr val="A4947B"/>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829310" y="1453385"/>
              <a:ext cx="4467725" cy="400110"/>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zh-CN" altLang="en-US" sz="2000" dirty="0">
                  <a:solidFill>
                    <a:srgbClr val="A4947B"/>
                  </a:solidFill>
                  <a:latin typeface="+mn-lt"/>
                  <a:ea typeface="+mn-ea"/>
                </a:rPr>
                <a:t>如果考虑所有的特征</a:t>
              </a:r>
            </a:p>
          </p:txBody>
        </p:sp>
        <p:sp>
          <p:nvSpPr>
            <p:cNvPr id="9" name="文本框 8"/>
            <p:cNvSpPr txBox="1"/>
            <p:nvPr/>
          </p:nvSpPr>
          <p:spPr>
            <a:xfrm>
              <a:off x="895180" y="675157"/>
              <a:ext cx="5414969" cy="58477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研究成果展示</a:t>
              </a:r>
            </a:p>
          </p:txBody>
        </p:sp>
      </p:grpSp>
      <p:pic>
        <p:nvPicPr>
          <p:cNvPr id="11" name="图片 10"/>
          <p:cNvPicPr>
            <a:picLocks noChangeAspect="1"/>
          </p:cNvPicPr>
          <p:nvPr/>
        </p:nvPicPr>
        <p:blipFill>
          <a:blip r:embed="rId2"/>
          <a:stretch>
            <a:fillRect/>
          </a:stretch>
        </p:blipFill>
        <p:spPr>
          <a:xfrm>
            <a:off x="910420" y="4298491"/>
            <a:ext cx="3955123" cy="1356478"/>
          </a:xfrm>
          <a:prstGeom prst="rect">
            <a:avLst/>
          </a:prstGeom>
        </p:spPr>
      </p:pic>
      <p:pic>
        <p:nvPicPr>
          <p:cNvPr id="12" name="图片 11"/>
          <p:cNvPicPr>
            <a:picLocks noChangeAspect="1"/>
          </p:cNvPicPr>
          <p:nvPr/>
        </p:nvPicPr>
        <p:blipFill>
          <a:blip r:embed="rId3"/>
          <a:stretch>
            <a:fillRect/>
          </a:stretch>
        </p:blipFill>
        <p:spPr>
          <a:xfrm>
            <a:off x="895180" y="1803263"/>
            <a:ext cx="3985605" cy="1402202"/>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157" y="967544"/>
            <a:ext cx="3523631" cy="2642723"/>
          </a:xfrm>
          <a:prstGeom prst="rect">
            <a:avLst/>
          </a:prstGeom>
        </p:spPr>
      </p:pic>
      <p:pic>
        <p:nvPicPr>
          <p:cNvPr id="20" name="图片 19" descr="图片包含 游戏机&#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1384" y="3773123"/>
            <a:ext cx="3489628" cy="2617221"/>
          </a:xfrm>
          <a:prstGeom prst="rect">
            <a:avLst/>
          </a:prstGeom>
        </p:spPr>
      </p:pic>
      <p:sp>
        <p:nvSpPr>
          <p:cNvPr id="21" name="文本框 20"/>
          <p:cNvSpPr txBox="1"/>
          <p:nvPr/>
        </p:nvSpPr>
        <p:spPr>
          <a:xfrm>
            <a:off x="9192788" y="1259932"/>
            <a:ext cx="2104032" cy="2554545"/>
          </a:xfrm>
          <a:prstGeom prst="rect">
            <a:avLst/>
          </a:prstGeom>
          <a:noFill/>
        </p:spPr>
        <p:txBody>
          <a:bodyPr wrap="square" rtlCol="0">
            <a:spAutoFit/>
          </a:bodyPr>
          <a:lstStyle/>
          <a:p>
            <a:r>
              <a:rPr lang="zh-CN" altLang="en-US" sz="2000" dirty="0">
                <a:solidFill>
                  <a:srgbClr val="A4947B"/>
                </a:solidFill>
              </a:rPr>
              <a:t>这里我们调用</a:t>
            </a:r>
            <a:r>
              <a:rPr lang="en-US" altLang="zh-CN" sz="2000" dirty="0" err="1">
                <a:solidFill>
                  <a:srgbClr val="A4947B"/>
                </a:solidFill>
              </a:rPr>
              <a:t>sklearn</a:t>
            </a:r>
            <a:r>
              <a:rPr lang="zh-CN" altLang="en-US" sz="2000" dirty="0">
                <a:solidFill>
                  <a:srgbClr val="A4947B"/>
                </a:solidFill>
              </a:rPr>
              <a:t>库里面的</a:t>
            </a:r>
            <a:r>
              <a:rPr lang="en-US" altLang="zh-CN" sz="2000" dirty="0" err="1">
                <a:solidFill>
                  <a:srgbClr val="A4947B"/>
                </a:solidFill>
              </a:rPr>
              <a:t>learning_curve</a:t>
            </a:r>
            <a:r>
              <a:rPr lang="zh-CN" altLang="en-US" sz="2000" dirty="0">
                <a:solidFill>
                  <a:srgbClr val="A4947B"/>
                </a:solidFill>
              </a:rPr>
              <a:t>函数，使用默认的</a:t>
            </a:r>
            <a:r>
              <a:rPr lang="en-US" altLang="zh-CN" sz="2000" dirty="0">
                <a:solidFill>
                  <a:srgbClr val="A4947B"/>
                </a:solidFill>
              </a:rPr>
              <a:t>3</a:t>
            </a:r>
            <a:r>
              <a:rPr lang="zh-CN" altLang="en-US" sz="2000" dirty="0">
                <a:solidFill>
                  <a:srgbClr val="A4947B"/>
                </a:solidFill>
              </a:rPr>
              <a:t>倍交叉验证绘制出学习曲线，可以看到学习曲线快速收敛。</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p:cNvSpPr/>
          <p:nvPr/>
        </p:nvSpPr>
        <p:spPr>
          <a:xfrm>
            <a:off x="4349479" y="0"/>
            <a:ext cx="7048500" cy="6858000"/>
          </a:xfrm>
          <a:prstGeom prst="parallelogram">
            <a:avLst>
              <a:gd name="adj" fmla="val 28889"/>
            </a:avLst>
          </a:prstGeom>
          <a:solidFill>
            <a:srgbClr val="2B2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0365924" y="124975"/>
            <a:ext cx="3009118" cy="619032"/>
            <a:chOff x="1819930" y="816124"/>
            <a:chExt cx="3009118" cy="619032"/>
          </a:xfrm>
        </p:grpSpPr>
        <p:sp>
          <p:nvSpPr>
            <p:cNvPr id="7" name="文本框 6"/>
            <p:cNvSpPr txBox="1">
              <a:spLocks noChangeArrowheads="1"/>
            </p:cNvSpPr>
            <p:nvPr/>
          </p:nvSpPr>
          <p:spPr bwMode="auto">
            <a:xfrm>
              <a:off x="1819930" y="1162261"/>
              <a:ext cx="3009118" cy="27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pPr>
              <a:endParaRPr lang="en-GB" altLang="zh-CN" sz="1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819930" y="816124"/>
              <a:ext cx="2157294" cy="461665"/>
            </a:xfrm>
            <a:prstGeom prst="rect">
              <a:avLst/>
            </a:prstGeom>
            <a:noFill/>
          </p:spPr>
          <p:txBody>
            <a:bodyPr>
              <a:spAutoFit/>
            </a:bodyPr>
            <a:lstStyle/>
            <a:p>
              <a:pPr>
                <a:defRPr/>
              </a:pPr>
              <a:r>
                <a:rPr lang="en-US" altLang="zh-CN" sz="2400" b="1" dirty="0">
                  <a:solidFill>
                    <a:schemeClr val="bg1"/>
                  </a:solidFill>
                  <a:latin typeface="Franklin Gothic Book" panose="020B0503020102020204" pitchFamily="34" charset="0"/>
                  <a:ea typeface="Segoe UI Emoji" panose="020B0502040204020203" pitchFamily="34" charset="0"/>
                </a:rPr>
                <a:t>KNN</a:t>
              </a:r>
              <a:endParaRPr lang="zh-CN" altLang="en-US" sz="2400" b="1" dirty="0">
                <a:solidFill>
                  <a:schemeClr val="bg1"/>
                </a:solidFill>
                <a:latin typeface="Franklin Gothic Book" panose="020B0503020102020204" pitchFamily="34" charset="0"/>
              </a:endParaRPr>
            </a:p>
          </p:txBody>
        </p:sp>
      </p:grpSp>
      <p:sp>
        <p:nvSpPr>
          <p:cNvPr id="11" name="文本框 10"/>
          <p:cNvSpPr txBox="1"/>
          <p:nvPr/>
        </p:nvSpPr>
        <p:spPr>
          <a:xfrm>
            <a:off x="5589220" y="2397082"/>
            <a:ext cx="2661475" cy="461665"/>
          </a:xfrm>
          <a:prstGeom prst="rect">
            <a:avLst/>
          </a:prstGeom>
          <a:noFill/>
        </p:spPr>
        <p:txBody>
          <a:bodyPr wrap="square">
            <a:spAutoFit/>
          </a:bodyPr>
          <a:lstStyle/>
          <a:p>
            <a:pPr>
              <a:defRPr/>
            </a:pPr>
            <a:r>
              <a:rPr lang="en-US" altLang="zh-CN" sz="2400" b="1" dirty="0">
                <a:solidFill>
                  <a:schemeClr val="bg1"/>
                </a:solidFill>
                <a:latin typeface="Franklin Gothic Book" panose="020B0503020102020204" pitchFamily="34" charset="0"/>
              </a:rPr>
              <a:t>Logistic Regression</a:t>
            </a:r>
            <a:endParaRPr lang="zh-CN" altLang="en-US" sz="2400" b="1" dirty="0">
              <a:solidFill>
                <a:schemeClr val="bg1"/>
              </a:solidFill>
              <a:latin typeface="Franklin Gothic Book" panose="020B0503020102020204" pitchFamily="34" charset="0"/>
            </a:endParaRPr>
          </a:p>
        </p:txBody>
      </p:sp>
      <p:grpSp>
        <p:nvGrpSpPr>
          <p:cNvPr id="17" name="组合 16"/>
          <p:cNvGrpSpPr/>
          <p:nvPr/>
        </p:nvGrpSpPr>
        <p:grpSpPr>
          <a:xfrm>
            <a:off x="174251" y="159232"/>
            <a:ext cx="5414969" cy="1477327"/>
            <a:chOff x="1379170" y="1142296"/>
            <a:chExt cx="5414969" cy="1477327"/>
          </a:xfrm>
        </p:grpSpPr>
        <p:sp>
          <p:nvSpPr>
            <p:cNvPr id="18" name="文本框 17"/>
            <p:cNvSpPr txBox="1"/>
            <p:nvPr/>
          </p:nvSpPr>
          <p:spPr>
            <a:xfrm>
              <a:off x="1379170" y="1865571"/>
              <a:ext cx="4129260" cy="400110"/>
            </a:xfrm>
            <a:prstGeom prst="rect">
              <a:avLst/>
            </a:prstGeom>
            <a:noFill/>
            <a:effectLst/>
          </p:spPr>
          <p:txBody>
            <a:bodyPr wrap="square" rtlCol="0">
              <a:spAutoFit/>
            </a:bodyPr>
            <a:lstStyle/>
            <a:p>
              <a:r>
                <a:rPr lang="zh-CN" altLang="en-US" sz="2000" dirty="0">
                  <a:solidFill>
                    <a:srgbClr val="A4947B"/>
                  </a:solidFill>
                  <a:effectLst/>
                  <a:latin typeface="微软雅黑" panose="020B0503020204020204" pitchFamily="34" charset="-122"/>
                  <a:ea typeface="微软雅黑" panose="020B0503020204020204" pitchFamily="34" charset="-122"/>
                </a:rPr>
                <a:t>拓展与延伸</a:t>
              </a:r>
            </a:p>
          </p:txBody>
        </p:sp>
        <p:sp>
          <p:nvSpPr>
            <p:cNvPr id="19" name="文本框 18"/>
            <p:cNvSpPr txBox="1"/>
            <p:nvPr/>
          </p:nvSpPr>
          <p:spPr>
            <a:xfrm>
              <a:off x="1379170" y="2281069"/>
              <a:ext cx="4968090" cy="338554"/>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en-US" altLang="zh-CN" sz="1600" dirty="0">
                  <a:solidFill>
                    <a:srgbClr val="A4947B"/>
                  </a:solidFill>
                  <a:latin typeface="ZapfHumnst Dm BT" panose="020B0602050508020304" pitchFamily="34" charset="0"/>
                </a:rPr>
                <a:t>			--</a:t>
              </a:r>
              <a:r>
                <a:rPr lang="zh-CN" altLang="en-US" sz="1600" dirty="0">
                  <a:solidFill>
                    <a:srgbClr val="A4947B"/>
                  </a:solidFill>
                  <a:latin typeface="ZapfHumnst Dm BT" panose="020B0602050508020304" pitchFamily="34" charset="0"/>
                </a:rPr>
                <a:t>另外三种算法实现</a:t>
              </a:r>
              <a:endParaRPr lang="zh-CN" altLang="en-US" sz="1600" dirty="0">
                <a:solidFill>
                  <a:srgbClr val="A4947B"/>
                </a:solidFill>
                <a:effectLst/>
                <a:latin typeface="ZapfHumnst Dm BT" panose="020B0602050508020304" pitchFamily="34" charset="0"/>
              </a:endParaRPr>
            </a:p>
          </p:txBody>
        </p:sp>
        <p:sp>
          <p:nvSpPr>
            <p:cNvPr id="20" name="文本框 19"/>
            <p:cNvSpPr txBox="1"/>
            <p:nvPr/>
          </p:nvSpPr>
          <p:spPr>
            <a:xfrm>
              <a:off x="1379170" y="1142296"/>
              <a:ext cx="5414969" cy="58477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研究成果展示及应用</a:t>
              </a:r>
            </a:p>
          </p:txBody>
        </p:sp>
      </p:grpSp>
      <p:sp>
        <p:nvSpPr>
          <p:cNvPr id="21" name="文本框 20"/>
          <p:cNvSpPr txBox="1"/>
          <p:nvPr/>
        </p:nvSpPr>
        <p:spPr>
          <a:xfrm>
            <a:off x="302505" y="2397082"/>
            <a:ext cx="3236282" cy="336060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200000"/>
              </a:lnSpc>
            </a:pPr>
            <a:r>
              <a:rPr lang="zh-CN" altLang="en-US" sz="1200" dirty="0">
                <a:solidFill>
                  <a:srgbClr val="A4947B"/>
                </a:solidFill>
              </a:rPr>
              <a:t>朴素贝叶斯模型虽然简单，但是却因为其所占资源少，运算快，准确率不错等优点被人们继续使用。这里在做完朴素贝叶斯模型之后，我觉得我为了满足高斯朴素贝叶斯算法的前提假设，从而对训练数据进行有选择性筛选得到的精确度毕竟有限，对于我在进行算法优化过程中忽略的一些特征可能并不能由朴素贝叶斯模型很好的反映在提高预测精度上，于是我决定使用其他的几个算法重新对该项目进行训练。</a:t>
            </a:r>
          </a:p>
        </p:txBody>
      </p:sp>
      <p:sp>
        <p:nvSpPr>
          <p:cNvPr id="24" name="文本框 23"/>
          <p:cNvSpPr txBox="1"/>
          <p:nvPr/>
        </p:nvSpPr>
        <p:spPr>
          <a:xfrm>
            <a:off x="6509808" y="6396335"/>
            <a:ext cx="2157294" cy="461665"/>
          </a:xfrm>
          <a:prstGeom prst="rect">
            <a:avLst/>
          </a:prstGeom>
          <a:noFill/>
        </p:spPr>
        <p:txBody>
          <a:bodyPr>
            <a:spAutoFit/>
          </a:bodyPr>
          <a:lstStyle/>
          <a:p>
            <a:pPr>
              <a:defRPr/>
            </a:pPr>
            <a:r>
              <a:rPr lang="en-US" altLang="zh-CN" sz="2400" b="1" dirty="0">
                <a:solidFill>
                  <a:schemeClr val="bg1"/>
                </a:solidFill>
                <a:latin typeface="Franklin Gothic Book" panose="020B0503020102020204" pitchFamily="34" charset="0"/>
                <a:ea typeface="Segoe UI Emoji" panose="020B0502040204020203" pitchFamily="34" charset="0"/>
              </a:rPr>
              <a:t>Random Forest</a:t>
            </a:r>
            <a:endParaRPr lang="zh-CN" altLang="en-US" sz="2400" b="1" dirty="0">
              <a:solidFill>
                <a:schemeClr val="bg1"/>
              </a:solidFill>
              <a:latin typeface="Franklin Gothic Book" panose="020B0503020102020204" pitchFamily="34" charset="0"/>
            </a:endParaRPr>
          </a:p>
        </p:txBody>
      </p:sp>
      <p:pic>
        <p:nvPicPr>
          <p:cNvPr id="5" name="图片 4" descr="图片包含 地图, 文字, 大, 水&#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5024" y="71379"/>
            <a:ext cx="5073932" cy="2047450"/>
          </a:xfrm>
          <a:prstGeom prst="rect">
            <a:avLst/>
          </a:prstGeom>
        </p:spPr>
      </p:pic>
      <p:pic>
        <p:nvPicPr>
          <p:cNvPr id="25" name="图片 24" descr="图片包含 游戏机, 文字&#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694" y="4320721"/>
            <a:ext cx="3383038" cy="2537279"/>
          </a:xfrm>
          <a:prstGeom prst="rect">
            <a:avLst/>
          </a:prstGeom>
        </p:spPr>
      </p:pic>
      <p:pic>
        <p:nvPicPr>
          <p:cNvPr id="27" name="图片 26" descr="地图的截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341" y="2858747"/>
            <a:ext cx="3280897" cy="2460673"/>
          </a:xfrm>
          <a:prstGeom prst="rect">
            <a:avLst/>
          </a:prstGeom>
        </p:spPr>
      </p:pic>
      <p:pic>
        <p:nvPicPr>
          <p:cNvPr id="28" name="图片 27"/>
          <p:cNvPicPr>
            <a:picLocks noChangeAspect="1"/>
          </p:cNvPicPr>
          <p:nvPr/>
        </p:nvPicPr>
        <p:blipFill>
          <a:blip r:embed="rId5"/>
          <a:stretch>
            <a:fillRect/>
          </a:stretch>
        </p:blipFill>
        <p:spPr>
          <a:xfrm>
            <a:off x="7967508" y="1383443"/>
            <a:ext cx="3779848" cy="739204"/>
          </a:xfrm>
          <a:prstGeom prst="rect">
            <a:avLst/>
          </a:prstGeom>
        </p:spPr>
      </p:pic>
      <p:pic>
        <p:nvPicPr>
          <p:cNvPr id="30" name="图片 29"/>
          <p:cNvPicPr>
            <a:picLocks noChangeAspect="1"/>
          </p:cNvPicPr>
          <p:nvPr/>
        </p:nvPicPr>
        <p:blipFill>
          <a:blip r:embed="rId6"/>
          <a:stretch>
            <a:fillRect/>
          </a:stretch>
        </p:blipFill>
        <p:spPr>
          <a:xfrm>
            <a:off x="8141609" y="5829883"/>
            <a:ext cx="3955123" cy="685859"/>
          </a:xfrm>
          <a:prstGeom prst="rect">
            <a:avLst/>
          </a:prstGeom>
        </p:spPr>
      </p:pic>
      <p:pic>
        <p:nvPicPr>
          <p:cNvPr id="31" name="图片 30"/>
          <p:cNvPicPr>
            <a:picLocks noChangeAspect="1"/>
          </p:cNvPicPr>
          <p:nvPr/>
        </p:nvPicPr>
        <p:blipFill>
          <a:blip r:embed="rId7"/>
          <a:stretch>
            <a:fillRect/>
          </a:stretch>
        </p:blipFill>
        <p:spPr>
          <a:xfrm>
            <a:off x="6211454" y="3226799"/>
            <a:ext cx="3947502" cy="723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1334" y="-6156526"/>
            <a:ext cx="8075789" cy="23859168"/>
          </a:xfrm>
          <a:prstGeom prst="rect">
            <a:avLst/>
          </a:prstGeom>
        </p:spPr>
      </p:pic>
      <p:sp>
        <p:nvSpPr>
          <p:cNvPr id="5" name="矩形 4"/>
          <p:cNvSpPr/>
          <p:nvPr/>
        </p:nvSpPr>
        <p:spPr>
          <a:xfrm>
            <a:off x="1" y="6519445"/>
            <a:ext cx="12192000" cy="338555"/>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053692" y="845270"/>
            <a:ext cx="11474432" cy="4172662"/>
            <a:chOff x="1379170" y="1142296"/>
            <a:chExt cx="11474432" cy="4172662"/>
          </a:xfrm>
        </p:grpSpPr>
        <p:sp>
          <p:nvSpPr>
            <p:cNvPr id="8" name="文本框 7"/>
            <p:cNvSpPr txBox="1"/>
            <p:nvPr/>
          </p:nvSpPr>
          <p:spPr>
            <a:xfrm>
              <a:off x="8385877" y="4976404"/>
              <a:ext cx="4467725" cy="338554"/>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zh-CN" altLang="en-US" sz="1600" dirty="0">
                  <a:solidFill>
                    <a:srgbClr val="A4947B"/>
                  </a:solidFill>
                  <a:latin typeface="ZapfHumnst Dm BT" panose="020B0602050508020304" pitchFamily="34" charset="0"/>
                </a:rPr>
                <a:t>准确率对比图</a:t>
              </a:r>
              <a:endParaRPr lang="zh-CN" altLang="en-US" sz="1600" dirty="0">
                <a:solidFill>
                  <a:srgbClr val="A4947B"/>
                </a:solidFill>
                <a:effectLst/>
                <a:latin typeface="ZapfHumnst Dm BT" panose="020B0602050508020304" pitchFamily="34" charset="0"/>
              </a:endParaRPr>
            </a:p>
          </p:txBody>
        </p:sp>
        <p:sp>
          <p:nvSpPr>
            <p:cNvPr id="9" name="文本框 8"/>
            <p:cNvSpPr txBox="1"/>
            <p:nvPr/>
          </p:nvSpPr>
          <p:spPr>
            <a:xfrm>
              <a:off x="1379170" y="1142296"/>
              <a:ext cx="5414969" cy="58477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研究成果展示及应用</a:t>
              </a:r>
            </a:p>
          </p:txBody>
        </p:sp>
      </p:grpSp>
      <p:sp>
        <p:nvSpPr>
          <p:cNvPr id="10" name="文本框 9"/>
          <p:cNvSpPr txBox="1"/>
          <p:nvPr/>
        </p:nvSpPr>
        <p:spPr>
          <a:xfrm>
            <a:off x="895320" y="2104914"/>
            <a:ext cx="3236282" cy="3886770"/>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200000"/>
              </a:lnSpc>
            </a:pPr>
            <a:r>
              <a:rPr lang="zh-CN" altLang="en-US" sz="1800" dirty="0">
                <a:solidFill>
                  <a:srgbClr val="A4947B"/>
                </a:solidFill>
              </a:rPr>
              <a:t>针对以上的几种方法，我对每一种模型的准确率进行了对比，可以看到我们这里的最原始的朴素贝叶斯模型准确率是最低的，当然在我们对数据分析之后，进行有选择地选取，准确率也有了很大的提高</a:t>
            </a:r>
          </a:p>
        </p:txBody>
      </p:sp>
      <p:pic>
        <p:nvPicPr>
          <p:cNvPr id="3" name="图片 2"/>
          <p:cNvPicPr>
            <a:picLocks noChangeAspect="1"/>
          </p:cNvPicPr>
          <p:nvPr/>
        </p:nvPicPr>
        <p:blipFill>
          <a:blip r:embed="rId3"/>
          <a:stretch>
            <a:fillRect/>
          </a:stretch>
        </p:blipFill>
        <p:spPr>
          <a:xfrm>
            <a:off x="5239922" y="293206"/>
            <a:ext cx="6952078" cy="43949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200" fill="hold"/>
                                        <p:tgtEl>
                                          <p:spTgt spid="10"/>
                                        </p:tgtEl>
                                        <p:attrNameLst>
                                          <p:attrName>ppt_w</p:attrName>
                                        </p:attrNameLst>
                                      </p:cBhvr>
                                      <p:tavLst>
                                        <p:tav tm="0">
                                          <p:val>
                                            <p:fltVal val="0"/>
                                          </p:val>
                                        </p:tav>
                                        <p:tav tm="100000">
                                          <p:val>
                                            <p:strVal val="#ppt_w"/>
                                          </p:val>
                                        </p:tav>
                                      </p:tavLst>
                                    </p:anim>
                                    <p:anim calcmode="lin" valueType="num">
                                      <p:cBhvr>
                                        <p:cTn id="8" dur="200" fill="hold"/>
                                        <p:tgtEl>
                                          <p:spTgt spid="10"/>
                                        </p:tgtEl>
                                        <p:attrNameLst>
                                          <p:attrName>ppt_h</p:attrName>
                                        </p:attrNameLst>
                                      </p:cBhvr>
                                      <p:tavLst>
                                        <p:tav tm="0">
                                          <p:val>
                                            <p:fltVal val="0"/>
                                          </p:val>
                                        </p:tav>
                                        <p:tav tm="100000">
                                          <p:val>
                                            <p:strVal val="#ppt_h"/>
                                          </p:val>
                                        </p:tav>
                                      </p:tavLst>
                                    </p:anim>
                                    <p:animEffect transition="in" filter="fade">
                                      <p:cBhvr>
                                        <p:cTn id="9"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sp>
        <p:nvSpPr>
          <p:cNvPr id="4" name="矩形 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39571" y="2270314"/>
            <a:ext cx="5093061" cy="5386090"/>
          </a:xfrm>
          <a:prstGeom prst="rect">
            <a:avLst/>
          </a:prstGeom>
        </p:spPr>
        <p:txBody>
          <a:bodyPr wrap="none">
            <a:spAutoFit/>
          </a:bodyPr>
          <a:lstStyle/>
          <a:p>
            <a:r>
              <a:rPr lang="en-US" altLang="zh-CN" sz="34400" b="1"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rPr>
              <a:t>04</a:t>
            </a:r>
            <a:endParaRPr lang="zh-CN" altLang="en-US" sz="34400"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endParaRPr>
          </a:p>
        </p:txBody>
      </p:sp>
      <p:grpSp>
        <p:nvGrpSpPr>
          <p:cNvPr id="3" name="组合 2"/>
          <p:cNvGrpSpPr/>
          <p:nvPr/>
        </p:nvGrpSpPr>
        <p:grpSpPr>
          <a:xfrm>
            <a:off x="1379170" y="1142296"/>
            <a:ext cx="9122575" cy="2369366"/>
            <a:chOff x="1379170" y="1142296"/>
            <a:chExt cx="9122575" cy="2369366"/>
          </a:xfrm>
        </p:grpSpPr>
        <p:sp>
          <p:nvSpPr>
            <p:cNvPr id="8" name="文本框 7"/>
            <p:cNvSpPr txBox="1"/>
            <p:nvPr/>
          </p:nvSpPr>
          <p:spPr>
            <a:xfrm>
              <a:off x="1379170" y="2281069"/>
              <a:ext cx="9122575" cy="1230593"/>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pPr>
                <a:lnSpc>
                  <a:spcPct val="200000"/>
                </a:lnSpc>
              </a:pPr>
              <a:r>
                <a:rPr lang="zh-CN" altLang="en-US" sz="2000" dirty="0">
                  <a:solidFill>
                    <a:srgbClr val="A4947B"/>
                  </a:solidFill>
                </a:rPr>
                <a:t>这次报告能够得以顺利完成，并非我一人之功劳。</a:t>
              </a:r>
              <a:endParaRPr lang="en-US" altLang="zh-CN" sz="2000" dirty="0">
                <a:solidFill>
                  <a:srgbClr val="A4947B"/>
                </a:solidFill>
              </a:endParaRPr>
            </a:p>
            <a:p>
              <a:pPr>
                <a:lnSpc>
                  <a:spcPct val="200000"/>
                </a:lnSpc>
              </a:pPr>
              <a:r>
                <a:rPr lang="zh-CN" altLang="en-US" sz="2000" dirty="0">
                  <a:solidFill>
                    <a:srgbClr val="A4947B"/>
                  </a:solidFill>
                </a:rPr>
                <a:t>感谢指导我的同学。</a:t>
              </a:r>
            </a:p>
          </p:txBody>
        </p:sp>
        <p:sp>
          <p:nvSpPr>
            <p:cNvPr id="9" name="文本框 8"/>
            <p:cNvSpPr txBox="1"/>
            <p:nvPr/>
          </p:nvSpPr>
          <p:spPr>
            <a:xfrm>
              <a:off x="1379170" y="1142296"/>
              <a:ext cx="5414969" cy="58356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总结与致谢</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sp>
        <p:nvSpPr>
          <p:cNvPr id="24" name="矩形 2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V="1">
            <a:off x="5962650" y="272415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084770" y="4436239"/>
            <a:ext cx="5414969" cy="2862322"/>
          </a:xfrm>
          <a:prstGeom prst="rect">
            <a:avLst/>
          </a:prstGeom>
          <a:noFill/>
          <a:effectLst/>
        </p:spPr>
        <p:txBody>
          <a:bodyPr wrap="square" rtlCol="0">
            <a:spAutoFit/>
          </a:bodyPr>
          <a:lstStyle/>
          <a:p>
            <a:r>
              <a:rPr lang="zh-CN" altLang="en-US" sz="6000" b="1" dirty="0">
                <a:solidFill>
                  <a:srgbClr val="A4947B"/>
                </a:solidFill>
                <a:effectLst/>
                <a:latin typeface="微软雅黑" panose="020B0503020204020204" pitchFamily="34" charset="-122"/>
                <a:ea typeface="微软雅黑" panose="020B0503020204020204" pitchFamily="34" charset="-122"/>
              </a:rPr>
              <a:t>谢谢大家</a:t>
            </a:r>
            <a:endParaRPr lang="en-US" altLang="zh-CN" sz="6000" b="1" dirty="0">
              <a:solidFill>
                <a:srgbClr val="A4947B"/>
              </a:solidFill>
              <a:effectLst/>
              <a:latin typeface="微软雅黑" panose="020B0503020204020204" pitchFamily="34" charset="-122"/>
              <a:ea typeface="微软雅黑" panose="020B0503020204020204" pitchFamily="34" charset="-122"/>
            </a:endParaRPr>
          </a:p>
          <a:p>
            <a:r>
              <a:rPr lang="en-US" altLang="zh-CN" sz="6000" b="1" dirty="0">
                <a:solidFill>
                  <a:srgbClr val="A4947B"/>
                </a:solidFill>
                <a:effectLst/>
                <a:latin typeface="微软雅黑" panose="020B0503020204020204" pitchFamily="34" charset="-122"/>
                <a:ea typeface="微软雅黑" panose="020B0503020204020204" pitchFamily="34" charset="-122"/>
              </a:rPr>
              <a:t>Thanks</a:t>
            </a:r>
          </a:p>
          <a:p>
            <a:endParaRPr lang="zh-CN" altLang="en-US" sz="6000" b="1" dirty="0">
              <a:solidFill>
                <a:srgbClr val="A4947B"/>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a:off x="-2196464" y="0"/>
            <a:ext cx="7048500" cy="6858000"/>
          </a:xfrm>
          <a:prstGeom prst="parallelogram">
            <a:avLst>
              <a:gd name="adj" fmla="val 28889"/>
            </a:avLst>
          </a:prstGeom>
          <a:solidFill>
            <a:srgbClr val="2B2C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4786" y="2439275"/>
            <a:ext cx="2733850" cy="923330"/>
          </a:xfrm>
          <a:prstGeom prst="rect">
            <a:avLst/>
          </a:prstGeom>
          <a:noFill/>
          <a:effectLst/>
        </p:spPr>
        <p:txBody>
          <a:bodyPr wrap="square" rtlCol="0">
            <a:spAutoFit/>
          </a:bodyPr>
          <a:lstStyle/>
          <a:p>
            <a:pPr algn="ctr"/>
            <a:r>
              <a:rPr lang="zh-CN" altLang="en-US" sz="5400" dirty="0">
                <a:solidFill>
                  <a:srgbClr val="A4947B"/>
                </a:solidFill>
                <a:effectLst/>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925161" y="3341805"/>
            <a:ext cx="2221474" cy="400110"/>
          </a:xfrm>
          <a:prstGeom prst="rect">
            <a:avLst/>
          </a:prstGeom>
          <a:noFill/>
          <a:effectLst/>
        </p:spPr>
        <p:txBody>
          <a:bodyPr wrap="square" rtlCol="0">
            <a:spAutoFit/>
          </a:bodyPr>
          <a:lstStyle/>
          <a:p>
            <a:pPr algn="ctr"/>
            <a:r>
              <a:rPr lang="en-US" altLang="zh-CN" sz="2000" dirty="0">
                <a:solidFill>
                  <a:srgbClr val="A4947B"/>
                </a:solidFill>
                <a:effectLst/>
                <a:latin typeface="ZapfHumnst Dm BT" panose="020B0602050508020304" pitchFamily="34" charset="0"/>
                <a:ea typeface="微软雅黑" panose="020B0503020204020204" pitchFamily="34" charset="-122"/>
              </a:rPr>
              <a:t>CONTENTS</a:t>
            </a:r>
            <a:endParaRPr lang="zh-CN" altLang="en-US" sz="2000" dirty="0">
              <a:solidFill>
                <a:srgbClr val="A4947B"/>
              </a:solidFill>
              <a:effectLst/>
              <a:latin typeface="ZapfHumnst Dm BT" panose="020B0602050508020304" pitchFamily="34" charset="0"/>
              <a:ea typeface="微软雅黑" panose="020B0503020204020204" pitchFamily="34" charset="-122"/>
            </a:endParaRPr>
          </a:p>
        </p:txBody>
      </p:sp>
      <p:grpSp>
        <p:nvGrpSpPr>
          <p:cNvPr id="54" name="组合 53"/>
          <p:cNvGrpSpPr/>
          <p:nvPr/>
        </p:nvGrpSpPr>
        <p:grpSpPr>
          <a:xfrm>
            <a:off x="4622411" y="1747330"/>
            <a:ext cx="3554104" cy="810867"/>
            <a:chOff x="4738218" y="2208183"/>
            <a:chExt cx="3554104" cy="810867"/>
          </a:xfrm>
        </p:grpSpPr>
        <p:sp>
          <p:nvSpPr>
            <p:cNvPr id="14" name="文本框 13"/>
            <p:cNvSpPr txBox="1"/>
            <p:nvPr/>
          </p:nvSpPr>
          <p:spPr>
            <a:xfrm>
              <a:off x="4871809" y="2249609"/>
              <a:ext cx="432053" cy="769441"/>
            </a:xfrm>
            <a:prstGeom prst="rect">
              <a:avLst/>
            </a:prstGeom>
            <a:noFill/>
          </p:spPr>
          <p:txBody>
            <a:bodyPr wrap="square" rtlCol="0">
              <a:spAutoFit/>
            </a:bodyPr>
            <a:lstStyle/>
            <a:p>
              <a:r>
                <a:rPr lang="en-US" altLang="zh-CN" sz="4400" b="1" dirty="0">
                  <a:solidFill>
                    <a:srgbClr val="A4947B"/>
                  </a:solidFill>
                  <a:effectLst/>
                  <a:latin typeface="微软雅黑" panose="020B0503020204020204" pitchFamily="34" charset="-122"/>
                  <a:ea typeface="微软雅黑" panose="020B0503020204020204" pitchFamily="34" charset="-122"/>
                </a:rPr>
                <a:t>1</a:t>
              </a:r>
              <a:endParaRPr lang="zh-CN" altLang="en-US" sz="4400" b="1" dirty="0">
                <a:solidFill>
                  <a:srgbClr val="A4947B"/>
                </a:solidFill>
                <a:effectLst/>
                <a:latin typeface="微软雅黑" panose="020B0503020204020204" pitchFamily="34" charset="-122"/>
                <a:ea typeface="微软雅黑" panose="020B0503020204020204" pitchFamily="34" charset="-122"/>
              </a:endParaRPr>
            </a:p>
          </p:txBody>
        </p:sp>
        <p:sp>
          <p:nvSpPr>
            <p:cNvPr id="16" name="Freeform 13"/>
            <p:cNvSpPr/>
            <p:nvPr/>
          </p:nvSpPr>
          <p:spPr bwMode="auto">
            <a:xfrm>
              <a:off x="4738218" y="23209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17" name="Freeform 13"/>
            <p:cNvSpPr/>
            <p:nvPr/>
          </p:nvSpPr>
          <p:spPr bwMode="auto">
            <a:xfrm flipH="1">
              <a:off x="5354779" y="23209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20" name="文本框 19"/>
            <p:cNvSpPr txBox="1"/>
            <p:nvPr/>
          </p:nvSpPr>
          <p:spPr>
            <a:xfrm>
              <a:off x="5684053" y="2208183"/>
              <a:ext cx="2608269" cy="398780"/>
            </a:xfrm>
            <a:prstGeom prst="rect">
              <a:avLst/>
            </a:prstGeom>
            <a:noFill/>
            <a:effectLst/>
          </p:spPr>
          <p:txBody>
            <a:bodyPr wrap="square" rtlCol="0">
              <a:spAutoFit/>
            </a:bodyPr>
            <a:lstStyle/>
            <a:p>
              <a:r>
                <a:rPr lang="zh-CN" altLang="en-US" sz="2000" b="1" dirty="0">
                  <a:solidFill>
                    <a:srgbClr val="A4947B"/>
                  </a:solidFill>
                  <a:effectLst/>
                  <a:latin typeface="微软雅黑" panose="020B0503020204020204" pitchFamily="34" charset="-122"/>
                  <a:ea typeface="微软雅黑" panose="020B0503020204020204" pitchFamily="34" charset="-122"/>
                </a:rPr>
                <a:t>数据集来源</a:t>
              </a:r>
            </a:p>
          </p:txBody>
        </p:sp>
      </p:grpSp>
      <p:grpSp>
        <p:nvGrpSpPr>
          <p:cNvPr id="55" name="组合 54"/>
          <p:cNvGrpSpPr/>
          <p:nvPr/>
        </p:nvGrpSpPr>
        <p:grpSpPr>
          <a:xfrm>
            <a:off x="8168425" y="1747330"/>
            <a:ext cx="3442520" cy="810867"/>
            <a:chOff x="7824318" y="2208183"/>
            <a:chExt cx="3442520" cy="810867"/>
          </a:xfrm>
        </p:grpSpPr>
        <p:sp>
          <p:nvSpPr>
            <p:cNvPr id="24" name="文本框 23"/>
            <p:cNvSpPr txBox="1"/>
            <p:nvPr/>
          </p:nvSpPr>
          <p:spPr>
            <a:xfrm>
              <a:off x="7957909" y="2249609"/>
              <a:ext cx="432053" cy="769441"/>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solidFill>
                    <a:srgbClr val="A4947B"/>
                  </a:solidFill>
                  <a:effectLst/>
                </a:rPr>
                <a:t>2</a:t>
              </a:r>
              <a:endParaRPr lang="zh-CN" altLang="en-US" dirty="0">
                <a:solidFill>
                  <a:srgbClr val="A4947B"/>
                </a:solidFill>
                <a:effectLst/>
              </a:endParaRPr>
            </a:p>
          </p:txBody>
        </p:sp>
        <p:sp>
          <p:nvSpPr>
            <p:cNvPr id="26" name="Freeform 13"/>
            <p:cNvSpPr/>
            <p:nvPr/>
          </p:nvSpPr>
          <p:spPr bwMode="auto">
            <a:xfrm>
              <a:off x="7824318" y="23209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27" name="Freeform 13"/>
            <p:cNvSpPr/>
            <p:nvPr/>
          </p:nvSpPr>
          <p:spPr bwMode="auto">
            <a:xfrm flipH="1">
              <a:off x="8440879" y="23209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30" name="文本框 29"/>
            <p:cNvSpPr txBox="1"/>
            <p:nvPr/>
          </p:nvSpPr>
          <p:spPr>
            <a:xfrm>
              <a:off x="8770153" y="2208183"/>
              <a:ext cx="2496685" cy="400110"/>
            </a:xfrm>
            <a:prstGeom prst="rect">
              <a:avLst/>
            </a:prstGeom>
            <a:noFill/>
            <a:effectLst/>
          </p:spPr>
          <p:txBody>
            <a:bodyPr wrap="square" rtlCol="0">
              <a:spAutoFit/>
            </a:bodyPr>
            <a:lstStyle/>
            <a:p>
              <a:r>
                <a:rPr lang="zh-CN" altLang="en-US" sz="2000" b="1" dirty="0">
                  <a:solidFill>
                    <a:srgbClr val="A4947B"/>
                  </a:solidFill>
                  <a:effectLst/>
                  <a:latin typeface="微软雅黑" panose="020B0503020204020204" pitchFamily="34" charset="-122"/>
                  <a:ea typeface="微软雅黑" panose="020B0503020204020204" pitchFamily="34" charset="-122"/>
                </a:rPr>
                <a:t>研究方法及过程</a:t>
              </a:r>
            </a:p>
          </p:txBody>
        </p:sp>
      </p:grpSp>
      <p:grpSp>
        <p:nvGrpSpPr>
          <p:cNvPr id="4" name="组合 3"/>
          <p:cNvGrpSpPr/>
          <p:nvPr/>
        </p:nvGrpSpPr>
        <p:grpSpPr>
          <a:xfrm>
            <a:off x="8168425" y="3984534"/>
            <a:ext cx="3298544" cy="810867"/>
            <a:chOff x="7824318" y="3617883"/>
            <a:chExt cx="3298544" cy="810867"/>
          </a:xfrm>
        </p:grpSpPr>
        <p:sp>
          <p:nvSpPr>
            <p:cNvPr id="44" name="文本框 43"/>
            <p:cNvSpPr txBox="1"/>
            <p:nvPr/>
          </p:nvSpPr>
          <p:spPr>
            <a:xfrm>
              <a:off x="7957909" y="3659309"/>
              <a:ext cx="432053" cy="769441"/>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solidFill>
                    <a:srgbClr val="A4947B"/>
                  </a:solidFill>
                  <a:effectLst/>
                </a:rPr>
                <a:t>4</a:t>
              </a:r>
              <a:endParaRPr lang="zh-CN" altLang="en-US" dirty="0">
                <a:solidFill>
                  <a:srgbClr val="A4947B"/>
                </a:solidFill>
                <a:effectLst/>
              </a:endParaRPr>
            </a:p>
          </p:txBody>
        </p:sp>
        <p:sp>
          <p:nvSpPr>
            <p:cNvPr id="46" name="Freeform 13"/>
            <p:cNvSpPr/>
            <p:nvPr/>
          </p:nvSpPr>
          <p:spPr bwMode="auto">
            <a:xfrm>
              <a:off x="7824318" y="37306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47" name="Freeform 13"/>
            <p:cNvSpPr/>
            <p:nvPr/>
          </p:nvSpPr>
          <p:spPr bwMode="auto">
            <a:xfrm flipH="1">
              <a:off x="8440879" y="37306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50" name="文本框 49"/>
            <p:cNvSpPr txBox="1"/>
            <p:nvPr/>
          </p:nvSpPr>
          <p:spPr>
            <a:xfrm>
              <a:off x="8770154" y="3617883"/>
              <a:ext cx="2352708" cy="398780"/>
            </a:xfrm>
            <a:prstGeom prst="rect">
              <a:avLst/>
            </a:prstGeom>
            <a:noFill/>
            <a:effectLst/>
          </p:spPr>
          <p:txBody>
            <a:bodyPr wrap="square" rtlCol="0">
              <a:spAutoFit/>
            </a:bodyPr>
            <a:lstStyle/>
            <a:p>
              <a:r>
                <a:rPr lang="zh-CN" altLang="en-US" sz="2000" b="1" dirty="0">
                  <a:solidFill>
                    <a:srgbClr val="A4947B"/>
                  </a:solidFill>
                  <a:effectLst/>
                  <a:latin typeface="微软雅黑" panose="020B0503020204020204" pitchFamily="34" charset="-122"/>
                  <a:ea typeface="微软雅黑" panose="020B0503020204020204" pitchFamily="34" charset="-122"/>
                </a:rPr>
                <a:t>总结</a:t>
              </a:r>
            </a:p>
          </p:txBody>
        </p:sp>
      </p:grpSp>
      <p:grpSp>
        <p:nvGrpSpPr>
          <p:cNvPr id="56" name="组合 55"/>
          <p:cNvGrpSpPr/>
          <p:nvPr/>
        </p:nvGrpSpPr>
        <p:grpSpPr>
          <a:xfrm>
            <a:off x="4622411" y="3984534"/>
            <a:ext cx="3651744" cy="810867"/>
            <a:chOff x="4738218" y="3617883"/>
            <a:chExt cx="3651744" cy="810867"/>
          </a:xfrm>
        </p:grpSpPr>
        <p:sp>
          <p:nvSpPr>
            <p:cNvPr id="40" name="文本框 39"/>
            <p:cNvSpPr txBox="1"/>
            <p:nvPr/>
          </p:nvSpPr>
          <p:spPr>
            <a:xfrm>
              <a:off x="5684054" y="3617883"/>
              <a:ext cx="2705908" cy="400110"/>
            </a:xfrm>
            <a:prstGeom prst="rect">
              <a:avLst/>
            </a:prstGeom>
            <a:noFill/>
            <a:effectLst/>
          </p:spPr>
          <p:txBody>
            <a:bodyPr wrap="square" rtlCol="0">
              <a:spAutoFit/>
            </a:bodyPr>
            <a:lstStyle/>
            <a:p>
              <a:r>
                <a:rPr lang="zh-CN" altLang="en-US" sz="2000" b="1" dirty="0">
                  <a:solidFill>
                    <a:srgbClr val="A4947B"/>
                  </a:solidFill>
                  <a:effectLst/>
                  <a:latin typeface="微软雅黑" panose="020B0503020204020204" pitchFamily="34" charset="-122"/>
                  <a:ea typeface="微软雅黑" panose="020B0503020204020204" pitchFamily="34" charset="-122"/>
                </a:rPr>
                <a:t>研究成果展示</a:t>
              </a:r>
            </a:p>
          </p:txBody>
        </p:sp>
        <p:grpSp>
          <p:nvGrpSpPr>
            <p:cNvPr id="53" name="组合 52"/>
            <p:cNvGrpSpPr/>
            <p:nvPr/>
          </p:nvGrpSpPr>
          <p:grpSpPr>
            <a:xfrm>
              <a:off x="4738218" y="3659309"/>
              <a:ext cx="797280" cy="769441"/>
              <a:chOff x="4738218" y="3659309"/>
              <a:chExt cx="797280" cy="769441"/>
            </a:xfrm>
          </p:grpSpPr>
          <p:sp>
            <p:nvSpPr>
              <p:cNvPr id="34" name="文本框 33"/>
              <p:cNvSpPr txBox="1"/>
              <p:nvPr/>
            </p:nvSpPr>
            <p:spPr>
              <a:xfrm>
                <a:off x="4871809" y="3659309"/>
                <a:ext cx="432053" cy="769441"/>
              </a:xfrm>
              <a:prstGeom prst="rect">
                <a:avLst/>
              </a:prstGeom>
              <a:noFill/>
            </p:spPr>
            <p:txBody>
              <a:bodyPr wrap="square" rtlCol="0">
                <a:spAutoFit/>
              </a:bodyPr>
              <a:lstStyle>
                <a:defPPr>
                  <a:defRPr lang="zh-CN"/>
                </a:defPPr>
                <a:lvl1pPr>
                  <a:defRPr sz="4400" b="1">
                    <a:solidFill>
                      <a:srgbClr val="45D8FF"/>
                    </a:solidFill>
                    <a:effectLst>
                      <a:outerShdw blurRad="101600" algn="ctr" rotWithShape="0">
                        <a:srgbClr val="45D8FF">
                          <a:alpha val="90000"/>
                        </a:srgbClr>
                      </a:outerShdw>
                    </a:effectLst>
                    <a:latin typeface="微软雅黑" panose="020B0503020204020204" pitchFamily="34" charset="-122"/>
                    <a:ea typeface="微软雅黑" panose="020B0503020204020204" pitchFamily="34" charset="-122"/>
                  </a:defRPr>
                </a:lvl1pPr>
              </a:lstStyle>
              <a:p>
                <a:r>
                  <a:rPr lang="en-US" altLang="zh-CN" dirty="0">
                    <a:solidFill>
                      <a:srgbClr val="A4947B"/>
                    </a:solidFill>
                    <a:effectLst/>
                  </a:rPr>
                  <a:t>3</a:t>
                </a:r>
                <a:endParaRPr lang="zh-CN" altLang="en-US" dirty="0">
                  <a:solidFill>
                    <a:srgbClr val="A4947B"/>
                  </a:solidFill>
                  <a:effectLst/>
                </a:endParaRPr>
              </a:p>
            </p:txBody>
          </p:sp>
          <p:sp>
            <p:nvSpPr>
              <p:cNvPr id="36" name="Freeform 13"/>
              <p:cNvSpPr/>
              <p:nvPr/>
            </p:nvSpPr>
            <p:spPr bwMode="auto">
              <a:xfrm>
                <a:off x="4738218" y="37306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sp>
            <p:nvSpPr>
              <p:cNvPr id="37" name="Freeform 13"/>
              <p:cNvSpPr/>
              <p:nvPr/>
            </p:nvSpPr>
            <p:spPr bwMode="auto">
              <a:xfrm flipH="1">
                <a:off x="5354779" y="3730684"/>
                <a:ext cx="180719" cy="614221"/>
              </a:xfrm>
              <a:custGeom>
                <a:avLst/>
                <a:gdLst>
                  <a:gd name="T0" fmla="*/ 321 w 321"/>
                  <a:gd name="T1" fmla="*/ 1091 h 1091"/>
                  <a:gd name="T2" fmla="*/ 0 w 321"/>
                  <a:gd name="T3" fmla="*/ 1091 h 1091"/>
                  <a:gd name="T4" fmla="*/ 0 w 321"/>
                  <a:gd name="T5" fmla="*/ 0 h 1091"/>
                  <a:gd name="T6" fmla="*/ 321 w 321"/>
                  <a:gd name="T7" fmla="*/ 0 h 1091"/>
                  <a:gd name="T8" fmla="*/ 321 w 321"/>
                  <a:gd name="T9" fmla="*/ 57 h 1091"/>
                  <a:gd name="T10" fmla="*/ 58 w 321"/>
                  <a:gd name="T11" fmla="*/ 57 h 1091"/>
                  <a:gd name="T12" fmla="*/ 58 w 321"/>
                  <a:gd name="T13" fmla="*/ 1034 h 1091"/>
                  <a:gd name="T14" fmla="*/ 321 w 321"/>
                  <a:gd name="T15" fmla="*/ 1034 h 1091"/>
                  <a:gd name="T16" fmla="*/ 321 w 321"/>
                  <a:gd name="T17" fmla="*/ 1091 h 1091"/>
                  <a:gd name="T18" fmla="*/ 321 w 321"/>
                  <a:gd name="T19" fmla="*/ 109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1" h="1091">
                    <a:moveTo>
                      <a:pt x="321" y="1091"/>
                    </a:moveTo>
                    <a:lnTo>
                      <a:pt x="0" y="1091"/>
                    </a:lnTo>
                    <a:lnTo>
                      <a:pt x="0" y="0"/>
                    </a:lnTo>
                    <a:lnTo>
                      <a:pt x="321" y="0"/>
                    </a:lnTo>
                    <a:lnTo>
                      <a:pt x="321" y="57"/>
                    </a:lnTo>
                    <a:lnTo>
                      <a:pt x="58" y="57"/>
                    </a:lnTo>
                    <a:lnTo>
                      <a:pt x="58" y="1034"/>
                    </a:lnTo>
                    <a:lnTo>
                      <a:pt x="321" y="1034"/>
                    </a:lnTo>
                    <a:lnTo>
                      <a:pt x="321" y="1091"/>
                    </a:lnTo>
                    <a:lnTo>
                      <a:pt x="321" y="1091"/>
                    </a:lnTo>
                    <a:close/>
                  </a:path>
                </a:pathLst>
              </a:custGeom>
              <a:solidFill>
                <a:srgbClr val="A4947B"/>
              </a:solidFill>
              <a:ln>
                <a:noFill/>
              </a:ln>
              <a:effectLst/>
            </p:spPr>
            <p:txBody>
              <a:bodyPr vert="horz" wrap="square" lIns="91440" tIns="45720" rIns="91440" bIns="45720" numCol="1" anchor="t" anchorCtr="0" compatLnSpc="1"/>
              <a:lstStyle/>
              <a:p>
                <a:endParaRPr lang="zh-CN" altLang="en-US" sz="500">
                  <a:solidFill>
                    <a:srgbClr val="A4947B"/>
                  </a:solidFill>
                  <a:effectLst/>
                </a:endParaRPr>
              </a:p>
            </p:txBody>
          </p:sp>
        </p:grpSp>
      </p:grpSp>
      <p:sp>
        <p:nvSpPr>
          <p:cNvPr id="52" name="矩形 51"/>
          <p:cNvSpPr/>
          <p:nvPr/>
        </p:nvSpPr>
        <p:spPr>
          <a:xfrm>
            <a:off x="1683315" y="3848595"/>
            <a:ext cx="636791" cy="45719"/>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300" fill="hold"/>
                                        <p:tgtEl>
                                          <p:spTgt spid="10"/>
                                        </p:tgtEl>
                                        <p:attrNameLst>
                                          <p:attrName>ppt_w</p:attrName>
                                        </p:attrNameLst>
                                      </p:cBhvr>
                                      <p:tavLst>
                                        <p:tav tm="0">
                                          <p:val>
                                            <p:fltVal val="0"/>
                                          </p:val>
                                        </p:tav>
                                        <p:tav tm="100000">
                                          <p:val>
                                            <p:strVal val="#ppt_w"/>
                                          </p:val>
                                        </p:tav>
                                      </p:tavLst>
                                    </p:anim>
                                    <p:anim calcmode="lin" valueType="num">
                                      <p:cBhvr>
                                        <p:cTn id="8" dur="300" fill="hold"/>
                                        <p:tgtEl>
                                          <p:spTgt spid="10"/>
                                        </p:tgtEl>
                                        <p:attrNameLst>
                                          <p:attrName>ppt_h</p:attrName>
                                        </p:attrNameLst>
                                      </p:cBhvr>
                                      <p:tavLst>
                                        <p:tav tm="0">
                                          <p:val>
                                            <p:fltVal val="0"/>
                                          </p:val>
                                        </p:tav>
                                        <p:tav tm="100000">
                                          <p:val>
                                            <p:strVal val="#ppt_h"/>
                                          </p:val>
                                        </p:tav>
                                      </p:tavLst>
                                    </p:anim>
                                    <p:animEffect transition="in" filter="fade">
                                      <p:cBhvr>
                                        <p:cTn id="9" dur="300"/>
                                        <p:tgtEl>
                                          <p:spTgt spid="10"/>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200" fill="hold"/>
                                        <p:tgtEl>
                                          <p:spTgt spid="11"/>
                                        </p:tgtEl>
                                        <p:attrNameLst>
                                          <p:attrName>ppt_w</p:attrName>
                                        </p:attrNameLst>
                                      </p:cBhvr>
                                      <p:tavLst>
                                        <p:tav tm="0">
                                          <p:val>
                                            <p:fltVal val="0"/>
                                          </p:val>
                                        </p:tav>
                                        <p:tav tm="100000">
                                          <p:val>
                                            <p:strVal val="#ppt_w"/>
                                          </p:val>
                                        </p:tav>
                                      </p:tavLst>
                                    </p:anim>
                                    <p:anim calcmode="lin" valueType="num">
                                      <p:cBhvr>
                                        <p:cTn id="13" dur="200" fill="hold"/>
                                        <p:tgtEl>
                                          <p:spTgt spid="11"/>
                                        </p:tgtEl>
                                        <p:attrNameLst>
                                          <p:attrName>ppt_h</p:attrName>
                                        </p:attrNameLst>
                                      </p:cBhvr>
                                      <p:tavLst>
                                        <p:tav tm="0">
                                          <p:val>
                                            <p:fltVal val="0"/>
                                          </p:val>
                                        </p:tav>
                                        <p:tav tm="100000">
                                          <p:val>
                                            <p:strVal val="#ppt_h"/>
                                          </p:val>
                                        </p:tav>
                                      </p:tavLst>
                                    </p:anim>
                                    <p:animEffect transition="in" filter="fade">
                                      <p:cBhvr>
                                        <p:cTn id="14"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sp>
        <p:nvSpPr>
          <p:cNvPr id="4" name="矩形 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38333" y="2219514"/>
            <a:ext cx="5093061" cy="5386090"/>
          </a:xfrm>
          <a:prstGeom prst="rect">
            <a:avLst/>
          </a:prstGeom>
        </p:spPr>
        <p:txBody>
          <a:bodyPr wrap="none">
            <a:spAutoFit/>
          </a:bodyPr>
          <a:lstStyle/>
          <a:p>
            <a:r>
              <a:rPr lang="en-US" altLang="zh-CN" sz="34400" b="1"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rPr>
              <a:t>01</a:t>
            </a:r>
            <a:endParaRPr lang="zh-CN" altLang="en-US" sz="34400"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endParaRPr>
          </a:p>
        </p:txBody>
      </p:sp>
      <p:grpSp>
        <p:nvGrpSpPr>
          <p:cNvPr id="3" name="组合 2"/>
          <p:cNvGrpSpPr/>
          <p:nvPr/>
        </p:nvGrpSpPr>
        <p:grpSpPr>
          <a:xfrm>
            <a:off x="521920" y="1142296"/>
            <a:ext cx="10596245" cy="4798060"/>
            <a:chOff x="521920" y="1142296"/>
            <a:chExt cx="10596245" cy="4798060"/>
          </a:xfrm>
        </p:grpSpPr>
        <p:sp>
          <p:nvSpPr>
            <p:cNvPr id="5" name="文本框 4"/>
            <p:cNvSpPr txBox="1"/>
            <p:nvPr/>
          </p:nvSpPr>
          <p:spPr>
            <a:xfrm>
              <a:off x="1379170" y="1865561"/>
              <a:ext cx="9738995" cy="398780"/>
            </a:xfrm>
            <a:prstGeom prst="rect">
              <a:avLst/>
            </a:prstGeom>
            <a:noFill/>
            <a:effectLst/>
          </p:spPr>
          <p:txBody>
            <a:bodyPr wrap="square" rtlCol="0">
              <a:spAutoFit/>
            </a:bodyPr>
            <a:lstStyle/>
            <a:p>
              <a:r>
                <a:rPr lang="en-US" altLang="zh-CN" sz="2000" dirty="0">
                  <a:solidFill>
                    <a:srgbClr val="A4947B"/>
                  </a:solidFill>
                  <a:effectLst/>
                  <a:latin typeface="微软雅黑" panose="020B0503020204020204" pitchFamily="34" charset="-122"/>
                  <a:ea typeface="微软雅黑" panose="020B0503020204020204" pitchFamily="34" charset="-122"/>
                </a:rPr>
                <a:t>Kaggle    	https://www.kaggle.com/primaryobjects/voicegender</a:t>
              </a:r>
            </a:p>
          </p:txBody>
        </p:sp>
        <p:sp>
          <p:nvSpPr>
            <p:cNvPr id="8" name="文本框 7"/>
            <p:cNvSpPr txBox="1"/>
            <p:nvPr/>
          </p:nvSpPr>
          <p:spPr>
            <a:xfrm>
              <a:off x="521920" y="2402136"/>
              <a:ext cx="2688590" cy="3538220"/>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zh-CN" altLang="en-US" sz="1600" dirty="0">
                  <a:solidFill>
                    <a:srgbClr val="A4947B"/>
                  </a:solidFill>
                  <a:effectLst/>
                  <a:latin typeface="ZapfHumnst Dm BT" panose="020B0602050508020304" pitchFamily="34" charset="0"/>
                </a:rPr>
                <a:t>数据集简介：这个数据集是基于对男女语音段进行合理的声音预处理而得到的语音特征(并不包含原始语音段)。集合中共有3168条数据，男女各1584条，每条数据可视作一个长度为21的一维数组。其中前20个数值是这条语音的20个特征值，这些特征值包括了语音信号的长度、基频、标准差、频带中值点/一分位频率/三分位频率等；最后一个数值是性别标记。</a:t>
              </a:r>
            </a:p>
          </p:txBody>
        </p:sp>
        <p:sp>
          <p:nvSpPr>
            <p:cNvPr id="9" name="文本框 8"/>
            <p:cNvSpPr txBox="1"/>
            <p:nvPr/>
          </p:nvSpPr>
          <p:spPr>
            <a:xfrm>
              <a:off x="1379170" y="1142296"/>
              <a:ext cx="5414969" cy="58356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数据集来源</a:t>
              </a:r>
            </a:p>
          </p:txBody>
        </p:sp>
      </p:grpSp>
      <p:pic>
        <p:nvPicPr>
          <p:cNvPr id="2" name="图片 1"/>
          <p:cNvPicPr>
            <a:picLocks noChangeAspect="1"/>
          </p:cNvPicPr>
          <p:nvPr>
            <p:custDataLst>
              <p:tags r:id="rId1"/>
            </p:custDataLst>
          </p:nvPr>
        </p:nvPicPr>
        <p:blipFill>
          <a:blip r:embed="rId3"/>
          <a:srcRect b="21938"/>
          <a:stretch>
            <a:fillRect/>
          </a:stretch>
        </p:blipFill>
        <p:spPr>
          <a:xfrm>
            <a:off x="4274185" y="3451225"/>
            <a:ext cx="7613015" cy="2618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8150" y="1401445"/>
            <a:ext cx="4874260" cy="3997325"/>
          </a:xfrm>
          <a:prstGeom prst="rect">
            <a:avLst/>
          </a:prstGeom>
          <a:solidFill>
            <a:srgbClr val="2B2C31"/>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79895" y="1400810"/>
            <a:ext cx="5198110" cy="3997960"/>
          </a:xfrm>
          <a:prstGeom prst="rect">
            <a:avLst/>
          </a:prstGeom>
          <a:solidFill>
            <a:srgbClr val="A4947B"/>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38150" y="534035"/>
            <a:ext cx="7028815" cy="58356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朴素贝叶斯算法</a:t>
            </a:r>
            <a:r>
              <a:rPr lang="en-US" altLang="zh-CN" sz="3200" b="1" dirty="0">
                <a:solidFill>
                  <a:srgbClr val="A4947B"/>
                </a:solidFill>
                <a:effectLst/>
                <a:latin typeface="微软雅黑" panose="020B0503020204020204" pitchFamily="34" charset="-122"/>
                <a:ea typeface="微软雅黑" panose="020B0503020204020204" pitchFamily="34" charset="-122"/>
              </a:rPr>
              <a:t>--</a:t>
            </a:r>
            <a:r>
              <a:rPr lang="zh-CN" altLang="en-US" sz="3200" b="1" dirty="0">
                <a:solidFill>
                  <a:srgbClr val="A4947B"/>
                </a:solidFill>
                <a:effectLst/>
                <a:latin typeface="微软雅黑" panose="020B0503020204020204" pitchFamily="34" charset="-122"/>
                <a:ea typeface="微软雅黑" panose="020B0503020204020204" pitchFamily="34" charset="-122"/>
              </a:rPr>
              <a:t>基于</a:t>
            </a:r>
            <a:r>
              <a:rPr lang="en-US" altLang="zh-CN" sz="3200" b="1" dirty="0">
                <a:solidFill>
                  <a:srgbClr val="A4947B"/>
                </a:solidFill>
                <a:effectLst/>
                <a:latin typeface="微软雅黑" panose="020B0503020204020204" pitchFamily="34" charset="-122"/>
                <a:ea typeface="微软雅黑" panose="020B0503020204020204" pitchFamily="34" charset="-122"/>
              </a:rPr>
              <a:t>sklearn</a:t>
            </a:r>
            <a:r>
              <a:rPr lang="zh-CN" altLang="en-US" sz="3200" b="1" dirty="0">
                <a:solidFill>
                  <a:srgbClr val="A4947B"/>
                </a:solidFill>
                <a:effectLst/>
                <a:latin typeface="微软雅黑" panose="020B0503020204020204" pitchFamily="34" charset="-122"/>
                <a:ea typeface="微软雅黑" panose="020B0503020204020204" pitchFamily="34" charset="-122"/>
              </a:rPr>
              <a:t>库实现</a:t>
            </a:r>
          </a:p>
        </p:txBody>
      </p:sp>
      <p:sp>
        <p:nvSpPr>
          <p:cNvPr id="17" name="文本框 16"/>
          <p:cNvSpPr txBox="1"/>
          <p:nvPr/>
        </p:nvSpPr>
        <p:spPr>
          <a:xfrm>
            <a:off x="438009" y="1570174"/>
            <a:ext cx="3236282" cy="2676525"/>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200000"/>
              </a:lnSpc>
            </a:pPr>
            <a:r>
              <a:rPr lang="zh-CN" altLang="en-US" sz="1400" dirty="0">
                <a:solidFill>
                  <a:srgbClr val="A4947B"/>
                </a:solidFill>
              </a:rPr>
              <a:t>首先我们得知这组声音数据是连续型（</a:t>
            </a:r>
            <a:r>
              <a:rPr lang="en-US" altLang="zh-CN" sz="1400" dirty="0">
                <a:solidFill>
                  <a:srgbClr val="A4947B"/>
                </a:solidFill>
              </a:rPr>
              <a:t>ps</a:t>
            </a:r>
            <a:r>
              <a:rPr lang="zh-CN" altLang="en-US" sz="1400" dirty="0">
                <a:solidFill>
                  <a:srgbClr val="A4947B"/>
                </a:solidFill>
              </a:rPr>
              <a:t>：如何快速辨别数据是连续还是离散的：离散的数据一般都是可数的（比如类别是无法分割的），连续的数据一般是不可数的（比如长度等，可以通过提高小数点位数提高精度，是可分的））</a:t>
            </a:r>
            <a:endParaRPr lang="en-US" altLang="zh-CN" sz="1400" dirty="0">
              <a:solidFill>
                <a:srgbClr val="A4947B"/>
              </a:solidFill>
            </a:endParaRPr>
          </a:p>
        </p:txBody>
      </p:sp>
      <p:grpSp>
        <p:nvGrpSpPr>
          <p:cNvPr id="18" name="组合 17"/>
          <p:cNvGrpSpPr/>
          <p:nvPr/>
        </p:nvGrpSpPr>
        <p:grpSpPr>
          <a:xfrm>
            <a:off x="3988435" y="4359275"/>
            <a:ext cx="922655" cy="763270"/>
            <a:chOff x="6645276" y="-1306513"/>
            <a:chExt cx="779462" cy="774700"/>
          </a:xfrm>
          <a:solidFill>
            <a:schemeClr val="bg1"/>
          </a:solidFill>
          <a:effectLst/>
        </p:grpSpPr>
        <p:sp>
          <p:nvSpPr>
            <p:cNvPr id="19" name="Freeform 28"/>
            <p:cNvSpPr/>
            <p:nvPr/>
          </p:nvSpPr>
          <p:spPr bwMode="auto">
            <a:xfrm>
              <a:off x="6713538" y="-1062038"/>
              <a:ext cx="395288" cy="392113"/>
            </a:xfrm>
            <a:custGeom>
              <a:avLst/>
              <a:gdLst>
                <a:gd name="T0" fmla="*/ 0 w 249"/>
                <a:gd name="T1" fmla="*/ 14 h 247"/>
                <a:gd name="T2" fmla="*/ 16 w 249"/>
                <a:gd name="T3" fmla="*/ 0 h 247"/>
                <a:gd name="T4" fmla="*/ 249 w 249"/>
                <a:gd name="T5" fmla="*/ 232 h 247"/>
                <a:gd name="T6" fmla="*/ 232 w 249"/>
                <a:gd name="T7" fmla="*/ 247 h 247"/>
                <a:gd name="T8" fmla="*/ 0 w 249"/>
                <a:gd name="T9" fmla="*/ 14 h 247"/>
                <a:gd name="T10" fmla="*/ 0 w 249"/>
                <a:gd name="T11" fmla="*/ 14 h 247"/>
              </a:gdLst>
              <a:ahLst/>
              <a:cxnLst>
                <a:cxn ang="0">
                  <a:pos x="T0" y="T1"/>
                </a:cxn>
                <a:cxn ang="0">
                  <a:pos x="T2" y="T3"/>
                </a:cxn>
                <a:cxn ang="0">
                  <a:pos x="T4" y="T5"/>
                </a:cxn>
                <a:cxn ang="0">
                  <a:pos x="T6" y="T7"/>
                </a:cxn>
                <a:cxn ang="0">
                  <a:pos x="T8" y="T9"/>
                </a:cxn>
                <a:cxn ang="0">
                  <a:pos x="T10" y="T11"/>
                </a:cxn>
              </a:cxnLst>
              <a:rect l="0" t="0" r="r" b="b"/>
              <a:pathLst>
                <a:path w="249" h="247">
                  <a:moveTo>
                    <a:pt x="0" y="14"/>
                  </a:moveTo>
                  <a:lnTo>
                    <a:pt x="16" y="0"/>
                  </a:lnTo>
                  <a:lnTo>
                    <a:pt x="249" y="232"/>
                  </a:lnTo>
                  <a:lnTo>
                    <a:pt x="232" y="247"/>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9"/>
            <p:cNvSpPr/>
            <p:nvPr/>
          </p:nvSpPr>
          <p:spPr bwMode="auto">
            <a:xfrm>
              <a:off x="6804026" y="-1152525"/>
              <a:ext cx="393700" cy="395288"/>
            </a:xfrm>
            <a:custGeom>
              <a:avLst/>
              <a:gdLst>
                <a:gd name="T0" fmla="*/ 0 w 248"/>
                <a:gd name="T1" fmla="*/ 17 h 249"/>
                <a:gd name="T2" fmla="*/ 16 w 248"/>
                <a:gd name="T3" fmla="*/ 0 h 249"/>
                <a:gd name="T4" fmla="*/ 248 w 248"/>
                <a:gd name="T5" fmla="*/ 232 h 249"/>
                <a:gd name="T6" fmla="*/ 232 w 248"/>
                <a:gd name="T7" fmla="*/ 249 h 249"/>
                <a:gd name="T8" fmla="*/ 0 w 248"/>
                <a:gd name="T9" fmla="*/ 17 h 249"/>
                <a:gd name="T10" fmla="*/ 0 w 248"/>
                <a:gd name="T11" fmla="*/ 17 h 249"/>
              </a:gdLst>
              <a:ahLst/>
              <a:cxnLst>
                <a:cxn ang="0">
                  <a:pos x="T0" y="T1"/>
                </a:cxn>
                <a:cxn ang="0">
                  <a:pos x="T2" y="T3"/>
                </a:cxn>
                <a:cxn ang="0">
                  <a:pos x="T4" y="T5"/>
                </a:cxn>
                <a:cxn ang="0">
                  <a:pos x="T6" y="T7"/>
                </a:cxn>
                <a:cxn ang="0">
                  <a:pos x="T8" y="T9"/>
                </a:cxn>
                <a:cxn ang="0">
                  <a:pos x="T10" y="T11"/>
                </a:cxn>
              </a:cxnLst>
              <a:rect l="0" t="0" r="r" b="b"/>
              <a:pathLst>
                <a:path w="248" h="249">
                  <a:moveTo>
                    <a:pt x="0" y="17"/>
                  </a:moveTo>
                  <a:lnTo>
                    <a:pt x="16" y="0"/>
                  </a:lnTo>
                  <a:lnTo>
                    <a:pt x="248" y="232"/>
                  </a:lnTo>
                  <a:lnTo>
                    <a:pt x="232" y="249"/>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0"/>
            <p:cNvSpPr/>
            <p:nvPr/>
          </p:nvSpPr>
          <p:spPr bwMode="auto">
            <a:xfrm>
              <a:off x="6889751" y="-1238250"/>
              <a:ext cx="395288" cy="395288"/>
            </a:xfrm>
            <a:custGeom>
              <a:avLst/>
              <a:gdLst>
                <a:gd name="T0" fmla="*/ 0 w 249"/>
                <a:gd name="T1" fmla="*/ 16 h 249"/>
                <a:gd name="T2" fmla="*/ 17 w 249"/>
                <a:gd name="T3" fmla="*/ 0 h 249"/>
                <a:gd name="T4" fmla="*/ 249 w 249"/>
                <a:gd name="T5" fmla="*/ 232 h 249"/>
                <a:gd name="T6" fmla="*/ 232 w 249"/>
                <a:gd name="T7" fmla="*/ 249 h 249"/>
                <a:gd name="T8" fmla="*/ 0 w 249"/>
                <a:gd name="T9" fmla="*/ 16 h 249"/>
                <a:gd name="T10" fmla="*/ 0 w 249"/>
                <a:gd name="T11" fmla="*/ 16 h 249"/>
              </a:gdLst>
              <a:ahLst/>
              <a:cxnLst>
                <a:cxn ang="0">
                  <a:pos x="T0" y="T1"/>
                </a:cxn>
                <a:cxn ang="0">
                  <a:pos x="T2" y="T3"/>
                </a:cxn>
                <a:cxn ang="0">
                  <a:pos x="T4" y="T5"/>
                </a:cxn>
                <a:cxn ang="0">
                  <a:pos x="T6" y="T7"/>
                </a:cxn>
                <a:cxn ang="0">
                  <a:pos x="T8" y="T9"/>
                </a:cxn>
                <a:cxn ang="0">
                  <a:pos x="T10" y="T11"/>
                </a:cxn>
              </a:cxnLst>
              <a:rect l="0" t="0" r="r" b="b"/>
              <a:pathLst>
                <a:path w="249" h="249">
                  <a:moveTo>
                    <a:pt x="0" y="16"/>
                  </a:moveTo>
                  <a:lnTo>
                    <a:pt x="17" y="0"/>
                  </a:lnTo>
                  <a:lnTo>
                    <a:pt x="249" y="232"/>
                  </a:lnTo>
                  <a:lnTo>
                    <a:pt x="232" y="249"/>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1"/>
            <p:cNvSpPr>
              <a:spLocks noEditPoints="1"/>
            </p:cNvSpPr>
            <p:nvPr/>
          </p:nvSpPr>
          <p:spPr bwMode="auto">
            <a:xfrm>
              <a:off x="7142163" y="-814388"/>
              <a:ext cx="282575" cy="282575"/>
            </a:xfrm>
            <a:custGeom>
              <a:avLst/>
              <a:gdLst>
                <a:gd name="T0" fmla="*/ 69 w 75"/>
                <a:gd name="T1" fmla="*/ 75 h 75"/>
                <a:gd name="T2" fmla="*/ 4 w 75"/>
                <a:gd name="T3" fmla="*/ 58 h 75"/>
                <a:gd name="T4" fmla="*/ 0 w 75"/>
                <a:gd name="T5" fmla="*/ 54 h 75"/>
                <a:gd name="T6" fmla="*/ 0 w 75"/>
                <a:gd name="T7" fmla="*/ 54 h 75"/>
                <a:gd name="T8" fmla="*/ 2 w 75"/>
                <a:gd name="T9" fmla="*/ 50 h 75"/>
                <a:gd name="T10" fmla="*/ 2 w 75"/>
                <a:gd name="T11" fmla="*/ 50 h 75"/>
                <a:gd name="T12" fmla="*/ 49 w 75"/>
                <a:gd name="T13" fmla="*/ 2 h 75"/>
                <a:gd name="T14" fmla="*/ 54 w 75"/>
                <a:gd name="T15" fmla="*/ 1 h 75"/>
                <a:gd name="T16" fmla="*/ 54 w 75"/>
                <a:gd name="T17" fmla="*/ 1 h 75"/>
                <a:gd name="T18" fmla="*/ 57 w 75"/>
                <a:gd name="T19" fmla="*/ 4 h 75"/>
                <a:gd name="T20" fmla="*/ 57 w 75"/>
                <a:gd name="T21" fmla="*/ 4 h 75"/>
                <a:gd name="T22" fmla="*/ 75 w 75"/>
                <a:gd name="T23" fmla="*/ 69 h 75"/>
                <a:gd name="T24" fmla="*/ 73 w 75"/>
                <a:gd name="T25" fmla="*/ 74 h 75"/>
                <a:gd name="T26" fmla="*/ 73 w 75"/>
                <a:gd name="T27" fmla="*/ 74 h 75"/>
                <a:gd name="T28" fmla="*/ 70 w 75"/>
                <a:gd name="T29" fmla="*/ 75 h 75"/>
                <a:gd name="T30" fmla="*/ 70 w 75"/>
                <a:gd name="T31" fmla="*/ 75 h 75"/>
                <a:gd name="T32" fmla="*/ 69 w 75"/>
                <a:gd name="T33" fmla="*/ 75 h 75"/>
                <a:gd name="T34" fmla="*/ 14 w 75"/>
                <a:gd name="T35" fmla="*/ 50 h 75"/>
                <a:gd name="T36" fmla="*/ 63 w 75"/>
                <a:gd name="T37" fmla="*/ 63 h 75"/>
                <a:gd name="T38" fmla="*/ 50 w 75"/>
                <a:gd name="T39" fmla="*/ 15 h 75"/>
                <a:gd name="T40" fmla="*/ 14 w 75"/>
                <a:gd name="T41"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5">
                  <a:moveTo>
                    <a:pt x="69" y="75"/>
                  </a:moveTo>
                  <a:cubicBezTo>
                    <a:pt x="4" y="58"/>
                    <a:pt x="4" y="58"/>
                    <a:pt x="4" y="58"/>
                  </a:cubicBezTo>
                  <a:cubicBezTo>
                    <a:pt x="2" y="57"/>
                    <a:pt x="1" y="56"/>
                    <a:pt x="0" y="54"/>
                  </a:cubicBezTo>
                  <a:cubicBezTo>
                    <a:pt x="0" y="54"/>
                    <a:pt x="0" y="54"/>
                    <a:pt x="0" y="54"/>
                  </a:cubicBezTo>
                  <a:cubicBezTo>
                    <a:pt x="0" y="53"/>
                    <a:pt x="0" y="51"/>
                    <a:pt x="2" y="50"/>
                  </a:cubicBezTo>
                  <a:cubicBezTo>
                    <a:pt x="2" y="50"/>
                    <a:pt x="2" y="50"/>
                    <a:pt x="2" y="50"/>
                  </a:cubicBezTo>
                  <a:cubicBezTo>
                    <a:pt x="49" y="2"/>
                    <a:pt x="49" y="2"/>
                    <a:pt x="49" y="2"/>
                  </a:cubicBezTo>
                  <a:cubicBezTo>
                    <a:pt x="50" y="1"/>
                    <a:pt x="52" y="0"/>
                    <a:pt x="54" y="1"/>
                  </a:cubicBezTo>
                  <a:cubicBezTo>
                    <a:pt x="54" y="1"/>
                    <a:pt x="54" y="1"/>
                    <a:pt x="54" y="1"/>
                  </a:cubicBezTo>
                  <a:cubicBezTo>
                    <a:pt x="55" y="1"/>
                    <a:pt x="57" y="3"/>
                    <a:pt x="57" y="4"/>
                  </a:cubicBezTo>
                  <a:cubicBezTo>
                    <a:pt x="57" y="4"/>
                    <a:pt x="57" y="4"/>
                    <a:pt x="57" y="4"/>
                  </a:cubicBezTo>
                  <a:cubicBezTo>
                    <a:pt x="75" y="69"/>
                    <a:pt x="75" y="69"/>
                    <a:pt x="75" y="69"/>
                  </a:cubicBezTo>
                  <a:cubicBezTo>
                    <a:pt x="75" y="71"/>
                    <a:pt x="75" y="73"/>
                    <a:pt x="73" y="74"/>
                  </a:cubicBezTo>
                  <a:cubicBezTo>
                    <a:pt x="73" y="74"/>
                    <a:pt x="73" y="74"/>
                    <a:pt x="73" y="74"/>
                  </a:cubicBezTo>
                  <a:cubicBezTo>
                    <a:pt x="72" y="75"/>
                    <a:pt x="71" y="75"/>
                    <a:pt x="70" y="75"/>
                  </a:cubicBezTo>
                  <a:cubicBezTo>
                    <a:pt x="70" y="75"/>
                    <a:pt x="70" y="75"/>
                    <a:pt x="70" y="75"/>
                  </a:cubicBezTo>
                  <a:cubicBezTo>
                    <a:pt x="69" y="75"/>
                    <a:pt x="69" y="75"/>
                    <a:pt x="69" y="75"/>
                  </a:cubicBezTo>
                  <a:close/>
                  <a:moveTo>
                    <a:pt x="14" y="50"/>
                  </a:moveTo>
                  <a:cubicBezTo>
                    <a:pt x="63" y="63"/>
                    <a:pt x="63" y="63"/>
                    <a:pt x="63" y="63"/>
                  </a:cubicBezTo>
                  <a:cubicBezTo>
                    <a:pt x="50" y="15"/>
                    <a:pt x="50" y="15"/>
                    <a:pt x="50" y="15"/>
                  </a:cubicBezTo>
                  <a:cubicBezTo>
                    <a:pt x="14" y="50"/>
                    <a:pt x="14" y="50"/>
                    <a:pt x="1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2"/>
            <p:cNvSpPr/>
            <p:nvPr/>
          </p:nvSpPr>
          <p:spPr bwMode="auto">
            <a:xfrm>
              <a:off x="6645276" y="-1306513"/>
              <a:ext cx="225425" cy="222250"/>
            </a:xfrm>
            <a:custGeom>
              <a:avLst/>
              <a:gdLst>
                <a:gd name="T0" fmla="*/ 0 w 142"/>
                <a:gd name="T1" fmla="*/ 126 h 140"/>
                <a:gd name="T2" fmla="*/ 126 w 142"/>
                <a:gd name="T3" fmla="*/ 0 h 140"/>
                <a:gd name="T4" fmla="*/ 142 w 142"/>
                <a:gd name="T5" fmla="*/ 14 h 140"/>
                <a:gd name="T6" fmla="*/ 17 w 142"/>
                <a:gd name="T7" fmla="*/ 140 h 140"/>
                <a:gd name="T8" fmla="*/ 0 w 142"/>
                <a:gd name="T9" fmla="*/ 126 h 140"/>
                <a:gd name="T10" fmla="*/ 0 w 142"/>
                <a:gd name="T11" fmla="*/ 126 h 140"/>
              </a:gdLst>
              <a:ahLst/>
              <a:cxnLst>
                <a:cxn ang="0">
                  <a:pos x="T0" y="T1"/>
                </a:cxn>
                <a:cxn ang="0">
                  <a:pos x="T2" y="T3"/>
                </a:cxn>
                <a:cxn ang="0">
                  <a:pos x="T4" y="T5"/>
                </a:cxn>
                <a:cxn ang="0">
                  <a:pos x="T6" y="T7"/>
                </a:cxn>
                <a:cxn ang="0">
                  <a:pos x="T8" y="T9"/>
                </a:cxn>
                <a:cxn ang="0">
                  <a:pos x="T10" y="T11"/>
                </a:cxn>
              </a:cxnLst>
              <a:rect l="0" t="0" r="r" b="b"/>
              <a:pathLst>
                <a:path w="142" h="140">
                  <a:moveTo>
                    <a:pt x="0" y="126"/>
                  </a:moveTo>
                  <a:lnTo>
                    <a:pt x="126" y="0"/>
                  </a:lnTo>
                  <a:lnTo>
                    <a:pt x="142" y="14"/>
                  </a:lnTo>
                  <a:lnTo>
                    <a:pt x="17" y="140"/>
                  </a:lnTo>
                  <a:lnTo>
                    <a:pt x="0" y="126"/>
                  </a:lnTo>
                  <a:lnTo>
                    <a:pt x="0"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 name="Freeform 36"/>
          <p:cNvSpPr>
            <a:spLocks noEditPoints="1"/>
          </p:cNvSpPr>
          <p:nvPr/>
        </p:nvSpPr>
        <p:spPr bwMode="auto">
          <a:xfrm>
            <a:off x="7206615" y="4359275"/>
            <a:ext cx="817880" cy="763905"/>
          </a:xfrm>
          <a:custGeom>
            <a:avLst/>
            <a:gdLst>
              <a:gd name="T0" fmla="*/ 382 w 405"/>
              <a:gd name="T1" fmla="*/ 45 h 470"/>
              <a:gd name="T2" fmla="*/ 382 w 405"/>
              <a:gd name="T3" fmla="*/ 446 h 470"/>
              <a:gd name="T4" fmla="*/ 24 w 405"/>
              <a:gd name="T5" fmla="*/ 446 h 470"/>
              <a:gd name="T6" fmla="*/ 24 w 405"/>
              <a:gd name="T7" fmla="*/ 45 h 470"/>
              <a:gd name="T8" fmla="*/ 0 w 405"/>
              <a:gd name="T9" fmla="*/ 45 h 470"/>
              <a:gd name="T10" fmla="*/ 0 w 405"/>
              <a:gd name="T11" fmla="*/ 470 h 470"/>
              <a:gd name="T12" fmla="*/ 405 w 405"/>
              <a:gd name="T13" fmla="*/ 470 h 470"/>
              <a:gd name="T14" fmla="*/ 405 w 405"/>
              <a:gd name="T15" fmla="*/ 45 h 470"/>
              <a:gd name="T16" fmla="*/ 382 w 405"/>
              <a:gd name="T17" fmla="*/ 45 h 470"/>
              <a:gd name="T18" fmla="*/ 71 w 405"/>
              <a:gd name="T19" fmla="*/ 0 h 470"/>
              <a:gd name="T20" fmla="*/ 48 w 405"/>
              <a:gd name="T21" fmla="*/ 0 h 470"/>
              <a:gd name="T22" fmla="*/ 48 w 405"/>
              <a:gd name="T23" fmla="*/ 86 h 470"/>
              <a:gd name="T24" fmla="*/ 71 w 405"/>
              <a:gd name="T25" fmla="*/ 86 h 470"/>
              <a:gd name="T26" fmla="*/ 71 w 405"/>
              <a:gd name="T27" fmla="*/ 0 h 470"/>
              <a:gd name="T28" fmla="*/ 128 w 405"/>
              <a:gd name="T29" fmla="*/ 0 h 470"/>
              <a:gd name="T30" fmla="*/ 104 w 405"/>
              <a:gd name="T31" fmla="*/ 0 h 470"/>
              <a:gd name="T32" fmla="*/ 104 w 405"/>
              <a:gd name="T33" fmla="*/ 86 h 470"/>
              <a:gd name="T34" fmla="*/ 128 w 405"/>
              <a:gd name="T35" fmla="*/ 86 h 470"/>
              <a:gd name="T36" fmla="*/ 128 w 405"/>
              <a:gd name="T37" fmla="*/ 0 h 470"/>
              <a:gd name="T38" fmla="*/ 185 w 405"/>
              <a:gd name="T39" fmla="*/ 0 h 470"/>
              <a:gd name="T40" fmla="*/ 164 w 405"/>
              <a:gd name="T41" fmla="*/ 0 h 470"/>
              <a:gd name="T42" fmla="*/ 164 w 405"/>
              <a:gd name="T43" fmla="*/ 86 h 470"/>
              <a:gd name="T44" fmla="*/ 185 w 405"/>
              <a:gd name="T45" fmla="*/ 86 h 470"/>
              <a:gd name="T46" fmla="*/ 185 w 405"/>
              <a:gd name="T47" fmla="*/ 0 h 470"/>
              <a:gd name="T48" fmla="*/ 244 w 405"/>
              <a:gd name="T49" fmla="*/ 0 h 470"/>
              <a:gd name="T50" fmla="*/ 221 w 405"/>
              <a:gd name="T51" fmla="*/ 0 h 470"/>
              <a:gd name="T52" fmla="*/ 221 w 405"/>
              <a:gd name="T53" fmla="*/ 86 h 470"/>
              <a:gd name="T54" fmla="*/ 244 w 405"/>
              <a:gd name="T55" fmla="*/ 86 h 470"/>
              <a:gd name="T56" fmla="*/ 244 w 405"/>
              <a:gd name="T57" fmla="*/ 0 h 470"/>
              <a:gd name="T58" fmla="*/ 301 w 405"/>
              <a:gd name="T59" fmla="*/ 0 h 470"/>
              <a:gd name="T60" fmla="*/ 277 w 405"/>
              <a:gd name="T61" fmla="*/ 0 h 470"/>
              <a:gd name="T62" fmla="*/ 277 w 405"/>
              <a:gd name="T63" fmla="*/ 86 h 470"/>
              <a:gd name="T64" fmla="*/ 301 w 405"/>
              <a:gd name="T65" fmla="*/ 86 h 470"/>
              <a:gd name="T66" fmla="*/ 301 w 405"/>
              <a:gd name="T67" fmla="*/ 0 h 470"/>
              <a:gd name="T68" fmla="*/ 358 w 405"/>
              <a:gd name="T69" fmla="*/ 0 h 470"/>
              <a:gd name="T70" fmla="*/ 334 w 405"/>
              <a:gd name="T71" fmla="*/ 0 h 470"/>
              <a:gd name="T72" fmla="*/ 334 w 405"/>
              <a:gd name="T73" fmla="*/ 86 h 470"/>
              <a:gd name="T74" fmla="*/ 358 w 405"/>
              <a:gd name="T75" fmla="*/ 86 h 470"/>
              <a:gd name="T76" fmla="*/ 358 w 405"/>
              <a:gd name="T77" fmla="*/ 0 h 470"/>
              <a:gd name="T78" fmla="*/ 145 w 405"/>
              <a:gd name="T79" fmla="*/ 218 h 470"/>
              <a:gd name="T80" fmla="*/ 145 w 405"/>
              <a:gd name="T81" fmla="*/ 373 h 470"/>
              <a:gd name="T82" fmla="*/ 168 w 405"/>
              <a:gd name="T83" fmla="*/ 373 h 470"/>
              <a:gd name="T84" fmla="*/ 168 w 405"/>
              <a:gd name="T85" fmla="*/ 162 h 470"/>
              <a:gd name="T86" fmla="*/ 102 w 405"/>
              <a:gd name="T87" fmla="*/ 228 h 470"/>
              <a:gd name="T88" fmla="*/ 119 w 405"/>
              <a:gd name="T89" fmla="*/ 245 h 470"/>
              <a:gd name="T90" fmla="*/ 145 w 405"/>
              <a:gd name="T91" fmla="*/ 218 h 470"/>
              <a:gd name="T92" fmla="*/ 237 w 405"/>
              <a:gd name="T93" fmla="*/ 245 h 470"/>
              <a:gd name="T94" fmla="*/ 237 w 405"/>
              <a:gd name="T95" fmla="*/ 245 h 470"/>
              <a:gd name="T96" fmla="*/ 237 w 405"/>
              <a:gd name="T97" fmla="*/ 245 h 470"/>
              <a:gd name="T98" fmla="*/ 237 w 405"/>
              <a:gd name="T99" fmla="*/ 245 h 470"/>
              <a:gd name="T100" fmla="*/ 287 w 405"/>
              <a:gd name="T101" fmla="*/ 373 h 470"/>
              <a:gd name="T102" fmla="*/ 287 w 405"/>
              <a:gd name="T103" fmla="*/ 162 h 470"/>
              <a:gd name="T104" fmla="*/ 221 w 405"/>
              <a:gd name="T105" fmla="*/ 228 h 470"/>
              <a:gd name="T106" fmla="*/ 237 w 405"/>
              <a:gd name="T107" fmla="*/ 245 h 470"/>
              <a:gd name="T108" fmla="*/ 263 w 405"/>
              <a:gd name="T109" fmla="*/ 218 h 470"/>
              <a:gd name="T110" fmla="*/ 263 w 405"/>
              <a:gd name="T111" fmla="*/ 373 h 470"/>
              <a:gd name="T112" fmla="*/ 287 w 405"/>
              <a:gd name="T113" fmla="*/ 37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5" h="470">
                <a:moveTo>
                  <a:pt x="382" y="45"/>
                </a:moveTo>
                <a:lnTo>
                  <a:pt x="382" y="446"/>
                </a:lnTo>
                <a:lnTo>
                  <a:pt x="24" y="446"/>
                </a:lnTo>
                <a:lnTo>
                  <a:pt x="24" y="45"/>
                </a:lnTo>
                <a:lnTo>
                  <a:pt x="0" y="45"/>
                </a:lnTo>
                <a:lnTo>
                  <a:pt x="0" y="470"/>
                </a:lnTo>
                <a:lnTo>
                  <a:pt x="405" y="470"/>
                </a:lnTo>
                <a:lnTo>
                  <a:pt x="405" y="45"/>
                </a:lnTo>
                <a:lnTo>
                  <a:pt x="382" y="45"/>
                </a:lnTo>
                <a:close/>
                <a:moveTo>
                  <a:pt x="71" y="0"/>
                </a:moveTo>
                <a:lnTo>
                  <a:pt x="48" y="0"/>
                </a:lnTo>
                <a:lnTo>
                  <a:pt x="48" y="86"/>
                </a:lnTo>
                <a:lnTo>
                  <a:pt x="71" y="86"/>
                </a:lnTo>
                <a:lnTo>
                  <a:pt x="71" y="0"/>
                </a:lnTo>
                <a:close/>
                <a:moveTo>
                  <a:pt x="128" y="0"/>
                </a:moveTo>
                <a:lnTo>
                  <a:pt x="104" y="0"/>
                </a:lnTo>
                <a:lnTo>
                  <a:pt x="104" y="86"/>
                </a:lnTo>
                <a:lnTo>
                  <a:pt x="128" y="86"/>
                </a:lnTo>
                <a:lnTo>
                  <a:pt x="128" y="0"/>
                </a:lnTo>
                <a:close/>
                <a:moveTo>
                  <a:pt x="185" y="0"/>
                </a:moveTo>
                <a:lnTo>
                  <a:pt x="164" y="0"/>
                </a:lnTo>
                <a:lnTo>
                  <a:pt x="164" y="86"/>
                </a:lnTo>
                <a:lnTo>
                  <a:pt x="185" y="86"/>
                </a:lnTo>
                <a:lnTo>
                  <a:pt x="185" y="0"/>
                </a:lnTo>
                <a:close/>
                <a:moveTo>
                  <a:pt x="244" y="0"/>
                </a:moveTo>
                <a:lnTo>
                  <a:pt x="221" y="0"/>
                </a:lnTo>
                <a:lnTo>
                  <a:pt x="221" y="86"/>
                </a:lnTo>
                <a:lnTo>
                  <a:pt x="244" y="86"/>
                </a:lnTo>
                <a:lnTo>
                  <a:pt x="244" y="0"/>
                </a:lnTo>
                <a:close/>
                <a:moveTo>
                  <a:pt x="301" y="0"/>
                </a:moveTo>
                <a:lnTo>
                  <a:pt x="277" y="0"/>
                </a:lnTo>
                <a:lnTo>
                  <a:pt x="277" y="86"/>
                </a:lnTo>
                <a:lnTo>
                  <a:pt x="301" y="86"/>
                </a:lnTo>
                <a:lnTo>
                  <a:pt x="301" y="0"/>
                </a:lnTo>
                <a:close/>
                <a:moveTo>
                  <a:pt x="358" y="0"/>
                </a:moveTo>
                <a:lnTo>
                  <a:pt x="334" y="0"/>
                </a:lnTo>
                <a:lnTo>
                  <a:pt x="334" y="86"/>
                </a:lnTo>
                <a:lnTo>
                  <a:pt x="358" y="86"/>
                </a:lnTo>
                <a:lnTo>
                  <a:pt x="358" y="0"/>
                </a:lnTo>
                <a:close/>
                <a:moveTo>
                  <a:pt x="145" y="218"/>
                </a:moveTo>
                <a:lnTo>
                  <a:pt x="145" y="373"/>
                </a:lnTo>
                <a:lnTo>
                  <a:pt x="168" y="373"/>
                </a:lnTo>
                <a:lnTo>
                  <a:pt x="168" y="162"/>
                </a:lnTo>
                <a:lnTo>
                  <a:pt x="102" y="228"/>
                </a:lnTo>
                <a:lnTo>
                  <a:pt x="119" y="245"/>
                </a:lnTo>
                <a:lnTo>
                  <a:pt x="145" y="218"/>
                </a:lnTo>
                <a:close/>
                <a:moveTo>
                  <a:pt x="237" y="245"/>
                </a:moveTo>
                <a:lnTo>
                  <a:pt x="237" y="245"/>
                </a:lnTo>
                <a:lnTo>
                  <a:pt x="237" y="245"/>
                </a:lnTo>
                <a:lnTo>
                  <a:pt x="237" y="245"/>
                </a:lnTo>
                <a:close/>
                <a:moveTo>
                  <a:pt x="287" y="373"/>
                </a:moveTo>
                <a:lnTo>
                  <a:pt x="287" y="162"/>
                </a:lnTo>
                <a:lnTo>
                  <a:pt x="221" y="228"/>
                </a:lnTo>
                <a:lnTo>
                  <a:pt x="237" y="245"/>
                </a:lnTo>
                <a:lnTo>
                  <a:pt x="263" y="218"/>
                </a:lnTo>
                <a:lnTo>
                  <a:pt x="263" y="373"/>
                </a:lnTo>
                <a:lnTo>
                  <a:pt x="287" y="373"/>
                </a:lnTo>
                <a:close/>
              </a:path>
            </a:pathLst>
          </a:custGeom>
          <a:solidFill>
            <a:schemeClr val="bg1"/>
          </a:solidFill>
          <a:ln>
            <a:noFill/>
          </a:ln>
          <a:effectLst/>
        </p:spPr>
        <p:txBody>
          <a:bodyPr vert="horz" wrap="square" lIns="91440" tIns="45720" rIns="91440" bIns="45720" numCol="1" anchor="t" anchorCtr="0" compatLnSpc="1"/>
          <a:lstStyle/>
          <a:p>
            <a:endParaRPr lang="zh-CN" altLang="en-US"/>
          </a:p>
        </p:txBody>
      </p:sp>
      <p:sp>
        <p:nvSpPr>
          <p:cNvPr id="3" name="文本框 2"/>
          <p:cNvSpPr txBox="1"/>
          <p:nvPr/>
        </p:nvSpPr>
        <p:spPr>
          <a:xfrm>
            <a:off x="7466965" y="1748155"/>
            <a:ext cx="4399915" cy="2462213"/>
          </a:xfrm>
          <a:prstGeom prst="rect">
            <a:avLst/>
          </a:prstGeom>
          <a:noFill/>
        </p:spPr>
        <p:txBody>
          <a:bodyPr wrap="square" rtlCol="0">
            <a:spAutoFit/>
          </a:bodyPr>
          <a:lstStyle/>
          <a:p>
            <a:r>
              <a:rPr lang="en-US" altLang="zh-CN" sz="1400" b="1" dirty="0"/>
              <a:t>    </a:t>
            </a:r>
            <a:r>
              <a:rPr lang="zh-CN" altLang="en-US" sz="1400" b="1" dirty="0"/>
              <a:t>一般来说，如果样本特征的分布大部分是连续值，使用GaussianNB会比较好（比如这里的声音特征）。</a:t>
            </a:r>
          </a:p>
          <a:p>
            <a:r>
              <a:rPr lang="zh-CN" altLang="en-US" sz="1400" b="1" dirty="0"/>
              <a:t>    </a:t>
            </a:r>
            <a:endParaRPr lang="en-US" altLang="zh-CN" sz="1400" b="1" dirty="0"/>
          </a:p>
          <a:p>
            <a:endParaRPr lang="en-US" altLang="zh-CN" sz="1400" b="1" dirty="0"/>
          </a:p>
          <a:p>
            <a:r>
              <a:rPr lang="en-US" altLang="zh-CN" sz="1400" b="1" dirty="0"/>
              <a:t>    </a:t>
            </a:r>
            <a:r>
              <a:rPr lang="zh-CN" altLang="en-US" sz="1400" b="1" dirty="0"/>
              <a:t>如果如果样本特征的分大部分是多元离散值，使用MultinomialNB比较合适（比如长文本分类）。</a:t>
            </a:r>
          </a:p>
          <a:p>
            <a:r>
              <a:rPr lang="zh-CN" altLang="en-US" sz="1400" b="1" dirty="0"/>
              <a:t>    </a:t>
            </a:r>
            <a:endParaRPr lang="en-US" altLang="zh-CN" sz="1400" b="1" dirty="0"/>
          </a:p>
          <a:p>
            <a:endParaRPr lang="en-US" altLang="zh-CN" sz="1400" b="1" dirty="0"/>
          </a:p>
          <a:p>
            <a:r>
              <a:rPr lang="zh-CN" altLang="en-US" sz="1400" b="1" dirty="0"/>
              <a:t>    如果样本特征是二元离散值或者很稀疏的多元离散值，应该使用BernoulliNB（比如短的文本分类，只记录文字出现或没出现）。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sp>
        <p:nvSpPr>
          <p:cNvPr id="4" name="矩形 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638333" y="2219514"/>
            <a:ext cx="5093061" cy="5386090"/>
          </a:xfrm>
          <a:prstGeom prst="rect">
            <a:avLst/>
          </a:prstGeom>
        </p:spPr>
        <p:txBody>
          <a:bodyPr wrap="none">
            <a:spAutoFit/>
          </a:bodyPr>
          <a:lstStyle/>
          <a:p>
            <a:r>
              <a:rPr lang="en-US" altLang="zh-CN" sz="34400" b="1"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rPr>
              <a:t>01</a:t>
            </a:r>
            <a:endParaRPr lang="zh-CN" altLang="en-US" sz="34400"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endParaRPr>
          </a:p>
        </p:txBody>
      </p:sp>
      <p:grpSp>
        <p:nvGrpSpPr>
          <p:cNvPr id="3" name="组合 2"/>
          <p:cNvGrpSpPr/>
          <p:nvPr/>
        </p:nvGrpSpPr>
        <p:grpSpPr>
          <a:xfrm>
            <a:off x="521920" y="1142296"/>
            <a:ext cx="6272219" cy="3075722"/>
            <a:chOff x="521920" y="1142296"/>
            <a:chExt cx="6272219" cy="3075722"/>
          </a:xfrm>
        </p:grpSpPr>
        <p:sp>
          <p:nvSpPr>
            <p:cNvPr id="8" name="文本框 7"/>
            <p:cNvSpPr txBox="1"/>
            <p:nvPr/>
          </p:nvSpPr>
          <p:spPr>
            <a:xfrm>
              <a:off x="521920" y="2402136"/>
              <a:ext cx="2688590" cy="1815882"/>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zh-CN" altLang="en-US" sz="1600" dirty="0">
                  <a:solidFill>
                    <a:srgbClr val="A4947B"/>
                  </a:solidFill>
                  <a:effectLst/>
                  <a:latin typeface="ZapfHumnst Dm BT" panose="020B0602050508020304" pitchFamily="34" charset="0"/>
                </a:rPr>
                <a:t>对于连续变量特征，我们需要求出这里的</a:t>
              </a:r>
              <a:r>
                <a:rPr lang="en-US" altLang="zh-CN" sz="1600" dirty="0">
                  <a:solidFill>
                    <a:srgbClr val="A4947B"/>
                  </a:solidFill>
                  <a:effectLst/>
                  <a:latin typeface="ZapfHumnst Dm BT" panose="020B0602050508020304" pitchFamily="34" charset="0"/>
                </a:rPr>
                <a:t>u</a:t>
              </a:r>
              <a:r>
                <a:rPr lang="zh-CN" altLang="en-US" sz="1600" dirty="0">
                  <a:solidFill>
                    <a:srgbClr val="A4947B"/>
                  </a:solidFill>
                  <a:effectLst/>
                  <a:latin typeface="ZapfHumnst Dm BT" panose="020B0602050508020304" pitchFamily="34" charset="0"/>
                </a:rPr>
                <a:t>和</a:t>
              </a:r>
              <a:r>
                <a:rPr lang="el-GR" altLang="zh-CN" sz="1600" dirty="0">
                  <a:solidFill>
                    <a:srgbClr val="A4947B"/>
                  </a:solidFill>
                  <a:latin typeface="ZapfHumnst Dm BT" panose="020B0602050508020304" pitchFamily="34" charset="0"/>
                </a:rPr>
                <a:t>σ</a:t>
              </a:r>
              <a:r>
                <a:rPr lang="zh-CN" altLang="en-US" sz="1600" dirty="0">
                  <a:solidFill>
                    <a:srgbClr val="A4947B"/>
                  </a:solidFill>
                  <a:latin typeface="ZapfHumnst Dm BT" panose="020B0602050508020304" pitchFamily="34" charset="0"/>
                </a:rPr>
                <a:t>，假设该特征符合正态分布，通过全概率公式求出后验概率。这里的先验概率直接根据</a:t>
              </a:r>
              <a:r>
                <a:rPr lang="en-US" altLang="zh-CN" sz="1600" dirty="0">
                  <a:solidFill>
                    <a:srgbClr val="A4947B"/>
                  </a:solidFill>
                  <a:latin typeface="ZapfHumnst Dm BT" panose="020B0602050508020304" pitchFamily="34" charset="0"/>
                </a:rPr>
                <a:t>male</a:t>
              </a:r>
              <a:r>
                <a:rPr lang="zh-CN" altLang="en-US" sz="1600" dirty="0">
                  <a:solidFill>
                    <a:srgbClr val="A4947B"/>
                  </a:solidFill>
                  <a:latin typeface="ZapfHumnst Dm BT" panose="020B0602050508020304" pitchFamily="34" charset="0"/>
                </a:rPr>
                <a:t>和</a:t>
              </a:r>
              <a:r>
                <a:rPr lang="en-US" altLang="zh-CN" sz="1600" dirty="0">
                  <a:solidFill>
                    <a:srgbClr val="A4947B"/>
                  </a:solidFill>
                  <a:latin typeface="ZapfHumnst Dm BT" panose="020B0602050508020304" pitchFamily="34" charset="0"/>
                </a:rPr>
                <a:t>female</a:t>
              </a:r>
              <a:r>
                <a:rPr lang="zh-CN" altLang="en-US" sz="1600" dirty="0">
                  <a:solidFill>
                    <a:srgbClr val="A4947B"/>
                  </a:solidFill>
                  <a:latin typeface="ZapfHumnst Dm BT" panose="020B0602050508020304" pitchFamily="34" charset="0"/>
                </a:rPr>
                <a:t>在文件出现的次数除以总数得到。</a:t>
              </a:r>
              <a:endParaRPr lang="zh-CN" altLang="en-US" sz="1600" dirty="0">
                <a:solidFill>
                  <a:srgbClr val="A4947B"/>
                </a:solidFill>
                <a:effectLst/>
                <a:latin typeface="ZapfHumnst Dm BT" panose="020B0602050508020304" pitchFamily="34" charset="0"/>
              </a:endParaRPr>
            </a:p>
          </p:txBody>
        </p:sp>
        <p:sp>
          <p:nvSpPr>
            <p:cNvPr id="9" name="文本框 8"/>
            <p:cNvSpPr txBox="1"/>
            <p:nvPr/>
          </p:nvSpPr>
          <p:spPr>
            <a:xfrm>
              <a:off x="1379170" y="1142296"/>
              <a:ext cx="5414969" cy="58356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朴素贝叶斯原理</a:t>
              </a:r>
            </a:p>
          </p:txBody>
        </p:sp>
      </p:grpSp>
      <p:pic>
        <p:nvPicPr>
          <p:cNvPr id="11" name="图片 10"/>
          <p:cNvPicPr>
            <a:picLocks noChangeAspect="1"/>
          </p:cNvPicPr>
          <p:nvPr/>
        </p:nvPicPr>
        <p:blipFill>
          <a:blip r:embed="rId2"/>
          <a:stretch>
            <a:fillRect/>
          </a:stretch>
        </p:blipFill>
        <p:spPr>
          <a:xfrm>
            <a:off x="6570363" y="1142296"/>
            <a:ext cx="4822257" cy="1364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4991100" cy="6858000"/>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91235" y="723900"/>
            <a:ext cx="2157095" cy="460375"/>
          </a:xfrm>
          <a:prstGeom prst="rect">
            <a:avLst/>
          </a:prstGeom>
          <a:noFill/>
        </p:spPr>
        <p:txBody>
          <a:bodyPr>
            <a:spAutoFit/>
          </a:bodyPr>
          <a:lstStyle/>
          <a:p>
            <a:pPr>
              <a:defRPr/>
            </a:pPr>
            <a:r>
              <a:rPr lang="zh-CN" altLang="en-US" sz="2400" b="1" dirty="0">
                <a:solidFill>
                  <a:schemeClr val="bg1"/>
                </a:solidFill>
                <a:latin typeface="Franklin Gothic Book" panose="020B0503020102020204" pitchFamily="34" charset="0"/>
              </a:rPr>
              <a:t>读取</a:t>
            </a:r>
            <a:r>
              <a:rPr lang="en-US" altLang="zh-CN" sz="2400" b="1" dirty="0">
                <a:solidFill>
                  <a:schemeClr val="bg1"/>
                </a:solidFill>
                <a:latin typeface="Franklin Gothic Book" panose="020B0503020102020204" pitchFamily="34" charset="0"/>
              </a:rPr>
              <a:t>csv</a:t>
            </a:r>
            <a:r>
              <a:rPr lang="zh-CN" altLang="en-US" sz="2400" b="1" dirty="0">
                <a:solidFill>
                  <a:schemeClr val="bg1"/>
                </a:solidFill>
                <a:latin typeface="Franklin Gothic Book" panose="020B0503020102020204" pitchFamily="34" charset="0"/>
              </a:rPr>
              <a:t>文件</a:t>
            </a:r>
          </a:p>
        </p:txBody>
      </p:sp>
      <p:sp>
        <p:nvSpPr>
          <p:cNvPr id="6" name="椭圆 26"/>
          <p:cNvSpPr/>
          <p:nvPr/>
        </p:nvSpPr>
        <p:spPr bwMode="auto">
          <a:xfrm>
            <a:off x="463850" y="835737"/>
            <a:ext cx="395787" cy="395787"/>
          </a:xfrm>
          <a:prstGeom prst="ellipse">
            <a:avLst/>
          </a:prstGeom>
          <a:solidFill>
            <a:srgbClr val="2B2C31"/>
          </a:solidFill>
          <a:ln w="57150" cap="flat" cmpd="sng" algn="ctr">
            <a:solidFill>
              <a:schemeClr val="bg1"/>
            </a:solidFill>
            <a:prstDash val="solid"/>
          </a:ln>
          <a:effectLst/>
        </p:spPr>
        <p:txBody>
          <a:bodyPr anchor="ctr"/>
          <a:lstStyle/>
          <a:p>
            <a:pPr algn="ctr">
              <a:lnSpc>
                <a:spcPct val="130000"/>
              </a:lnSpc>
              <a:defRPr/>
            </a:pPr>
            <a:endParaRPr lang="en-US" sz="1050"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燕尾形 6"/>
          <p:cNvSpPr/>
          <p:nvPr/>
        </p:nvSpPr>
        <p:spPr>
          <a:xfrm>
            <a:off x="595294" y="936201"/>
            <a:ext cx="132899" cy="194858"/>
          </a:xfrm>
          <a:prstGeom prst="chevr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991235" y="1984375"/>
            <a:ext cx="3008630" cy="460375"/>
          </a:xfrm>
          <a:prstGeom prst="rect">
            <a:avLst/>
          </a:prstGeom>
          <a:noFill/>
        </p:spPr>
        <p:txBody>
          <a:bodyPr wrap="square">
            <a:spAutoFit/>
          </a:bodyPr>
          <a:lstStyle/>
          <a:p>
            <a:pPr>
              <a:defRPr/>
            </a:pPr>
            <a:r>
              <a:rPr lang="zh-CN" altLang="en-US" sz="2400" b="1" dirty="0">
                <a:solidFill>
                  <a:schemeClr val="bg1"/>
                </a:solidFill>
                <a:latin typeface="Franklin Gothic Book" panose="020B0503020102020204" pitchFamily="34" charset="0"/>
              </a:rPr>
              <a:t>文本替换成编码</a:t>
            </a:r>
          </a:p>
        </p:txBody>
      </p:sp>
      <p:sp>
        <p:nvSpPr>
          <p:cNvPr id="12" name="椭圆 26"/>
          <p:cNvSpPr/>
          <p:nvPr/>
        </p:nvSpPr>
        <p:spPr bwMode="auto">
          <a:xfrm>
            <a:off x="463850" y="2095815"/>
            <a:ext cx="395787" cy="395787"/>
          </a:xfrm>
          <a:prstGeom prst="ellipse">
            <a:avLst/>
          </a:prstGeom>
          <a:solidFill>
            <a:srgbClr val="2B2C31"/>
          </a:solidFill>
          <a:ln w="57150" cap="flat" cmpd="sng" algn="ctr">
            <a:solidFill>
              <a:schemeClr val="bg1"/>
            </a:solidFill>
            <a:prstDash val="solid"/>
          </a:ln>
          <a:effectLst/>
        </p:spPr>
        <p:txBody>
          <a:bodyPr anchor="ctr"/>
          <a:lstStyle/>
          <a:p>
            <a:pPr algn="ctr">
              <a:lnSpc>
                <a:spcPct val="130000"/>
              </a:lnSpc>
              <a:defRPr/>
            </a:pPr>
            <a:endParaRPr lang="en-US" sz="1050"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燕尾形 6"/>
          <p:cNvSpPr/>
          <p:nvPr/>
        </p:nvSpPr>
        <p:spPr>
          <a:xfrm>
            <a:off x="595294" y="2196279"/>
            <a:ext cx="132899" cy="194858"/>
          </a:xfrm>
          <a:prstGeom prst="chevr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991235" y="3385185"/>
            <a:ext cx="2157095" cy="460375"/>
          </a:xfrm>
          <a:prstGeom prst="rect">
            <a:avLst/>
          </a:prstGeom>
          <a:noFill/>
        </p:spPr>
        <p:txBody>
          <a:bodyPr>
            <a:spAutoFit/>
          </a:bodyPr>
          <a:lstStyle/>
          <a:p>
            <a:pPr>
              <a:defRPr/>
            </a:pPr>
            <a:r>
              <a:rPr lang="zh-CN" altLang="en-US" sz="2400" b="1" dirty="0">
                <a:solidFill>
                  <a:schemeClr val="bg1"/>
                </a:solidFill>
                <a:latin typeface="Franklin Gothic Book" panose="020B0503020102020204" pitchFamily="34" charset="0"/>
              </a:rPr>
              <a:t>归一化</a:t>
            </a:r>
          </a:p>
        </p:txBody>
      </p:sp>
      <p:sp>
        <p:nvSpPr>
          <p:cNvPr id="18" name="椭圆 26"/>
          <p:cNvSpPr/>
          <p:nvPr/>
        </p:nvSpPr>
        <p:spPr bwMode="auto">
          <a:xfrm>
            <a:off x="463850" y="3496863"/>
            <a:ext cx="395787" cy="395787"/>
          </a:xfrm>
          <a:prstGeom prst="ellipse">
            <a:avLst/>
          </a:prstGeom>
          <a:solidFill>
            <a:srgbClr val="2B2C31"/>
          </a:solidFill>
          <a:ln w="57150" cap="flat" cmpd="sng" algn="ctr">
            <a:solidFill>
              <a:schemeClr val="bg1"/>
            </a:solidFill>
            <a:prstDash val="solid"/>
          </a:ln>
          <a:effectLst/>
        </p:spPr>
        <p:txBody>
          <a:bodyPr anchor="ctr"/>
          <a:lstStyle/>
          <a:p>
            <a:pPr algn="ctr">
              <a:lnSpc>
                <a:spcPct val="130000"/>
              </a:lnSpc>
              <a:defRPr/>
            </a:pPr>
            <a:endParaRPr lang="en-US" sz="1050"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燕尾形 6"/>
          <p:cNvSpPr/>
          <p:nvPr/>
        </p:nvSpPr>
        <p:spPr>
          <a:xfrm>
            <a:off x="595294" y="3597327"/>
            <a:ext cx="132899" cy="194858"/>
          </a:xfrm>
          <a:prstGeom prst="chevr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文本框 26"/>
          <p:cNvSpPr txBox="1"/>
          <p:nvPr/>
        </p:nvSpPr>
        <p:spPr>
          <a:xfrm>
            <a:off x="858520" y="4862830"/>
            <a:ext cx="4000500" cy="460375"/>
          </a:xfrm>
          <a:prstGeom prst="rect">
            <a:avLst/>
          </a:prstGeom>
          <a:noFill/>
        </p:spPr>
        <p:txBody>
          <a:bodyPr wrap="square">
            <a:spAutoFit/>
          </a:bodyPr>
          <a:lstStyle/>
          <a:p>
            <a:pPr>
              <a:defRPr/>
            </a:pPr>
            <a:r>
              <a:rPr lang="zh-CN" altLang="en-US" sz="2400" b="1" dirty="0">
                <a:solidFill>
                  <a:schemeClr val="bg1"/>
                </a:solidFill>
                <a:latin typeface="Franklin Gothic Book" panose="020B0503020102020204" pitchFamily="34" charset="0"/>
              </a:rPr>
              <a:t>使用所有的变量进行训练</a:t>
            </a:r>
          </a:p>
        </p:txBody>
      </p:sp>
      <p:sp>
        <p:nvSpPr>
          <p:cNvPr id="24" name="椭圆 26"/>
          <p:cNvSpPr/>
          <p:nvPr/>
        </p:nvSpPr>
        <p:spPr bwMode="auto">
          <a:xfrm>
            <a:off x="463215" y="4927756"/>
            <a:ext cx="395787" cy="395787"/>
          </a:xfrm>
          <a:prstGeom prst="ellipse">
            <a:avLst/>
          </a:prstGeom>
          <a:solidFill>
            <a:srgbClr val="2B2C31"/>
          </a:solidFill>
          <a:ln w="57150" cap="flat" cmpd="sng" algn="ctr">
            <a:solidFill>
              <a:schemeClr val="bg1"/>
            </a:solidFill>
            <a:prstDash val="solid"/>
          </a:ln>
          <a:effectLst/>
        </p:spPr>
        <p:txBody>
          <a:bodyPr anchor="ctr"/>
          <a:lstStyle/>
          <a:p>
            <a:pPr algn="ctr">
              <a:lnSpc>
                <a:spcPct val="130000"/>
              </a:lnSpc>
              <a:defRPr/>
            </a:pPr>
            <a:endParaRPr lang="en-US" sz="1050" kern="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燕尾形 6"/>
          <p:cNvSpPr/>
          <p:nvPr/>
        </p:nvSpPr>
        <p:spPr>
          <a:xfrm>
            <a:off x="594659" y="5028220"/>
            <a:ext cx="132899" cy="194858"/>
          </a:xfrm>
          <a:prstGeom prst="chevron">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Freeform 245"/>
          <p:cNvSpPr/>
          <p:nvPr/>
        </p:nvSpPr>
        <p:spPr bwMode="auto">
          <a:xfrm>
            <a:off x="10819765" y="5792470"/>
            <a:ext cx="824865" cy="68072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2B2C31"/>
          </a:solidFill>
          <a:ln w="9525">
            <a:noFill/>
            <a:round/>
          </a:ln>
        </p:spPr>
        <p:txBody>
          <a:bodyPr vert="horz" wrap="square" lIns="91440" tIns="45720" rIns="91440" bIns="45720" numCol="1" anchor="t" anchorCtr="0" compatLnSpc="1"/>
          <a:lstStyle/>
          <a:p>
            <a:endParaRPr lang="en-US" sz="4400" dirty="0">
              <a:solidFill>
                <a:srgbClr val="2B2C31"/>
              </a:solidFill>
            </a:endParaRPr>
          </a:p>
        </p:txBody>
      </p:sp>
      <p:pic>
        <p:nvPicPr>
          <p:cNvPr id="2" name="图片 1"/>
          <p:cNvPicPr>
            <a:picLocks noChangeAspect="1"/>
          </p:cNvPicPr>
          <p:nvPr/>
        </p:nvPicPr>
        <p:blipFill>
          <a:blip r:embed="rId2"/>
          <a:stretch>
            <a:fillRect/>
          </a:stretch>
        </p:blipFill>
        <p:spPr>
          <a:xfrm>
            <a:off x="5588635" y="3235960"/>
            <a:ext cx="5554980" cy="556260"/>
          </a:xfrm>
          <a:prstGeom prst="rect">
            <a:avLst/>
          </a:prstGeom>
        </p:spPr>
      </p:pic>
      <p:pic>
        <p:nvPicPr>
          <p:cNvPr id="9" name="图片 8"/>
          <p:cNvPicPr>
            <a:picLocks noChangeAspect="1"/>
          </p:cNvPicPr>
          <p:nvPr/>
        </p:nvPicPr>
        <p:blipFill>
          <a:blip r:embed="rId3"/>
          <a:stretch>
            <a:fillRect/>
          </a:stretch>
        </p:blipFill>
        <p:spPr>
          <a:xfrm>
            <a:off x="6198235" y="756285"/>
            <a:ext cx="3947160" cy="396240"/>
          </a:xfrm>
          <a:prstGeom prst="rect">
            <a:avLst/>
          </a:prstGeom>
        </p:spPr>
      </p:pic>
      <p:pic>
        <p:nvPicPr>
          <p:cNvPr id="10" name="图片 9"/>
          <p:cNvPicPr>
            <a:picLocks noChangeAspect="1"/>
          </p:cNvPicPr>
          <p:nvPr/>
        </p:nvPicPr>
        <p:blipFill>
          <a:blip r:embed="rId4"/>
          <a:stretch>
            <a:fillRect/>
          </a:stretch>
        </p:blipFill>
        <p:spPr>
          <a:xfrm>
            <a:off x="6171565" y="1984375"/>
            <a:ext cx="4389120" cy="601980"/>
          </a:xfrm>
          <a:prstGeom prst="rect">
            <a:avLst/>
          </a:prstGeom>
        </p:spPr>
      </p:pic>
      <p:pic>
        <p:nvPicPr>
          <p:cNvPr id="16" name="图片 15"/>
          <p:cNvPicPr>
            <a:picLocks noChangeAspect="1"/>
          </p:cNvPicPr>
          <p:nvPr/>
        </p:nvPicPr>
        <p:blipFill>
          <a:blip r:embed="rId5"/>
          <a:stretch>
            <a:fillRect/>
          </a:stretch>
        </p:blipFill>
        <p:spPr>
          <a:xfrm>
            <a:off x="5718175" y="3792220"/>
            <a:ext cx="4907280" cy="388620"/>
          </a:xfrm>
          <a:prstGeom prst="rect">
            <a:avLst/>
          </a:prstGeom>
        </p:spPr>
      </p:pic>
      <p:pic>
        <p:nvPicPr>
          <p:cNvPr id="22" name="图片 21"/>
          <p:cNvPicPr>
            <a:picLocks noChangeAspect="1"/>
          </p:cNvPicPr>
          <p:nvPr/>
        </p:nvPicPr>
        <p:blipFill>
          <a:blip r:embed="rId6"/>
          <a:stretch>
            <a:fillRect/>
          </a:stretch>
        </p:blipFill>
        <p:spPr>
          <a:xfrm>
            <a:off x="4991100" y="4728210"/>
            <a:ext cx="2659380" cy="952500"/>
          </a:xfrm>
          <a:prstGeom prst="rect">
            <a:avLst/>
          </a:prstGeom>
        </p:spPr>
      </p:pic>
      <p:pic>
        <p:nvPicPr>
          <p:cNvPr id="28" name="图片 27"/>
          <p:cNvPicPr>
            <a:picLocks noChangeAspect="1"/>
          </p:cNvPicPr>
          <p:nvPr/>
        </p:nvPicPr>
        <p:blipFill>
          <a:blip r:embed="rId7"/>
          <a:stretch>
            <a:fillRect/>
          </a:stretch>
        </p:blipFill>
        <p:spPr>
          <a:xfrm>
            <a:off x="7650480" y="4728210"/>
            <a:ext cx="4107180" cy="3962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sp>
        <p:nvSpPr>
          <p:cNvPr id="4" name="矩形 3"/>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304800" y="266700"/>
            <a:ext cx="11582400" cy="6286500"/>
          </a:xfrm>
          <a:prstGeom prst="line">
            <a:avLst/>
          </a:prstGeom>
          <a:ln>
            <a:solidFill>
              <a:srgbClr val="A6967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62439" y="2281069"/>
            <a:ext cx="5093061" cy="5386090"/>
          </a:xfrm>
          <a:prstGeom prst="rect">
            <a:avLst/>
          </a:prstGeom>
        </p:spPr>
        <p:txBody>
          <a:bodyPr wrap="none">
            <a:spAutoFit/>
          </a:bodyPr>
          <a:lstStyle/>
          <a:p>
            <a:r>
              <a:rPr lang="en-US" altLang="zh-CN" sz="34400" b="1"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rPr>
              <a:t>02</a:t>
            </a:r>
            <a:endParaRPr lang="zh-CN" altLang="en-US" sz="34400" dirty="0">
              <a:solidFill>
                <a:srgbClr val="A4947B">
                  <a:alpha val="37000"/>
                </a:srgbClr>
              </a:solidFill>
              <a:latin typeface="Arial" panose="020B0604020202020204" pitchFamily="34" charset="0"/>
              <a:ea typeface="宋体" panose="02010600030101010101" pitchFamily="2" charset="-122"/>
              <a:cs typeface="Arial" panose="020B0604020202020204" pitchFamily="34" charset="0"/>
            </a:endParaRPr>
          </a:p>
        </p:txBody>
      </p:sp>
      <p:grpSp>
        <p:nvGrpSpPr>
          <p:cNvPr id="3" name="组合 2"/>
          <p:cNvGrpSpPr/>
          <p:nvPr/>
        </p:nvGrpSpPr>
        <p:grpSpPr>
          <a:xfrm>
            <a:off x="841960" y="1142296"/>
            <a:ext cx="5952179" cy="1304300"/>
            <a:chOff x="841960" y="1142296"/>
            <a:chExt cx="5952179" cy="1304300"/>
          </a:xfrm>
        </p:grpSpPr>
        <p:sp>
          <p:nvSpPr>
            <p:cNvPr id="5" name="文本框 4"/>
            <p:cNvSpPr txBox="1"/>
            <p:nvPr/>
          </p:nvSpPr>
          <p:spPr>
            <a:xfrm>
              <a:off x="841960" y="2047816"/>
              <a:ext cx="4129260" cy="398780"/>
            </a:xfrm>
            <a:prstGeom prst="rect">
              <a:avLst/>
            </a:prstGeom>
            <a:noFill/>
            <a:effectLst/>
          </p:spPr>
          <p:txBody>
            <a:bodyPr wrap="square" rtlCol="0">
              <a:spAutoFit/>
            </a:bodyPr>
            <a:lstStyle/>
            <a:p>
              <a:r>
                <a:rPr lang="zh-CN" altLang="en-US" sz="2000" dirty="0">
                  <a:solidFill>
                    <a:srgbClr val="A4947B"/>
                  </a:solidFill>
                  <a:effectLst/>
                  <a:latin typeface="微软雅黑" panose="020B0503020204020204" pitchFamily="34" charset="-122"/>
                  <a:ea typeface="微软雅黑" panose="020B0503020204020204" pitchFamily="34" charset="-122"/>
                </a:rPr>
                <a:t>深入理解数据集</a:t>
              </a:r>
            </a:p>
          </p:txBody>
        </p:sp>
        <p:sp>
          <p:nvSpPr>
            <p:cNvPr id="9" name="文本框 8"/>
            <p:cNvSpPr txBox="1"/>
            <p:nvPr/>
          </p:nvSpPr>
          <p:spPr>
            <a:xfrm>
              <a:off x="1379170" y="1142296"/>
              <a:ext cx="5414969" cy="58477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研究方法及过程</a:t>
              </a:r>
            </a:p>
          </p:txBody>
        </p:sp>
      </p:grpSp>
      <p:sp>
        <p:nvSpPr>
          <p:cNvPr id="2" name="文本框 1"/>
          <p:cNvSpPr txBox="1"/>
          <p:nvPr/>
        </p:nvSpPr>
        <p:spPr>
          <a:xfrm>
            <a:off x="662305" y="3244850"/>
            <a:ext cx="4116705" cy="2246769"/>
          </a:xfrm>
          <a:prstGeom prst="rect">
            <a:avLst/>
          </a:prstGeom>
          <a:noFill/>
        </p:spPr>
        <p:txBody>
          <a:bodyPr wrap="square" rtlCol="0">
            <a:spAutoFit/>
          </a:bodyPr>
          <a:lstStyle/>
          <a:p>
            <a:pPr algn="l">
              <a:buClrTx/>
              <a:buSzTx/>
              <a:buFontTx/>
            </a:pPr>
            <a:r>
              <a:rPr lang="zh-CN" altLang="en-US" sz="2000" dirty="0">
                <a:solidFill>
                  <a:srgbClr val="A4947B"/>
                </a:solidFill>
                <a:effectLst/>
                <a:latin typeface="微软雅黑" panose="020B0503020204020204" pitchFamily="34" charset="-122"/>
                <a:ea typeface="微软雅黑" panose="020B0503020204020204" pitchFamily="34" charset="-122"/>
              </a:rPr>
              <a:t>我们这里的朴素贝叶斯的假设就是每个特征都是独立且符合高斯分布的，我们最开始已经对于每个特征进行了归一化处理很好的解决了一些偏差过大的点，这里我们可以使用绘图的方式来对每个特征进行分析</a:t>
            </a:r>
          </a:p>
        </p:txBody>
      </p:sp>
      <p:pic>
        <p:nvPicPr>
          <p:cNvPr id="7" name="图片 6" descr="Figure_1"/>
          <p:cNvPicPr>
            <a:picLocks noChangeAspect="1"/>
          </p:cNvPicPr>
          <p:nvPr/>
        </p:nvPicPr>
        <p:blipFill>
          <a:blip r:embed="rId2"/>
          <a:stretch>
            <a:fillRect/>
          </a:stretch>
        </p:blipFill>
        <p:spPr>
          <a:xfrm>
            <a:off x="4701540" y="879475"/>
            <a:ext cx="7185660" cy="3588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2C31"/>
        </a:solidFill>
        <a:effectLst/>
      </p:bgPr>
    </p:bg>
    <p:spTree>
      <p:nvGrpSpPr>
        <p:cNvPr id="1" name=""/>
        <p:cNvGrpSpPr/>
        <p:nvPr/>
      </p:nvGrpSpPr>
      <p:grpSpPr>
        <a:xfrm>
          <a:off x="0" y="0"/>
          <a:ext cx="0" cy="0"/>
          <a:chOff x="0" y="0"/>
          <a:chExt cx="0" cy="0"/>
        </a:xfrm>
      </p:grpSpPr>
      <p:grpSp>
        <p:nvGrpSpPr>
          <p:cNvPr id="4" name="组合 3"/>
          <p:cNvGrpSpPr/>
          <p:nvPr/>
        </p:nvGrpSpPr>
        <p:grpSpPr>
          <a:xfrm>
            <a:off x="4937769" y="692011"/>
            <a:ext cx="2316480" cy="506025"/>
            <a:chOff x="5404494" y="274903"/>
            <a:chExt cx="2316480" cy="506025"/>
          </a:xfrm>
        </p:grpSpPr>
        <p:sp>
          <p:nvSpPr>
            <p:cNvPr id="6" name="矩形 5"/>
            <p:cNvSpPr/>
            <p:nvPr/>
          </p:nvSpPr>
          <p:spPr>
            <a:xfrm>
              <a:off x="5404494" y="274903"/>
              <a:ext cx="2316480" cy="460375"/>
            </a:xfrm>
            <a:prstGeom prst="rect">
              <a:avLst/>
            </a:prstGeom>
            <a:effectLst/>
          </p:spPr>
          <p:txBody>
            <a:bodyPr vert="horz" wrap="none">
              <a:spAutoFit/>
            </a:bodyPr>
            <a:lstStyle/>
            <a:p>
              <a:pPr algn="ctr"/>
              <a:r>
                <a:rPr lang="zh-CN" altLang="en-US" sz="2400" dirty="0">
                  <a:solidFill>
                    <a:schemeClr val="bg1"/>
                  </a:solidFill>
                  <a:latin typeface="+mj-lt"/>
                  <a:ea typeface="微软雅黑" panose="020B0503020204020204" pitchFamily="34" charset="-122"/>
                </a:rPr>
                <a:t>研究方法和过程</a:t>
              </a:r>
            </a:p>
          </p:txBody>
        </p:sp>
        <p:sp>
          <p:nvSpPr>
            <p:cNvPr id="7" name="矩形 6"/>
            <p:cNvSpPr/>
            <p:nvPr/>
          </p:nvSpPr>
          <p:spPr>
            <a:xfrm>
              <a:off x="6244328" y="735209"/>
              <a:ext cx="636791" cy="45719"/>
            </a:xfrm>
            <a:prstGeom prst="rect">
              <a:avLst/>
            </a:prstGeom>
            <a:solidFill>
              <a:srgbClr val="A49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10" name="矩形 9"/>
          <p:cNvSpPr/>
          <p:nvPr/>
        </p:nvSpPr>
        <p:spPr>
          <a:xfrm>
            <a:off x="304800" y="266700"/>
            <a:ext cx="11582400" cy="6286500"/>
          </a:xfrm>
          <a:prstGeom prst="rect">
            <a:avLst/>
          </a:prstGeom>
          <a:noFill/>
          <a:ln>
            <a:solidFill>
              <a:srgbClr val="A49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5985" y="1866265"/>
            <a:ext cx="2860040" cy="2585323"/>
          </a:xfrm>
          <a:prstGeom prst="rect">
            <a:avLst/>
          </a:prstGeom>
          <a:noFill/>
        </p:spPr>
        <p:txBody>
          <a:bodyPr wrap="square" rtlCol="0">
            <a:spAutoFit/>
          </a:bodyPr>
          <a:lstStyle/>
          <a:p>
            <a:r>
              <a:rPr lang="zh-CN" altLang="en-US" dirty="0">
                <a:solidFill>
                  <a:srgbClr val="A4947B"/>
                </a:solidFill>
              </a:rPr>
              <a:t>我们在</a:t>
            </a:r>
            <a:r>
              <a:rPr lang="en-US" altLang="zh-CN" dirty="0">
                <a:solidFill>
                  <a:srgbClr val="A4947B"/>
                </a:solidFill>
              </a:rPr>
              <a:t>voice.csv</a:t>
            </a:r>
            <a:r>
              <a:rPr lang="zh-CN" altLang="en-US" dirty="0">
                <a:solidFill>
                  <a:srgbClr val="A4947B"/>
                </a:solidFill>
              </a:rPr>
              <a:t>文件中可以发现由一些数据是</a:t>
            </a:r>
            <a:r>
              <a:rPr lang="en-US" altLang="zh-CN" dirty="0">
                <a:solidFill>
                  <a:srgbClr val="A4947B"/>
                </a:solidFill>
              </a:rPr>
              <a:t>0</a:t>
            </a:r>
            <a:r>
              <a:rPr lang="zh-CN" altLang="en-US" dirty="0">
                <a:solidFill>
                  <a:srgbClr val="A4947B"/>
                </a:solidFill>
              </a:rPr>
              <a:t>，表示该数据是缺失数据，刚开始我准备使用均值填充的方式来解决这个问题，实现了之后准确率不但没有升高反而稍微降低了一些，我决定针对这些缺失数据进行一些分析。</a:t>
            </a:r>
          </a:p>
        </p:txBody>
      </p:sp>
      <p:pic>
        <p:nvPicPr>
          <p:cNvPr id="11" name="图片 10" descr="图片包含 游戏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64" y="304800"/>
            <a:ext cx="3928533" cy="2946400"/>
          </a:xfrm>
          <a:prstGeom prst="rect">
            <a:avLst/>
          </a:prstGeom>
        </p:spPr>
      </p:pic>
      <p:pic>
        <p:nvPicPr>
          <p:cNvPr id="13" name="图片 12" descr="图片包含 游戏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310" y="3368117"/>
            <a:ext cx="4090887" cy="3068166"/>
          </a:xfrm>
          <a:prstGeom prst="rect">
            <a:avLst/>
          </a:prstGeom>
        </p:spPr>
      </p:pic>
      <p:pic>
        <p:nvPicPr>
          <p:cNvPr id="15" name="图片 14" descr="图片包含 游戏机&#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024" y="3520440"/>
            <a:ext cx="3887791" cy="2915844"/>
          </a:xfrm>
          <a:prstGeom prst="rect">
            <a:avLst/>
          </a:prstGeom>
        </p:spPr>
      </p:pic>
      <p:sp>
        <p:nvSpPr>
          <p:cNvPr id="16" name="文本框 15"/>
          <p:cNvSpPr txBox="1"/>
          <p:nvPr/>
        </p:nvSpPr>
        <p:spPr>
          <a:xfrm>
            <a:off x="4100563" y="1658342"/>
            <a:ext cx="2860040" cy="923330"/>
          </a:xfrm>
          <a:prstGeom prst="rect">
            <a:avLst/>
          </a:prstGeom>
          <a:noFill/>
        </p:spPr>
        <p:txBody>
          <a:bodyPr wrap="square" rtlCol="0">
            <a:spAutoFit/>
          </a:bodyPr>
          <a:lstStyle/>
          <a:p>
            <a:r>
              <a:rPr lang="zh-CN" altLang="en-US" dirty="0">
                <a:solidFill>
                  <a:srgbClr val="A4947B"/>
                </a:solidFill>
              </a:rPr>
              <a:t>一共有三个特征列出现了缺失：</a:t>
            </a:r>
            <a:r>
              <a:rPr lang="en-US" altLang="zh-CN" dirty="0">
                <a:solidFill>
                  <a:srgbClr val="A4947B"/>
                </a:solidFill>
              </a:rPr>
              <a:t>mode , </a:t>
            </a:r>
            <a:r>
              <a:rPr lang="en-US" altLang="zh-CN" dirty="0" err="1">
                <a:solidFill>
                  <a:srgbClr val="A4947B"/>
                </a:solidFill>
              </a:rPr>
              <a:t>dfrange</a:t>
            </a:r>
            <a:r>
              <a:rPr lang="en-US" altLang="zh-CN" dirty="0">
                <a:solidFill>
                  <a:srgbClr val="A4947B"/>
                </a:solidFill>
              </a:rPr>
              <a:t> , </a:t>
            </a:r>
            <a:r>
              <a:rPr lang="en-US" altLang="zh-CN" dirty="0" err="1">
                <a:solidFill>
                  <a:srgbClr val="A4947B"/>
                </a:solidFill>
              </a:rPr>
              <a:t>modindx</a:t>
            </a:r>
            <a:r>
              <a:rPr lang="en-US" altLang="zh-CN" dirty="0">
                <a:solidFill>
                  <a:srgbClr val="A4947B"/>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379170" y="1142296"/>
            <a:ext cx="5414969" cy="1477327"/>
            <a:chOff x="1379170" y="1142296"/>
            <a:chExt cx="5414969" cy="1477327"/>
          </a:xfrm>
        </p:grpSpPr>
        <p:sp>
          <p:nvSpPr>
            <p:cNvPr id="15" name="文本框 14"/>
            <p:cNvSpPr txBox="1"/>
            <p:nvPr/>
          </p:nvSpPr>
          <p:spPr>
            <a:xfrm>
              <a:off x="1379170" y="2281069"/>
              <a:ext cx="4467725" cy="338554"/>
            </a:xfrm>
            <a:prstGeom prst="rect">
              <a:avLst/>
            </a:prstGeom>
            <a:noFill/>
            <a:effectLst/>
          </p:spPr>
          <p:txBody>
            <a:bodyPr wrap="square" rtlCol="0">
              <a:spAutoFit/>
            </a:bodyPr>
            <a:lstStyle>
              <a:defPPr>
                <a:defRPr lang="zh-CN"/>
              </a:defPPr>
              <a:lvl1pPr>
                <a:defRPr>
                  <a:solidFill>
                    <a:srgbClr val="F6E75C"/>
                  </a:solidFill>
                  <a:latin typeface="微软雅黑" panose="020B0503020204020204" pitchFamily="34" charset="-122"/>
                  <a:ea typeface="微软雅黑" panose="020B0503020204020204" pitchFamily="34" charset="-122"/>
                </a:defRPr>
              </a:lvl1pPr>
            </a:lstStyle>
            <a:p>
              <a:r>
                <a:rPr lang="zh-CN" altLang="en-US" sz="1600" dirty="0">
                  <a:solidFill>
                    <a:srgbClr val="A4947B"/>
                  </a:solidFill>
                  <a:latin typeface="ZapfHumnst Dm BT" panose="020B0602050508020304" pitchFamily="34" charset="0"/>
                </a:rPr>
                <a:t>特征绘图分析结果</a:t>
              </a:r>
              <a:endParaRPr lang="zh-CN" altLang="en-US" sz="1600" dirty="0">
                <a:solidFill>
                  <a:srgbClr val="A4947B"/>
                </a:solidFill>
                <a:effectLst/>
                <a:latin typeface="ZapfHumnst Dm BT" panose="020B0602050508020304" pitchFamily="34" charset="0"/>
              </a:endParaRPr>
            </a:p>
          </p:txBody>
        </p:sp>
        <p:sp>
          <p:nvSpPr>
            <p:cNvPr id="16" name="文本框 15"/>
            <p:cNvSpPr txBox="1"/>
            <p:nvPr/>
          </p:nvSpPr>
          <p:spPr>
            <a:xfrm>
              <a:off x="1379170" y="1142296"/>
              <a:ext cx="5414969" cy="584775"/>
            </a:xfrm>
            <a:prstGeom prst="rect">
              <a:avLst/>
            </a:prstGeom>
            <a:noFill/>
            <a:effectLst/>
          </p:spPr>
          <p:txBody>
            <a:bodyPr wrap="square" rtlCol="0">
              <a:spAutoFit/>
            </a:bodyPr>
            <a:lstStyle/>
            <a:p>
              <a:r>
                <a:rPr lang="zh-CN" altLang="en-US" sz="3200" b="1" dirty="0">
                  <a:solidFill>
                    <a:srgbClr val="A4947B"/>
                  </a:solidFill>
                  <a:effectLst/>
                  <a:latin typeface="微软雅黑" panose="020B0503020204020204" pitchFamily="34" charset="-122"/>
                  <a:ea typeface="微软雅黑" panose="020B0503020204020204" pitchFamily="34" charset="-122"/>
                </a:rPr>
                <a:t>研究方法及过程</a:t>
              </a:r>
            </a:p>
          </p:txBody>
        </p:sp>
      </p:grpSp>
      <p:sp>
        <p:nvSpPr>
          <p:cNvPr id="17" name="文本框 16"/>
          <p:cNvSpPr txBox="1"/>
          <p:nvPr/>
        </p:nvSpPr>
        <p:spPr>
          <a:xfrm>
            <a:off x="465606" y="3014853"/>
            <a:ext cx="4049078" cy="3043525"/>
          </a:xfrm>
          <a:prstGeom prst="rect">
            <a:avLst/>
          </a:prstGeom>
          <a:noFill/>
        </p:spPr>
        <p:txBody>
          <a:bodyPr wrap="square" rtlCol="0">
            <a:spAutoFit/>
          </a:bodyPr>
          <a:lstStyle>
            <a:defPPr>
              <a:defRPr lang="zh-CN"/>
            </a:defPPr>
            <a:lvl1pPr>
              <a:defRPr sz="2400" b="1">
                <a:gradFill>
                  <a:gsLst>
                    <a:gs pos="97000">
                      <a:srgbClr val="F0CB30">
                        <a:lumMod val="82000"/>
                      </a:srgbClr>
                    </a:gs>
                    <a:gs pos="0">
                      <a:srgbClr val="F4ECA3"/>
                    </a:gs>
                    <a:gs pos="75000">
                      <a:srgbClr val="F6E65D">
                        <a:lumMod val="90000"/>
                      </a:srgbClr>
                    </a:gs>
                  </a:gsLst>
                  <a:lin ang="3600000" scaled="0"/>
                </a:gradFill>
                <a:latin typeface="微软雅黑" panose="020B0503020204020204" pitchFamily="34" charset="-122"/>
                <a:ea typeface="微软雅黑" panose="020B0503020204020204" pitchFamily="34" charset="-122"/>
              </a:defRPr>
            </a:lvl1pPr>
          </a:lstStyle>
          <a:p>
            <a:pPr>
              <a:lnSpc>
                <a:spcPct val="200000"/>
              </a:lnSpc>
            </a:pPr>
            <a:r>
              <a:rPr lang="zh-CN" altLang="en-US" sz="1400" dirty="0">
                <a:solidFill>
                  <a:srgbClr val="A4947B"/>
                </a:solidFill>
              </a:rPr>
              <a:t>于是我们这里选取的是几组差异比较明显（选取的策略是选取峰值差异明显，方差较小的特征，这样可以方便模型对两种性别进行区分），并且特征分布基本符合正态分布的特征值，这里我们选取了这四个特征作为我们的训练数据：</a:t>
            </a:r>
            <a:r>
              <a:rPr lang="en-US" altLang="zh-CN" sz="1400" dirty="0" err="1">
                <a:solidFill>
                  <a:srgbClr val="A4947B"/>
                </a:solidFill>
              </a:rPr>
              <a:t>meanfun</a:t>
            </a:r>
            <a:r>
              <a:rPr lang="en-US" altLang="zh-CN" sz="1400" dirty="0">
                <a:solidFill>
                  <a:srgbClr val="A4947B"/>
                </a:solidFill>
              </a:rPr>
              <a:t>(</a:t>
            </a:r>
            <a:r>
              <a:rPr lang="zh-CN" altLang="en-US" sz="1400" dirty="0">
                <a:solidFill>
                  <a:srgbClr val="A4947B"/>
                </a:solidFill>
              </a:rPr>
              <a:t>基频平均值决定音高</a:t>
            </a:r>
            <a:r>
              <a:rPr lang="en-US" altLang="zh-CN" sz="1400" dirty="0">
                <a:solidFill>
                  <a:srgbClr val="A4947B"/>
                </a:solidFill>
              </a:rPr>
              <a:t>),Q25(</a:t>
            </a:r>
            <a:r>
              <a:rPr lang="zh-CN" altLang="en-US" sz="1400" dirty="0">
                <a:solidFill>
                  <a:srgbClr val="A4947B"/>
                </a:solidFill>
              </a:rPr>
              <a:t>第一分位点</a:t>
            </a:r>
            <a:r>
              <a:rPr lang="en-US" altLang="zh-CN" sz="1400" dirty="0">
                <a:solidFill>
                  <a:srgbClr val="A4947B"/>
                </a:solidFill>
              </a:rPr>
              <a:t>),IQR(</a:t>
            </a:r>
            <a:r>
              <a:rPr lang="zh-CN" altLang="en-US" sz="1400" dirty="0">
                <a:solidFill>
                  <a:srgbClr val="A4947B"/>
                </a:solidFill>
              </a:rPr>
              <a:t>分位数范围</a:t>
            </a:r>
            <a:r>
              <a:rPr lang="en-US" altLang="zh-CN" sz="1400" dirty="0">
                <a:solidFill>
                  <a:srgbClr val="A4947B"/>
                </a:solidFill>
              </a:rPr>
              <a:t>),</a:t>
            </a:r>
            <a:r>
              <a:rPr lang="en-US" altLang="zh-CN" sz="1400" dirty="0" err="1">
                <a:solidFill>
                  <a:srgbClr val="A4947B"/>
                </a:solidFill>
              </a:rPr>
              <a:t>sd</a:t>
            </a:r>
            <a:r>
              <a:rPr lang="en-US" altLang="zh-CN" sz="1400" dirty="0">
                <a:solidFill>
                  <a:srgbClr val="A4947B"/>
                </a:solidFill>
              </a:rPr>
              <a:t>(</a:t>
            </a:r>
            <a:r>
              <a:rPr lang="zh-CN" altLang="en-US" sz="1400" dirty="0">
                <a:solidFill>
                  <a:srgbClr val="A4947B"/>
                </a:solidFill>
              </a:rPr>
              <a:t>频率标准偏差</a:t>
            </a:r>
            <a:r>
              <a:rPr lang="en-US" altLang="zh-CN" sz="1400" dirty="0">
                <a:solidFill>
                  <a:srgbClr val="A4947B"/>
                </a:solidFill>
              </a:rPr>
              <a:t>)</a:t>
            </a:r>
            <a:endParaRPr lang="zh-CN" altLang="en-US" sz="1400" dirty="0">
              <a:solidFill>
                <a:srgbClr val="A4947B"/>
              </a:solidFill>
            </a:endParaRPr>
          </a:p>
        </p:txBody>
      </p:sp>
      <p:pic>
        <p:nvPicPr>
          <p:cNvPr id="3" name="图片 2" descr="图片包含 游戏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243" y="497642"/>
            <a:ext cx="4282757" cy="3212068"/>
          </a:xfrm>
          <a:prstGeom prst="rect">
            <a:avLst/>
          </a:prstGeom>
        </p:spPr>
      </p:pic>
      <p:pic>
        <p:nvPicPr>
          <p:cNvPr id="5" name="图片 4" descr="图片包含 游戏机&#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243" y="3709710"/>
            <a:ext cx="4049078" cy="3036809"/>
          </a:xfrm>
          <a:prstGeom prst="rect">
            <a:avLst/>
          </a:prstGeom>
        </p:spPr>
      </p:pic>
      <p:pic>
        <p:nvPicPr>
          <p:cNvPr id="9" name="图片 8" descr="图片包含 游戏机&#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684" y="439288"/>
            <a:ext cx="3434086" cy="2575565"/>
          </a:xfrm>
          <a:prstGeom prst="rect">
            <a:avLst/>
          </a:prstGeom>
        </p:spPr>
      </p:pic>
      <p:pic>
        <p:nvPicPr>
          <p:cNvPr id="25" name="图片 24" descr="图片包含 游戏机&#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124" y="4134256"/>
            <a:ext cx="3088646" cy="2316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200" fill="hold"/>
                                        <p:tgtEl>
                                          <p:spTgt spid="17"/>
                                        </p:tgtEl>
                                        <p:attrNameLst>
                                          <p:attrName>ppt_w</p:attrName>
                                        </p:attrNameLst>
                                      </p:cBhvr>
                                      <p:tavLst>
                                        <p:tav tm="0">
                                          <p:val>
                                            <p:fltVal val="0"/>
                                          </p:val>
                                        </p:tav>
                                        <p:tav tm="100000">
                                          <p:val>
                                            <p:strVal val="#ppt_w"/>
                                          </p:val>
                                        </p:tav>
                                      </p:tavLst>
                                    </p:anim>
                                    <p:anim calcmode="lin" valueType="num">
                                      <p:cBhvr>
                                        <p:cTn id="8" dur="200" fill="hold"/>
                                        <p:tgtEl>
                                          <p:spTgt spid="17"/>
                                        </p:tgtEl>
                                        <p:attrNameLst>
                                          <p:attrName>ppt_h</p:attrName>
                                        </p:attrNameLst>
                                      </p:cBhvr>
                                      <p:tavLst>
                                        <p:tav tm="0">
                                          <p:val>
                                            <p:fltVal val="0"/>
                                          </p:val>
                                        </p:tav>
                                        <p:tav tm="100000">
                                          <p:val>
                                            <p:strVal val="#ppt_h"/>
                                          </p:val>
                                        </p:tav>
                                      </p:tavLst>
                                    </p:anim>
                                    <p:animEffect transition="in" filter="fade">
                                      <p:cBhvr>
                                        <p:cTn id="9" dur="2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REFSHAPE" val="352359748"/>
  <p:tag name="KSO_WM_UNIT_PLACING_PICTURE_USER_VIEWPORT" val="{&quot;height&quot;:6996,&quot;width&quot;:158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885</Words>
  <Application>Microsoft Office PowerPoint</Application>
  <PresentationFormat>宽屏</PresentationFormat>
  <Paragraphs>64</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ZapfHumnst Dm BT</vt:lpstr>
      <vt:lpstr>等线</vt:lpstr>
      <vt:lpstr>等线 Light</vt:lpstr>
      <vt:lpstr>宋体</vt:lpstr>
      <vt:lpstr>微软雅黑</vt:lpstr>
      <vt:lpstr>Arial</vt:lpstr>
      <vt:lpstr>Franklin Gothic Book</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41098</cp:lastModifiedBy>
  <cp:revision>47</cp:revision>
  <dcterms:created xsi:type="dcterms:W3CDTF">2020-04-26T09:24:00Z</dcterms:created>
  <dcterms:modified xsi:type="dcterms:W3CDTF">2020-06-29T15:32:44Z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