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2" r:id="rId3"/>
    <p:sldId id="258" r:id="rId4"/>
    <p:sldId id="259" r:id="rId5"/>
    <p:sldId id="260" r:id="rId6"/>
    <p:sldId id="261" r:id="rId7"/>
    <p:sldId id="257" r:id="rId8"/>
    <p:sldId id="263" r:id="rId9"/>
    <p:sldId id="264" r:id="rId10"/>
    <p:sldId id="268" r:id="rId11"/>
    <p:sldId id="265" r:id="rId12"/>
    <p:sldId id="266"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Hu" initials="FH" lastIdx="1" clrIdx="0">
    <p:extLst>
      <p:ext uri="{19B8F6BF-5375-455C-9EA6-DF929625EA0E}">
        <p15:presenceInfo xmlns:p15="http://schemas.microsoft.com/office/powerpoint/2012/main" userId="6e380aee17a046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74912" autoAdjust="0"/>
  </p:normalViewPr>
  <p:slideViewPr>
    <p:cSldViewPr snapToGrid="0">
      <p:cViewPr varScale="1">
        <p:scale>
          <a:sx n="85" d="100"/>
          <a:sy n="85" d="100"/>
        </p:scale>
        <p:origin x="13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FD29B-1509-4614-B402-92F4328C3F1F}" type="datetimeFigureOut">
              <a:rPr lang="en-US" smtClean="0"/>
              <a:t>6/4/2021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6EFBA-DF95-41A4-91DE-2BED76A8E0AF}" type="slidenum">
              <a:rPr lang="en-US" smtClean="0"/>
              <a:t>‹#›</a:t>
            </a:fld>
            <a:endParaRPr lang="en-US"/>
          </a:p>
        </p:txBody>
      </p:sp>
    </p:spTree>
    <p:extLst>
      <p:ext uri="{BB962C8B-B14F-4D97-AF65-F5344CB8AC3E}">
        <p14:creationId xmlns:p14="http://schemas.microsoft.com/office/powerpoint/2010/main" val="31130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66EFBA-DF95-41A4-91DE-2BED76A8E0AF}" type="slidenum">
              <a:rPr lang="en-US" smtClean="0"/>
              <a:t>1</a:t>
            </a:fld>
            <a:endParaRPr lang="en-US"/>
          </a:p>
        </p:txBody>
      </p:sp>
    </p:spTree>
    <p:extLst>
      <p:ext uri="{BB962C8B-B14F-4D97-AF65-F5344CB8AC3E}">
        <p14:creationId xmlns:p14="http://schemas.microsoft.com/office/powerpoint/2010/main" val="1393494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Encrypting enclave secrets for persistent storage in disk</a:t>
            </a:r>
          </a:p>
          <a:p>
            <a:pPr marL="171450" indent="-171450">
              <a:buFontTx/>
              <a:buChar char="-"/>
            </a:pPr>
            <a:r>
              <a:rPr lang="en-US" dirty="0"/>
              <a:t>MRENCLAVE: Only the exact enclave on that computer can unseal the data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MRSIGNER: Can be sealed by one enclave and be unsealed by another enclave by the same software vendor on the same system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Different key policy will be used depending on the requirements of the developer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B66EFBA-DF95-41A4-91DE-2BED76A8E0AF}" type="slidenum">
              <a:rPr lang="en-US" smtClean="0"/>
              <a:t>12</a:t>
            </a:fld>
            <a:endParaRPr lang="en-US"/>
          </a:p>
        </p:txBody>
      </p:sp>
    </p:spTree>
    <p:extLst>
      <p:ext uri="{BB962C8B-B14F-4D97-AF65-F5344CB8AC3E}">
        <p14:creationId xmlns:p14="http://schemas.microsoft.com/office/powerpoint/2010/main" val="1311819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Attestation as a method of exchanging information between different parties to ensure that they can be trusted</a:t>
            </a:r>
          </a:p>
          <a:p>
            <a:pPr marL="628650" lvl="1" indent="-171450">
              <a:buFontTx/>
              <a:buChar char="-"/>
            </a:pPr>
            <a:r>
              <a:rPr lang="en-US" dirty="0"/>
              <a:t>Used to ensure that enclaves are running on a real hardware that is following up-to-date trusted execution environment with the expected initial state</a:t>
            </a:r>
          </a:p>
          <a:p>
            <a:pPr marL="171450" lvl="0" indent="-171450">
              <a:buFontTx/>
              <a:buChar char="-"/>
            </a:pPr>
            <a:r>
              <a:rPr lang="en-US" dirty="0"/>
              <a:t>There are two types of attestation: </a:t>
            </a:r>
          </a:p>
          <a:p>
            <a:pPr marL="628650" lvl="1" indent="-171450">
              <a:buFontTx/>
              <a:buChar char="-"/>
            </a:pPr>
            <a:r>
              <a:rPr lang="en-US" dirty="0"/>
              <a:t>Local attestation: Same platform (example would be when trying to collaborate)</a:t>
            </a:r>
          </a:p>
          <a:p>
            <a:pPr marL="628650" lvl="1" indent="-171450">
              <a:buFontTx/>
              <a:buChar char="-"/>
            </a:pPr>
            <a:r>
              <a:rPr lang="en-US" dirty="0"/>
              <a:t>Remote attestation: Client proving to the provider that it fulfills the enclave and trust requirements</a:t>
            </a:r>
          </a:p>
        </p:txBody>
      </p:sp>
      <p:sp>
        <p:nvSpPr>
          <p:cNvPr id="4" name="Slide Number Placeholder 3"/>
          <p:cNvSpPr>
            <a:spLocks noGrp="1"/>
          </p:cNvSpPr>
          <p:nvPr>
            <p:ph type="sldNum" sz="quarter" idx="5"/>
          </p:nvPr>
        </p:nvSpPr>
        <p:spPr/>
        <p:txBody>
          <a:bodyPr/>
          <a:lstStyle/>
          <a:p>
            <a:fld id="{8B66EFBA-DF95-41A4-91DE-2BED76A8E0AF}" type="slidenum">
              <a:rPr lang="en-US" smtClean="0"/>
              <a:t>13</a:t>
            </a:fld>
            <a:endParaRPr lang="en-US"/>
          </a:p>
        </p:txBody>
      </p:sp>
    </p:spTree>
    <p:extLst>
      <p:ext uri="{BB962C8B-B14F-4D97-AF65-F5344CB8AC3E}">
        <p14:creationId xmlns:p14="http://schemas.microsoft.com/office/powerpoint/2010/main" val="1011500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Through the encryption of data clunks prior to storage on untrusted platforms, there is much smaller chance of leaking any information to either the platform or any middle man between the user and platform</a:t>
            </a:r>
          </a:p>
          <a:p>
            <a:pPr marL="171450" indent="-171450">
              <a:buFontTx/>
              <a:buChar char="-"/>
            </a:pPr>
            <a:r>
              <a:rPr lang="en-US" dirty="0"/>
              <a:t>An example would be how current strategies for preventing a pattern in how RAM assess is through randomly shuffling and sending false requests</a:t>
            </a:r>
          </a:p>
          <a:p>
            <a:pPr marL="628650" lvl="1" indent="-171450">
              <a:buFontTx/>
              <a:buChar char="-"/>
            </a:pPr>
            <a:r>
              <a:rPr lang="en-US" dirty="0"/>
              <a:t>SGX can remove the need by creating a locked box where you cannot break into easily</a:t>
            </a:r>
          </a:p>
          <a:p>
            <a:pPr marL="171450" lvl="0" indent="-171450">
              <a:buFontTx/>
              <a:buChar char="-"/>
            </a:pPr>
            <a:r>
              <a:rPr lang="en-US" dirty="0"/>
              <a:t>Remove the private data and keep in enclave while only sending general information such as sharing logistic data from self driving cars</a:t>
            </a:r>
          </a:p>
          <a:p>
            <a:pPr marL="171450" lvl="0" indent="-171450">
              <a:buFontTx/>
              <a:buChar char="-"/>
            </a:pPr>
            <a:r>
              <a:rPr lang="en-US" dirty="0"/>
              <a:t>Personal privacy is enhanced by increasing the integrity and confidentiality of personal information such as patient records by:</a:t>
            </a:r>
          </a:p>
          <a:p>
            <a:pPr marL="628650" lvl="1" indent="-171450">
              <a:buFontTx/>
              <a:buChar char="-"/>
            </a:pPr>
            <a:r>
              <a:rPr lang="en-US" dirty="0"/>
              <a:t>Increasing security and integrity of data </a:t>
            </a:r>
          </a:p>
          <a:p>
            <a:pPr marL="628650" lvl="1" indent="-171450">
              <a:buFontTx/>
              <a:buChar char="-"/>
            </a:pPr>
            <a:r>
              <a:rPr lang="en-US" dirty="0"/>
              <a:t>Establish secure data transfer</a:t>
            </a:r>
          </a:p>
          <a:p>
            <a:pPr marL="171450" lvl="0" indent="-171450">
              <a:buFontTx/>
              <a:buChar char="-"/>
            </a:pPr>
            <a:r>
              <a:rPr lang="en-US" dirty="0"/>
              <a:t>Crime can be fought by observing patterns in the movement of data/money in the financial world</a:t>
            </a:r>
          </a:p>
          <a:p>
            <a:pPr marL="628650" lvl="1" indent="-171450">
              <a:buFontTx/>
              <a:buChar char="-"/>
            </a:pPr>
            <a:r>
              <a:rPr lang="en-US" dirty="0"/>
              <a:t>The ability to share information between different financial institutions while hiding confidential information in enclaves to keep privacy rights allows this to happen</a:t>
            </a:r>
          </a:p>
        </p:txBody>
      </p:sp>
      <p:sp>
        <p:nvSpPr>
          <p:cNvPr id="4" name="Slide Number Placeholder 3"/>
          <p:cNvSpPr>
            <a:spLocks noGrp="1"/>
          </p:cNvSpPr>
          <p:nvPr>
            <p:ph type="sldNum" sz="quarter" idx="5"/>
          </p:nvPr>
        </p:nvSpPr>
        <p:spPr/>
        <p:txBody>
          <a:bodyPr/>
          <a:lstStyle/>
          <a:p>
            <a:fld id="{8B66EFBA-DF95-41A4-91DE-2BED76A8E0AF}" type="slidenum">
              <a:rPr lang="en-US" smtClean="0"/>
              <a:t>14</a:t>
            </a:fld>
            <a:endParaRPr lang="en-US"/>
          </a:p>
        </p:txBody>
      </p:sp>
    </p:spTree>
    <p:extLst>
      <p:ext uri="{BB962C8B-B14F-4D97-AF65-F5344CB8AC3E}">
        <p14:creationId xmlns:p14="http://schemas.microsoft.com/office/powerpoint/2010/main" val="3536341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Cache attacks through shared caches</a:t>
            </a:r>
          </a:p>
          <a:p>
            <a:pPr marL="171450" lvl="0" indent="-171450">
              <a:buFontTx/>
              <a:buChar char="-"/>
            </a:pPr>
            <a:r>
              <a:rPr lang="en-US" dirty="0"/>
              <a:t>PLATYPUS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Exploit the running average power limit of hardware to leak crypto keys from SGX </a:t>
            </a:r>
          </a:p>
          <a:p>
            <a:pPr marL="171450" indent="-171450">
              <a:buFontTx/>
              <a:buChar char="-"/>
            </a:pPr>
            <a:r>
              <a:rPr lang="en-US" dirty="0" err="1"/>
              <a:t>VoltPillager</a:t>
            </a:r>
            <a:r>
              <a:rPr lang="en-US" dirty="0"/>
              <a:t> both a physical attack</a:t>
            </a:r>
          </a:p>
          <a:p>
            <a:pPr marL="628650" lvl="1" indent="-171450">
              <a:buFontTx/>
              <a:buChar char="-"/>
            </a:pPr>
            <a:r>
              <a:rPr lang="en-US" dirty="0" err="1"/>
              <a:t>Undervolting</a:t>
            </a:r>
            <a:r>
              <a:rPr lang="en-US" dirty="0"/>
              <a:t> but has been patched</a:t>
            </a:r>
          </a:p>
          <a:p>
            <a:pPr marL="171450" lvl="0" indent="-171450">
              <a:buFontTx/>
              <a:buChar char="-"/>
            </a:pPr>
            <a:r>
              <a:rPr lang="en-US" dirty="0"/>
              <a:t>Supply chain attack is addressed by Intel through their transparent supply chain that allows component level traceability </a:t>
            </a:r>
          </a:p>
        </p:txBody>
      </p:sp>
      <p:sp>
        <p:nvSpPr>
          <p:cNvPr id="4" name="Slide Number Placeholder 3"/>
          <p:cNvSpPr>
            <a:spLocks noGrp="1"/>
          </p:cNvSpPr>
          <p:nvPr>
            <p:ph type="sldNum" sz="quarter" idx="5"/>
          </p:nvPr>
        </p:nvSpPr>
        <p:spPr/>
        <p:txBody>
          <a:bodyPr/>
          <a:lstStyle/>
          <a:p>
            <a:fld id="{8B66EFBA-DF95-41A4-91DE-2BED76A8E0AF}" type="slidenum">
              <a:rPr lang="en-US" smtClean="0"/>
              <a:t>15</a:t>
            </a:fld>
            <a:endParaRPr lang="en-US"/>
          </a:p>
        </p:txBody>
      </p:sp>
    </p:spTree>
    <p:extLst>
      <p:ext uri="{BB962C8B-B14F-4D97-AF65-F5344CB8AC3E}">
        <p14:creationId xmlns:p14="http://schemas.microsoft.com/office/powerpoint/2010/main" val="2195138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66EFBA-DF95-41A4-91DE-2BED76A8E0AF}" type="slidenum">
              <a:rPr lang="en-US" smtClean="0"/>
              <a:t>16</a:t>
            </a:fld>
            <a:endParaRPr lang="en-US"/>
          </a:p>
        </p:txBody>
      </p:sp>
    </p:spTree>
    <p:extLst>
      <p:ext uri="{BB962C8B-B14F-4D97-AF65-F5344CB8AC3E}">
        <p14:creationId xmlns:p14="http://schemas.microsoft.com/office/powerpoint/2010/main" val="133459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Developed in the mid 2000s as a security concept in modern-day computing devices as a security standard</a:t>
            </a:r>
          </a:p>
          <a:p>
            <a:pPr marL="171450" indent="-171450">
              <a:buFontTx/>
              <a:buChar char="-"/>
            </a:pPr>
            <a:r>
              <a:rPr lang="en-US" dirty="0"/>
              <a:t>ARM brought forth the first commercialized variation of TEE called </a:t>
            </a:r>
            <a:r>
              <a:rPr lang="en-US" dirty="0" err="1"/>
              <a:t>TrustZone</a:t>
            </a:r>
            <a:r>
              <a:rPr lang="en-US" dirty="0"/>
              <a:t> in 2006 and further research was started by Intel around the same time until their variation of TEE called SGX released in 2015</a:t>
            </a:r>
          </a:p>
          <a:p>
            <a:pPr marL="171450" indent="-171450">
              <a:buFontTx/>
              <a:buChar char="-"/>
            </a:pPr>
            <a:r>
              <a:rPr lang="en-US" dirty="0"/>
              <a:t>Implemented in the secure area of a device’s processor to have hardware-level protection</a:t>
            </a:r>
          </a:p>
          <a:p>
            <a:pPr marL="171450" indent="-171450">
              <a:buFontTx/>
              <a:buChar char="-"/>
            </a:pPr>
            <a:r>
              <a:rPr lang="en-US" dirty="0"/>
              <a:t>Goal is to have the TEE run in parallel alongside the operating system in an isolated environment that cannot be affected by:</a:t>
            </a:r>
          </a:p>
          <a:p>
            <a:pPr marL="628650" lvl="1" indent="-171450">
              <a:buFontTx/>
              <a:buChar char="-"/>
            </a:pPr>
            <a:r>
              <a:rPr lang="en-US" dirty="0"/>
              <a:t>Operating system</a:t>
            </a:r>
          </a:p>
          <a:p>
            <a:pPr marL="628650" lvl="1" indent="-171450">
              <a:buFontTx/>
              <a:buChar char="-"/>
            </a:pPr>
            <a:r>
              <a:rPr lang="en-US" dirty="0"/>
              <a:t>Hypervisor</a:t>
            </a:r>
          </a:p>
          <a:p>
            <a:pPr marL="628650" lvl="1" indent="-171450">
              <a:buFontTx/>
              <a:buChar char="-"/>
            </a:pPr>
            <a:r>
              <a:rPr lang="en-US" dirty="0"/>
              <a:t>BIOS</a:t>
            </a:r>
          </a:p>
          <a:p>
            <a:pPr marL="628650" lvl="1" indent="-171450">
              <a:buFontTx/>
              <a:buChar char="-"/>
            </a:pPr>
            <a:r>
              <a:rPr lang="en-US" dirty="0"/>
              <a:t>Other applications</a:t>
            </a:r>
          </a:p>
          <a:p>
            <a:pPr marL="171450" lvl="0" indent="-171450">
              <a:buFontTx/>
              <a:buChar char="-"/>
            </a:pPr>
            <a:r>
              <a:rPr lang="en-US" dirty="0"/>
              <a:t>Stays true to the name of creating an environment where executing code can have high levels of confidentiality and trust</a:t>
            </a:r>
          </a:p>
          <a:p>
            <a:pPr marL="628650" lvl="1" indent="-171450">
              <a:buFontTx/>
              <a:buChar char="-"/>
            </a:pPr>
            <a:r>
              <a:rPr lang="en-US" dirty="0"/>
              <a:t>Would provide isolated processes</a:t>
            </a:r>
          </a:p>
          <a:p>
            <a:pPr marL="628650" lvl="1" indent="-171450">
              <a:buFontTx/>
              <a:buChar char="-"/>
            </a:pPr>
            <a:r>
              <a:rPr lang="en-US" dirty="0"/>
              <a:t>Secure storage</a:t>
            </a:r>
          </a:p>
        </p:txBody>
      </p:sp>
      <p:sp>
        <p:nvSpPr>
          <p:cNvPr id="4" name="Slide Number Placeholder 3"/>
          <p:cNvSpPr>
            <a:spLocks noGrp="1"/>
          </p:cNvSpPr>
          <p:nvPr>
            <p:ph type="sldNum" sz="quarter" idx="5"/>
          </p:nvPr>
        </p:nvSpPr>
        <p:spPr/>
        <p:txBody>
          <a:bodyPr/>
          <a:lstStyle/>
          <a:p>
            <a:fld id="{8B66EFBA-DF95-41A4-91DE-2BED76A8E0AF}" type="slidenum">
              <a:rPr lang="en-US" smtClean="0"/>
              <a:t>3</a:t>
            </a:fld>
            <a:endParaRPr lang="en-US"/>
          </a:p>
        </p:txBody>
      </p:sp>
    </p:spTree>
    <p:extLst>
      <p:ext uri="{BB962C8B-B14F-4D97-AF65-F5344CB8AC3E}">
        <p14:creationId xmlns:p14="http://schemas.microsoft.com/office/powerpoint/2010/main" val="199041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Setup to establish a strict hierarchy to restrict lower privileged processes to potentially affect higher privileged processes (user application interfering with OS code in memory)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Designed in a manner that inner rings have authority over its outer rings while outer rings cannot access inner rings except through established method such as system calls from user applications to kernel for certain library 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Ring 1 and Ring 2 are not used in modern day operating systems but designed mainly for drivers to have higher level of authority than the user space but lower than kernel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In some operating systems or programs run in ring 1 or ring 2 but not that popular at the moment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Also exist the negative ring concept for cloud computing</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B66EFBA-DF95-41A4-91DE-2BED76A8E0AF}" type="slidenum">
              <a:rPr lang="en-US" smtClean="0"/>
              <a:t>4</a:t>
            </a:fld>
            <a:endParaRPr lang="en-US"/>
          </a:p>
        </p:txBody>
      </p:sp>
    </p:spTree>
    <p:extLst>
      <p:ext uri="{BB962C8B-B14F-4D97-AF65-F5344CB8AC3E}">
        <p14:creationId xmlns:p14="http://schemas.microsoft.com/office/powerpoint/2010/main" val="385134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ring architecture system was effective in the early days primarily due to the lack of malicious intent</a:t>
            </a:r>
          </a:p>
          <a:p>
            <a:pPr marL="171450" indent="-171450">
              <a:buFontTx/>
              <a:buChar char="-"/>
            </a:pPr>
            <a:r>
              <a:rPr lang="en-US" dirty="0"/>
              <a:t>Main issue contemplated by system designers was to figure out how to protect the operating system from applications within the computing environment</a:t>
            </a:r>
          </a:p>
          <a:p>
            <a:pPr marL="628650" lvl="1" indent="-171450">
              <a:buFontTx/>
              <a:buChar char="-"/>
            </a:pPr>
            <a:r>
              <a:rPr lang="en-US" dirty="0"/>
              <a:t>Kernel space and user space</a:t>
            </a:r>
          </a:p>
          <a:p>
            <a:pPr marL="171450" lvl="0" indent="-171450">
              <a:buFontTx/>
              <a:buChar char="-"/>
            </a:pPr>
            <a:r>
              <a:rPr lang="en-US" dirty="0"/>
              <a:t>Code was sourced from known vendors and development was no poised to damage each other</a:t>
            </a:r>
          </a:p>
          <a:p>
            <a:pPr marL="171450" lvl="0" indent="-171450">
              <a:buFontTx/>
              <a:buChar char="-"/>
            </a:pPr>
            <a:r>
              <a:rPr lang="en-US" dirty="0"/>
              <a:t>Rings are no longer enough to protect a system because:</a:t>
            </a:r>
          </a:p>
          <a:p>
            <a:pPr marL="628650" lvl="1" indent="-171450">
              <a:buFontTx/>
              <a:buChar char="-"/>
            </a:pPr>
            <a:r>
              <a:rPr lang="en-US" dirty="0"/>
              <a:t>Ease of obtaining potentially malicious code</a:t>
            </a:r>
          </a:p>
          <a:p>
            <a:pPr marL="628650" lvl="1" indent="-171450">
              <a:buFontTx/>
              <a:buChar char="-"/>
            </a:pPr>
            <a:r>
              <a:rPr lang="en-US" dirty="0"/>
              <a:t>Compromising a single layer can effectively cause lower privilege level layers to also be affected</a:t>
            </a:r>
          </a:p>
        </p:txBody>
      </p:sp>
      <p:sp>
        <p:nvSpPr>
          <p:cNvPr id="4" name="Slide Number Placeholder 3"/>
          <p:cNvSpPr>
            <a:spLocks noGrp="1"/>
          </p:cNvSpPr>
          <p:nvPr>
            <p:ph type="sldNum" sz="quarter" idx="5"/>
          </p:nvPr>
        </p:nvSpPr>
        <p:spPr/>
        <p:txBody>
          <a:bodyPr/>
          <a:lstStyle/>
          <a:p>
            <a:fld id="{8B66EFBA-DF95-41A4-91DE-2BED76A8E0AF}" type="slidenum">
              <a:rPr lang="en-US" smtClean="0"/>
              <a:t>5</a:t>
            </a:fld>
            <a:endParaRPr lang="en-US"/>
          </a:p>
        </p:txBody>
      </p:sp>
    </p:spTree>
    <p:extLst>
      <p:ext uri="{BB962C8B-B14F-4D97-AF65-F5344CB8AC3E}">
        <p14:creationId xmlns:p14="http://schemas.microsoft.com/office/powerpoint/2010/main" val="325125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Released by Intel in 2015 as their approach to establishing a trusted execution environment on Intel CPUs</a:t>
            </a:r>
          </a:p>
          <a:p>
            <a:pPr marL="171450" indent="-171450">
              <a:buFontTx/>
              <a:buChar char="-"/>
            </a:pPr>
            <a:r>
              <a:rPr lang="en-US" dirty="0"/>
              <a:t>The addition of the SGX instruction set allowed users to setup more secure computing environments through enclaves and brought about many benefits such as:</a:t>
            </a:r>
          </a:p>
          <a:p>
            <a:pPr marL="628650" lvl="1" indent="-171450">
              <a:buFontTx/>
              <a:buChar char="-"/>
            </a:pPr>
            <a:r>
              <a:rPr lang="en-US" dirty="0"/>
              <a:t>Protection against hardware and software attacks</a:t>
            </a:r>
          </a:p>
          <a:p>
            <a:pPr marL="628650" lvl="1" indent="-171450">
              <a:buFontTx/>
              <a:buChar char="-"/>
            </a:pPr>
            <a:r>
              <a:rPr lang="en-US" dirty="0"/>
              <a:t>Reduced the overall attack surface area of the computer system design</a:t>
            </a:r>
          </a:p>
          <a:p>
            <a:pPr marL="628650" lvl="1" indent="-171450">
              <a:buFontTx/>
              <a:buChar char="-"/>
            </a:pPr>
            <a:r>
              <a:rPr lang="en-US" dirty="0"/>
              <a:t>Provided hardware-level protection with trusted hardware and software attestation to verify and doublecheck</a:t>
            </a:r>
          </a:p>
          <a:p>
            <a:pPr marL="1085850" lvl="2" indent="-171450">
              <a:buFontTx/>
              <a:buChar char="-"/>
            </a:pPr>
            <a:r>
              <a:rPr lang="en-US" dirty="0"/>
              <a:t>Higher levels of security and privacy</a:t>
            </a:r>
          </a:p>
          <a:p>
            <a:pPr marL="628650" lvl="1" indent="-171450">
              <a:buFontTx/>
              <a:buChar char="-"/>
            </a:pPr>
            <a:r>
              <a:rPr lang="en-US" dirty="0"/>
              <a:t>And more -&gt; not mentioned</a:t>
            </a:r>
          </a:p>
          <a:p>
            <a:pPr marL="171450" lvl="0" indent="-171450">
              <a:buFontTx/>
              <a:buChar char="-"/>
            </a:pPr>
            <a:r>
              <a:rPr lang="en-US" dirty="0"/>
              <a:t>The enclave created can securely store data and cannot be accessed by entities that should not have proper access to said data</a:t>
            </a:r>
          </a:p>
          <a:p>
            <a:pPr marL="628650" lvl="1" indent="-171450">
              <a:buFontTx/>
              <a:buChar char="-"/>
            </a:pPr>
            <a:r>
              <a:rPr lang="en-US" dirty="0"/>
              <a:t>Do not trust other parts of the system in the event of it being compromised</a:t>
            </a:r>
          </a:p>
        </p:txBody>
      </p:sp>
      <p:sp>
        <p:nvSpPr>
          <p:cNvPr id="4" name="Slide Number Placeholder 3"/>
          <p:cNvSpPr>
            <a:spLocks noGrp="1"/>
          </p:cNvSpPr>
          <p:nvPr>
            <p:ph type="sldNum" sz="quarter" idx="5"/>
          </p:nvPr>
        </p:nvSpPr>
        <p:spPr/>
        <p:txBody>
          <a:bodyPr/>
          <a:lstStyle/>
          <a:p>
            <a:fld id="{8B66EFBA-DF95-41A4-91DE-2BED76A8E0AF}" type="slidenum">
              <a:rPr lang="en-US" smtClean="0"/>
              <a:t>7</a:t>
            </a:fld>
            <a:endParaRPr lang="en-US"/>
          </a:p>
        </p:txBody>
      </p:sp>
    </p:spTree>
    <p:extLst>
      <p:ext uri="{BB962C8B-B14F-4D97-AF65-F5344CB8AC3E}">
        <p14:creationId xmlns:p14="http://schemas.microsoft.com/office/powerpoint/2010/main" val="3654621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Without enclaves, the attack surface is substantially bigger than a system with enclaves</a:t>
            </a:r>
          </a:p>
          <a:p>
            <a:pPr marL="171450" indent="-171450">
              <a:buFontTx/>
              <a:buChar char="-"/>
            </a:pPr>
            <a:r>
              <a:rPr lang="en-US" dirty="0"/>
              <a:t>Refer to a few slides ago, if we did not use enclaves, an attack can be targeted at any part between VMM, OS, to the application while a system protected with an enclave effectively reduces the potential attack surface</a:t>
            </a:r>
          </a:p>
          <a:p>
            <a:pPr marL="628650" lvl="1" indent="-171450">
              <a:buFontTx/>
              <a:buChar char="-"/>
            </a:pPr>
            <a:r>
              <a:rPr lang="en-US" dirty="0"/>
              <a:t>This is because SGX is built with the mentality that the entire system is compromised and trusts no one besides the process that owns the data</a:t>
            </a:r>
          </a:p>
        </p:txBody>
      </p:sp>
      <p:sp>
        <p:nvSpPr>
          <p:cNvPr id="4" name="Slide Number Placeholder 3"/>
          <p:cNvSpPr>
            <a:spLocks noGrp="1"/>
          </p:cNvSpPr>
          <p:nvPr>
            <p:ph type="sldNum" sz="quarter" idx="5"/>
          </p:nvPr>
        </p:nvSpPr>
        <p:spPr/>
        <p:txBody>
          <a:bodyPr/>
          <a:lstStyle/>
          <a:p>
            <a:fld id="{8B66EFBA-DF95-41A4-91DE-2BED76A8E0AF}" type="slidenum">
              <a:rPr lang="en-US" smtClean="0"/>
              <a:t>8</a:t>
            </a:fld>
            <a:endParaRPr lang="en-US"/>
          </a:p>
        </p:txBody>
      </p:sp>
    </p:spTree>
    <p:extLst>
      <p:ext uri="{BB962C8B-B14F-4D97-AF65-F5344CB8AC3E}">
        <p14:creationId xmlns:p14="http://schemas.microsoft.com/office/powerpoint/2010/main" val="2732492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During the runtime, the application is split into two parts:</a:t>
            </a:r>
          </a:p>
          <a:p>
            <a:pPr marL="628650" lvl="1" indent="-171450">
              <a:buFontTx/>
              <a:buChar char="-"/>
            </a:pPr>
            <a:r>
              <a:rPr lang="en-US" dirty="0"/>
              <a:t>A secure portion that is trusted and saved in the enclave. The code within is trusted and can have access to the application’s secrets</a:t>
            </a:r>
          </a:p>
          <a:p>
            <a:pPr marL="628650" lvl="1" indent="-171450">
              <a:buFontTx/>
              <a:buChar char="-"/>
            </a:pPr>
            <a:r>
              <a:rPr lang="en-US" dirty="0"/>
              <a:t>A non-secure portion that is untrusted and consists of the rest of the application</a:t>
            </a:r>
          </a:p>
          <a:p>
            <a:pPr marL="628650" lvl="1" indent="-171450">
              <a:buFontTx/>
              <a:buChar char="-"/>
            </a:pPr>
            <a:r>
              <a:rPr lang="en-US" dirty="0"/>
              <a:t>App after creating the enclave can then operate on process secrets in the enclave by calling the trusted function</a:t>
            </a:r>
          </a:p>
          <a:p>
            <a:pPr marL="628650" lvl="1" indent="-171450">
              <a:buFontTx/>
              <a:buChar char="-"/>
            </a:pPr>
            <a:r>
              <a:rPr lang="en-US" dirty="0"/>
              <a:t>Enclave portion’s code can access its own secrets and run (can also see data outside enclave in the app)</a:t>
            </a:r>
          </a:p>
          <a:p>
            <a:pPr marL="628650" lvl="1" indent="-171450">
              <a:buFontTx/>
              <a:buChar char="-"/>
            </a:pPr>
            <a:r>
              <a:rPr lang="en-US" dirty="0"/>
              <a:t>When function returns, enclave data remains in trusted memory</a:t>
            </a:r>
          </a:p>
          <a:p>
            <a:pPr marL="628650" lvl="1" indent="-171450">
              <a:buFontTx/>
              <a:buChar char="-"/>
            </a:pPr>
            <a:r>
              <a:rPr lang="en-US" dirty="0"/>
              <a:t>Normal execution resumes </a:t>
            </a:r>
          </a:p>
        </p:txBody>
      </p:sp>
      <p:sp>
        <p:nvSpPr>
          <p:cNvPr id="4" name="Slide Number Placeholder 3"/>
          <p:cNvSpPr>
            <a:spLocks noGrp="1"/>
          </p:cNvSpPr>
          <p:nvPr>
            <p:ph type="sldNum" sz="quarter" idx="5"/>
          </p:nvPr>
        </p:nvSpPr>
        <p:spPr/>
        <p:txBody>
          <a:bodyPr/>
          <a:lstStyle/>
          <a:p>
            <a:fld id="{8B66EFBA-DF95-41A4-91DE-2BED76A8E0AF}" type="slidenum">
              <a:rPr lang="en-US" smtClean="0"/>
              <a:t>9</a:t>
            </a:fld>
            <a:endParaRPr lang="en-US"/>
          </a:p>
        </p:txBody>
      </p:sp>
    </p:spTree>
    <p:extLst>
      <p:ext uri="{BB962C8B-B14F-4D97-AF65-F5344CB8AC3E}">
        <p14:creationId xmlns:p14="http://schemas.microsoft.com/office/powerpoint/2010/main" val="3039460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Enclave’s code and data is stored in the processor reserved memory and is created during boot-time by the BIOS</a:t>
            </a:r>
          </a:p>
          <a:p>
            <a:pPr marL="628650" lvl="1" indent="-171450">
              <a:buFontTx/>
              <a:buChar char="-"/>
            </a:pPr>
            <a:r>
              <a:rPr lang="en-US" dirty="0"/>
              <a:t>PRM is essentially a reserved space in DRAM that cannot be accessed by the OS or other higher hierarchy code</a:t>
            </a:r>
          </a:p>
          <a:p>
            <a:pPr marL="628650" lvl="1" indent="-171450">
              <a:buFontTx/>
              <a:buChar char="-"/>
            </a:pPr>
            <a:r>
              <a:rPr lang="en-US" dirty="0"/>
              <a:t>Seen as a blank space in memory by the OS and will not assign anything to this space</a:t>
            </a:r>
          </a:p>
          <a:p>
            <a:pPr marL="171450" lvl="0" indent="-171450">
              <a:buFontTx/>
              <a:buChar char="-"/>
            </a:pPr>
            <a:r>
              <a:rPr lang="en-US" dirty="0"/>
              <a:t>Within the PRM, enclave page caches store the associated contents of the enclaves</a:t>
            </a:r>
          </a:p>
          <a:p>
            <a:pPr marL="628650" lvl="1" indent="-171450">
              <a:buFontTx/>
              <a:buChar char="-"/>
            </a:pPr>
            <a:r>
              <a:rPr lang="en-US" dirty="0"/>
              <a:t>Further broken down into 4KB size pages so that an EPC can be assigned to different enclaves</a:t>
            </a:r>
          </a:p>
          <a:p>
            <a:pPr marL="171450" lvl="0" indent="-171450">
              <a:buFontTx/>
              <a:buChar char="-"/>
            </a:pPr>
            <a:r>
              <a:rPr lang="en-US" dirty="0"/>
              <a:t>Enclave page cache map as an array to keep track of each EPC</a:t>
            </a:r>
          </a:p>
          <a:p>
            <a:pPr marL="628650" lvl="1" indent="-171450">
              <a:buFontTx/>
              <a:buChar char="-"/>
            </a:pPr>
            <a:r>
              <a:rPr lang="en-US" dirty="0"/>
              <a:t>Records information regarding the EPC pages to ensure security checks are done</a:t>
            </a:r>
          </a:p>
          <a:p>
            <a:pPr marL="1085850" lvl="2" indent="-171450">
              <a:buFontTx/>
              <a:buChar char="-"/>
            </a:pPr>
            <a:r>
              <a:rPr lang="en-US" altLang="ja-JP" dirty="0"/>
              <a:t>Tracks</a:t>
            </a:r>
            <a:r>
              <a:rPr lang="en-US" dirty="0"/>
              <a:t> ownership of pages</a:t>
            </a:r>
          </a:p>
        </p:txBody>
      </p:sp>
      <p:sp>
        <p:nvSpPr>
          <p:cNvPr id="4" name="Slide Number Placeholder 3"/>
          <p:cNvSpPr>
            <a:spLocks noGrp="1"/>
          </p:cNvSpPr>
          <p:nvPr>
            <p:ph type="sldNum" sz="quarter" idx="5"/>
          </p:nvPr>
        </p:nvSpPr>
        <p:spPr/>
        <p:txBody>
          <a:bodyPr/>
          <a:lstStyle/>
          <a:p>
            <a:fld id="{8B66EFBA-DF95-41A4-91DE-2BED76A8E0AF}" type="slidenum">
              <a:rPr lang="en-US" smtClean="0"/>
              <a:t>10</a:t>
            </a:fld>
            <a:endParaRPr lang="en-US"/>
          </a:p>
        </p:txBody>
      </p:sp>
    </p:spTree>
    <p:extLst>
      <p:ext uri="{BB962C8B-B14F-4D97-AF65-F5344CB8AC3E}">
        <p14:creationId xmlns:p14="http://schemas.microsoft.com/office/powerpoint/2010/main" val="2015573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As all data and code within an enclave is confidential and secret, to prevent leaking information or snooping, all information is encrypted when moving between CPU and memory and when stored in RAM</a:t>
            </a:r>
          </a:p>
          <a:p>
            <a:pPr marL="628650" lvl="1" indent="-171450">
              <a:buFontTx/>
              <a:buChar char="-"/>
            </a:pPr>
            <a:r>
              <a:rPr lang="en-US" dirty="0"/>
              <a:t>Only when in the CPU and being processed would the information be in the open</a:t>
            </a:r>
          </a:p>
          <a:p>
            <a:pPr marL="628650" lvl="1" indent="-171450">
              <a:buFontTx/>
              <a:buChar char="-"/>
            </a:pPr>
            <a:r>
              <a:rPr lang="en-US" dirty="0"/>
              <a:t>Encryption is facilitated by a new hardware chip on intel processors the Memory Encryption Engine that generates keys at boot-time specific for the CPU</a:t>
            </a:r>
          </a:p>
          <a:p>
            <a:pPr marL="1085850" lvl="2" indent="-171450">
              <a:buFontTx/>
              <a:buChar char="-"/>
            </a:pPr>
            <a:r>
              <a:rPr lang="en-US" dirty="0"/>
              <a:t>This is also why migrating enclaves is not very practical due to the specific CPU and key </a:t>
            </a:r>
          </a:p>
          <a:p>
            <a:pPr marL="171450" lvl="0" indent="-171450">
              <a:buFontTx/>
              <a:buChar char="-"/>
            </a:pPr>
            <a:r>
              <a:rPr lang="en-US" dirty="0"/>
              <a:t>As enclaves are stateless (stored in RAM), they are deleted when:</a:t>
            </a:r>
          </a:p>
          <a:p>
            <a:pPr marL="628650" lvl="1" indent="-171450">
              <a:buFontTx/>
              <a:buChar char="-"/>
            </a:pPr>
            <a:r>
              <a:rPr lang="en-US" dirty="0"/>
              <a:t>Destroyed by user</a:t>
            </a:r>
          </a:p>
          <a:p>
            <a:pPr marL="628650" lvl="1" indent="-171450">
              <a:buFontTx/>
              <a:buChar char="-"/>
            </a:pPr>
            <a:r>
              <a:rPr lang="en-US" dirty="0"/>
              <a:t>Application exits</a:t>
            </a:r>
          </a:p>
          <a:p>
            <a:pPr marL="628650" lvl="1" indent="-171450">
              <a:buFontTx/>
              <a:buChar char="-"/>
            </a:pPr>
            <a:r>
              <a:rPr lang="en-US" dirty="0"/>
              <a:t>Device shutdown </a:t>
            </a:r>
          </a:p>
        </p:txBody>
      </p:sp>
      <p:sp>
        <p:nvSpPr>
          <p:cNvPr id="4" name="Slide Number Placeholder 3"/>
          <p:cNvSpPr>
            <a:spLocks noGrp="1"/>
          </p:cNvSpPr>
          <p:nvPr>
            <p:ph type="sldNum" sz="quarter" idx="5"/>
          </p:nvPr>
        </p:nvSpPr>
        <p:spPr/>
        <p:txBody>
          <a:bodyPr/>
          <a:lstStyle/>
          <a:p>
            <a:fld id="{8B66EFBA-DF95-41A4-91DE-2BED76A8E0AF}" type="slidenum">
              <a:rPr lang="en-US" smtClean="0"/>
              <a:t>11</a:t>
            </a:fld>
            <a:endParaRPr lang="en-US"/>
          </a:p>
        </p:txBody>
      </p:sp>
    </p:spTree>
    <p:extLst>
      <p:ext uri="{BB962C8B-B14F-4D97-AF65-F5344CB8AC3E}">
        <p14:creationId xmlns:p14="http://schemas.microsoft.com/office/powerpoint/2010/main" val="316127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00E2-0797-45C2-865B-F0B7F09A5D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286D37-59DC-4D1D-9E1D-44C3CFD2B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841811-1797-48FB-A26F-BE55A00701F5}"/>
              </a:ext>
            </a:extLst>
          </p:cNvPr>
          <p:cNvSpPr>
            <a:spLocks noGrp="1"/>
          </p:cNvSpPr>
          <p:nvPr>
            <p:ph type="dt" sz="half" idx="10"/>
          </p:nvPr>
        </p:nvSpPr>
        <p:spPr/>
        <p:txBody>
          <a:bodyPr/>
          <a:lstStyle/>
          <a:p>
            <a:fld id="{3C630612-9E88-4CF1-8805-07CABB9E38FF}" type="datetimeFigureOut">
              <a:rPr lang="en-US" smtClean="0"/>
              <a:t>6/4/2021</a:t>
            </a:fld>
            <a:endParaRPr lang="en-US"/>
          </a:p>
        </p:txBody>
      </p:sp>
      <p:sp>
        <p:nvSpPr>
          <p:cNvPr id="5" name="Footer Placeholder 4">
            <a:extLst>
              <a:ext uri="{FF2B5EF4-FFF2-40B4-BE49-F238E27FC236}">
                <a16:creationId xmlns:a16="http://schemas.microsoft.com/office/drawing/2014/main" id="{1E10E04E-625D-417F-A076-B9C0E9AA0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35BA1-3093-4FB7-B892-9C2FABCF95A5}"/>
              </a:ext>
            </a:extLst>
          </p:cNvPr>
          <p:cNvSpPr>
            <a:spLocks noGrp="1"/>
          </p:cNvSpPr>
          <p:nvPr>
            <p:ph type="sldNum" sz="quarter" idx="12"/>
          </p:nvPr>
        </p:nvSpPr>
        <p:spPr/>
        <p:txBody>
          <a:bodyPr/>
          <a:lstStyle/>
          <a:p>
            <a:fld id="{A25EE045-0207-430C-82CD-3AE267448C82}" type="slidenum">
              <a:rPr lang="en-US" smtClean="0"/>
              <a:t>‹#›</a:t>
            </a:fld>
            <a:endParaRPr lang="en-US"/>
          </a:p>
        </p:txBody>
      </p:sp>
    </p:spTree>
    <p:extLst>
      <p:ext uri="{BB962C8B-B14F-4D97-AF65-F5344CB8AC3E}">
        <p14:creationId xmlns:p14="http://schemas.microsoft.com/office/powerpoint/2010/main" val="1211069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7E57-7FB0-403A-95C2-4CC8F11DFA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C661B7-CA60-455C-9A2C-5FBE7DE5D1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BDA59-785E-4A5D-A6EE-A0F94706D8D8}"/>
              </a:ext>
            </a:extLst>
          </p:cNvPr>
          <p:cNvSpPr>
            <a:spLocks noGrp="1"/>
          </p:cNvSpPr>
          <p:nvPr>
            <p:ph type="dt" sz="half" idx="10"/>
          </p:nvPr>
        </p:nvSpPr>
        <p:spPr/>
        <p:txBody>
          <a:bodyPr/>
          <a:lstStyle/>
          <a:p>
            <a:fld id="{3C630612-9E88-4CF1-8805-07CABB9E38FF}" type="datetimeFigureOut">
              <a:rPr lang="en-US" smtClean="0"/>
              <a:t>6/4/2021</a:t>
            </a:fld>
            <a:endParaRPr lang="en-US"/>
          </a:p>
        </p:txBody>
      </p:sp>
      <p:sp>
        <p:nvSpPr>
          <p:cNvPr id="5" name="Footer Placeholder 4">
            <a:extLst>
              <a:ext uri="{FF2B5EF4-FFF2-40B4-BE49-F238E27FC236}">
                <a16:creationId xmlns:a16="http://schemas.microsoft.com/office/drawing/2014/main" id="{E3D3E9DB-3BE2-490A-ADF9-5C0952EC2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A3100-2477-4CC3-B402-8E3C72238E42}"/>
              </a:ext>
            </a:extLst>
          </p:cNvPr>
          <p:cNvSpPr>
            <a:spLocks noGrp="1"/>
          </p:cNvSpPr>
          <p:nvPr>
            <p:ph type="sldNum" sz="quarter" idx="12"/>
          </p:nvPr>
        </p:nvSpPr>
        <p:spPr/>
        <p:txBody>
          <a:bodyPr/>
          <a:lstStyle/>
          <a:p>
            <a:fld id="{A25EE045-0207-430C-82CD-3AE267448C82}" type="slidenum">
              <a:rPr lang="en-US" smtClean="0"/>
              <a:t>‹#›</a:t>
            </a:fld>
            <a:endParaRPr lang="en-US"/>
          </a:p>
        </p:txBody>
      </p:sp>
    </p:spTree>
    <p:extLst>
      <p:ext uri="{BB962C8B-B14F-4D97-AF65-F5344CB8AC3E}">
        <p14:creationId xmlns:p14="http://schemas.microsoft.com/office/powerpoint/2010/main" val="298994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EC9C67-2995-40BA-82BE-179CA0A6AA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A329BE-F8A0-42D4-BF9B-6D73E8F1D8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1234C-ECE5-4B52-91A2-0B5CE0A1DE83}"/>
              </a:ext>
            </a:extLst>
          </p:cNvPr>
          <p:cNvSpPr>
            <a:spLocks noGrp="1"/>
          </p:cNvSpPr>
          <p:nvPr>
            <p:ph type="dt" sz="half" idx="10"/>
          </p:nvPr>
        </p:nvSpPr>
        <p:spPr/>
        <p:txBody>
          <a:bodyPr/>
          <a:lstStyle/>
          <a:p>
            <a:fld id="{3C630612-9E88-4CF1-8805-07CABB9E38FF}" type="datetimeFigureOut">
              <a:rPr lang="en-US" smtClean="0"/>
              <a:t>6/4/2021</a:t>
            </a:fld>
            <a:endParaRPr lang="en-US"/>
          </a:p>
        </p:txBody>
      </p:sp>
      <p:sp>
        <p:nvSpPr>
          <p:cNvPr id="5" name="Footer Placeholder 4">
            <a:extLst>
              <a:ext uri="{FF2B5EF4-FFF2-40B4-BE49-F238E27FC236}">
                <a16:creationId xmlns:a16="http://schemas.microsoft.com/office/drawing/2014/main" id="{7EA90C70-7EA3-4D65-B3EB-94CCCBCC7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021A0-BBA4-4DB2-A658-F48643AC5038}"/>
              </a:ext>
            </a:extLst>
          </p:cNvPr>
          <p:cNvSpPr>
            <a:spLocks noGrp="1"/>
          </p:cNvSpPr>
          <p:nvPr>
            <p:ph type="sldNum" sz="quarter" idx="12"/>
          </p:nvPr>
        </p:nvSpPr>
        <p:spPr/>
        <p:txBody>
          <a:bodyPr/>
          <a:lstStyle/>
          <a:p>
            <a:fld id="{A25EE045-0207-430C-82CD-3AE267448C82}" type="slidenum">
              <a:rPr lang="en-US" smtClean="0"/>
              <a:t>‹#›</a:t>
            </a:fld>
            <a:endParaRPr lang="en-US"/>
          </a:p>
        </p:txBody>
      </p:sp>
    </p:spTree>
    <p:extLst>
      <p:ext uri="{BB962C8B-B14F-4D97-AF65-F5344CB8AC3E}">
        <p14:creationId xmlns:p14="http://schemas.microsoft.com/office/powerpoint/2010/main" val="33623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F76B-9CFA-41EC-93A9-CF93E4D6C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C5CB4-1F83-47A7-AECC-D27655AC90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7CAF1-C999-468D-B43A-067E87F81E61}"/>
              </a:ext>
            </a:extLst>
          </p:cNvPr>
          <p:cNvSpPr>
            <a:spLocks noGrp="1"/>
          </p:cNvSpPr>
          <p:nvPr>
            <p:ph type="dt" sz="half" idx="10"/>
          </p:nvPr>
        </p:nvSpPr>
        <p:spPr/>
        <p:txBody>
          <a:bodyPr/>
          <a:lstStyle/>
          <a:p>
            <a:fld id="{3C630612-9E88-4CF1-8805-07CABB9E38FF}" type="datetimeFigureOut">
              <a:rPr lang="en-US" smtClean="0"/>
              <a:t>6/4/2021</a:t>
            </a:fld>
            <a:endParaRPr lang="en-US"/>
          </a:p>
        </p:txBody>
      </p:sp>
      <p:sp>
        <p:nvSpPr>
          <p:cNvPr id="5" name="Footer Placeholder 4">
            <a:extLst>
              <a:ext uri="{FF2B5EF4-FFF2-40B4-BE49-F238E27FC236}">
                <a16:creationId xmlns:a16="http://schemas.microsoft.com/office/drawing/2014/main" id="{B7C99BB7-D192-45F8-B77D-834A2F9BD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04F2E-BD39-4BE2-9357-E927E04DB794}"/>
              </a:ext>
            </a:extLst>
          </p:cNvPr>
          <p:cNvSpPr>
            <a:spLocks noGrp="1"/>
          </p:cNvSpPr>
          <p:nvPr>
            <p:ph type="sldNum" sz="quarter" idx="12"/>
          </p:nvPr>
        </p:nvSpPr>
        <p:spPr/>
        <p:txBody>
          <a:bodyPr/>
          <a:lstStyle/>
          <a:p>
            <a:fld id="{A25EE045-0207-430C-82CD-3AE267448C82}" type="slidenum">
              <a:rPr lang="en-US" smtClean="0"/>
              <a:t>‹#›</a:t>
            </a:fld>
            <a:endParaRPr lang="en-US"/>
          </a:p>
        </p:txBody>
      </p:sp>
    </p:spTree>
    <p:extLst>
      <p:ext uri="{BB962C8B-B14F-4D97-AF65-F5344CB8AC3E}">
        <p14:creationId xmlns:p14="http://schemas.microsoft.com/office/powerpoint/2010/main" val="51324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4462-EEB7-4DED-8161-91550AF1DA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0D4C8E-C578-4982-8F72-39B52B944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84405D-8FF3-4717-8183-BECAEEAD893F}"/>
              </a:ext>
            </a:extLst>
          </p:cNvPr>
          <p:cNvSpPr>
            <a:spLocks noGrp="1"/>
          </p:cNvSpPr>
          <p:nvPr>
            <p:ph type="dt" sz="half" idx="10"/>
          </p:nvPr>
        </p:nvSpPr>
        <p:spPr/>
        <p:txBody>
          <a:bodyPr/>
          <a:lstStyle/>
          <a:p>
            <a:fld id="{3C630612-9E88-4CF1-8805-07CABB9E38FF}" type="datetimeFigureOut">
              <a:rPr lang="en-US" smtClean="0"/>
              <a:t>6/4/2021</a:t>
            </a:fld>
            <a:endParaRPr lang="en-US"/>
          </a:p>
        </p:txBody>
      </p:sp>
      <p:sp>
        <p:nvSpPr>
          <p:cNvPr id="5" name="Footer Placeholder 4">
            <a:extLst>
              <a:ext uri="{FF2B5EF4-FFF2-40B4-BE49-F238E27FC236}">
                <a16:creationId xmlns:a16="http://schemas.microsoft.com/office/drawing/2014/main" id="{E5507E58-0A48-4F8C-B179-5B4FC65AF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D801C-3E08-4BF0-94CF-C6C48126F2B5}"/>
              </a:ext>
            </a:extLst>
          </p:cNvPr>
          <p:cNvSpPr>
            <a:spLocks noGrp="1"/>
          </p:cNvSpPr>
          <p:nvPr>
            <p:ph type="sldNum" sz="quarter" idx="12"/>
          </p:nvPr>
        </p:nvSpPr>
        <p:spPr/>
        <p:txBody>
          <a:bodyPr/>
          <a:lstStyle/>
          <a:p>
            <a:fld id="{A25EE045-0207-430C-82CD-3AE267448C82}" type="slidenum">
              <a:rPr lang="en-US" smtClean="0"/>
              <a:t>‹#›</a:t>
            </a:fld>
            <a:endParaRPr lang="en-US"/>
          </a:p>
        </p:txBody>
      </p:sp>
    </p:spTree>
    <p:extLst>
      <p:ext uri="{BB962C8B-B14F-4D97-AF65-F5344CB8AC3E}">
        <p14:creationId xmlns:p14="http://schemas.microsoft.com/office/powerpoint/2010/main" val="213297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9DB5-FAE1-448A-8338-3F9C17D341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2F8A0-79A7-4BFB-A7FE-559826D0FA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1CBCF-FC53-4DF3-8FCE-EFF5F9AE91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9C7866-44D5-4EDA-B2C0-326C7B635E93}"/>
              </a:ext>
            </a:extLst>
          </p:cNvPr>
          <p:cNvSpPr>
            <a:spLocks noGrp="1"/>
          </p:cNvSpPr>
          <p:nvPr>
            <p:ph type="dt" sz="half" idx="10"/>
          </p:nvPr>
        </p:nvSpPr>
        <p:spPr/>
        <p:txBody>
          <a:bodyPr/>
          <a:lstStyle/>
          <a:p>
            <a:fld id="{3C630612-9E88-4CF1-8805-07CABB9E38FF}" type="datetimeFigureOut">
              <a:rPr lang="en-US" smtClean="0"/>
              <a:t>6/4/2021</a:t>
            </a:fld>
            <a:endParaRPr lang="en-US"/>
          </a:p>
        </p:txBody>
      </p:sp>
      <p:sp>
        <p:nvSpPr>
          <p:cNvPr id="6" name="Footer Placeholder 5">
            <a:extLst>
              <a:ext uri="{FF2B5EF4-FFF2-40B4-BE49-F238E27FC236}">
                <a16:creationId xmlns:a16="http://schemas.microsoft.com/office/drawing/2014/main" id="{D963C203-F901-4FB6-BE39-82F26C885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F9D21-8FBD-4A27-AFB1-E5EE369F858A}"/>
              </a:ext>
            </a:extLst>
          </p:cNvPr>
          <p:cNvSpPr>
            <a:spLocks noGrp="1"/>
          </p:cNvSpPr>
          <p:nvPr>
            <p:ph type="sldNum" sz="quarter" idx="12"/>
          </p:nvPr>
        </p:nvSpPr>
        <p:spPr/>
        <p:txBody>
          <a:bodyPr/>
          <a:lstStyle/>
          <a:p>
            <a:fld id="{A25EE045-0207-430C-82CD-3AE267448C82}" type="slidenum">
              <a:rPr lang="en-US" smtClean="0"/>
              <a:t>‹#›</a:t>
            </a:fld>
            <a:endParaRPr lang="en-US"/>
          </a:p>
        </p:txBody>
      </p:sp>
    </p:spTree>
    <p:extLst>
      <p:ext uri="{BB962C8B-B14F-4D97-AF65-F5344CB8AC3E}">
        <p14:creationId xmlns:p14="http://schemas.microsoft.com/office/powerpoint/2010/main" val="148132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8D8B-8E4C-415F-8697-EC838611B7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7DDC6E-6813-4043-93D3-0CE1B8E29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608A7A-7BD6-43AE-A283-62E1BF6EE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DB7B88-1C42-409D-894E-D4D010A76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6DC384-8B1C-488B-BA30-7E1D00A34C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AE9D39-D20B-4EA4-BF37-2A966E51F856}"/>
              </a:ext>
            </a:extLst>
          </p:cNvPr>
          <p:cNvSpPr>
            <a:spLocks noGrp="1"/>
          </p:cNvSpPr>
          <p:nvPr>
            <p:ph type="dt" sz="half" idx="10"/>
          </p:nvPr>
        </p:nvSpPr>
        <p:spPr/>
        <p:txBody>
          <a:bodyPr/>
          <a:lstStyle/>
          <a:p>
            <a:fld id="{3C630612-9E88-4CF1-8805-07CABB9E38FF}" type="datetimeFigureOut">
              <a:rPr lang="en-US" smtClean="0"/>
              <a:t>6/4/2021</a:t>
            </a:fld>
            <a:endParaRPr lang="en-US"/>
          </a:p>
        </p:txBody>
      </p:sp>
      <p:sp>
        <p:nvSpPr>
          <p:cNvPr id="8" name="Footer Placeholder 7">
            <a:extLst>
              <a:ext uri="{FF2B5EF4-FFF2-40B4-BE49-F238E27FC236}">
                <a16:creationId xmlns:a16="http://schemas.microsoft.com/office/drawing/2014/main" id="{CC06653B-E752-4EC0-B2FC-FE303BD85A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C1DF4B-0176-447A-95AD-D214591F1C26}"/>
              </a:ext>
            </a:extLst>
          </p:cNvPr>
          <p:cNvSpPr>
            <a:spLocks noGrp="1"/>
          </p:cNvSpPr>
          <p:nvPr>
            <p:ph type="sldNum" sz="quarter" idx="12"/>
          </p:nvPr>
        </p:nvSpPr>
        <p:spPr/>
        <p:txBody>
          <a:bodyPr/>
          <a:lstStyle/>
          <a:p>
            <a:fld id="{A25EE045-0207-430C-82CD-3AE267448C82}" type="slidenum">
              <a:rPr lang="en-US" smtClean="0"/>
              <a:t>‹#›</a:t>
            </a:fld>
            <a:endParaRPr lang="en-US"/>
          </a:p>
        </p:txBody>
      </p:sp>
    </p:spTree>
    <p:extLst>
      <p:ext uri="{BB962C8B-B14F-4D97-AF65-F5344CB8AC3E}">
        <p14:creationId xmlns:p14="http://schemas.microsoft.com/office/powerpoint/2010/main" val="3017905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4841-5179-45E9-BEF8-FEB3BC9BE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EFD91-C4A6-4C0F-ADC9-5F6661B7F98A}"/>
              </a:ext>
            </a:extLst>
          </p:cNvPr>
          <p:cNvSpPr>
            <a:spLocks noGrp="1"/>
          </p:cNvSpPr>
          <p:nvPr>
            <p:ph type="dt" sz="half" idx="10"/>
          </p:nvPr>
        </p:nvSpPr>
        <p:spPr/>
        <p:txBody>
          <a:bodyPr/>
          <a:lstStyle/>
          <a:p>
            <a:fld id="{3C630612-9E88-4CF1-8805-07CABB9E38FF}" type="datetimeFigureOut">
              <a:rPr lang="en-US" smtClean="0"/>
              <a:t>6/4/2021</a:t>
            </a:fld>
            <a:endParaRPr lang="en-US"/>
          </a:p>
        </p:txBody>
      </p:sp>
      <p:sp>
        <p:nvSpPr>
          <p:cNvPr id="4" name="Footer Placeholder 3">
            <a:extLst>
              <a:ext uri="{FF2B5EF4-FFF2-40B4-BE49-F238E27FC236}">
                <a16:creationId xmlns:a16="http://schemas.microsoft.com/office/drawing/2014/main" id="{530FC62E-5F67-4597-B689-9C3ABF54E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F288C4-E24D-4E43-AB1C-F7FAD2076FEC}"/>
              </a:ext>
            </a:extLst>
          </p:cNvPr>
          <p:cNvSpPr>
            <a:spLocks noGrp="1"/>
          </p:cNvSpPr>
          <p:nvPr>
            <p:ph type="sldNum" sz="quarter" idx="12"/>
          </p:nvPr>
        </p:nvSpPr>
        <p:spPr/>
        <p:txBody>
          <a:bodyPr/>
          <a:lstStyle/>
          <a:p>
            <a:fld id="{A25EE045-0207-430C-82CD-3AE267448C82}" type="slidenum">
              <a:rPr lang="en-US" smtClean="0"/>
              <a:t>‹#›</a:t>
            </a:fld>
            <a:endParaRPr lang="en-US"/>
          </a:p>
        </p:txBody>
      </p:sp>
    </p:spTree>
    <p:extLst>
      <p:ext uri="{BB962C8B-B14F-4D97-AF65-F5344CB8AC3E}">
        <p14:creationId xmlns:p14="http://schemas.microsoft.com/office/powerpoint/2010/main" val="187569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CB50F-6D7B-4A2A-BF1F-81DC27F29132}"/>
              </a:ext>
            </a:extLst>
          </p:cNvPr>
          <p:cNvSpPr>
            <a:spLocks noGrp="1"/>
          </p:cNvSpPr>
          <p:nvPr>
            <p:ph type="dt" sz="half" idx="10"/>
          </p:nvPr>
        </p:nvSpPr>
        <p:spPr/>
        <p:txBody>
          <a:bodyPr/>
          <a:lstStyle/>
          <a:p>
            <a:fld id="{3C630612-9E88-4CF1-8805-07CABB9E38FF}" type="datetimeFigureOut">
              <a:rPr lang="en-US" smtClean="0"/>
              <a:t>6/4/2021</a:t>
            </a:fld>
            <a:endParaRPr lang="en-US"/>
          </a:p>
        </p:txBody>
      </p:sp>
      <p:sp>
        <p:nvSpPr>
          <p:cNvPr id="3" name="Footer Placeholder 2">
            <a:extLst>
              <a:ext uri="{FF2B5EF4-FFF2-40B4-BE49-F238E27FC236}">
                <a16:creationId xmlns:a16="http://schemas.microsoft.com/office/drawing/2014/main" id="{3632DCFF-7D0E-49F3-8615-B08DA91C7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3FCB43-6FF1-490D-A769-D653EA66E638}"/>
              </a:ext>
            </a:extLst>
          </p:cNvPr>
          <p:cNvSpPr>
            <a:spLocks noGrp="1"/>
          </p:cNvSpPr>
          <p:nvPr>
            <p:ph type="sldNum" sz="quarter" idx="12"/>
          </p:nvPr>
        </p:nvSpPr>
        <p:spPr/>
        <p:txBody>
          <a:bodyPr/>
          <a:lstStyle/>
          <a:p>
            <a:fld id="{A25EE045-0207-430C-82CD-3AE267448C82}" type="slidenum">
              <a:rPr lang="en-US" smtClean="0"/>
              <a:t>‹#›</a:t>
            </a:fld>
            <a:endParaRPr lang="en-US"/>
          </a:p>
        </p:txBody>
      </p:sp>
    </p:spTree>
    <p:extLst>
      <p:ext uri="{BB962C8B-B14F-4D97-AF65-F5344CB8AC3E}">
        <p14:creationId xmlns:p14="http://schemas.microsoft.com/office/powerpoint/2010/main" val="10781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9E4C-AAEF-443E-97EC-69B0ABB0AD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A0CAAC-CF7F-4AF4-8CD6-39C56B10F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56054E-04F8-4AF1-9902-DBB30241D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C2D0C-8574-4B4D-AD81-5341645C02FF}"/>
              </a:ext>
            </a:extLst>
          </p:cNvPr>
          <p:cNvSpPr>
            <a:spLocks noGrp="1"/>
          </p:cNvSpPr>
          <p:nvPr>
            <p:ph type="dt" sz="half" idx="10"/>
          </p:nvPr>
        </p:nvSpPr>
        <p:spPr/>
        <p:txBody>
          <a:bodyPr/>
          <a:lstStyle/>
          <a:p>
            <a:fld id="{3C630612-9E88-4CF1-8805-07CABB9E38FF}" type="datetimeFigureOut">
              <a:rPr lang="en-US" smtClean="0"/>
              <a:t>6/4/2021</a:t>
            </a:fld>
            <a:endParaRPr lang="en-US"/>
          </a:p>
        </p:txBody>
      </p:sp>
      <p:sp>
        <p:nvSpPr>
          <p:cNvPr id="6" name="Footer Placeholder 5">
            <a:extLst>
              <a:ext uri="{FF2B5EF4-FFF2-40B4-BE49-F238E27FC236}">
                <a16:creationId xmlns:a16="http://schemas.microsoft.com/office/drawing/2014/main" id="{3B63E37C-4C25-4330-A7F5-41D89F112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F5B05B-E1B7-4940-925C-E38DB5BCF130}"/>
              </a:ext>
            </a:extLst>
          </p:cNvPr>
          <p:cNvSpPr>
            <a:spLocks noGrp="1"/>
          </p:cNvSpPr>
          <p:nvPr>
            <p:ph type="sldNum" sz="quarter" idx="12"/>
          </p:nvPr>
        </p:nvSpPr>
        <p:spPr/>
        <p:txBody>
          <a:bodyPr/>
          <a:lstStyle/>
          <a:p>
            <a:fld id="{A25EE045-0207-430C-82CD-3AE267448C82}" type="slidenum">
              <a:rPr lang="en-US" smtClean="0"/>
              <a:t>‹#›</a:t>
            </a:fld>
            <a:endParaRPr lang="en-US"/>
          </a:p>
        </p:txBody>
      </p:sp>
    </p:spTree>
    <p:extLst>
      <p:ext uri="{BB962C8B-B14F-4D97-AF65-F5344CB8AC3E}">
        <p14:creationId xmlns:p14="http://schemas.microsoft.com/office/powerpoint/2010/main" val="298153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4075-6D16-432C-8F4B-96176122C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37EFE0-66DD-4A79-BDFA-C2338DCAE4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C58C5F-4636-46ED-8C9C-1BD91CF6C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60406-D46C-4365-8AAE-44D4103E5077}"/>
              </a:ext>
            </a:extLst>
          </p:cNvPr>
          <p:cNvSpPr>
            <a:spLocks noGrp="1"/>
          </p:cNvSpPr>
          <p:nvPr>
            <p:ph type="dt" sz="half" idx="10"/>
          </p:nvPr>
        </p:nvSpPr>
        <p:spPr/>
        <p:txBody>
          <a:bodyPr/>
          <a:lstStyle/>
          <a:p>
            <a:fld id="{3C630612-9E88-4CF1-8805-07CABB9E38FF}" type="datetimeFigureOut">
              <a:rPr lang="en-US" smtClean="0"/>
              <a:t>6/4/2021</a:t>
            </a:fld>
            <a:endParaRPr lang="en-US"/>
          </a:p>
        </p:txBody>
      </p:sp>
      <p:sp>
        <p:nvSpPr>
          <p:cNvPr id="6" name="Footer Placeholder 5">
            <a:extLst>
              <a:ext uri="{FF2B5EF4-FFF2-40B4-BE49-F238E27FC236}">
                <a16:creationId xmlns:a16="http://schemas.microsoft.com/office/drawing/2014/main" id="{AD132427-2C82-494D-9D24-BBBC1CE95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9FB8C-97C7-4522-A4C3-92966906E36D}"/>
              </a:ext>
            </a:extLst>
          </p:cNvPr>
          <p:cNvSpPr>
            <a:spLocks noGrp="1"/>
          </p:cNvSpPr>
          <p:nvPr>
            <p:ph type="sldNum" sz="quarter" idx="12"/>
          </p:nvPr>
        </p:nvSpPr>
        <p:spPr/>
        <p:txBody>
          <a:bodyPr/>
          <a:lstStyle/>
          <a:p>
            <a:fld id="{A25EE045-0207-430C-82CD-3AE267448C82}" type="slidenum">
              <a:rPr lang="en-US" smtClean="0"/>
              <a:t>‹#›</a:t>
            </a:fld>
            <a:endParaRPr lang="en-US"/>
          </a:p>
        </p:txBody>
      </p:sp>
    </p:spTree>
    <p:extLst>
      <p:ext uri="{BB962C8B-B14F-4D97-AF65-F5344CB8AC3E}">
        <p14:creationId xmlns:p14="http://schemas.microsoft.com/office/powerpoint/2010/main" val="193864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60568-18FD-483A-B29E-51351663A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434C90-FBBF-4601-9522-81B1EBA52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8558F-ACA2-4052-BE19-F08DAC55E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30612-9E88-4CF1-8805-07CABB9E38FF}" type="datetimeFigureOut">
              <a:rPr lang="en-US" smtClean="0"/>
              <a:t>6/4/2021</a:t>
            </a:fld>
            <a:endParaRPr lang="en-US"/>
          </a:p>
        </p:txBody>
      </p:sp>
      <p:sp>
        <p:nvSpPr>
          <p:cNvPr id="5" name="Footer Placeholder 4">
            <a:extLst>
              <a:ext uri="{FF2B5EF4-FFF2-40B4-BE49-F238E27FC236}">
                <a16:creationId xmlns:a16="http://schemas.microsoft.com/office/drawing/2014/main" id="{2D144796-C3F4-4CE9-9D45-230CDB866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8FF005-5FC2-4FA4-9AA2-EA4681D45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EE045-0207-430C-82CD-3AE267448C82}" type="slidenum">
              <a:rPr lang="en-US" smtClean="0"/>
              <a:t>‹#›</a:t>
            </a:fld>
            <a:endParaRPr lang="en-US"/>
          </a:p>
        </p:txBody>
      </p:sp>
    </p:spTree>
    <p:extLst>
      <p:ext uri="{BB962C8B-B14F-4D97-AF65-F5344CB8AC3E}">
        <p14:creationId xmlns:p14="http://schemas.microsoft.com/office/powerpoint/2010/main" val="9571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8902-0DE9-4717-AD89-1C8D3C173854}"/>
              </a:ext>
            </a:extLst>
          </p:cNvPr>
          <p:cNvSpPr>
            <a:spLocks noGrp="1"/>
          </p:cNvSpPr>
          <p:nvPr>
            <p:ph type="ctrTitle"/>
          </p:nvPr>
        </p:nvSpPr>
        <p:spPr/>
        <p:txBody>
          <a:bodyPr/>
          <a:lstStyle/>
          <a:p>
            <a:r>
              <a:rPr lang="en-US" dirty="0"/>
              <a:t>Software Guard Extension</a:t>
            </a:r>
          </a:p>
        </p:txBody>
      </p:sp>
      <p:sp>
        <p:nvSpPr>
          <p:cNvPr id="3" name="Subtitle 2">
            <a:extLst>
              <a:ext uri="{FF2B5EF4-FFF2-40B4-BE49-F238E27FC236}">
                <a16:creationId xmlns:a16="http://schemas.microsoft.com/office/drawing/2014/main" id="{D395285F-E7F0-45ED-BCDA-50BC8CBA87B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0149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393D-19AC-474F-937C-F7D24DDFB4E0}"/>
              </a:ext>
            </a:extLst>
          </p:cNvPr>
          <p:cNvSpPr>
            <a:spLocks noGrp="1"/>
          </p:cNvSpPr>
          <p:nvPr>
            <p:ph type="title"/>
          </p:nvPr>
        </p:nvSpPr>
        <p:spPr/>
        <p:txBody>
          <a:bodyPr/>
          <a:lstStyle/>
          <a:p>
            <a:r>
              <a:rPr lang="en-US" dirty="0"/>
              <a:t>How does SGX work? (cont.)</a:t>
            </a:r>
          </a:p>
        </p:txBody>
      </p:sp>
      <p:sp>
        <p:nvSpPr>
          <p:cNvPr id="3" name="Content Placeholder 2">
            <a:extLst>
              <a:ext uri="{FF2B5EF4-FFF2-40B4-BE49-F238E27FC236}">
                <a16:creationId xmlns:a16="http://schemas.microsoft.com/office/drawing/2014/main" id="{CF4FE12C-BDE7-4982-9120-46668FC3D2ED}"/>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2353C70-41D4-4743-B475-44CAF884797B}"/>
              </a:ext>
            </a:extLst>
          </p:cNvPr>
          <p:cNvPicPr>
            <a:picLocks noChangeAspect="1"/>
          </p:cNvPicPr>
          <p:nvPr/>
        </p:nvPicPr>
        <p:blipFill>
          <a:blip r:embed="rId3"/>
          <a:stretch>
            <a:fillRect/>
          </a:stretch>
        </p:blipFill>
        <p:spPr>
          <a:xfrm>
            <a:off x="2590800" y="2529681"/>
            <a:ext cx="7010400" cy="2943225"/>
          </a:xfrm>
          <a:prstGeom prst="rect">
            <a:avLst/>
          </a:prstGeom>
        </p:spPr>
      </p:pic>
    </p:spTree>
    <p:extLst>
      <p:ext uri="{BB962C8B-B14F-4D97-AF65-F5344CB8AC3E}">
        <p14:creationId xmlns:p14="http://schemas.microsoft.com/office/powerpoint/2010/main" val="11479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5313-77B4-454D-A7C5-EBB2BAB41E4D}"/>
              </a:ext>
            </a:extLst>
          </p:cNvPr>
          <p:cNvSpPr>
            <a:spLocks noGrp="1"/>
          </p:cNvSpPr>
          <p:nvPr>
            <p:ph type="title"/>
          </p:nvPr>
        </p:nvSpPr>
        <p:spPr/>
        <p:txBody>
          <a:bodyPr/>
          <a:lstStyle/>
          <a:p>
            <a:r>
              <a:rPr lang="en-US" dirty="0"/>
              <a:t>How does SGX work? (cont.)</a:t>
            </a:r>
          </a:p>
        </p:txBody>
      </p:sp>
      <p:sp>
        <p:nvSpPr>
          <p:cNvPr id="3" name="Content Placeholder 2">
            <a:extLst>
              <a:ext uri="{FF2B5EF4-FFF2-40B4-BE49-F238E27FC236}">
                <a16:creationId xmlns:a16="http://schemas.microsoft.com/office/drawing/2014/main" id="{4EFA6559-E57F-4B75-B8D8-3CD9BFB4DE8E}"/>
              </a:ext>
            </a:extLst>
          </p:cNvPr>
          <p:cNvSpPr>
            <a:spLocks noGrp="1"/>
          </p:cNvSpPr>
          <p:nvPr>
            <p:ph idx="1"/>
          </p:nvPr>
        </p:nvSpPr>
        <p:spPr/>
        <p:txBody>
          <a:bodyPr/>
          <a:lstStyle/>
          <a:p>
            <a:r>
              <a:rPr lang="en-US" dirty="0"/>
              <a:t>Enclave code and data are executed in the clear within the CPU</a:t>
            </a:r>
          </a:p>
          <a:p>
            <a:r>
              <a:rPr lang="en-US" dirty="0"/>
              <a:t>Outside of the CPU, enclave data is encrypted to prevent snooping</a:t>
            </a:r>
          </a:p>
          <a:p>
            <a:r>
              <a:rPr lang="en-US" dirty="0"/>
              <a:t>Encrypted by the Memory Encryption Engine</a:t>
            </a:r>
          </a:p>
          <a:p>
            <a:pPr lvl="1"/>
            <a:r>
              <a:rPr lang="en-US" dirty="0"/>
              <a:t>Keys generated at boot-time and stored in CPU</a:t>
            </a:r>
          </a:p>
          <a:p>
            <a:r>
              <a:rPr lang="en-US" dirty="0"/>
              <a:t>Upon exiting the process, enclave is destroyed</a:t>
            </a:r>
          </a:p>
          <a:p>
            <a:pPr lvl="1"/>
            <a:r>
              <a:rPr lang="en-US" dirty="0"/>
              <a:t>Data will be lost unless saved</a:t>
            </a:r>
          </a:p>
          <a:p>
            <a:endParaRPr lang="en-US" dirty="0"/>
          </a:p>
        </p:txBody>
      </p:sp>
      <p:pic>
        <p:nvPicPr>
          <p:cNvPr id="6" name="Picture 5">
            <a:extLst>
              <a:ext uri="{FF2B5EF4-FFF2-40B4-BE49-F238E27FC236}">
                <a16:creationId xmlns:a16="http://schemas.microsoft.com/office/drawing/2014/main" id="{9259BE55-B9AE-422C-A97B-918BCFDE9997}"/>
              </a:ext>
            </a:extLst>
          </p:cNvPr>
          <p:cNvPicPr>
            <a:picLocks noChangeAspect="1"/>
          </p:cNvPicPr>
          <p:nvPr/>
        </p:nvPicPr>
        <p:blipFill>
          <a:blip r:embed="rId3"/>
          <a:stretch>
            <a:fillRect/>
          </a:stretch>
        </p:blipFill>
        <p:spPr>
          <a:xfrm>
            <a:off x="7907866" y="3076268"/>
            <a:ext cx="2878665" cy="2910889"/>
          </a:xfrm>
          <a:prstGeom prst="rect">
            <a:avLst/>
          </a:prstGeom>
        </p:spPr>
      </p:pic>
    </p:spTree>
    <p:extLst>
      <p:ext uri="{BB962C8B-B14F-4D97-AF65-F5344CB8AC3E}">
        <p14:creationId xmlns:p14="http://schemas.microsoft.com/office/powerpoint/2010/main" val="267629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32F8-27BB-4CE7-8830-AA5205AE5450}"/>
              </a:ext>
            </a:extLst>
          </p:cNvPr>
          <p:cNvSpPr>
            <a:spLocks noGrp="1"/>
          </p:cNvSpPr>
          <p:nvPr>
            <p:ph type="title"/>
          </p:nvPr>
        </p:nvSpPr>
        <p:spPr/>
        <p:txBody>
          <a:bodyPr/>
          <a:lstStyle/>
          <a:p>
            <a:r>
              <a:rPr lang="en-US" dirty="0"/>
              <a:t>How does SGX work? (cont.)</a:t>
            </a:r>
          </a:p>
        </p:txBody>
      </p:sp>
      <p:sp>
        <p:nvSpPr>
          <p:cNvPr id="3" name="Content Placeholder 2">
            <a:extLst>
              <a:ext uri="{FF2B5EF4-FFF2-40B4-BE49-F238E27FC236}">
                <a16:creationId xmlns:a16="http://schemas.microsoft.com/office/drawing/2014/main" id="{16A02002-EF5B-4A18-A42F-3018085BA8D6}"/>
              </a:ext>
            </a:extLst>
          </p:cNvPr>
          <p:cNvSpPr>
            <a:spLocks noGrp="1"/>
          </p:cNvSpPr>
          <p:nvPr>
            <p:ph idx="1"/>
          </p:nvPr>
        </p:nvSpPr>
        <p:spPr/>
        <p:txBody>
          <a:bodyPr/>
          <a:lstStyle/>
          <a:p>
            <a:r>
              <a:rPr lang="en-US" dirty="0"/>
              <a:t>Enclave can be saved outside of the enclave through the sealing process</a:t>
            </a:r>
          </a:p>
          <a:p>
            <a:pPr lvl="1"/>
            <a:r>
              <a:rPr lang="en-US" dirty="0"/>
              <a:t>SGX encrypts the enclave data block using an encryption key derived from the CPU on the system</a:t>
            </a:r>
          </a:p>
          <a:p>
            <a:r>
              <a:rPr lang="en-US" dirty="0"/>
              <a:t>There are two key policies used to derive the key for sealing the data block</a:t>
            </a:r>
          </a:p>
          <a:p>
            <a:pPr lvl="1"/>
            <a:r>
              <a:rPr lang="en-US" dirty="0"/>
              <a:t>MRENCLAVE: Key is specific to the enclave on that system</a:t>
            </a:r>
          </a:p>
          <a:p>
            <a:pPr lvl="1"/>
            <a:r>
              <a:rPr lang="en-US" dirty="0"/>
              <a:t>MRSIGNER: Key is specific to the developer’s signing key on that system</a:t>
            </a:r>
          </a:p>
        </p:txBody>
      </p:sp>
    </p:spTree>
    <p:extLst>
      <p:ext uri="{BB962C8B-B14F-4D97-AF65-F5344CB8AC3E}">
        <p14:creationId xmlns:p14="http://schemas.microsoft.com/office/powerpoint/2010/main" val="300389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2D67-12DC-412E-B19B-3C54C8E38F31}"/>
              </a:ext>
            </a:extLst>
          </p:cNvPr>
          <p:cNvSpPr>
            <a:spLocks noGrp="1"/>
          </p:cNvSpPr>
          <p:nvPr>
            <p:ph type="title"/>
          </p:nvPr>
        </p:nvSpPr>
        <p:spPr/>
        <p:txBody>
          <a:bodyPr/>
          <a:lstStyle/>
          <a:p>
            <a:r>
              <a:rPr lang="en-US" dirty="0"/>
              <a:t>How does SGX work? (cont.)</a:t>
            </a:r>
          </a:p>
        </p:txBody>
      </p:sp>
      <p:sp>
        <p:nvSpPr>
          <p:cNvPr id="3" name="Content Placeholder 2">
            <a:extLst>
              <a:ext uri="{FF2B5EF4-FFF2-40B4-BE49-F238E27FC236}">
                <a16:creationId xmlns:a16="http://schemas.microsoft.com/office/drawing/2014/main" id="{B7DDCB43-9DDF-4B16-94EF-56330310DD94}"/>
              </a:ext>
            </a:extLst>
          </p:cNvPr>
          <p:cNvSpPr>
            <a:spLocks noGrp="1"/>
          </p:cNvSpPr>
          <p:nvPr>
            <p:ph idx="1"/>
          </p:nvPr>
        </p:nvSpPr>
        <p:spPr/>
        <p:txBody>
          <a:bodyPr/>
          <a:lstStyle/>
          <a:p>
            <a:r>
              <a:rPr lang="en-US" dirty="0"/>
              <a:t>Attestation is a mechanism of SGX used to prove the trustworthiness of an enclave to a local or remote party</a:t>
            </a:r>
          </a:p>
          <a:p>
            <a:r>
              <a:rPr lang="en-US" dirty="0"/>
              <a:t>Two types of attestation:</a:t>
            </a:r>
          </a:p>
          <a:p>
            <a:pPr lvl="1"/>
            <a:r>
              <a:rPr lang="en-US" dirty="0"/>
              <a:t>Local attestation</a:t>
            </a:r>
          </a:p>
          <a:p>
            <a:pPr lvl="2"/>
            <a:r>
              <a:rPr lang="en-US" dirty="0"/>
              <a:t>When two enclaves are running on the same platform</a:t>
            </a:r>
          </a:p>
          <a:p>
            <a:pPr lvl="1"/>
            <a:r>
              <a:rPr lang="en-US" dirty="0"/>
              <a:t>Remote attestation</a:t>
            </a:r>
          </a:p>
          <a:p>
            <a:pPr lvl="2"/>
            <a:r>
              <a:rPr lang="en-US" dirty="0"/>
              <a:t>When enclave is trying to gain the trust a remote service provider</a:t>
            </a:r>
          </a:p>
          <a:p>
            <a:r>
              <a:rPr lang="en-US" dirty="0"/>
              <a:t>Only after successful attestation in both cases would communication happen</a:t>
            </a:r>
          </a:p>
          <a:p>
            <a:pPr marL="457200" lvl="1" indent="0">
              <a:buNone/>
            </a:pPr>
            <a:endParaRPr lang="en-US" dirty="0"/>
          </a:p>
        </p:txBody>
      </p:sp>
    </p:spTree>
    <p:extLst>
      <p:ext uri="{BB962C8B-B14F-4D97-AF65-F5344CB8AC3E}">
        <p14:creationId xmlns:p14="http://schemas.microsoft.com/office/powerpoint/2010/main" val="3582079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A7AF-CB28-41E4-A357-4887B7454943}"/>
              </a:ext>
            </a:extLst>
          </p:cNvPr>
          <p:cNvSpPr>
            <a:spLocks noGrp="1"/>
          </p:cNvSpPr>
          <p:nvPr>
            <p:ph type="title"/>
          </p:nvPr>
        </p:nvSpPr>
        <p:spPr/>
        <p:txBody>
          <a:bodyPr/>
          <a:lstStyle/>
          <a:p>
            <a:r>
              <a:rPr lang="en-US" dirty="0"/>
              <a:t>What is it used for?</a:t>
            </a:r>
          </a:p>
        </p:txBody>
      </p:sp>
      <p:sp>
        <p:nvSpPr>
          <p:cNvPr id="3" name="Content Placeholder 2">
            <a:extLst>
              <a:ext uri="{FF2B5EF4-FFF2-40B4-BE49-F238E27FC236}">
                <a16:creationId xmlns:a16="http://schemas.microsoft.com/office/drawing/2014/main" id="{24BAEF44-CE94-4666-97E4-E6D8847C2F86}"/>
              </a:ext>
            </a:extLst>
          </p:cNvPr>
          <p:cNvSpPr>
            <a:spLocks noGrp="1"/>
          </p:cNvSpPr>
          <p:nvPr>
            <p:ph idx="1"/>
          </p:nvPr>
        </p:nvSpPr>
        <p:spPr/>
        <p:txBody>
          <a:bodyPr/>
          <a:lstStyle/>
          <a:p>
            <a:r>
              <a:rPr lang="en-US" dirty="0"/>
              <a:t>Ensuring data security when saving information on untrusted cloud providers</a:t>
            </a:r>
          </a:p>
          <a:p>
            <a:r>
              <a:rPr lang="en-US" dirty="0"/>
              <a:t>Reducing overhead for traditional security measure such as oblivious ram algorithms</a:t>
            </a:r>
          </a:p>
          <a:p>
            <a:r>
              <a:rPr lang="en-US" dirty="0"/>
              <a:t>Confidential computing at edge</a:t>
            </a:r>
          </a:p>
          <a:p>
            <a:r>
              <a:rPr lang="en-US" dirty="0"/>
              <a:t>Strengthen personal data privacy</a:t>
            </a:r>
          </a:p>
          <a:p>
            <a:r>
              <a:rPr lang="en-US" dirty="0"/>
              <a:t>Fighting financial crime</a:t>
            </a:r>
          </a:p>
        </p:txBody>
      </p:sp>
    </p:spTree>
    <p:extLst>
      <p:ext uri="{BB962C8B-B14F-4D97-AF65-F5344CB8AC3E}">
        <p14:creationId xmlns:p14="http://schemas.microsoft.com/office/powerpoint/2010/main" val="365042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0C6B-3271-473F-AB31-4B11B3E75705}"/>
              </a:ext>
            </a:extLst>
          </p:cNvPr>
          <p:cNvSpPr>
            <a:spLocks noGrp="1"/>
          </p:cNvSpPr>
          <p:nvPr>
            <p:ph type="title"/>
          </p:nvPr>
        </p:nvSpPr>
        <p:spPr/>
        <p:txBody>
          <a:bodyPr/>
          <a:lstStyle/>
          <a:p>
            <a:r>
              <a:rPr lang="en-US" dirty="0"/>
              <a:t>What problems does it have?</a:t>
            </a:r>
          </a:p>
        </p:txBody>
      </p:sp>
      <p:sp>
        <p:nvSpPr>
          <p:cNvPr id="3" name="Content Placeholder 2">
            <a:extLst>
              <a:ext uri="{FF2B5EF4-FFF2-40B4-BE49-F238E27FC236}">
                <a16:creationId xmlns:a16="http://schemas.microsoft.com/office/drawing/2014/main" id="{F4E483F6-C1C1-41D0-ACB1-04D81623CB49}"/>
              </a:ext>
            </a:extLst>
          </p:cNvPr>
          <p:cNvSpPr>
            <a:spLocks noGrp="1"/>
          </p:cNvSpPr>
          <p:nvPr>
            <p:ph idx="1"/>
          </p:nvPr>
        </p:nvSpPr>
        <p:spPr/>
        <p:txBody>
          <a:bodyPr/>
          <a:lstStyle/>
          <a:p>
            <a:r>
              <a:rPr lang="en-US" dirty="0"/>
              <a:t>Side channel attacks</a:t>
            </a:r>
          </a:p>
          <a:p>
            <a:pPr lvl="1"/>
            <a:r>
              <a:rPr lang="en-US" dirty="0"/>
              <a:t>Cache attacks</a:t>
            </a:r>
          </a:p>
          <a:p>
            <a:pPr lvl="1"/>
            <a:r>
              <a:rPr lang="en-US" dirty="0"/>
              <a:t>Example: </a:t>
            </a:r>
            <a:r>
              <a:rPr lang="en-US" b="0" i="0" dirty="0">
                <a:solidFill>
                  <a:srgbClr val="000000"/>
                </a:solidFill>
                <a:effectLst/>
                <a:latin typeface="opensans"/>
              </a:rPr>
              <a:t>PLATYPUS</a:t>
            </a:r>
            <a:endParaRPr lang="en-US" dirty="0"/>
          </a:p>
          <a:p>
            <a:r>
              <a:rPr lang="en-US" dirty="0"/>
              <a:t>Physical attacks</a:t>
            </a:r>
          </a:p>
          <a:p>
            <a:pPr lvl="1"/>
            <a:r>
              <a:rPr lang="en-US" dirty="0" err="1"/>
              <a:t>VoltPillager</a:t>
            </a:r>
            <a:endParaRPr lang="en-US" dirty="0"/>
          </a:p>
          <a:p>
            <a:r>
              <a:rPr lang="en-US" dirty="0"/>
              <a:t>Supply chain attacks</a:t>
            </a:r>
          </a:p>
          <a:p>
            <a:pPr lvl="1"/>
            <a:r>
              <a:rPr lang="en-US" dirty="0"/>
              <a:t>Malware in the hardware</a:t>
            </a:r>
          </a:p>
        </p:txBody>
      </p:sp>
    </p:spTree>
    <p:extLst>
      <p:ext uri="{BB962C8B-B14F-4D97-AF65-F5344CB8AC3E}">
        <p14:creationId xmlns:p14="http://schemas.microsoft.com/office/powerpoint/2010/main" val="408283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F412-A19E-437D-A949-59884C11DDE6}"/>
              </a:ext>
            </a:extLst>
          </p:cNvPr>
          <p:cNvSpPr>
            <a:spLocks noGrp="1"/>
          </p:cNvSpPr>
          <p:nvPr>
            <p:ph type="title"/>
          </p:nvPr>
        </p:nvSpPr>
        <p:spPr/>
        <p:txBody>
          <a:bodyPr/>
          <a:lstStyle/>
          <a:p>
            <a:r>
              <a:rPr lang="en-US" dirty="0"/>
              <a:t>SGX Setup and Specifics</a:t>
            </a:r>
          </a:p>
        </p:txBody>
      </p:sp>
      <p:sp>
        <p:nvSpPr>
          <p:cNvPr id="3" name="Content Placeholder 2">
            <a:extLst>
              <a:ext uri="{FF2B5EF4-FFF2-40B4-BE49-F238E27FC236}">
                <a16:creationId xmlns:a16="http://schemas.microsoft.com/office/drawing/2014/main" id="{27C85970-F6A5-4675-943B-11A3B1EEAE73}"/>
              </a:ext>
            </a:extLst>
          </p:cNvPr>
          <p:cNvSpPr>
            <a:spLocks noGrp="1"/>
          </p:cNvSpPr>
          <p:nvPr>
            <p:ph idx="1"/>
          </p:nvPr>
        </p:nvSpPr>
        <p:spPr/>
        <p:txBody>
          <a:bodyPr/>
          <a:lstStyle/>
          <a:p>
            <a:r>
              <a:rPr lang="en-US" dirty="0"/>
              <a:t>Intel consumer processors support from 6</a:t>
            </a:r>
            <a:r>
              <a:rPr lang="en-US" baseline="30000" dirty="0"/>
              <a:t>th</a:t>
            </a:r>
            <a:r>
              <a:rPr lang="en-US" dirty="0"/>
              <a:t> generation to 10 generation</a:t>
            </a:r>
          </a:p>
          <a:p>
            <a:r>
              <a:rPr lang="en-US" dirty="0"/>
              <a:t>BIOS and motherboard needs to be compatible</a:t>
            </a:r>
          </a:p>
        </p:txBody>
      </p:sp>
    </p:spTree>
    <p:extLst>
      <p:ext uri="{BB962C8B-B14F-4D97-AF65-F5344CB8AC3E}">
        <p14:creationId xmlns:p14="http://schemas.microsoft.com/office/powerpoint/2010/main" val="125363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38B2-9E92-42D2-BB8F-3210322DE30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D40C1C1D-7A12-4E40-9CA6-0FB11C4AA7E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514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8F4C-A3F3-4D97-A028-BABDBACC2E5D}"/>
              </a:ext>
            </a:extLst>
          </p:cNvPr>
          <p:cNvSpPr>
            <a:spLocks noGrp="1"/>
          </p:cNvSpPr>
          <p:nvPr>
            <p:ph type="title"/>
          </p:nvPr>
        </p:nvSpPr>
        <p:spPr/>
        <p:txBody>
          <a:bodyPr/>
          <a:lstStyle/>
          <a:p>
            <a:r>
              <a:rPr lang="en-US" dirty="0"/>
              <a:t>Presentation Topic</a:t>
            </a:r>
          </a:p>
        </p:txBody>
      </p:sp>
      <p:sp>
        <p:nvSpPr>
          <p:cNvPr id="3" name="Content Placeholder 2">
            <a:extLst>
              <a:ext uri="{FF2B5EF4-FFF2-40B4-BE49-F238E27FC236}">
                <a16:creationId xmlns:a16="http://schemas.microsoft.com/office/drawing/2014/main" id="{4D30BE78-8ABD-4D6B-AB76-728BBD03E34B}"/>
              </a:ext>
            </a:extLst>
          </p:cNvPr>
          <p:cNvSpPr>
            <a:spLocks noGrp="1"/>
          </p:cNvSpPr>
          <p:nvPr>
            <p:ph idx="1"/>
          </p:nvPr>
        </p:nvSpPr>
        <p:spPr/>
        <p:txBody>
          <a:bodyPr/>
          <a:lstStyle/>
          <a:p>
            <a:r>
              <a:rPr lang="en-US" dirty="0"/>
              <a:t>Trusted Execution Environment (TEE)</a:t>
            </a:r>
          </a:p>
          <a:p>
            <a:r>
              <a:rPr lang="en-US" dirty="0"/>
              <a:t>Privilege Level (Rings) in x86 Architecture</a:t>
            </a:r>
          </a:p>
          <a:p>
            <a:r>
              <a:rPr lang="en-US" dirty="0"/>
              <a:t>Why aren’t Compute Devices Trustworthy?</a:t>
            </a:r>
          </a:p>
          <a:p>
            <a:r>
              <a:rPr lang="en-US" dirty="0"/>
              <a:t>What is SGX</a:t>
            </a:r>
          </a:p>
          <a:p>
            <a:pPr lvl="1"/>
            <a:r>
              <a:rPr lang="en-US" dirty="0"/>
              <a:t>Why use it?</a:t>
            </a:r>
          </a:p>
          <a:p>
            <a:pPr lvl="1"/>
            <a:r>
              <a:rPr lang="en-US" dirty="0"/>
              <a:t>How does it work?</a:t>
            </a:r>
          </a:p>
          <a:p>
            <a:pPr lvl="1"/>
            <a:r>
              <a:rPr lang="en-US" dirty="0"/>
              <a:t>What is it used for (real-world application)?</a:t>
            </a:r>
          </a:p>
          <a:p>
            <a:pPr lvl="1"/>
            <a:r>
              <a:rPr lang="en-US" dirty="0"/>
              <a:t>What problems does it have?</a:t>
            </a:r>
          </a:p>
          <a:p>
            <a:r>
              <a:rPr lang="en-US" dirty="0"/>
              <a:t>SGX setup and specifics</a:t>
            </a:r>
          </a:p>
        </p:txBody>
      </p:sp>
    </p:spTree>
    <p:extLst>
      <p:ext uri="{BB962C8B-B14F-4D97-AF65-F5344CB8AC3E}">
        <p14:creationId xmlns:p14="http://schemas.microsoft.com/office/powerpoint/2010/main" val="247060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56F4-2F52-4DAE-A79C-E08DDD237E48}"/>
              </a:ext>
            </a:extLst>
          </p:cNvPr>
          <p:cNvSpPr>
            <a:spLocks noGrp="1"/>
          </p:cNvSpPr>
          <p:nvPr>
            <p:ph type="title"/>
          </p:nvPr>
        </p:nvSpPr>
        <p:spPr/>
        <p:txBody>
          <a:bodyPr/>
          <a:lstStyle/>
          <a:p>
            <a:r>
              <a:rPr lang="en-US" dirty="0"/>
              <a:t>Trusted Execution Environment (TEE)</a:t>
            </a:r>
          </a:p>
        </p:txBody>
      </p:sp>
      <p:sp>
        <p:nvSpPr>
          <p:cNvPr id="3" name="Content Placeholder 2">
            <a:extLst>
              <a:ext uri="{FF2B5EF4-FFF2-40B4-BE49-F238E27FC236}">
                <a16:creationId xmlns:a16="http://schemas.microsoft.com/office/drawing/2014/main" id="{83A11D2C-553D-4C55-ABB6-AF96B47E217E}"/>
              </a:ext>
            </a:extLst>
          </p:cNvPr>
          <p:cNvSpPr>
            <a:spLocks noGrp="1"/>
          </p:cNvSpPr>
          <p:nvPr>
            <p:ph idx="1"/>
          </p:nvPr>
        </p:nvSpPr>
        <p:spPr/>
        <p:txBody>
          <a:bodyPr/>
          <a:lstStyle/>
          <a:p>
            <a:r>
              <a:rPr lang="en-US" dirty="0"/>
              <a:t>Implemented inside the secure area of a processor</a:t>
            </a:r>
          </a:p>
          <a:p>
            <a:r>
              <a:rPr lang="en-US" dirty="0"/>
              <a:t>To run in parallel of the operating system in an isolated environment</a:t>
            </a:r>
          </a:p>
          <a:p>
            <a:r>
              <a:rPr lang="en-US" dirty="0"/>
              <a:t>Ensure that code outside of the TEE cannot be compromised by:</a:t>
            </a:r>
          </a:p>
          <a:p>
            <a:pPr lvl="1"/>
            <a:r>
              <a:rPr lang="en-US" dirty="0"/>
              <a:t>Operating system</a:t>
            </a:r>
          </a:p>
          <a:p>
            <a:pPr lvl="1"/>
            <a:r>
              <a:rPr lang="en-US" dirty="0"/>
              <a:t>Hypervisor</a:t>
            </a:r>
          </a:p>
          <a:p>
            <a:pPr lvl="1"/>
            <a:r>
              <a:rPr lang="en-US" dirty="0"/>
              <a:t>BIOS</a:t>
            </a:r>
          </a:p>
          <a:p>
            <a:pPr lvl="1"/>
            <a:r>
              <a:rPr lang="en-US" dirty="0"/>
              <a:t>Other applications</a:t>
            </a:r>
          </a:p>
        </p:txBody>
      </p:sp>
    </p:spTree>
    <p:extLst>
      <p:ext uri="{BB962C8B-B14F-4D97-AF65-F5344CB8AC3E}">
        <p14:creationId xmlns:p14="http://schemas.microsoft.com/office/powerpoint/2010/main" val="243280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D912-10CD-413E-B4CE-5E0FA967AAFA}"/>
              </a:ext>
            </a:extLst>
          </p:cNvPr>
          <p:cNvSpPr>
            <a:spLocks noGrp="1"/>
          </p:cNvSpPr>
          <p:nvPr>
            <p:ph type="title"/>
          </p:nvPr>
        </p:nvSpPr>
        <p:spPr/>
        <p:txBody>
          <a:bodyPr/>
          <a:lstStyle/>
          <a:p>
            <a:r>
              <a:rPr lang="en-US" dirty="0"/>
              <a:t>Privilege Level (Rings) in x86 Architecture</a:t>
            </a:r>
          </a:p>
        </p:txBody>
      </p:sp>
      <p:sp>
        <p:nvSpPr>
          <p:cNvPr id="3" name="Content Placeholder 2">
            <a:extLst>
              <a:ext uri="{FF2B5EF4-FFF2-40B4-BE49-F238E27FC236}">
                <a16:creationId xmlns:a16="http://schemas.microsoft.com/office/drawing/2014/main" id="{9CEF59BC-E655-4BBC-9BEA-6A5930896A38}"/>
              </a:ext>
            </a:extLst>
          </p:cNvPr>
          <p:cNvSpPr>
            <a:spLocks noGrp="1"/>
          </p:cNvSpPr>
          <p:nvPr>
            <p:ph idx="1"/>
          </p:nvPr>
        </p:nvSpPr>
        <p:spPr/>
        <p:txBody>
          <a:bodyPr/>
          <a:lstStyle/>
          <a:p>
            <a:r>
              <a:rPr lang="en-US" dirty="0"/>
              <a:t>Split into four rings from 0 through 3</a:t>
            </a:r>
          </a:p>
          <a:p>
            <a:r>
              <a:rPr lang="en-US" dirty="0"/>
              <a:t>Inner rings to have levels of privilege to each successive outer ring:</a:t>
            </a:r>
          </a:p>
          <a:p>
            <a:pPr lvl="1"/>
            <a:r>
              <a:rPr lang="en-US" dirty="0"/>
              <a:t>Ring 0: Kernel</a:t>
            </a:r>
          </a:p>
          <a:p>
            <a:pPr lvl="1"/>
            <a:r>
              <a:rPr lang="en-US" dirty="0"/>
              <a:t>Ring 1: Device Drivers</a:t>
            </a:r>
          </a:p>
          <a:p>
            <a:pPr lvl="1"/>
            <a:r>
              <a:rPr lang="en-US" dirty="0"/>
              <a:t>Ring 2: Device Drivers</a:t>
            </a:r>
          </a:p>
          <a:p>
            <a:pPr lvl="1"/>
            <a:r>
              <a:rPr lang="en-US" dirty="0"/>
              <a:t>Ring 3: User Applications</a:t>
            </a:r>
          </a:p>
          <a:p>
            <a:r>
              <a:rPr lang="en-US" dirty="0"/>
              <a:t> Only Ring 0 and Ring 3 are used in most OS</a:t>
            </a:r>
          </a:p>
        </p:txBody>
      </p:sp>
      <p:pic>
        <p:nvPicPr>
          <p:cNvPr id="5" name="Picture 4">
            <a:extLst>
              <a:ext uri="{FF2B5EF4-FFF2-40B4-BE49-F238E27FC236}">
                <a16:creationId xmlns:a16="http://schemas.microsoft.com/office/drawing/2014/main" id="{0F5F224A-4C98-4B36-BA11-748FF892F045}"/>
              </a:ext>
            </a:extLst>
          </p:cNvPr>
          <p:cNvPicPr>
            <a:picLocks noChangeAspect="1"/>
          </p:cNvPicPr>
          <p:nvPr/>
        </p:nvPicPr>
        <p:blipFill>
          <a:blip r:embed="rId3"/>
          <a:stretch>
            <a:fillRect/>
          </a:stretch>
        </p:blipFill>
        <p:spPr>
          <a:xfrm>
            <a:off x="8246534" y="3022600"/>
            <a:ext cx="2548466" cy="2651583"/>
          </a:xfrm>
          <a:prstGeom prst="rect">
            <a:avLst/>
          </a:prstGeom>
        </p:spPr>
      </p:pic>
    </p:spTree>
    <p:extLst>
      <p:ext uri="{BB962C8B-B14F-4D97-AF65-F5344CB8AC3E}">
        <p14:creationId xmlns:p14="http://schemas.microsoft.com/office/powerpoint/2010/main" val="167724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9A11-8669-4F6E-AF63-086E06D0D60D}"/>
              </a:ext>
            </a:extLst>
          </p:cNvPr>
          <p:cNvSpPr>
            <a:spLocks noGrp="1"/>
          </p:cNvSpPr>
          <p:nvPr>
            <p:ph type="title"/>
          </p:nvPr>
        </p:nvSpPr>
        <p:spPr/>
        <p:txBody>
          <a:bodyPr/>
          <a:lstStyle/>
          <a:p>
            <a:r>
              <a:rPr lang="en-US" dirty="0"/>
              <a:t>Why aren’t Compute Devices Trustworthy?</a:t>
            </a:r>
          </a:p>
        </p:txBody>
      </p:sp>
      <p:sp>
        <p:nvSpPr>
          <p:cNvPr id="3" name="Content Placeholder 2">
            <a:extLst>
              <a:ext uri="{FF2B5EF4-FFF2-40B4-BE49-F238E27FC236}">
                <a16:creationId xmlns:a16="http://schemas.microsoft.com/office/drawing/2014/main" id="{70F8CB23-EF18-488E-A821-604F81268044}"/>
              </a:ext>
            </a:extLst>
          </p:cNvPr>
          <p:cNvSpPr>
            <a:spLocks noGrp="1"/>
          </p:cNvSpPr>
          <p:nvPr>
            <p:ph idx="1"/>
          </p:nvPr>
        </p:nvSpPr>
        <p:spPr/>
        <p:txBody>
          <a:bodyPr/>
          <a:lstStyle/>
          <a:p>
            <a:r>
              <a:rPr lang="en-US" dirty="0"/>
              <a:t>x86’s rings was able to protect the OS from applications in the earlier days (back in the 1980s)</a:t>
            </a:r>
          </a:p>
          <a:p>
            <a:r>
              <a:rPr lang="en-US" dirty="0"/>
              <a:t>Reasons why rings were enough:</a:t>
            </a:r>
          </a:p>
          <a:p>
            <a:pPr lvl="1"/>
            <a:r>
              <a:rPr lang="en-US" dirty="0"/>
              <a:t>The computer development and research was more collaborative</a:t>
            </a:r>
          </a:p>
          <a:p>
            <a:pPr lvl="1"/>
            <a:r>
              <a:rPr lang="en-US" dirty="0"/>
              <a:t>Code was mainly sourced from reputable vendors/developers</a:t>
            </a:r>
          </a:p>
          <a:p>
            <a:r>
              <a:rPr lang="en-US" dirty="0"/>
              <a:t>Current day issue:</a:t>
            </a:r>
          </a:p>
          <a:p>
            <a:pPr lvl="1"/>
            <a:r>
              <a:rPr lang="en-US" dirty="0"/>
              <a:t>Ease of obtaining malicious code from either the internet or other sources by accident</a:t>
            </a:r>
          </a:p>
          <a:p>
            <a:pPr lvl="1"/>
            <a:r>
              <a:rPr lang="en-US" dirty="0"/>
              <a:t>Compromise of a high privilege ring can start a domino effect</a:t>
            </a:r>
          </a:p>
          <a:p>
            <a:pPr lvl="1"/>
            <a:endParaRPr lang="en-US" dirty="0"/>
          </a:p>
        </p:txBody>
      </p:sp>
    </p:spTree>
    <p:extLst>
      <p:ext uri="{BB962C8B-B14F-4D97-AF65-F5344CB8AC3E}">
        <p14:creationId xmlns:p14="http://schemas.microsoft.com/office/powerpoint/2010/main" val="258584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27E4-DE85-4270-8B45-9639D53F586A}"/>
              </a:ext>
            </a:extLst>
          </p:cNvPr>
          <p:cNvSpPr>
            <a:spLocks noGrp="1"/>
          </p:cNvSpPr>
          <p:nvPr>
            <p:ph type="title"/>
          </p:nvPr>
        </p:nvSpPr>
        <p:spPr/>
        <p:txBody>
          <a:bodyPr/>
          <a:lstStyle/>
          <a:p>
            <a:r>
              <a:rPr lang="en-US" dirty="0"/>
              <a:t>Why aren’t Compute Devices Trustworthy?</a:t>
            </a:r>
          </a:p>
        </p:txBody>
      </p:sp>
      <p:sp>
        <p:nvSpPr>
          <p:cNvPr id="3" name="Content Placeholder 2">
            <a:extLst>
              <a:ext uri="{FF2B5EF4-FFF2-40B4-BE49-F238E27FC236}">
                <a16:creationId xmlns:a16="http://schemas.microsoft.com/office/drawing/2014/main" id="{5E43D4EE-D2EB-47E3-A514-A956E67FE52B}"/>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E8412009-7415-4FBB-A9ED-E6DA92F6F74C}"/>
              </a:ext>
            </a:extLst>
          </p:cNvPr>
          <p:cNvSpPr/>
          <p:nvPr/>
        </p:nvSpPr>
        <p:spPr>
          <a:xfrm>
            <a:off x="2362201" y="2455330"/>
            <a:ext cx="3141132" cy="973667"/>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chemeClr val="bg1"/>
              </a:solidFill>
            </a:endParaRPr>
          </a:p>
        </p:txBody>
      </p:sp>
      <p:sp>
        <p:nvSpPr>
          <p:cNvPr id="8" name="Rectangle 7">
            <a:extLst>
              <a:ext uri="{FF2B5EF4-FFF2-40B4-BE49-F238E27FC236}">
                <a16:creationId xmlns:a16="http://schemas.microsoft.com/office/drawing/2014/main" id="{1B3C0ED4-F5A7-4C70-A239-D66677CB24E9}"/>
              </a:ext>
            </a:extLst>
          </p:cNvPr>
          <p:cNvSpPr/>
          <p:nvPr/>
        </p:nvSpPr>
        <p:spPr>
          <a:xfrm>
            <a:off x="6764867" y="2455331"/>
            <a:ext cx="3064933" cy="9736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10" name="Rectangle 9">
            <a:extLst>
              <a:ext uri="{FF2B5EF4-FFF2-40B4-BE49-F238E27FC236}">
                <a16:creationId xmlns:a16="http://schemas.microsoft.com/office/drawing/2014/main" id="{DEFCC8F2-7106-4DE6-8290-D09D810E22C9}"/>
              </a:ext>
            </a:extLst>
          </p:cNvPr>
          <p:cNvSpPr/>
          <p:nvPr/>
        </p:nvSpPr>
        <p:spPr>
          <a:xfrm>
            <a:off x="2362200" y="4316146"/>
            <a:ext cx="7467600" cy="973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PRIVILEGED CODE</a:t>
            </a:r>
          </a:p>
        </p:txBody>
      </p:sp>
      <p:sp>
        <p:nvSpPr>
          <p:cNvPr id="11" name="Rectangle 10">
            <a:extLst>
              <a:ext uri="{FF2B5EF4-FFF2-40B4-BE49-F238E27FC236}">
                <a16:creationId xmlns:a16="http://schemas.microsoft.com/office/drawing/2014/main" id="{0E41C93C-B64F-499D-B910-7F34C3FA3D39}"/>
              </a:ext>
            </a:extLst>
          </p:cNvPr>
          <p:cNvSpPr/>
          <p:nvPr/>
        </p:nvSpPr>
        <p:spPr>
          <a:xfrm>
            <a:off x="5952066" y="2455330"/>
            <a:ext cx="364068" cy="9736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760913-B91D-4372-906F-6DAC3DC3E9C0}"/>
              </a:ext>
            </a:extLst>
          </p:cNvPr>
          <p:cNvSpPr/>
          <p:nvPr/>
        </p:nvSpPr>
        <p:spPr>
          <a:xfrm>
            <a:off x="2362200" y="3708400"/>
            <a:ext cx="7467600" cy="350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1EC9FEE5-8B26-485D-B761-7401D2EC903B}"/>
              </a:ext>
            </a:extLst>
          </p:cNvPr>
          <p:cNvSpPr/>
          <p:nvPr/>
        </p:nvSpPr>
        <p:spPr>
          <a:xfrm rot="16200000">
            <a:off x="3945068" y="3425563"/>
            <a:ext cx="1608666" cy="69346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OK</a:t>
            </a:r>
          </a:p>
        </p:txBody>
      </p:sp>
      <p:sp>
        <p:nvSpPr>
          <p:cNvPr id="19" name="Arrow: Right 18">
            <a:extLst>
              <a:ext uri="{FF2B5EF4-FFF2-40B4-BE49-F238E27FC236}">
                <a16:creationId xmlns:a16="http://schemas.microsoft.com/office/drawing/2014/main" id="{E9FFCBFE-BE3C-44D2-B119-AF2DA14CAC6A}"/>
              </a:ext>
            </a:extLst>
          </p:cNvPr>
          <p:cNvSpPr/>
          <p:nvPr/>
        </p:nvSpPr>
        <p:spPr>
          <a:xfrm rot="5400000">
            <a:off x="2865568" y="2959500"/>
            <a:ext cx="804333" cy="69346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20" name="Arrow: Right 19">
            <a:extLst>
              <a:ext uri="{FF2B5EF4-FFF2-40B4-BE49-F238E27FC236}">
                <a16:creationId xmlns:a16="http://schemas.microsoft.com/office/drawing/2014/main" id="{2495F816-B175-4AAF-898C-254D899BD3B6}"/>
              </a:ext>
            </a:extLst>
          </p:cNvPr>
          <p:cNvSpPr/>
          <p:nvPr/>
        </p:nvSpPr>
        <p:spPr>
          <a:xfrm>
            <a:off x="5117701" y="2600731"/>
            <a:ext cx="804333" cy="69346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21" name="Arrow: Right 20">
            <a:extLst>
              <a:ext uri="{FF2B5EF4-FFF2-40B4-BE49-F238E27FC236}">
                <a16:creationId xmlns:a16="http://schemas.microsoft.com/office/drawing/2014/main" id="{5AB8EDE8-B714-4AAB-B51F-0309674C9966}"/>
              </a:ext>
            </a:extLst>
          </p:cNvPr>
          <p:cNvSpPr/>
          <p:nvPr/>
        </p:nvSpPr>
        <p:spPr>
          <a:xfrm rot="10800000">
            <a:off x="6341134" y="2600731"/>
            <a:ext cx="804333" cy="69346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22" name="TextBox 21">
            <a:extLst>
              <a:ext uri="{FF2B5EF4-FFF2-40B4-BE49-F238E27FC236}">
                <a16:creationId xmlns:a16="http://schemas.microsoft.com/office/drawing/2014/main" id="{1D7EC498-D673-4956-82FE-A8A592957AE6}"/>
              </a:ext>
            </a:extLst>
          </p:cNvPr>
          <p:cNvSpPr txBox="1"/>
          <p:nvPr/>
        </p:nvSpPr>
        <p:spPr>
          <a:xfrm>
            <a:off x="2463400" y="2495033"/>
            <a:ext cx="804333" cy="369332"/>
          </a:xfrm>
          <a:prstGeom prst="rect">
            <a:avLst/>
          </a:prstGeom>
          <a:noFill/>
        </p:spPr>
        <p:txBody>
          <a:bodyPr wrap="square" rtlCol="0">
            <a:spAutoFit/>
          </a:bodyPr>
          <a:lstStyle/>
          <a:p>
            <a:r>
              <a:rPr lang="en-US" b="1" dirty="0">
                <a:solidFill>
                  <a:schemeClr val="bg1"/>
                </a:solidFill>
              </a:rPr>
              <a:t>APP</a:t>
            </a:r>
          </a:p>
        </p:txBody>
      </p:sp>
      <p:sp>
        <p:nvSpPr>
          <p:cNvPr id="23" name="TextBox 22">
            <a:extLst>
              <a:ext uri="{FF2B5EF4-FFF2-40B4-BE49-F238E27FC236}">
                <a16:creationId xmlns:a16="http://schemas.microsoft.com/office/drawing/2014/main" id="{A34DF98D-B7F0-44FE-BB76-472ED2B6E050}"/>
              </a:ext>
            </a:extLst>
          </p:cNvPr>
          <p:cNvSpPr txBox="1"/>
          <p:nvPr/>
        </p:nvSpPr>
        <p:spPr>
          <a:xfrm>
            <a:off x="8030633" y="2802998"/>
            <a:ext cx="804333" cy="369332"/>
          </a:xfrm>
          <a:prstGeom prst="rect">
            <a:avLst/>
          </a:prstGeom>
          <a:noFill/>
        </p:spPr>
        <p:txBody>
          <a:bodyPr wrap="square" rtlCol="0">
            <a:spAutoFit/>
          </a:bodyPr>
          <a:lstStyle/>
          <a:p>
            <a:r>
              <a:rPr lang="en-US" b="1" dirty="0">
                <a:solidFill>
                  <a:schemeClr val="bg1"/>
                </a:solidFill>
              </a:rPr>
              <a:t>APP</a:t>
            </a:r>
          </a:p>
        </p:txBody>
      </p:sp>
      <p:sp>
        <p:nvSpPr>
          <p:cNvPr id="24" name="TextBox 23">
            <a:extLst>
              <a:ext uri="{FF2B5EF4-FFF2-40B4-BE49-F238E27FC236}">
                <a16:creationId xmlns:a16="http://schemas.microsoft.com/office/drawing/2014/main" id="{291F311E-E58D-4703-B664-7363CAD59F76}"/>
              </a:ext>
            </a:extLst>
          </p:cNvPr>
          <p:cNvSpPr txBox="1"/>
          <p:nvPr/>
        </p:nvSpPr>
        <p:spPr>
          <a:xfrm>
            <a:off x="7353301" y="2802998"/>
            <a:ext cx="2070500" cy="369332"/>
          </a:xfrm>
          <a:prstGeom prst="rect">
            <a:avLst/>
          </a:prstGeom>
          <a:noFill/>
        </p:spPr>
        <p:txBody>
          <a:bodyPr wrap="square" rtlCol="0">
            <a:spAutoFit/>
          </a:bodyPr>
          <a:lstStyle/>
          <a:p>
            <a:r>
              <a:rPr lang="en-US" b="1" dirty="0">
                <a:solidFill>
                  <a:schemeClr val="bg1"/>
                </a:solidFill>
              </a:rPr>
              <a:t>MALICIOUS APP</a:t>
            </a:r>
          </a:p>
        </p:txBody>
      </p:sp>
      <p:sp>
        <p:nvSpPr>
          <p:cNvPr id="25" name="Arrow: Right 24">
            <a:extLst>
              <a:ext uri="{FF2B5EF4-FFF2-40B4-BE49-F238E27FC236}">
                <a16:creationId xmlns:a16="http://schemas.microsoft.com/office/drawing/2014/main" id="{CDECFF14-44E5-4174-B184-829F1163DF8D}"/>
              </a:ext>
            </a:extLst>
          </p:cNvPr>
          <p:cNvSpPr/>
          <p:nvPr/>
        </p:nvSpPr>
        <p:spPr>
          <a:xfrm rot="5400000">
            <a:off x="8480568" y="3536817"/>
            <a:ext cx="1608666" cy="6934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BAD CODE</a:t>
            </a:r>
          </a:p>
        </p:txBody>
      </p:sp>
      <p:sp>
        <p:nvSpPr>
          <p:cNvPr id="26" name="Oval 25">
            <a:extLst>
              <a:ext uri="{FF2B5EF4-FFF2-40B4-BE49-F238E27FC236}">
                <a16:creationId xmlns:a16="http://schemas.microsoft.com/office/drawing/2014/main" id="{2DAD67F9-3AE8-48CA-9DDD-226EED879850}"/>
              </a:ext>
            </a:extLst>
          </p:cNvPr>
          <p:cNvSpPr/>
          <p:nvPr/>
        </p:nvSpPr>
        <p:spPr>
          <a:xfrm>
            <a:off x="8787341" y="4757002"/>
            <a:ext cx="995120" cy="41420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ATTACK</a:t>
            </a:r>
          </a:p>
        </p:txBody>
      </p:sp>
      <p:sp>
        <p:nvSpPr>
          <p:cNvPr id="27" name="Rectangle 26">
            <a:extLst>
              <a:ext uri="{FF2B5EF4-FFF2-40B4-BE49-F238E27FC236}">
                <a16:creationId xmlns:a16="http://schemas.microsoft.com/office/drawing/2014/main" id="{328C5788-7B82-4AFC-88C4-088A7C84178F}"/>
              </a:ext>
            </a:extLst>
          </p:cNvPr>
          <p:cNvSpPr/>
          <p:nvPr/>
        </p:nvSpPr>
        <p:spPr>
          <a:xfrm>
            <a:off x="2362200" y="4335945"/>
            <a:ext cx="7467600" cy="9736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PRIVILEGED CODE</a:t>
            </a:r>
          </a:p>
        </p:txBody>
      </p:sp>
      <p:sp>
        <p:nvSpPr>
          <p:cNvPr id="28" name="Arrow: Right 27">
            <a:extLst>
              <a:ext uri="{FF2B5EF4-FFF2-40B4-BE49-F238E27FC236}">
                <a16:creationId xmlns:a16="http://schemas.microsoft.com/office/drawing/2014/main" id="{29E6D49D-7350-411A-98E0-3AEE7A681263}"/>
              </a:ext>
            </a:extLst>
          </p:cNvPr>
          <p:cNvSpPr/>
          <p:nvPr/>
        </p:nvSpPr>
        <p:spPr>
          <a:xfrm rot="16200000">
            <a:off x="4057247" y="3306633"/>
            <a:ext cx="1370808" cy="6934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BAD CODE</a:t>
            </a:r>
          </a:p>
        </p:txBody>
      </p:sp>
      <p:sp>
        <p:nvSpPr>
          <p:cNvPr id="30" name="Arrow: Right 29">
            <a:extLst>
              <a:ext uri="{FF2B5EF4-FFF2-40B4-BE49-F238E27FC236}">
                <a16:creationId xmlns:a16="http://schemas.microsoft.com/office/drawing/2014/main" id="{8A2ECC64-BB22-4437-A9DB-2A62DD35E607}"/>
              </a:ext>
            </a:extLst>
          </p:cNvPr>
          <p:cNvSpPr/>
          <p:nvPr/>
        </p:nvSpPr>
        <p:spPr>
          <a:xfrm rot="5400000">
            <a:off x="3226715" y="3361667"/>
            <a:ext cx="1608667" cy="6934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INFO</a:t>
            </a:r>
          </a:p>
        </p:txBody>
      </p:sp>
      <p:sp>
        <p:nvSpPr>
          <p:cNvPr id="31" name="Arrow: Right 30">
            <a:extLst>
              <a:ext uri="{FF2B5EF4-FFF2-40B4-BE49-F238E27FC236}">
                <a16:creationId xmlns:a16="http://schemas.microsoft.com/office/drawing/2014/main" id="{DB8CA365-CC97-4BBA-B3E5-A77163C88F58}"/>
              </a:ext>
            </a:extLst>
          </p:cNvPr>
          <p:cNvSpPr/>
          <p:nvPr/>
        </p:nvSpPr>
        <p:spPr>
          <a:xfrm rot="5400000">
            <a:off x="8480568" y="3536817"/>
            <a:ext cx="1608666" cy="6934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BAD CODE</a:t>
            </a:r>
          </a:p>
        </p:txBody>
      </p:sp>
    </p:spTree>
    <p:extLst>
      <p:ext uri="{BB962C8B-B14F-4D97-AF65-F5344CB8AC3E}">
        <p14:creationId xmlns:p14="http://schemas.microsoft.com/office/powerpoint/2010/main" val="35415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8" grpId="0" animBg="1"/>
      <p:bldP spid="20" grpId="0" animBg="1"/>
      <p:bldP spid="21" grpId="0" animBg="1"/>
      <p:bldP spid="23" grpId="0"/>
      <p:bldP spid="23" grpId="1"/>
      <p:bldP spid="24" grpId="0"/>
      <p:bldP spid="25" grpId="0" animBg="1"/>
      <p:bldP spid="25" grpId="1" animBg="1"/>
      <p:bldP spid="26" grpId="0" animBg="1"/>
      <p:bldP spid="27" grpId="0" animBg="1"/>
      <p:bldP spid="28"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A1AE-7425-423C-922F-C14E7A451D3E}"/>
              </a:ext>
            </a:extLst>
          </p:cNvPr>
          <p:cNvSpPr>
            <a:spLocks noGrp="1"/>
          </p:cNvSpPr>
          <p:nvPr>
            <p:ph type="title"/>
          </p:nvPr>
        </p:nvSpPr>
        <p:spPr/>
        <p:txBody>
          <a:bodyPr/>
          <a:lstStyle/>
          <a:p>
            <a:r>
              <a:rPr lang="en-US" dirty="0"/>
              <a:t>What is Intel’s SGX?</a:t>
            </a:r>
          </a:p>
        </p:txBody>
      </p:sp>
      <p:sp>
        <p:nvSpPr>
          <p:cNvPr id="3" name="Content Placeholder 2">
            <a:extLst>
              <a:ext uri="{FF2B5EF4-FFF2-40B4-BE49-F238E27FC236}">
                <a16:creationId xmlns:a16="http://schemas.microsoft.com/office/drawing/2014/main" id="{6060E90C-C801-4EA3-ACC1-87E54F731924}"/>
              </a:ext>
            </a:extLst>
          </p:cNvPr>
          <p:cNvSpPr>
            <a:spLocks noGrp="1"/>
          </p:cNvSpPr>
          <p:nvPr>
            <p:ph idx="1"/>
          </p:nvPr>
        </p:nvSpPr>
        <p:spPr/>
        <p:txBody>
          <a:bodyPr/>
          <a:lstStyle/>
          <a:p>
            <a:r>
              <a:rPr lang="en-US" dirty="0"/>
              <a:t>Released in Fall 2015 for most of Intel’s CPU</a:t>
            </a:r>
          </a:p>
          <a:p>
            <a:r>
              <a:rPr lang="en-US" dirty="0"/>
              <a:t>An implementation of TEE on Intel CPUs that adds an instruction set extension that allows creating enclaves that can:</a:t>
            </a:r>
          </a:p>
          <a:p>
            <a:pPr lvl="1"/>
            <a:r>
              <a:rPr lang="en-US" dirty="0"/>
              <a:t>Provide protection from hardware and software attacks</a:t>
            </a:r>
          </a:p>
          <a:p>
            <a:pPr lvl="1"/>
            <a:r>
              <a:rPr lang="en-US" dirty="0"/>
              <a:t>Reduces attack surface</a:t>
            </a:r>
          </a:p>
          <a:p>
            <a:pPr lvl="1"/>
            <a:r>
              <a:rPr lang="en-US" dirty="0"/>
              <a:t>Hardware-level support to enforce the security of an application’s data</a:t>
            </a:r>
          </a:p>
          <a:p>
            <a:r>
              <a:rPr lang="en-US" dirty="0"/>
              <a:t>The created enclave stores data securely and cannot be read or written to from outside the enclave regardless of privilege level</a:t>
            </a:r>
          </a:p>
          <a:p>
            <a:pPr lvl="1"/>
            <a:r>
              <a:rPr lang="en-US" dirty="0"/>
              <a:t>E.g., Operating system, BIOS, VMM</a:t>
            </a:r>
          </a:p>
        </p:txBody>
      </p:sp>
    </p:spTree>
    <p:extLst>
      <p:ext uri="{BB962C8B-B14F-4D97-AF65-F5344CB8AC3E}">
        <p14:creationId xmlns:p14="http://schemas.microsoft.com/office/powerpoint/2010/main" val="150827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016C-BFA0-4098-AECB-72D054366CCC}"/>
              </a:ext>
            </a:extLst>
          </p:cNvPr>
          <p:cNvSpPr>
            <a:spLocks noGrp="1"/>
          </p:cNvSpPr>
          <p:nvPr>
            <p:ph type="title"/>
          </p:nvPr>
        </p:nvSpPr>
        <p:spPr/>
        <p:txBody>
          <a:bodyPr/>
          <a:lstStyle/>
          <a:p>
            <a:r>
              <a:rPr lang="en-US" dirty="0"/>
              <a:t>Why use SGX?</a:t>
            </a:r>
          </a:p>
        </p:txBody>
      </p:sp>
      <p:sp>
        <p:nvSpPr>
          <p:cNvPr id="3" name="Content Placeholder 2">
            <a:extLst>
              <a:ext uri="{FF2B5EF4-FFF2-40B4-BE49-F238E27FC236}">
                <a16:creationId xmlns:a16="http://schemas.microsoft.com/office/drawing/2014/main" id="{E038DC56-0443-4DDD-9C95-A2F9DBA3A08D}"/>
              </a:ext>
            </a:extLst>
          </p:cNvPr>
          <p:cNvSpPr>
            <a:spLocks noGrp="1"/>
          </p:cNvSpPr>
          <p:nvPr>
            <p:ph idx="1"/>
          </p:nvPr>
        </p:nvSpPr>
        <p:spPr/>
        <p:txBody>
          <a:bodyPr/>
          <a:lstStyle/>
          <a:p>
            <a:r>
              <a:rPr lang="en-US" dirty="0"/>
              <a:t>Compare the following two scenarios:</a:t>
            </a:r>
          </a:p>
          <a:p>
            <a:endParaRPr lang="en-US" dirty="0"/>
          </a:p>
          <a:p>
            <a:endParaRPr lang="en-US" dirty="0"/>
          </a:p>
        </p:txBody>
      </p:sp>
      <p:pic>
        <p:nvPicPr>
          <p:cNvPr id="5" name="Picture 4">
            <a:extLst>
              <a:ext uri="{FF2B5EF4-FFF2-40B4-BE49-F238E27FC236}">
                <a16:creationId xmlns:a16="http://schemas.microsoft.com/office/drawing/2014/main" id="{5FA94C65-F46C-40BF-930A-52473079F7C4}"/>
              </a:ext>
            </a:extLst>
          </p:cNvPr>
          <p:cNvPicPr>
            <a:picLocks noChangeAspect="1"/>
          </p:cNvPicPr>
          <p:nvPr/>
        </p:nvPicPr>
        <p:blipFill>
          <a:blip r:embed="rId3"/>
          <a:stretch>
            <a:fillRect/>
          </a:stretch>
        </p:blipFill>
        <p:spPr>
          <a:xfrm>
            <a:off x="2800350" y="2539206"/>
            <a:ext cx="6591300" cy="2924175"/>
          </a:xfrm>
          <a:prstGeom prst="rect">
            <a:avLst/>
          </a:prstGeom>
        </p:spPr>
      </p:pic>
    </p:spTree>
    <p:extLst>
      <p:ext uri="{BB962C8B-B14F-4D97-AF65-F5344CB8AC3E}">
        <p14:creationId xmlns:p14="http://schemas.microsoft.com/office/powerpoint/2010/main" val="236728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31AB-4D76-4B19-87AB-D2AEF3918197}"/>
              </a:ext>
            </a:extLst>
          </p:cNvPr>
          <p:cNvSpPr>
            <a:spLocks noGrp="1"/>
          </p:cNvSpPr>
          <p:nvPr>
            <p:ph type="title"/>
          </p:nvPr>
        </p:nvSpPr>
        <p:spPr/>
        <p:txBody>
          <a:bodyPr/>
          <a:lstStyle/>
          <a:p>
            <a:r>
              <a:rPr lang="en-US" dirty="0"/>
              <a:t>How does SGX work?</a:t>
            </a:r>
          </a:p>
        </p:txBody>
      </p:sp>
      <p:pic>
        <p:nvPicPr>
          <p:cNvPr id="5" name="Content Placeholder 4">
            <a:extLst>
              <a:ext uri="{FF2B5EF4-FFF2-40B4-BE49-F238E27FC236}">
                <a16:creationId xmlns:a16="http://schemas.microsoft.com/office/drawing/2014/main" id="{C7F9C7AE-BFB8-4516-AE58-853BECA2784D}"/>
              </a:ext>
            </a:extLst>
          </p:cNvPr>
          <p:cNvPicPr>
            <a:picLocks noGrp="1" noChangeAspect="1"/>
          </p:cNvPicPr>
          <p:nvPr>
            <p:ph idx="1"/>
          </p:nvPr>
        </p:nvPicPr>
        <p:blipFill>
          <a:blip r:embed="rId3"/>
          <a:stretch>
            <a:fillRect/>
          </a:stretch>
        </p:blipFill>
        <p:spPr>
          <a:xfrm>
            <a:off x="2828925" y="1995488"/>
            <a:ext cx="6534150" cy="3562350"/>
          </a:xfrm>
        </p:spPr>
      </p:pic>
    </p:spTree>
    <p:extLst>
      <p:ext uri="{BB962C8B-B14F-4D97-AF65-F5344CB8AC3E}">
        <p14:creationId xmlns:p14="http://schemas.microsoft.com/office/powerpoint/2010/main" val="597225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1894</Words>
  <Application>Microsoft Office PowerPoint</Application>
  <PresentationFormat>Widescreen</PresentationFormat>
  <Paragraphs>197</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opensans</vt:lpstr>
      <vt:lpstr>Arial</vt:lpstr>
      <vt:lpstr>Calibri</vt:lpstr>
      <vt:lpstr>Calibri Light</vt:lpstr>
      <vt:lpstr>Office Theme</vt:lpstr>
      <vt:lpstr>Software Guard Extension</vt:lpstr>
      <vt:lpstr>Presentation Topic</vt:lpstr>
      <vt:lpstr>Trusted Execution Environment (TEE)</vt:lpstr>
      <vt:lpstr>Privilege Level (Rings) in x86 Architecture</vt:lpstr>
      <vt:lpstr>Why aren’t Compute Devices Trustworthy?</vt:lpstr>
      <vt:lpstr>Why aren’t Compute Devices Trustworthy?</vt:lpstr>
      <vt:lpstr>What is Intel’s SGX?</vt:lpstr>
      <vt:lpstr>Why use SGX?</vt:lpstr>
      <vt:lpstr>How does SGX work?</vt:lpstr>
      <vt:lpstr>How does SGX work? (cont.)</vt:lpstr>
      <vt:lpstr>How does SGX work? (cont.)</vt:lpstr>
      <vt:lpstr>How does SGX work? (cont.)</vt:lpstr>
      <vt:lpstr>How does SGX work? (cont.)</vt:lpstr>
      <vt:lpstr>What is it used for?</vt:lpstr>
      <vt:lpstr>What problems does it have?</vt:lpstr>
      <vt:lpstr>SGX Setup and Specifics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SGX Summary</dc:title>
  <dc:creator>Frank Hu</dc:creator>
  <cp:lastModifiedBy>Frank Hu</cp:lastModifiedBy>
  <cp:revision>39</cp:revision>
  <dcterms:created xsi:type="dcterms:W3CDTF">2021-06-03T21:24:13Z</dcterms:created>
  <dcterms:modified xsi:type="dcterms:W3CDTF">2021-06-04T19:13:47Z</dcterms:modified>
</cp:coreProperties>
</file>