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13.webp" ContentType="image/webp"/>
  <Override PartName="/ppt/media/image14.webp" ContentType="image/webp"/>
  <Override PartName="/ppt/media/image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52" r:id="rId5"/>
    <p:sldId id="544" r:id="rId6"/>
    <p:sldId id="495" r:id="rId7"/>
    <p:sldId id="511" r:id="rId8"/>
    <p:sldId id="496" r:id="rId9"/>
    <p:sldId id="528" r:id="rId10"/>
    <p:sldId id="513" r:id="rId11"/>
    <p:sldId id="547" r:id="rId12"/>
    <p:sldId id="543" r:id="rId13"/>
    <p:sldId id="546" r:id="rId14"/>
    <p:sldId id="526" r:id="rId15"/>
    <p:sldId id="504" r:id="rId16"/>
    <p:sldId id="507" r:id="rId17"/>
    <p:sldId id="519" r:id="rId18"/>
    <p:sldId id="512" r:id="rId19"/>
    <p:sldId id="509" r:id="rId20"/>
    <p:sldId id="515" r:id="rId21"/>
    <p:sldId id="540" r:id="rId22"/>
    <p:sldId id="541" r:id="rId23"/>
    <p:sldId id="532"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5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87AD9-2AF0-4147-88F0-BBBBF3774A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CAD28-6B28-435F-AB3A-0AA59C095F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B2DDADF-77A8-42A0-86CA-BBC8E5431F29}"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118E7A62-BF4E-4656-9D48-04A80A5F3461}"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04803F83-9B0F-4412-A4F6-A932F121089B}"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D802B84-DDE6-448F-AD11-CC3C910456A2}"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FC1691F-D810-4033-84F3-E43ED89CA446}"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FC1691F-D810-4033-84F3-E43ED89CA446}"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FC1691F-D810-4033-84F3-E43ED89CA446}"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248640-275A-47DB-86DC-425DB83474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B950029-DD3E-437A-87C5-D06370F310A9}" type="slidenum">
              <a:rPr lang="zh-CN" altLang="en-US" smtClean="0">
                <a:latin typeface="字魂59号-创粗黑" panose="00000500000000000000" pitchFamily="2" charset="-122"/>
              </a:rPr>
            </a:fld>
            <a:endParaRPr lang="zh-CN" altLang="en-US" dirty="0">
              <a:latin typeface="字魂59号-创粗黑" panose="00000500000000000000"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A9CD20-49DB-49B5-86A0-B063ED9D9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71EC3-ABFD-4286-B940-B722687AF14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9CD20-49DB-49B5-86A0-B063ED9D9E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71EC3-ABFD-4286-B940-B722687AF1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10.jpeg"/><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11.jpeg"/><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12.webp"/><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13.webp"/><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14.webp"/><Relationship Id="rId2" Type="http://schemas.openxmlformats.org/officeDocument/2006/relationships/tags" Target="../tags/tag1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15.jpeg"/><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webp"/><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390525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0"/>
          <p:cNvPicPr>
            <a:picLocks noChangeAspect="1"/>
          </p:cNvPicPr>
          <p:nvPr/>
        </p:nvPicPr>
        <p:blipFill rotWithShape="1">
          <a:blip r:embed="rId1" cstate="print">
            <a:alphaModFix amt="32000"/>
            <a:lum bright="8000"/>
          </a:blip>
          <a:srcRect l="19707" t="23519" r="19707" b="52337"/>
          <a:stretch>
            <a:fillRect/>
          </a:stretch>
        </p:blipFill>
        <p:spPr>
          <a:xfrm>
            <a:off x="-33731" y="12700"/>
            <a:ext cx="12192000" cy="295274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5" name="矩形 34"/>
          <p:cNvSpPr/>
          <p:nvPr/>
        </p:nvSpPr>
        <p:spPr>
          <a:xfrm>
            <a:off x="0" y="6184669"/>
            <a:ext cx="12192000" cy="67333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6"/>
          <p:cNvSpPr>
            <a:spLocks noChangeArrowheads="1"/>
          </p:cNvSpPr>
          <p:nvPr/>
        </p:nvSpPr>
        <p:spPr bwMode="auto">
          <a:xfrm>
            <a:off x="4651775" y="2657476"/>
            <a:ext cx="28209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mn-ea"/>
            </a:endParaRPr>
          </a:p>
        </p:txBody>
      </p:sp>
      <p:pic>
        <p:nvPicPr>
          <p:cNvPr id="34" name="Picture 30"/>
          <p:cNvPicPr>
            <a:picLocks noChangeAspect="1"/>
          </p:cNvPicPr>
          <p:nvPr/>
        </p:nvPicPr>
        <p:blipFill rotWithShape="1">
          <a:blip r:embed="rId1" cstate="print">
            <a:alphaModFix amt="32000"/>
            <a:lum bright="8000"/>
          </a:blip>
          <a:srcRect l="19707" t="23519" r="19707" b="52337"/>
          <a:stretch>
            <a:fillRect/>
          </a:stretch>
        </p:blipFill>
        <p:spPr>
          <a:xfrm>
            <a:off x="0" y="6187356"/>
            <a:ext cx="12192000" cy="670644"/>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矩形 2"/>
          <p:cNvSpPr/>
          <p:nvPr/>
        </p:nvSpPr>
        <p:spPr>
          <a:xfrm>
            <a:off x="4551666" y="1313437"/>
            <a:ext cx="2710180" cy="1568450"/>
          </a:xfrm>
          <a:prstGeom prst="rect">
            <a:avLst/>
          </a:prstGeom>
          <a:noFill/>
        </p:spPr>
        <p:txBody>
          <a:bodyPr wrap="none" lIns="91440" tIns="45720" rIns="91440" bIns="45720">
            <a:spAutoFit/>
          </a:bodyPr>
          <a:lstStyle/>
          <a:p>
            <a:pPr algn="ctr"/>
            <a:r>
              <a:rPr lang="en-US" altLang="zh-CN" sz="9600" b="1"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Grief</a:t>
            </a:r>
            <a:endParaRPr lang="en-US" altLang="zh-CN" sz="9600" b="1" cap="none" spc="0"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p:txBody>
      </p:sp>
      <p:sp>
        <p:nvSpPr>
          <p:cNvPr id="4" name="文本框 3"/>
          <p:cNvSpPr txBox="1"/>
          <p:nvPr/>
        </p:nvSpPr>
        <p:spPr>
          <a:xfrm>
            <a:off x="1283970" y="4314190"/>
            <a:ext cx="9556115" cy="521970"/>
          </a:xfrm>
          <a:prstGeom prst="rect">
            <a:avLst/>
          </a:prstGeom>
          <a:noFill/>
        </p:spPr>
        <p:txBody>
          <a:bodyPr wrap="square" rtlCol="0">
            <a:spAutoFit/>
          </a:bodyPr>
          <a:lstStyle/>
          <a:p>
            <a:pPr algn="ctr"/>
            <a:r>
              <a:rPr lang="zh-CN" altLang="en-US" sz="2800" b="1" dirty="0">
                <a:latin typeface="华文楷体" panose="02010600040101010101" charset="-122"/>
                <a:ea typeface="华文楷体" panose="02010600040101010101" charset="-122"/>
                <a:cs typeface="华文楷体" panose="02010600040101010101" charset="-122"/>
              </a:rPr>
              <a:t>汇报人：毛儒林 王雯影 诸葛昱滢 吴昌鸾 胡逢彬 王钰杰</a:t>
            </a:r>
            <a:endParaRPr lang="zh-CN" altLang="en-US" sz="2800" b="1"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矩形 249"/>
          <p:cNvSpPr/>
          <p:nvPr/>
        </p:nvSpPr>
        <p:spPr>
          <a:xfrm>
            <a:off x="5610409" y="2256218"/>
            <a:ext cx="1122899"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01</a:t>
            </a:r>
            <a:endParaRPr lang="zh-CN" altLang="en-US" sz="3600" b="1" dirty="0">
              <a:solidFill>
                <a:schemeClr val="bg1"/>
              </a:solidFill>
              <a:latin typeface="+mn-ea"/>
            </a:endParaRPr>
          </a:p>
        </p:txBody>
      </p:sp>
      <p:sp>
        <p:nvSpPr>
          <p:cNvPr id="251" name="矩形 250"/>
          <p:cNvSpPr/>
          <p:nvPr/>
        </p:nvSpPr>
        <p:spPr>
          <a:xfrm>
            <a:off x="5735172" y="3383092"/>
            <a:ext cx="736797"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02</a:t>
            </a:r>
            <a:endParaRPr lang="zh-CN" altLang="en-US" sz="3600" b="1" dirty="0">
              <a:solidFill>
                <a:schemeClr val="bg1"/>
              </a:solidFill>
              <a:latin typeface="+mn-ea"/>
            </a:endParaRPr>
          </a:p>
        </p:txBody>
      </p:sp>
      <p:sp>
        <p:nvSpPr>
          <p:cNvPr id="252" name="矩形 251"/>
          <p:cNvSpPr/>
          <p:nvPr/>
        </p:nvSpPr>
        <p:spPr>
          <a:xfrm>
            <a:off x="5646272" y="4392422"/>
            <a:ext cx="93973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03</a:t>
            </a:r>
            <a:endParaRPr lang="zh-CN" altLang="en-US" sz="3600" b="1" dirty="0">
              <a:solidFill>
                <a:schemeClr val="bg1"/>
              </a:solidFill>
              <a:latin typeface="+mn-ea"/>
            </a:endParaRPr>
          </a:p>
        </p:txBody>
      </p:sp>
      <p:sp>
        <p:nvSpPr>
          <p:cNvPr id="253" name="矩形 252"/>
          <p:cNvSpPr/>
          <p:nvPr/>
        </p:nvSpPr>
        <p:spPr>
          <a:xfrm>
            <a:off x="5646272" y="5438663"/>
            <a:ext cx="93438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04</a:t>
            </a:r>
            <a:endParaRPr lang="zh-CN" altLang="en-US" sz="3600" b="1" dirty="0">
              <a:solidFill>
                <a:schemeClr val="bg1"/>
              </a:solidFill>
              <a:latin typeface="+mn-ea"/>
            </a:endParaRPr>
          </a:p>
        </p:txBody>
      </p:sp>
      <p:grpSp>
        <p:nvGrpSpPr>
          <p:cNvPr id="258" name="组合 257"/>
          <p:cNvGrpSpPr/>
          <p:nvPr/>
        </p:nvGrpSpPr>
        <p:grpSpPr>
          <a:xfrm>
            <a:off x="0" y="642850"/>
            <a:ext cx="12192000" cy="563306"/>
            <a:chOff x="0" y="642850"/>
            <a:chExt cx="12192000" cy="563306"/>
          </a:xfrm>
        </p:grpSpPr>
        <p:sp>
          <p:nvSpPr>
            <p:cNvPr id="259" name="文本框 36"/>
            <p:cNvSpPr txBox="1"/>
            <p:nvPr/>
          </p:nvSpPr>
          <p:spPr>
            <a:xfrm>
              <a:off x="2977339" y="684186"/>
              <a:ext cx="2632710" cy="521970"/>
            </a:xfrm>
            <a:prstGeom prst="rect">
              <a:avLst/>
            </a:prstGeom>
            <a:noFill/>
          </p:spPr>
          <p:txBody>
            <a:bodyPr wrap="none" rtlCol="0">
              <a:spAutoFit/>
            </a:bodyPr>
            <a:lstStyle/>
            <a:p>
              <a:pPr algn="l"/>
              <a:r>
                <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Izard’s Theory</a:t>
              </a:r>
              <a:endParaRPr lang="en-US" altLang="zh-CN" sz="28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
          <p:nvSpPr>
            <p:cNvPr id="260" name="矩形 259"/>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1" name="矩形 260"/>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2" name="矩形 261"/>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581660" y="1205865"/>
            <a:ext cx="10334625" cy="5424170"/>
          </a:xfrm>
          <a:prstGeom prst="rect">
            <a:avLst/>
          </a:prstGeom>
          <a:noFill/>
        </p:spPr>
        <p:txBody>
          <a:bodyPr wrap="square" rtlCol="0">
            <a:noAutofit/>
          </a:bodyPr>
          <a:lstStyle/>
          <a:p>
            <a:pPr indent="457200"/>
            <a:r>
              <a:rPr lang="en-US" altLang="zh-CN" sz="3600" b="1" dirty="0">
                <a:solidFill>
                  <a:schemeClr val="bg2">
                    <a:lumMod val="10000"/>
                  </a:schemeClr>
                </a:solidFill>
                <a:latin typeface="华文楷体" panose="02010600040101010101" charset="-122"/>
                <a:ea typeface="华文楷体" panose="02010600040101010101" charset="-122"/>
                <a:sym typeface="+mn-ea"/>
              </a:rPr>
              <a:t>Izard (1991), on the other hand, believes that the generation of grief experiences depends on the </a:t>
            </a:r>
            <a:r>
              <a:rPr lang="en-US" altLang="zh-CN" sz="3600" b="1" dirty="0" err="1">
                <a:solidFill>
                  <a:schemeClr val="bg2">
                    <a:lumMod val="10000"/>
                  </a:schemeClr>
                </a:solidFill>
                <a:latin typeface="华文楷体" panose="02010600040101010101" charset="-122"/>
                <a:ea typeface="华文楷体" panose="02010600040101010101" charset="-122"/>
                <a:sym typeface="+mn-ea"/>
              </a:rPr>
              <a:t>unrescuable</a:t>
            </a:r>
            <a:r>
              <a:rPr lang="en-US" altLang="zh-CN" sz="3600" b="1" dirty="0">
                <a:solidFill>
                  <a:schemeClr val="bg2">
                    <a:lumMod val="10000"/>
                  </a:schemeClr>
                </a:solidFill>
                <a:latin typeface="华文楷体" panose="02010600040101010101" charset="-122"/>
                <a:ea typeface="华文楷体" panose="02010600040101010101" charset="-122"/>
                <a:sym typeface="+mn-ea"/>
              </a:rPr>
              <a:t> activities and emotional events on the face of grief, which act on the emotions activated by individuals and stored in the hypothalamus. The information from the inborn unerotic program produces a pattern of facial muscles that activate the facial muscles. Friends feel that feedback enters the limbic cortex, allowing emotions to enter consciousness and thus form an emotional experience</a:t>
            </a:r>
            <a:endParaRPr lang="zh-CN" altLang="en-US" sz="3600" dirty="0">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5695" y="3855720"/>
            <a:ext cx="9960610" cy="3002280"/>
          </a:xfrm>
          <a:prstGeom prst="rect">
            <a:avLst/>
          </a:prstGeom>
          <a:noFill/>
        </p:spPr>
        <p:txBody>
          <a:bodyPr wrap="square" rtlCol="0" anchor="t">
            <a:noAutofit/>
          </a:bodyPr>
          <a:p>
            <a:r>
              <a:rPr lang="zh-CN" altLang="en-US" sz="2800">
                <a:latin typeface="华文新魏" panose="02010800040101010101" charset="-122"/>
                <a:ea typeface="华文新魏" panose="02010800040101010101" charset="-122"/>
                <a:cs typeface="华文新魏" panose="02010800040101010101" charset="-122"/>
              </a:rPr>
              <a:t>另一方面，Izard（1991）认为，悲伤体验的产生取决于悲伤面前无法挽救的活动和情绪事件，这些活动和情绪事件作用于个人激活并储存在下丘脑中的情绪。来自天生存在的、而且与性无关</a:t>
            </a:r>
            <a:r>
              <a:rPr lang="zh-CN" altLang="en-US" sz="2800">
                <a:latin typeface="华文新魏" panose="02010800040101010101" charset="-122"/>
                <a:ea typeface="华文新魏" panose="02010800040101010101" charset="-122"/>
                <a:cs typeface="华文新魏" panose="02010800040101010101" charset="-122"/>
              </a:rPr>
              <a:t>的信息会产生一种面部肌肉的模式，从而激活面部肌肉。反馈进入边缘皮层，让情绪进入意识，从而形成情绪体验</a:t>
            </a:r>
            <a:endParaRPr lang="zh-CN" altLang="en-US" sz="2800">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1329055" y="1109980"/>
            <a:ext cx="6096000" cy="1938020"/>
          </a:xfrm>
          <a:prstGeom prst="rect">
            <a:avLst/>
          </a:prstGeom>
          <a:noFill/>
        </p:spPr>
        <p:txBody>
          <a:bodyPr wrap="square" rtlCol="0" anchor="t">
            <a:spAutoFit/>
          </a:bodyPr>
          <a:p>
            <a:r>
              <a:rPr lang="zh-CN" altLang="en-US" sz="2400">
                <a:latin typeface="华文新魏" panose="02010800040101010101" charset="-122"/>
                <a:ea typeface="华文新魏" panose="02010800040101010101" charset="-122"/>
                <a:cs typeface="华文新魏" panose="02010800040101010101" charset="-122"/>
              </a:rPr>
              <a:t>limbic lobe</a:t>
            </a:r>
            <a:r>
              <a:rPr lang="en-US" altLang="zh-CN" sz="2400">
                <a:latin typeface="华文新魏" panose="02010800040101010101" charset="-122"/>
                <a:ea typeface="华文新魏" panose="02010800040101010101" charset="-122"/>
                <a:cs typeface="华文新魏" panose="02010800040101010101" charset="-122"/>
              </a:rPr>
              <a:t>  	  </a:t>
            </a:r>
            <a:r>
              <a:rPr lang="zh-CN" altLang="en-US" sz="2400">
                <a:latin typeface="华文新魏" panose="02010800040101010101" charset="-122"/>
                <a:ea typeface="华文新魏" panose="02010800040101010101" charset="-122"/>
                <a:cs typeface="华文新魏" panose="02010800040101010101" charset="-122"/>
              </a:rPr>
              <a:t>边缘皮层</a:t>
            </a:r>
            <a:endParaRPr lang="zh-CN" altLang="en-US" sz="2400">
              <a:latin typeface="华文新魏" panose="02010800040101010101" charset="-122"/>
              <a:ea typeface="华文新魏" panose="02010800040101010101" charset="-122"/>
              <a:cs typeface="华文新魏" panose="02010800040101010101" charset="-122"/>
            </a:endParaRPr>
          </a:p>
          <a:p>
            <a:r>
              <a:rPr lang="en-US" altLang="zh-CN" sz="2400">
                <a:latin typeface="华文新魏" panose="02010800040101010101" charset="-122"/>
                <a:ea typeface="华文新魏" panose="02010800040101010101" charset="-122"/>
                <a:cs typeface="华文新魏" panose="02010800040101010101" charset="-122"/>
              </a:rPr>
              <a:t>neocortex	  </a:t>
            </a:r>
            <a:r>
              <a:rPr lang="zh-CN" altLang="en-US" sz="2400">
                <a:latin typeface="华文新魏" panose="02010800040101010101" charset="-122"/>
                <a:ea typeface="华文新魏" panose="02010800040101010101" charset="-122"/>
                <a:cs typeface="华文新魏" panose="02010800040101010101" charset="-122"/>
              </a:rPr>
              <a:t>新</a:t>
            </a:r>
            <a:r>
              <a:rPr lang="zh-CN" altLang="en-US" sz="2400">
                <a:latin typeface="华文新魏" panose="02010800040101010101" charset="-122"/>
                <a:ea typeface="华文新魏" panose="02010800040101010101" charset="-122"/>
                <a:cs typeface="华文新魏" panose="02010800040101010101" charset="-122"/>
              </a:rPr>
              <a:t>皮层</a:t>
            </a:r>
            <a:endParaRPr lang="zh-CN" altLang="en-US" sz="2400">
              <a:latin typeface="华文新魏" panose="02010800040101010101" charset="-122"/>
              <a:ea typeface="华文新魏" panose="02010800040101010101" charset="-122"/>
              <a:cs typeface="华文新魏" panose="02010800040101010101" charset="-122"/>
            </a:endParaRPr>
          </a:p>
          <a:p>
            <a:r>
              <a:rPr lang="zh-CN" altLang="en-US" sz="2400">
                <a:latin typeface="华文新魏" panose="02010800040101010101" charset="-122"/>
                <a:ea typeface="华文新魏" panose="02010800040101010101" charset="-122"/>
                <a:cs typeface="华文新魏" panose="02010800040101010101" charset="-122"/>
              </a:rPr>
              <a:t>hypothalamus</a:t>
            </a:r>
            <a:r>
              <a:rPr lang="en-US" altLang="zh-CN" sz="2400">
                <a:latin typeface="华文新魏" panose="02010800040101010101" charset="-122"/>
                <a:ea typeface="华文新魏" panose="02010800040101010101" charset="-122"/>
                <a:cs typeface="华文新魏" panose="02010800040101010101" charset="-122"/>
              </a:rPr>
              <a:t> </a:t>
            </a:r>
            <a:r>
              <a:rPr lang="zh-CN" altLang="en-US" sz="2400">
                <a:latin typeface="华文新魏" panose="02010800040101010101" charset="-122"/>
                <a:ea typeface="华文新魏" panose="02010800040101010101" charset="-122"/>
                <a:cs typeface="华文新魏" panose="02010800040101010101" charset="-122"/>
              </a:rPr>
              <a:t>下丘脑</a:t>
            </a:r>
            <a:endParaRPr lang="zh-CN" altLang="en-US" sz="2400">
              <a:latin typeface="华文新魏" panose="02010800040101010101" charset="-122"/>
              <a:ea typeface="华文新魏" panose="02010800040101010101" charset="-122"/>
              <a:cs typeface="华文新魏" panose="02010800040101010101" charset="-122"/>
            </a:endParaRPr>
          </a:p>
          <a:p>
            <a:r>
              <a:rPr lang="en-US" altLang="zh-CN"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rPr>
              <a:t>consciousness   </a:t>
            </a:r>
            <a:r>
              <a:rPr lang="zh-CN" altLang="en-US"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rPr>
              <a:t>意识</a:t>
            </a:r>
            <a:endParaRPr lang="zh-CN" altLang="en-US"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endParaRPr>
          </a:p>
          <a:p>
            <a:r>
              <a:rPr lang="en-US" altLang="zh-CN"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rPr>
              <a:t>brain stem	   </a:t>
            </a:r>
            <a:r>
              <a:rPr lang="zh-CN" altLang="en-US"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rPr>
              <a:t>脑干</a:t>
            </a:r>
            <a:endParaRPr lang="zh-CN" altLang="en-US" sz="2400" dirty="0">
              <a:solidFill>
                <a:schemeClr val="bg2">
                  <a:lumMod val="10000"/>
                </a:schemeClr>
              </a:solidFill>
              <a:latin typeface="华文新魏" panose="02010800040101010101" charset="-122"/>
              <a:ea typeface="华文新魏" panose="02010800040101010101" charset="-122"/>
              <a:cs typeface="华文新魏" panose="02010800040101010101" charset="-122"/>
              <a:sym typeface="+mn-ea"/>
            </a:endParaRPr>
          </a:p>
        </p:txBody>
      </p:sp>
      <p:pic>
        <p:nvPicPr>
          <p:cNvPr id="4" name="图片 3" descr=")_IU@00T5~TGZJ(T{TB$K8P"/>
          <p:cNvPicPr>
            <a:picLocks noChangeAspect="1"/>
          </p:cNvPicPr>
          <p:nvPr>
            <p:custDataLst>
              <p:tags r:id="rId1"/>
            </p:custDataLst>
          </p:nvPr>
        </p:nvPicPr>
        <p:blipFill>
          <a:blip r:embed="rId2"/>
          <a:stretch>
            <a:fillRect/>
          </a:stretch>
        </p:blipFill>
        <p:spPr>
          <a:xfrm>
            <a:off x="5161280" y="152400"/>
            <a:ext cx="6466840" cy="35909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0" y="642850"/>
            <a:ext cx="12192000" cy="532014"/>
            <a:chOff x="0" y="642850"/>
            <a:chExt cx="12192000" cy="532014"/>
          </a:xfrm>
        </p:grpSpPr>
        <p:sp>
          <p:nvSpPr>
            <p:cNvPr id="95" name="文本框 36"/>
            <p:cNvSpPr txBox="1"/>
            <p:nvPr/>
          </p:nvSpPr>
          <p:spPr>
            <a:xfrm>
              <a:off x="1039319" y="684186"/>
              <a:ext cx="184731" cy="461665"/>
            </a:xfrm>
            <a:prstGeom prst="rect">
              <a:avLst/>
            </a:prstGeom>
            <a:noFill/>
          </p:spPr>
          <p:txBody>
            <a:bodyPr wrap="none" rtlCol="0">
              <a:spAutoFit/>
            </a:bodyPr>
            <a:lstStyle/>
            <a:p>
              <a:endParaRPr lang="zh-CN" altLang="en-US" sz="2400" b="1" dirty="0">
                <a:solidFill>
                  <a:schemeClr val="accent4"/>
                </a:solidFill>
                <a:latin typeface="+mn-ea"/>
              </a:endParaRPr>
            </a:p>
          </p:txBody>
        </p:sp>
        <p:sp>
          <p:nvSpPr>
            <p:cNvPr id="96" name="矩形 95"/>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7" name="矩形 96"/>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8" name="矩形 97"/>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圆角矩形 1"/>
          <p:cNvSpPr/>
          <p:nvPr/>
        </p:nvSpPr>
        <p:spPr>
          <a:xfrm>
            <a:off x="2278059" y="2564276"/>
            <a:ext cx="7407574" cy="2886418"/>
          </a:xfrm>
          <a:prstGeom prst="roundRect">
            <a:avLst/>
          </a:prstGeom>
          <a:gradFill>
            <a:gsLst>
              <a:gs pos="0">
                <a:srgbClr val="007BD3"/>
              </a:gs>
              <a:gs pos="100000">
                <a:srgbClr val="034373"/>
              </a:gs>
            </a:gsLst>
            <a:lin scaled="0"/>
          </a:gra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lnSpc>
                <a:spcPct val="150000"/>
              </a:lnSpc>
              <a:spcBef>
                <a:spcPts val="750"/>
              </a:spcBef>
            </a:pPr>
            <a:r>
              <a:rPr lang="en-US" altLang="zh-CN" sz="5400" b="1" dirty="0">
                <a:solidFill>
                  <a:schemeClr val="bg1"/>
                </a:solidFill>
                <a:latin typeface="华文新魏" panose="02010800040101010101" charset="-122"/>
                <a:ea typeface="华文新魏" panose="02010800040101010101" charset="-122"/>
                <a:cs typeface="宋体" panose="02010600030101010101" pitchFamily="2" charset="-122"/>
              </a:rPr>
              <a:t>The effects of grief</a:t>
            </a:r>
            <a:endParaRPr lang="zh-CN" altLang="en-US" sz="5400" b="1" dirty="0">
              <a:solidFill>
                <a:schemeClr val="bg1"/>
              </a:solidFill>
              <a:latin typeface="华文新魏" panose="02010800040101010101" charset="-122"/>
              <a:ea typeface="华文新魏" panose="02010800040101010101" charset="-122"/>
              <a:cs typeface="宋体" panose="02010600030101010101" pitchFamily="2" charset="-122"/>
            </a:endParaRPr>
          </a:p>
        </p:txBody>
      </p:sp>
      <p:sp>
        <p:nvSpPr>
          <p:cNvPr id="3" name="文本框 2"/>
          <p:cNvSpPr txBox="1"/>
          <p:nvPr/>
        </p:nvSpPr>
        <p:spPr>
          <a:xfrm>
            <a:off x="1136650" y="314960"/>
            <a:ext cx="6096000" cy="1014730"/>
          </a:xfrm>
          <a:prstGeom prst="rect">
            <a:avLst/>
          </a:prstGeom>
          <a:noFill/>
        </p:spPr>
        <p:txBody>
          <a:bodyPr wrap="square" rtlCol="0" anchor="t">
            <a:spAutoFit/>
          </a:bodyPr>
          <a:p>
            <a:pPr algn="ctr">
              <a:lnSpc>
                <a:spcPct val="150000"/>
              </a:lnSpc>
              <a:spcBef>
                <a:spcPts val="750"/>
              </a:spcBef>
            </a:pPr>
            <a:r>
              <a:rPr lang="en-US" altLang="zh-CN" sz="40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sym typeface="+mn-ea"/>
              </a:rPr>
              <a:t>The effects of grief</a:t>
            </a:r>
            <a:endParaRPr lang="en-US" altLang="zh-CN" sz="40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5"/>
          <p:cNvSpPr/>
          <p:nvPr/>
        </p:nvSpPr>
        <p:spPr bwMode="auto">
          <a:xfrm>
            <a:off x="2160718" y="3262753"/>
            <a:ext cx="211945" cy="211945"/>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sp>
        <p:nvSpPr>
          <p:cNvPr id="131" name="Oval 6"/>
          <p:cNvSpPr/>
          <p:nvPr/>
        </p:nvSpPr>
        <p:spPr bwMode="auto">
          <a:xfrm>
            <a:off x="763285" y="2881727"/>
            <a:ext cx="211945" cy="211945"/>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sp>
        <p:nvSpPr>
          <p:cNvPr id="132" name="Oval 7"/>
          <p:cNvSpPr/>
          <p:nvPr/>
        </p:nvSpPr>
        <p:spPr bwMode="auto">
          <a:xfrm>
            <a:off x="3073910" y="3630465"/>
            <a:ext cx="211945" cy="211945"/>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sp>
        <p:nvSpPr>
          <p:cNvPr id="133" name="Oval 8"/>
          <p:cNvSpPr/>
          <p:nvPr/>
        </p:nvSpPr>
        <p:spPr bwMode="auto">
          <a:xfrm>
            <a:off x="4880856" y="4103268"/>
            <a:ext cx="211945" cy="211945"/>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sp>
        <p:nvSpPr>
          <p:cNvPr id="134" name="Oval 9"/>
          <p:cNvSpPr/>
          <p:nvPr/>
        </p:nvSpPr>
        <p:spPr bwMode="auto">
          <a:xfrm>
            <a:off x="6568287" y="3554299"/>
            <a:ext cx="105972" cy="105972"/>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sp>
        <p:nvSpPr>
          <p:cNvPr id="135" name="Oval 10"/>
          <p:cNvSpPr/>
          <p:nvPr/>
        </p:nvSpPr>
        <p:spPr bwMode="auto">
          <a:xfrm>
            <a:off x="8068652" y="3630466"/>
            <a:ext cx="105972" cy="105972"/>
          </a:xfrm>
          <a:prstGeom prst="ellipse">
            <a:avLst/>
          </a:prstGeom>
          <a:solidFill>
            <a:schemeClr val="bg1"/>
          </a:solidFill>
          <a:ln w="9525">
            <a:noFill/>
            <a:round/>
          </a:ln>
        </p:spPr>
        <p:txBody>
          <a:bodyPr vert="horz" wrap="square" lIns="96435" tIns="48218" rIns="96435" bIns="48218" numCol="1" rtlCol="0" anchor="t" anchorCtr="0" compatLnSpc="1"/>
          <a:lstStyle/>
          <a:p>
            <a:pPr algn="ctr"/>
            <a:endParaRPr lang="en-US">
              <a:latin typeface="+mn-ea"/>
              <a:sym typeface="Times New Roman" panose="02020603050405020304" pitchFamily="18" charset="0"/>
            </a:endParaRPr>
          </a:p>
        </p:txBody>
      </p:sp>
      <p:grpSp>
        <p:nvGrpSpPr>
          <p:cNvPr id="198" name="组合 197"/>
          <p:cNvGrpSpPr/>
          <p:nvPr/>
        </p:nvGrpSpPr>
        <p:grpSpPr>
          <a:xfrm>
            <a:off x="0" y="642850"/>
            <a:ext cx="12192000" cy="630408"/>
            <a:chOff x="0" y="642850"/>
            <a:chExt cx="12192000" cy="630408"/>
          </a:xfrm>
        </p:grpSpPr>
        <p:sp>
          <p:nvSpPr>
            <p:cNvPr id="199" name="文本框 36"/>
            <p:cNvSpPr txBox="1"/>
            <p:nvPr/>
          </p:nvSpPr>
          <p:spPr>
            <a:xfrm>
              <a:off x="3066316" y="684186"/>
              <a:ext cx="2889830" cy="589072"/>
            </a:xfrm>
            <a:prstGeom prst="rect">
              <a:avLst/>
            </a:prstGeom>
            <a:noFill/>
          </p:spPr>
          <p:txBody>
            <a:bodyPr wrap="none" rtlCol="0">
              <a:spAutoFit/>
            </a:bodyPr>
            <a:lstStyle/>
            <a:p>
              <a:pPr algn="ctr">
                <a:lnSpc>
                  <a:spcPct val="150000"/>
                </a:lnSpc>
                <a:spcBef>
                  <a:spcPts val="750"/>
                </a:spcBef>
              </a:pPr>
              <a:r>
                <a:rPr lang="en-US" altLang="zh-CN" sz="2400" b="1" dirty="0">
                  <a:solidFill>
                    <a:schemeClr val="bg1"/>
                  </a:solidFill>
                  <a:latin typeface="+mn-ea"/>
                  <a:cs typeface="宋体" panose="02010600030101010101" pitchFamily="2" charset="-122"/>
                </a:rPr>
                <a:t>The influence of grief</a:t>
              </a:r>
              <a:endParaRPr lang="zh-CN" altLang="en-US" sz="2400" b="1" dirty="0">
                <a:solidFill>
                  <a:schemeClr val="bg1"/>
                </a:solidFill>
                <a:latin typeface="+mn-ea"/>
                <a:cs typeface="宋体" panose="02010600030101010101" pitchFamily="2" charset="-122"/>
              </a:endParaRPr>
            </a:p>
          </p:txBody>
        </p:sp>
        <p:sp>
          <p:nvSpPr>
            <p:cNvPr id="200" name="矩形 199"/>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1" name="矩形 200"/>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2" name="矩形 201"/>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 name="文本框 2"/>
          <p:cNvSpPr txBox="1"/>
          <p:nvPr/>
        </p:nvSpPr>
        <p:spPr>
          <a:xfrm>
            <a:off x="5034915" y="3474720"/>
            <a:ext cx="6173470" cy="2617470"/>
          </a:xfrm>
          <a:prstGeom prst="rect">
            <a:avLst/>
          </a:prstGeom>
          <a:noFill/>
        </p:spPr>
        <p:txBody>
          <a:bodyPr wrap="square" rtlCol="0">
            <a:noAutofit/>
          </a:bodyPr>
          <a:lstStyle/>
          <a:p>
            <a:r>
              <a:rPr lang="en-US" altLang="zh-CN" sz="3600" b="1" dirty="0">
                <a:latin typeface="华文楷体" panose="02010600040101010101" charset="-122"/>
                <a:ea typeface="华文楷体" panose="02010600040101010101" charset="-122"/>
              </a:rPr>
              <a:t>  Excessive sadness and grief will lead to long-term depression, negative sadness, and the probability of suffering from depression will also increase.</a:t>
            </a:r>
            <a:endParaRPr lang="en-US" altLang="zh-CN" sz="3600" b="1" dirty="0">
              <a:latin typeface="华文楷体" panose="02010600040101010101" charset="-122"/>
              <a:ea typeface="华文楷体" panose="02010600040101010101" charset="-122"/>
            </a:endParaRPr>
          </a:p>
        </p:txBody>
      </p:sp>
      <p:sp>
        <p:nvSpPr>
          <p:cNvPr id="5" name="文本框 4"/>
          <p:cNvSpPr txBox="1"/>
          <p:nvPr/>
        </p:nvSpPr>
        <p:spPr>
          <a:xfrm>
            <a:off x="1243065" y="413920"/>
            <a:ext cx="6825649" cy="922020"/>
          </a:xfrm>
          <a:prstGeom prst="rect">
            <a:avLst/>
          </a:prstGeom>
          <a:noFill/>
        </p:spPr>
        <p:txBody>
          <a:bodyPr wrap="square">
            <a:spAutoFit/>
          </a:bodyPr>
          <a:lstStyle/>
          <a:p>
            <a:pPr>
              <a:lnSpc>
                <a:spcPct val="150000"/>
              </a:lnSpc>
              <a:spcBef>
                <a:spcPts val="750"/>
              </a:spcBef>
            </a:pPr>
            <a:r>
              <a:rPr lang="en-US" altLang="zh-CN" sz="36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rPr>
              <a:t>The effects of grief</a:t>
            </a:r>
            <a:endParaRPr lang="en-US" altLang="zh-CN" sz="36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endParaRPr>
          </a:p>
        </p:txBody>
      </p:sp>
      <p:pic>
        <p:nvPicPr>
          <p:cNvPr id="102" name="图片 101"/>
          <p:cNvPicPr/>
          <p:nvPr>
            <p:custDataLst>
              <p:tags r:id="rId1"/>
            </p:custDataLst>
          </p:nvPr>
        </p:nvPicPr>
        <p:blipFill>
          <a:blip r:embed="rId2">
            <a:alphaModFix amt="80000"/>
          </a:blip>
          <a:stretch>
            <a:fillRect/>
          </a:stretch>
        </p:blipFill>
        <p:spPr>
          <a:xfrm>
            <a:off x="581660" y="2227580"/>
            <a:ext cx="3963670" cy="3963670"/>
          </a:xfrm>
          <a:prstGeom prst="rect">
            <a:avLst/>
          </a:prstGeom>
          <a:noFill/>
          <a:ln w="9525">
            <a:solidFill>
              <a:schemeClr val="accent1"/>
            </a:solidFill>
          </a:ln>
          <a:effectLst>
            <a:softEdge rad="76200"/>
          </a:effectLst>
        </p:spPr>
      </p:pic>
      <p:sp>
        <p:nvSpPr>
          <p:cNvPr id="2" name="文本框 1"/>
          <p:cNvSpPr txBox="1"/>
          <p:nvPr/>
        </p:nvSpPr>
        <p:spPr>
          <a:xfrm>
            <a:off x="4880610" y="2099310"/>
            <a:ext cx="6096000" cy="768350"/>
          </a:xfrm>
          <a:prstGeom prst="rect">
            <a:avLst/>
          </a:prstGeom>
          <a:noFill/>
        </p:spPr>
        <p:txBody>
          <a:bodyPr wrap="square" rtlCol="0" anchor="t">
            <a:spAutoFit/>
          </a:bodyPr>
          <a:p>
            <a:pPr algn="ctr"/>
            <a:r>
              <a:rPr lang="en-US" altLang="zh-CN" sz="4400" b="1" dirty="0">
                <a:latin typeface="华文楷体" panose="02010600040101010101" charset="-122"/>
                <a:ea typeface="华文楷体" panose="02010600040101010101" charset="-122"/>
                <a:sym typeface="+mn-ea"/>
              </a:rPr>
              <a:t> </a:t>
            </a:r>
            <a:r>
              <a:rPr lang="en-US" altLang="zh-CN" sz="4400" b="1" dirty="0">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Depression</a:t>
            </a:r>
            <a:endParaRPr lang="en-US" altLang="zh-CN" sz="4400" b="1" dirty="0">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p:nvPr>
            <p:custDataLst>
              <p:tags r:id="rId1"/>
            </p:custDataLst>
          </p:nvPr>
        </p:nvPicPr>
        <p:blipFill>
          <a:blip r:embed="rId2">
            <a:alphaModFix amt="40000"/>
          </a:blip>
          <a:stretch>
            <a:fillRect/>
          </a:stretch>
        </p:blipFill>
        <p:spPr>
          <a:xfrm>
            <a:off x="7125335" y="1868170"/>
            <a:ext cx="4735195" cy="4735195"/>
          </a:xfrm>
          <a:prstGeom prst="rect">
            <a:avLst/>
          </a:prstGeom>
          <a:noFill/>
          <a:ln w="9525">
            <a:noFill/>
          </a:ln>
          <a:effectLst>
            <a:softEdge rad="127000"/>
          </a:effectLst>
        </p:spPr>
      </p:pic>
      <p:grpSp>
        <p:nvGrpSpPr>
          <p:cNvPr id="247" name="组合 246"/>
          <p:cNvGrpSpPr/>
          <p:nvPr/>
        </p:nvGrpSpPr>
        <p:grpSpPr>
          <a:xfrm>
            <a:off x="0" y="204761"/>
            <a:ext cx="12192000" cy="829945"/>
            <a:chOff x="0" y="494321"/>
            <a:chExt cx="12192000" cy="829945"/>
          </a:xfrm>
        </p:grpSpPr>
        <p:sp>
          <p:nvSpPr>
            <p:cNvPr id="248" name="文本框 36"/>
            <p:cNvSpPr txBox="1"/>
            <p:nvPr/>
          </p:nvSpPr>
          <p:spPr>
            <a:xfrm>
              <a:off x="1875413" y="494321"/>
              <a:ext cx="3402965" cy="829945"/>
            </a:xfrm>
            <a:prstGeom prst="rect">
              <a:avLst/>
            </a:prstGeom>
            <a:noFill/>
          </p:spPr>
          <p:txBody>
            <a:bodyPr wrap="none" rtlCol="0">
              <a:spAutoFit/>
            </a:bodyPr>
            <a:lstStyle/>
            <a:p>
              <a:pPr algn="l">
                <a:lnSpc>
                  <a:spcPct val="150000"/>
                </a:lnSpc>
                <a:spcBef>
                  <a:spcPts val="750"/>
                </a:spcBef>
              </a:pPr>
              <a:r>
                <a:rPr lang="en-US" altLang="zh-CN" sz="32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sym typeface="+mn-ea"/>
                </a:rPr>
                <a:t>The effects of grief</a:t>
              </a:r>
              <a:endParaRPr lang="en-US" altLang="zh-CN" sz="3200" b="1" dirty="0">
                <a:solidFill>
                  <a:schemeClr val="accent4">
                    <a:lumMod val="75000"/>
                  </a:schemeClr>
                </a:solidFill>
                <a:latin typeface="+mn-ea"/>
                <a:cs typeface="宋体" panose="02010600030101010101" pitchFamily="2" charset="-122"/>
              </a:endParaRPr>
            </a:p>
          </p:txBody>
        </p:sp>
        <p:sp>
          <p:nvSpPr>
            <p:cNvPr id="249" name="矩形 248"/>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0" name="矩形 249"/>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1" name="矩形 250"/>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368300" y="1868170"/>
            <a:ext cx="8516620" cy="4410075"/>
          </a:xfrm>
          <a:prstGeom prst="rect">
            <a:avLst/>
          </a:prstGeom>
          <a:noFill/>
        </p:spPr>
        <p:txBody>
          <a:bodyPr wrap="square" rtlCol="0">
            <a:noAutofit/>
          </a:bodyPr>
          <a:lstStyle/>
          <a:p>
            <a:r>
              <a:rPr lang="en-US" altLang="zh-CN" sz="3600" dirty="0">
                <a:latin typeface="华文楷体" panose="02010600040101010101" charset="-122"/>
                <a:ea typeface="华文楷体" panose="02010600040101010101" charset="-122"/>
              </a:rPr>
              <a:t>    Excessive sadness and grief for a long time may harm the cardiovascular system of the body, such as causing transient coronary spasm, etc. It can cause the heart to fail to supply blood and oxygen normally, which can further induce acute angina pectoris, acute myocardial infarction, acute heart failure, acute arrhythmia and other diseases.</a:t>
            </a:r>
            <a:endParaRPr lang="en-US" altLang="zh-CN" sz="3600" dirty="0">
              <a:latin typeface="华文楷体" panose="02010600040101010101" charset="-122"/>
              <a:ea typeface="华文楷体" panose="02010600040101010101" charset="-122"/>
            </a:endParaRPr>
          </a:p>
        </p:txBody>
      </p:sp>
      <p:sp>
        <p:nvSpPr>
          <p:cNvPr id="3" name="文本框 2"/>
          <p:cNvSpPr txBox="1"/>
          <p:nvPr/>
        </p:nvSpPr>
        <p:spPr>
          <a:xfrm>
            <a:off x="701040" y="1152525"/>
            <a:ext cx="9375775" cy="1322070"/>
          </a:xfrm>
          <a:prstGeom prst="rect">
            <a:avLst/>
          </a:prstGeom>
          <a:noFill/>
        </p:spPr>
        <p:txBody>
          <a:bodyPr wrap="none" rtlCol="0">
            <a:spAutoFit/>
          </a:bodyPr>
          <a:p>
            <a:r>
              <a:rPr lang="en-US" altLang="zh-CN" sz="4000" b="1" dirty="0">
                <a:latin typeface="华文新魏" panose="02010800040101010101" charset="-122"/>
                <a:ea typeface="华文新魏" panose="02010800040101010101" charset="-122"/>
                <a:sym typeface="+mn-ea"/>
              </a:rPr>
              <a:t>Cardiovascular and cerebrovascular injury</a:t>
            </a:r>
            <a:endParaRPr lang="en-US" altLang="zh-CN" sz="4000" b="1" dirty="0">
              <a:latin typeface="华文新魏" panose="02010800040101010101" charset="-122"/>
              <a:ea typeface="华文新魏" panose="02010800040101010101" charset="-122"/>
            </a:endParaRPr>
          </a:p>
          <a:p>
            <a:endParaRPr lang="en-US" altLang="zh-CN" sz="4000" b="1" dirty="0">
              <a:latin typeface="华文新魏" panose="02010800040101010101" charset="-122"/>
              <a:ea typeface="华文新魏" panose="0201080004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custDataLst>
              <p:tags r:id="rId1"/>
            </p:custDataLst>
          </p:nvPr>
        </p:nvPicPr>
        <p:blipFill>
          <a:blip r:embed="rId2"/>
          <a:stretch>
            <a:fillRect/>
          </a:stretch>
        </p:blipFill>
        <p:spPr>
          <a:xfrm>
            <a:off x="6461760" y="1287780"/>
            <a:ext cx="5396230" cy="5396230"/>
          </a:xfrm>
          <a:prstGeom prst="rect">
            <a:avLst/>
          </a:prstGeom>
          <a:noFill/>
          <a:ln w="9525">
            <a:noFill/>
          </a:ln>
          <a:effectLst>
            <a:softEdge rad="279400"/>
          </a:effectLst>
        </p:spPr>
      </p:pic>
      <p:grpSp>
        <p:nvGrpSpPr>
          <p:cNvPr id="191" name="组合 190"/>
          <p:cNvGrpSpPr/>
          <p:nvPr/>
        </p:nvGrpSpPr>
        <p:grpSpPr>
          <a:xfrm>
            <a:off x="0" y="642850"/>
            <a:ext cx="12192000" cy="532014"/>
            <a:chOff x="0" y="642850"/>
            <a:chExt cx="12192000" cy="532014"/>
          </a:xfrm>
        </p:grpSpPr>
        <p:sp>
          <p:nvSpPr>
            <p:cNvPr id="192" name="文本框 36"/>
            <p:cNvSpPr txBox="1"/>
            <p:nvPr/>
          </p:nvSpPr>
          <p:spPr>
            <a:xfrm>
              <a:off x="1039319" y="684186"/>
              <a:ext cx="184731" cy="461665"/>
            </a:xfrm>
            <a:prstGeom prst="rect">
              <a:avLst/>
            </a:prstGeom>
            <a:noFill/>
          </p:spPr>
          <p:txBody>
            <a:bodyPr wrap="none" rtlCol="0">
              <a:spAutoFit/>
            </a:bodyPr>
            <a:lstStyle/>
            <a:p>
              <a:endParaRPr lang="zh-CN" altLang="en-US" sz="2400" b="1" dirty="0">
                <a:solidFill>
                  <a:schemeClr val="accent4"/>
                </a:solidFill>
                <a:latin typeface="+mn-ea"/>
              </a:endParaRPr>
            </a:p>
          </p:txBody>
        </p:sp>
        <p:sp>
          <p:nvSpPr>
            <p:cNvPr id="193" name="矩形 192"/>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4" name="矩形 193"/>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5" name="矩形 194"/>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矩形: 圆角 1"/>
          <p:cNvSpPr/>
          <p:nvPr/>
        </p:nvSpPr>
        <p:spPr>
          <a:xfrm>
            <a:off x="459105" y="2753360"/>
            <a:ext cx="5884545" cy="2291715"/>
          </a:xfrm>
          <a:prstGeom prst="roundRect">
            <a:avLst/>
          </a:prstGeom>
          <a:gradFill>
            <a:gsLst>
              <a:gs pos="0">
                <a:srgbClr val="007BD3"/>
              </a:gs>
              <a:gs pos="100000">
                <a:srgbClr val="034373"/>
              </a:gs>
            </a:gsLst>
            <a:lin scaled="0"/>
          </a:gra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54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rPr>
              <a:t>How to reduce grief?</a:t>
            </a:r>
            <a:endParaRPr lang="en-US" altLang="zh-CN" sz="54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endParaRPr>
          </a:p>
        </p:txBody>
      </p:sp>
      <p:sp>
        <p:nvSpPr>
          <p:cNvPr id="3" name="文本框 2"/>
          <p:cNvSpPr txBox="1"/>
          <p:nvPr/>
        </p:nvSpPr>
        <p:spPr>
          <a:xfrm>
            <a:off x="1224280" y="642620"/>
            <a:ext cx="6096000" cy="645160"/>
          </a:xfrm>
          <a:prstGeom prst="rect">
            <a:avLst/>
          </a:prstGeom>
          <a:noFill/>
        </p:spPr>
        <p:txBody>
          <a:bodyPr wrap="square" rtlCol="0" anchor="t">
            <a:spAutoFit/>
          </a:bodyPr>
          <a:p>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How to reduce grief</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组合 132"/>
          <p:cNvGrpSpPr/>
          <p:nvPr/>
        </p:nvGrpSpPr>
        <p:grpSpPr>
          <a:xfrm>
            <a:off x="0" y="642850"/>
            <a:ext cx="12192000" cy="645221"/>
            <a:chOff x="0" y="642850"/>
            <a:chExt cx="12192000" cy="645221"/>
          </a:xfrm>
        </p:grpSpPr>
        <p:sp>
          <p:nvSpPr>
            <p:cNvPr id="134" name="文本框 36"/>
            <p:cNvSpPr txBox="1"/>
            <p:nvPr/>
          </p:nvSpPr>
          <p:spPr>
            <a:xfrm>
              <a:off x="1145999" y="642911"/>
              <a:ext cx="4167505" cy="645160"/>
            </a:xfrm>
            <a:prstGeom prst="rect">
              <a:avLst/>
            </a:prstGeom>
            <a:noFill/>
          </p:spPr>
          <p:txBody>
            <a:bodyPr wrap="none" rtlCol="0">
              <a:spAutoFit/>
            </a:bodyPr>
            <a:lstStyle/>
            <a:p>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How to reduce grief</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endParaRPr>
            </a:p>
          </p:txBody>
        </p:sp>
        <p:sp>
          <p:nvSpPr>
            <p:cNvPr id="135" name="矩形 134"/>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6" name="矩形 135"/>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7" name="矩形 136"/>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1395424" y="3102801"/>
            <a:ext cx="9904164" cy="3046095"/>
          </a:xfrm>
          <a:prstGeom prst="rect">
            <a:avLst/>
          </a:prstGeom>
          <a:noFill/>
        </p:spPr>
        <p:txBody>
          <a:bodyPr wrap="square" rtlCol="0">
            <a:spAutoFit/>
          </a:bodyPr>
          <a:lstStyle/>
          <a:p>
            <a:r>
              <a:rPr lang="en-US" altLang="zh-CN" sz="3200" dirty="0" err="1">
                <a:latin typeface="华文楷体" panose="02010600040101010101" charset="-122"/>
                <a:ea typeface="华文楷体" panose="02010600040101010101" charset="-122"/>
              </a:rPr>
              <a:t>Positive</a:t>
            </a:r>
            <a:r>
              <a:rPr lang="en-US" altLang="zh-CN" sz="3200" dirty="0">
                <a:latin typeface="华文楷体" panose="02010600040101010101" charset="-122"/>
                <a:ea typeface="华文楷体" panose="02010600040101010101" charset="-122"/>
              </a:rPr>
              <a:t> re-evaluation is mainly a cognitive reorganization of the problem situation with a more positive perspective. Through positive re-evaluation, people turn their eyes to the good aspects of what is currently happening or has happened, so the meaning of the situation is changed and people experience more positive emotions.</a:t>
            </a:r>
            <a:endParaRPr lang="zh-CN" altLang="en-US" sz="3200" dirty="0">
              <a:latin typeface="华文楷体" panose="02010600040101010101" charset="-122"/>
              <a:ea typeface="华文楷体" panose="02010600040101010101" charset="-122"/>
            </a:endParaRPr>
          </a:p>
        </p:txBody>
      </p:sp>
      <p:sp>
        <p:nvSpPr>
          <p:cNvPr id="3" name="文本框 2"/>
          <p:cNvSpPr txBox="1"/>
          <p:nvPr/>
        </p:nvSpPr>
        <p:spPr>
          <a:xfrm>
            <a:off x="3048000" y="1872615"/>
            <a:ext cx="6096000" cy="645160"/>
          </a:xfrm>
          <a:prstGeom prst="rect">
            <a:avLst/>
          </a:prstGeom>
          <a:noFill/>
        </p:spPr>
        <p:txBody>
          <a:bodyPr wrap="square" rtlCol="0" anchor="t">
            <a:spAutoFit/>
          </a:bodyPr>
          <a:p>
            <a:pPr algn="ctr"/>
            <a:r>
              <a:rPr lang="en-US" altLang="zh-CN" sz="3600" dirty="0">
                <a:latin typeface="华文中宋" panose="02010600040101010101" charset="-122"/>
                <a:ea typeface="华文中宋" panose="02010600040101010101" charset="-122"/>
                <a:sym typeface="+mn-ea"/>
              </a:rPr>
              <a:t>Make a positive </a:t>
            </a:r>
            <a:r>
              <a:rPr lang="en-US" altLang="zh-CN" sz="3600" dirty="0" err="1">
                <a:latin typeface="华文中宋" panose="02010600040101010101" charset="-122"/>
                <a:ea typeface="华文中宋" panose="02010600040101010101" charset="-122"/>
                <a:sym typeface="+mn-ea"/>
              </a:rPr>
              <a:t>review</a:t>
            </a:r>
            <a:endParaRPr lang="en-US" altLang="zh-CN" sz="3600" dirty="0" err="1">
              <a:latin typeface="华文中宋" panose="02010600040101010101" charset="-122"/>
              <a:ea typeface="华文中宋" panose="02010600040101010101" charset="-122"/>
              <a:sym typeface="+mn-ea"/>
            </a:endParaRPr>
          </a:p>
        </p:txBody>
      </p:sp>
      <p:pic>
        <p:nvPicPr>
          <p:cNvPr id="111" name="图片 110"/>
          <p:cNvPicPr/>
          <p:nvPr>
            <p:custDataLst>
              <p:tags r:id="rId1"/>
            </p:custDataLst>
          </p:nvPr>
        </p:nvPicPr>
        <p:blipFill>
          <a:blip r:embed="rId2">
            <a:alphaModFix amt="20000"/>
          </a:blip>
          <a:stretch>
            <a:fillRect/>
          </a:stretch>
        </p:blipFill>
        <p:spPr>
          <a:xfrm>
            <a:off x="335280" y="1479550"/>
            <a:ext cx="5320665" cy="5114290"/>
          </a:xfrm>
          <a:prstGeom prst="rect">
            <a:avLst/>
          </a:prstGeom>
          <a:noFill/>
          <a:ln w="9525">
            <a:noFill/>
          </a:ln>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0" y="642850"/>
            <a:ext cx="12192000" cy="645221"/>
            <a:chOff x="0" y="642850"/>
            <a:chExt cx="12192000" cy="645221"/>
          </a:xfrm>
        </p:grpSpPr>
        <p:sp>
          <p:nvSpPr>
            <p:cNvPr id="155" name="文本框 36"/>
            <p:cNvSpPr txBox="1"/>
            <p:nvPr/>
          </p:nvSpPr>
          <p:spPr>
            <a:xfrm>
              <a:off x="1050114" y="642911"/>
              <a:ext cx="4167505" cy="645160"/>
            </a:xfrm>
            <a:prstGeom prst="rect">
              <a:avLst/>
            </a:prstGeom>
            <a:noFill/>
          </p:spPr>
          <p:txBody>
            <a:bodyPr wrap="none" rtlCol="0">
              <a:spAutoFit/>
            </a:bodyPr>
            <a:lstStyle/>
            <a:p>
              <a:pPr algn="l"/>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How to reduce grief</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
          <p:nvSpPr>
            <p:cNvPr id="156" name="矩形 155"/>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7" name="矩形 156"/>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8" name="矩形 157"/>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581660" y="2827020"/>
            <a:ext cx="8277225" cy="3814445"/>
          </a:xfrm>
          <a:prstGeom prst="rect">
            <a:avLst/>
          </a:prstGeom>
          <a:noFill/>
        </p:spPr>
        <p:txBody>
          <a:bodyPr wrap="square" rtlCol="0">
            <a:noAutofit/>
          </a:bodyPr>
          <a:lstStyle/>
          <a:p>
            <a:pPr indent="457200"/>
            <a:r>
              <a:rPr lang="en-US" altLang="zh-CN" sz="3200" dirty="0">
                <a:latin typeface="华文楷体" panose="02010600040101010101" charset="-122"/>
                <a:ea typeface="华文楷体" panose="02010600040101010101" charset="-122"/>
              </a:rPr>
              <a:t>Attention transfer mainly involves playing other social roles and doing things that increase positive emotions. In sad situations, individuals intentionally or unintentionally do things that increase positive emotions, which can supplement their psychological resources and improve coping ability.</a:t>
            </a:r>
            <a:endParaRPr lang="zh-CN" altLang="en-US" sz="3200" dirty="0">
              <a:latin typeface="华文楷体" panose="02010600040101010101" charset="-122"/>
              <a:ea typeface="华文楷体" panose="02010600040101010101" charset="-122"/>
            </a:endParaRPr>
          </a:p>
        </p:txBody>
      </p:sp>
      <p:sp>
        <p:nvSpPr>
          <p:cNvPr id="3" name="文本框 2"/>
          <p:cNvSpPr txBox="1"/>
          <p:nvPr/>
        </p:nvSpPr>
        <p:spPr>
          <a:xfrm>
            <a:off x="3048000" y="1879600"/>
            <a:ext cx="6096000" cy="645160"/>
          </a:xfrm>
          <a:prstGeom prst="rect">
            <a:avLst/>
          </a:prstGeom>
          <a:noFill/>
        </p:spPr>
        <p:txBody>
          <a:bodyPr wrap="square" rtlCol="0" anchor="t">
            <a:spAutoFit/>
          </a:bodyPr>
          <a:p>
            <a:pPr algn="ctr"/>
            <a:r>
              <a:rPr lang="en-US" altLang="zh-CN" sz="3600" dirty="0">
                <a:effectLst>
                  <a:outerShdw blurRad="38100" dist="19050" dir="2700000" algn="tl" rotWithShape="0">
                    <a:schemeClr val="dk1">
                      <a:alpha val="40000"/>
                    </a:schemeClr>
                  </a:outerShdw>
                </a:effectLst>
                <a:latin typeface="华文中宋" panose="02010600040101010101" charset="-122"/>
                <a:ea typeface="华文中宋" panose="02010600040101010101" charset="-122"/>
                <a:sym typeface="+mn-ea"/>
              </a:rPr>
              <a:t>Shift your attention </a:t>
            </a:r>
            <a:endParaRPr lang="en-US" altLang="zh-CN" sz="3600" dirty="0">
              <a:effectLst>
                <a:outerShdw blurRad="38100" dist="19050" dir="2700000" algn="tl" rotWithShape="0">
                  <a:schemeClr val="dk1">
                    <a:alpha val="40000"/>
                  </a:schemeClr>
                </a:outerShdw>
              </a:effectLst>
              <a:latin typeface="华文中宋" panose="02010600040101010101" charset="-122"/>
              <a:ea typeface="华文中宋" panose="02010600040101010101" charset="-122"/>
              <a:sym typeface="+mn-ea"/>
            </a:endParaRPr>
          </a:p>
        </p:txBody>
      </p:sp>
      <p:pic>
        <p:nvPicPr>
          <p:cNvPr id="110" name="图片 109"/>
          <p:cNvPicPr/>
          <p:nvPr>
            <p:custDataLst>
              <p:tags r:id="rId1"/>
            </p:custDataLst>
          </p:nvPr>
        </p:nvPicPr>
        <p:blipFill>
          <a:blip r:embed="rId2">
            <a:alphaModFix amt="20000"/>
          </a:blip>
          <a:stretch>
            <a:fillRect/>
          </a:stretch>
        </p:blipFill>
        <p:spPr>
          <a:xfrm>
            <a:off x="6775450" y="1555115"/>
            <a:ext cx="4923790" cy="4883150"/>
          </a:xfrm>
          <a:prstGeom prst="rect">
            <a:avLst/>
          </a:prstGeom>
          <a:noFill/>
          <a:ln w="9525">
            <a:noFill/>
          </a:ln>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p:cNvSpPr/>
          <p:nvPr/>
        </p:nvSpPr>
        <p:spPr>
          <a:xfrm>
            <a:off x="4795412" y="3081948"/>
            <a:ext cx="1499889" cy="757129"/>
          </a:xfrm>
          <a:prstGeom prst="rect">
            <a:avLst/>
          </a:prstGeom>
        </p:spPr>
        <p:txBody>
          <a:bodyPr wrap="square">
            <a:spAutoFit/>
          </a:bodyPr>
          <a:lstStyle/>
          <a:p>
            <a:pPr algn="ctr"/>
            <a:r>
              <a:rPr lang="zh-CN" altLang="en-US" sz="2160" kern="0" dirty="0">
                <a:solidFill>
                  <a:schemeClr val="bg1"/>
                </a:solidFill>
                <a:latin typeface="+mn-ea"/>
              </a:rPr>
              <a:t>单击添加文</a:t>
            </a:r>
            <a:endParaRPr lang="zh-CN" altLang="en-US" sz="2160" kern="0" dirty="0">
              <a:solidFill>
                <a:schemeClr val="bg1"/>
              </a:solidFill>
              <a:latin typeface="+mn-ea"/>
            </a:endParaRPr>
          </a:p>
        </p:txBody>
      </p:sp>
      <p:grpSp>
        <p:nvGrpSpPr>
          <p:cNvPr id="151" name="组合 150"/>
          <p:cNvGrpSpPr/>
          <p:nvPr/>
        </p:nvGrpSpPr>
        <p:grpSpPr>
          <a:xfrm>
            <a:off x="0" y="642850"/>
            <a:ext cx="12192000" cy="645221"/>
            <a:chOff x="0" y="642850"/>
            <a:chExt cx="12192000" cy="645221"/>
          </a:xfrm>
        </p:grpSpPr>
        <p:sp>
          <p:nvSpPr>
            <p:cNvPr id="152" name="文本框 36"/>
            <p:cNvSpPr txBox="1"/>
            <p:nvPr/>
          </p:nvSpPr>
          <p:spPr>
            <a:xfrm>
              <a:off x="1191719" y="642911"/>
              <a:ext cx="4167505" cy="645160"/>
            </a:xfrm>
            <a:prstGeom prst="rect">
              <a:avLst/>
            </a:prstGeom>
            <a:noFill/>
          </p:spPr>
          <p:txBody>
            <a:bodyPr wrap="none" rtlCol="0">
              <a:spAutoFit/>
            </a:bodyPr>
            <a:lstStyle/>
            <a:p>
              <a:pPr algn="l"/>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How to reduce grief</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
          <p:nvSpPr>
            <p:cNvPr id="153" name="矩形 152"/>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4" name="矩形 153"/>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5" name="矩形 154"/>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custDataLst>
              <p:tags r:id="rId1"/>
            </p:custDataLst>
          </p:nvPr>
        </p:nvSpPr>
        <p:spPr>
          <a:xfrm>
            <a:off x="3298343" y="2968273"/>
            <a:ext cx="8471971" cy="3415030"/>
          </a:xfrm>
          <a:prstGeom prst="rect">
            <a:avLst/>
          </a:prstGeom>
          <a:noFill/>
        </p:spPr>
        <p:txBody>
          <a:bodyPr wrap="square" rtlCol="0">
            <a:spAutoFit/>
          </a:bodyPr>
          <a:lstStyle/>
          <a:p>
            <a:pPr indent="457200"/>
            <a:r>
              <a:rPr lang="en-US" altLang="zh-CN" sz="3600" dirty="0">
                <a:latin typeface="华文楷体" panose="02010600040101010101" charset="-122"/>
                <a:ea typeface="华文楷体" panose="02010600040101010101" charset="-122"/>
              </a:rPr>
              <a:t>Problem solving involves taking measures to deal directly with the problem. It includes any behaviors and perceptions that directly point to the stressor, such as making a list of things to do, drawing up plans, studying the pros and cons of various problems, etc.</a:t>
            </a:r>
            <a:endParaRPr lang="zh-CN" altLang="en-US" sz="3600" dirty="0">
              <a:latin typeface="华文楷体" panose="02010600040101010101" charset="-122"/>
              <a:ea typeface="华文楷体" panose="02010600040101010101" charset="-122"/>
            </a:endParaRPr>
          </a:p>
        </p:txBody>
      </p:sp>
      <p:sp>
        <p:nvSpPr>
          <p:cNvPr id="3" name="文本框 2"/>
          <p:cNvSpPr txBox="1"/>
          <p:nvPr/>
        </p:nvSpPr>
        <p:spPr>
          <a:xfrm>
            <a:off x="3048000" y="1748790"/>
            <a:ext cx="6096000" cy="645160"/>
          </a:xfrm>
          <a:prstGeom prst="rect">
            <a:avLst/>
          </a:prstGeom>
          <a:noFill/>
        </p:spPr>
        <p:txBody>
          <a:bodyPr wrap="square" rtlCol="0" anchor="t">
            <a:spAutoFit/>
          </a:bodyPr>
          <a:p>
            <a:pPr algn="ctr"/>
            <a:r>
              <a:rPr lang="en-US" altLang="zh-CN" sz="3600" dirty="0">
                <a:effectLst>
                  <a:outerShdw blurRad="38100" dist="19050" dir="2700000" algn="tl" rotWithShape="0">
                    <a:schemeClr val="dk1">
                      <a:alpha val="40000"/>
                    </a:schemeClr>
                  </a:outerShdw>
                </a:effectLst>
                <a:latin typeface="华文中宋" panose="02010600040101010101" charset="-122"/>
                <a:ea typeface="华文中宋" panose="02010600040101010101" charset="-122"/>
                <a:sym typeface="+mn-ea"/>
              </a:rPr>
              <a:t>Solve the problem</a:t>
            </a:r>
            <a:endParaRPr lang="en-US" altLang="zh-CN" sz="3600" dirty="0">
              <a:effectLst>
                <a:outerShdw blurRad="38100" dist="19050" dir="2700000" algn="tl" rotWithShape="0">
                  <a:schemeClr val="dk1">
                    <a:alpha val="40000"/>
                  </a:schemeClr>
                </a:outerShdw>
              </a:effectLst>
              <a:latin typeface="华文中宋" panose="02010600040101010101" charset="-122"/>
              <a:ea typeface="华文中宋" panose="02010600040101010101" charset="-122"/>
              <a:sym typeface="+mn-ea"/>
            </a:endParaRPr>
          </a:p>
        </p:txBody>
      </p:sp>
      <p:pic>
        <p:nvPicPr>
          <p:cNvPr id="109" name="图片 108"/>
          <p:cNvPicPr/>
          <p:nvPr>
            <p:custDataLst>
              <p:tags r:id="rId2"/>
            </p:custDataLst>
          </p:nvPr>
        </p:nvPicPr>
        <p:blipFill>
          <a:blip r:embed="rId3">
            <a:alphaModFix amt="20000"/>
          </a:blip>
          <a:stretch>
            <a:fillRect/>
          </a:stretch>
        </p:blipFill>
        <p:spPr>
          <a:xfrm>
            <a:off x="427990" y="1781810"/>
            <a:ext cx="6257290" cy="4693285"/>
          </a:xfrm>
          <a:prstGeom prst="rect">
            <a:avLst/>
          </a:prstGeom>
          <a:noFill/>
          <a:ln w="9525">
            <a:noFill/>
          </a:ln>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p:cNvSpPr/>
          <p:nvPr/>
        </p:nvSpPr>
        <p:spPr>
          <a:xfrm>
            <a:off x="4795412" y="3081948"/>
            <a:ext cx="1499889" cy="757129"/>
          </a:xfrm>
          <a:prstGeom prst="rect">
            <a:avLst/>
          </a:prstGeom>
        </p:spPr>
        <p:txBody>
          <a:bodyPr wrap="square">
            <a:spAutoFit/>
          </a:bodyPr>
          <a:lstStyle/>
          <a:p>
            <a:pPr algn="ctr"/>
            <a:r>
              <a:rPr lang="zh-CN" altLang="en-US" sz="2160" kern="0" dirty="0">
                <a:solidFill>
                  <a:schemeClr val="bg1"/>
                </a:solidFill>
                <a:latin typeface="+mn-ea"/>
              </a:rPr>
              <a:t>单击添加文</a:t>
            </a:r>
            <a:endParaRPr lang="zh-CN" altLang="en-US" sz="2160" kern="0" dirty="0">
              <a:solidFill>
                <a:schemeClr val="bg1"/>
              </a:solidFill>
              <a:latin typeface="+mn-ea"/>
            </a:endParaRPr>
          </a:p>
        </p:txBody>
      </p:sp>
      <p:grpSp>
        <p:nvGrpSpPr>
          <p:cNvPr id="151" name="组合 150"/>
          <p:cNvGrpSpPr/>
          <p:nvPr/>
        </p:nvGrpSpPr>
        <p:grpSpPr>
          <a:xfrm>
            <a:off x="0" y="642850"/>
            <a:ext cx="12192000" cy="645221"/>
            <a:chOff x="0" y="642850"/>
            <a:chExt cx="12192000" cy="645221"/>
          </a:xfrm>
        </p:grpSpPr>
        <p:sp>
          <p:nvSpPr>
            <p:cNvPr id="152" name="文本框 36"/>
            <p:cNvSpPr txBox="1"/>
            <p:nvPr/>
          </p:nvSpPr>
          <p:spPr>
            <a:xfrm>
              <a:off x="1191719" y="642911"/>
              <a:ext cx="4167505" cy="645160"/>
            </a:xfrm>
            <a:prstGeom prst="rect">
              <a:avLst/>
            </a:prstGeom>
            <a:noFill/>
          </p:spPr>
          <p:txBody>
            <a:bodyPr wrap="none" rtlCol="0">
              <a:spAutoFit/>
            </a:bodyPr>
            <a:lstStyle/>
            <a:p>
              <a:pPr algn="l"/>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How to reduce grief</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
          <p:nvSpPr>
            <p:cNvPr id="153" name="矩形 152"/>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4" name="矩形 153"/>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5" name="矩形 154"/>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458623" y="2624103"/>
            <a:ext cx="8471971" cy="4030980"/>
          </a:xfrm>
          <a:prstGeom prst="rect">
            <a:avLst/>
          </a:prstGeom>
          <a:noFill/>
        </p:spPr>
        <p:txBody>
          <a:bodyPr wrap="square" rtlCol="0">
            <a:spAutoFit/>
          </a:bodyPr>
          <a:lstStyle/>
          <a:p>
            <a:pPr indent="457200"/>
            <a:r>
              <a:rPr lang="zh-CN" altLang="en-US" sz="3200" dirty="0">
                <a:latin typeface="华文楷体" panose="02010600040101010101" charset="-122"/>
                <a:ea typeface="华文楷体" panose="02010600040101010101" charset="-122"/>
              </a:rPr>
              <a:t>Reaction adjustment refers to the individual's influence on emotional response trends such as psychological experience, behavioral expression, and physiological response after the sadness emotion has been stimulated, mainly manifested as behavioral expression that reduces the sadness emotion response, and more optimistic and humorous emotional expression methods are used.</a:t>
            </a:r>
            <a:endParaRPr lang="zh-CN" altLang="en-US" sz="3200" dirty="0">
              <a:latin typeface="华文楷体" panose="02010600040101010101" charset="-122"/>
              <a:ea typeface="华文楷体" panose="02010600040101010101" charset="-122"/>
            </a:endParaRPr>
          </a:p>
        </p:txBody>
      </p:sp>
      <p:sp>
        <p:nvSpPr>
          <p:cNvPr id="3" name="文本框 2"/>
          <p:cNvSpPr txBox="1"/>
          <p:nvPr/>
        </p:nvSpPr>
        <p:spPr>
          <a:xfrm>
            <a:off x="1355090" y="1633220"/>
            <a:ext cx="5389880" cy="645160"/>
          </a:xfrm>
          <a:prstGeom prst="rect">
            <a:avLst/>
          </a:prstGeom>
          <a:noFill/>
        </p:spPr>
        <p:txBody>
          <a:bodyPr wrap="square" rtlCol="0">
            <a:spAutoFit/>
          </a:bodyPr>
          <a:p>
            <a:r>
              <a:rPr lang="en-US" altLang="zh-CN" sz="3600">
                <a:effectLst>
                  <a:outerShdw blurRad="38100" dist="19050" dir="2700000" algn="tl" rotWithShape="0">
                    <a:schemeClr val="dk1">
                      <a:alpha val="40000"/>
                    </a:schemeClr>
                  </a:outerShdw>
                </a:effectLst>
                <a:latin typeface="华文中宋" panose="02010600040101010101" charset="-122"/>
                <a:ea typeface="华文中宋" panose="02010600040101010101" charset="-122"/>
              </a:rPr>
              <a:t>Reaction adjustment</a:t>
            </a:r>
            <a:endParaRPr lang="en-US" altLang="zh-CN" sz="3600">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pic>
        <p:nvPicPr>
          <p:cNvPr id="108" name="图片 107"/>
          <p:cNvPicPr/>
          <p:nvPr>
            <p:custDataLst>
              <p:tags r:id="rId1"/>
            </p:custDataLst>
          </p:nvPr>
        </p:nvPicPr>
        <p:blipFill>
          <a:blip r:embed="rId2">
            <a:alphaModFix amt="40000"/>
          </a:blip>
          <a:stretch>
            <a:fillRect/>
          </a:stretch>
        </p:blipFill>
        <p:spPr>
          <a:xfrm>
            <a:off x="7158990" y="1778000"/>
            <a:ext cx="4876800" cy="4876800"/>
          </a:xfrm>
          <a:prstGeom prst="rect">
            <a:avLst/>
          </a:prstGeom>
          <a:noFill/>
          <a:ln w="9525">
            <a:noFill/>
          </a:ln>
          <a:effectLst>
            <a:softEdge rad="139700"/>
          </a:effectLst>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p:cNvPicPr>
            <a:picLocks noChangeAspect="1"/>
          </p:cNvPicPr>
          <p:nvPr/>
        </p:nvPicPr>
        <p:blipFill rotWithShape="1">
          <a:blip r:embed="rId1" cstate="print">
            <a:alphaModFix amt="32000"/>
            <a:lum bright="8000"/>
          </a:blip>
          <a:srcRect l="19707" t="23519" r="19707" b="52337"/>
          <a:stretch>
            <a:fillRect/>
          </a:stretch>
        </p:blipFill>
        <p:spPr>
          <a:xfrm>
            <a:off x="0" y="0"/>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25" name="TextBox 59"/>
          <p:cNvSpPr txBox="1">
            <a:spLocks noChangeArrowheads="1"/>
          </p:cNvSpPr>
          <p:nvPr/>
        </p:nvSpPr>
        <p:spPr bwMode="auto">
          <a:xfrm flipH="1">
            <a:off x="4058484" y="521568"/>
            <a:ext cx="4435223" cy="1477328"/>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5400" b="1" kern="0" dirty="0">
                <a:solidFill>
                  <a:schemeClr val="bg1"/>
                </a:solidFill>
                <a:effectLst>
                  <a:outerShdw blurRad="38100" dist="38100" dir="2700000" algn="tl">
                    <a:srgbClr val="000000">
                      <a:alpha val="43137"/>
                    </a:srgbClr>
                  </a:outerShdw>
                </a:effectLst>
                <a:latin typeface="+mn-ea"/>
                <a:ea typeface="+mn-ea"/>
              </a:rPr>
              <a:t>目  录</a:t>
            </a:r>
            <a:endParaRPr lang="en-US" altLang="zh-CN" sz="5400" b="1" kern="0" dirty="0">
              <a:solidFill>
                <a:schemeClr val="bg1"/>
              </a:solidFill>
              <a:effectLst>
                <a:outerShdw blurRad="38100" dist="38100" dir="2700000" algn="tl">
                  <a:srgbClr val="000000">
                    <a:alpha val="43137"/>
                  </a:srgbClr>
                </a:outerShdw>
              </a:effectLst>
              <a:latin typeface="+mn-ea"/>
              <a:ea typeface="+mn-ea"/>
            </a:endParaRPr>
          </a:p>
          <a:p>
            <a:pPr algn="ctr">
              <a:defRPr/>
            </a:pPr>
            <a:r>
              <a:rPr lang="en-US" altLang="zh-CN" sz="3600" b="1" kern="0" dirty="0">
                <a:solidFill>
                  <a:schemeClr val="bg1"/>
                </a:solidFill>
                <a:effectLst>
                  <a:outerShdw blurRad="38100" dist="38100" dir="2700000" algn="tl">
                    <a:srgbClr val="000000">
                      <a:alpha val="43137"/>
                    </a:srgbClr>
                  </a:outerShdw>
                </a:effectLst>
                <a:latin typeface="+mn-ea"/>
                <a:ea typeface="+mn-ea"/>
              </a:rPr>
              <a:t>CONTENTS</a:t>
            </a:r>
            <a:endParaRPr lang="en-US" altLang="ko-KR" sz="3600" b="1" kern="0" dirty="0">
              <a:solidFill>
                <a:schemeClr val="bg1"/>
              </a:solidFill>
              <a:effectLst>
                <a:outerShdw blurRad="38100" dist="38100" dir="2700000" algn="tl">
                  <a:srgbClr val="000000">
                    <a:alpha val="43137"/>
                  </a:srgbClr>
                </a:outerShdw>
              </a:effectLst>
              <a:latin typeface="+mn-ea"/>
              <a:ea typeface="+mn-ea"/>
            </a:endParaRPr>
          </a:p>
        </p:txBody>
      </p:sp>
      <p:sp>
        <p:nvSpPr>
          <p:cNvPr id="35" name="矩形 34"/>
          <p:cNvSpPr/>
          <p:nvPr/>
        </p:nvSpPr>
        <p:spPr>
          <a:xfrm>
            <a:off x="2870589" y="1991674"/>
            <a:ext cx="6449695" cy="1198880"/>
          </a:xfrm>
          <a:prstGeom prst="rect">
            <a:avLst/>
          </a:prstGeom>
        </p:spPr>
        <p:txBody>
          <a:bodyPr wrap="none">
            <a:spAutoFit/>
          </a:bodyPr>
          <a:lstStyle/>
          <a:p>
            <a:pPr marL="914400" indent="-914400">
              <a:lnSpc>
                <a:spcPct val="150000"/>
              </a:lnSpc>
              <a:spcBef>
                <a:spcPts val="750"/>
              </a:spcBef>
              <a:buFont typeface="Wingdings" panose="05000000000000000000" pitchFamily="2" charset="2"/>
              <a:buChar char="Ø"/>
            </a:pPr>
            <a:r>
              <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rPr>
              <a:t>Introduction of grief</a:t>
            </a:r>
            <a:endPar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endParaRPr>
          </a:p>
        </p:txBody>
      </p:sp>
      <p:sp>
        <p:nvSpPr>
          <p:cNvPr id="55" name="矩形 54"/>
          <p:cNvSpPr/>
          <p:nvPr/>
        </p:nvSpPr>
        <p:spPr>
          <a:xfrm>
            <a:off x="2870589" y="3271169"/>
            <a:ext cx="5923915" cy="1198880"/>
          </a:xfrm>
          <a:prstGeom prst="rect">
            <a:avLst/>
          </a:prstGeom>
        </p:spPr>
        <p:txBody>
          <a:bodyPr wrap="none">
            <a:spAutoFit/>
          </a:bodyPr>
          <a:lstStyle/>
          <a:p>
            <a:pPr marL="914400" indent="-914400">
              <a:lnSpc>
                <a:spcPct val="150000"/>
              </a:lnSpc>
              <a:spcBef>
                <a:spcPts val="750"/>
              </a:spcBef>
              <a:buFont typeface="Wingdings" panose="05000000000000000000" pitchFamily="2" charset="2"/>
              <a:buChar char="Ø"/>
            </a:pPr>
            <a:r>
              <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rPr>
              <a:t>The effects of grief</a:t>
            </a:r>
            <a:endPar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endParaRPr>
          </a:p>
        </p:txBody>
      </p:sp>
      <p:sp>
        <p:nvSpPr>
          <p:cNvPr id="56" name="矩形 55"/>
          <p:cNvSpPr/>
          <p:nvPr/>
        </p:nvSpPr>
        <p:spPr>
          <a:xfrm>
            <a:off x="2870589" y="4550383"/>
            <a:ext cx="6404610" cy="1198880"/>
          </a:xfrm>
          <a:prstGeom prst="rect">
            <a:avLst/>
          </a:prstGeom>
        </p:spPr>
        <p:txBody>
          <a:bodyPr wrap="none">
            <a:spAutoFit/>
          </a:bodyPr>
          <a:lstStyle/>
          <a:p>
            <a:pPr marL="914400" indent="-914400">
              <a:lnSpc>
                <a:spcPct val="150000"/>
              </a:lnSpc>
              <a:spcBef>
                <a:spcPts val="750"/>
              </a:spcBef>
              <a:buFont typeface="Wingdings" panose="05000000000000000000" pitchFamily="2" charset="2"/>
              <a:buChar char="Ø"/>
            </a:pPr>
            <a:r>
              <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rPr>
              <a:t>How to reduce grief</a:t>
            </a:r>
            <a:endParaRPr lang="en-US" altLang="zh-CN" sz="48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p:cNvSpPr/>
          <p:nvPr/>
        </p:nvSpPr>
        <p:spPr>
          <a:xfrm>
            <a:off x="4795412" y="3081948"/>
            <a:ext cx="1499889" cy="757129"/>
          </a:xfrm>
          <a:prstGeom prst="rect">
            <a:avLst/>
          </a:prstGeom>
        </p:spPr>
        <p:txBody>
          <a:bodyPr wrap="square">
            <a:spAutoFit/>
          </a:bodyPr>
          <a:lstStyle/>
          <a:p>
            <a:pPr algn="ctr"/>
            <a:r>
              <a:rPr lang="zh-CN" altLang="en-US" sz="2160" kern="0" dirty="0">
                <a:solidFill>
                  <a:schemeClr val="bg1"/>
                </a:solidFill>
                <a:latin typeface="+mn-ea"/>
              </a:rPr>
              <a:t>单击添加文</a:t>
            </a:r>
            <a:endParaRPr lang="zh-CN" altLang="en-US" sz="2160" kern="0" dirty="0">
              <a:solidFill>
                <a:schemeClr val="bg1"/>
              </a:solidFill>
              <a:latin typeface="+mn-ea"/>
            </a:endParaRPr>
          </a:p>
        </p:txBody>
      </p:sp>
      <p:grpSp>
        <p:nvGrpSpPr>
          <p:cNvPr id="151" name="组合 150"/>
          <p:cNvGrpSpPr/>
          <p:nvPr/>
        </p:nvGrpSpPr>
        <p:grpSpPr>
          <a:xfrm>
            <a:off x="0" y="642850"/>
            <a:ext cx="12192000" cy="645221"/>
            <a:chOff x="0" y="642850"/>
            <a:chExt cx="12192000" cy="645221"/>
          </a:xfrm>
        </p:grpSpPr>
        <p:sp>
          <p:nvSpPr>
            <p:cNvPr id="152" name="文本框 36"/>
            <p:cNvSpPr txBox="1"/>
            <p:nvPr/>
          </p:nvSpPr>
          <p:spPr>
            <a:xfrm>
              <a:off x="3282774" y="642911"/>
              <a:ext cx="2272030" cy="645160"/>
            </a:xfrm>
            <a:prstGeom prst="rect">
              <a:avLst/>
            </a:prstGeom>
            <a:noFill/>
          </p:spPr>
          <p:txBody>
            <a:bodyPr wrap="none" rtlCol="0">
              <a:spAutoFit/>
            </a:bodyPr>
            <a:lstStyle/>
            <a:p>
              <a:r>
                <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Quotation</a:t>
              </a:r>
              <a:endParaRPr lang="en-US" altLang="zh-CN" sz="3600" b="1" dirty="0">
                <a:gradFill>
                  <a:gsLst>
                    <a:gs pos="0">
                      <a:srgbClr val="7B32B2"/>
                    </a:gs>
                    <a:gs pos="100000">
                      <a:srgbClr val="401A5D"/>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endParaRPr>
            </a:p>
          </p:txBody>
        </p:sp>
        <p:sp>
          <p:nvSpPr>
            <p:cNvPr id="153" name="矩形 152"/>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4" name="矩形 153"/>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5" name="矩形 154"/>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4" name="文本框 3"/>
          <p:cNvSpPr txBox="1"/>
          <p:nvPr/>
        </p:nvSpPr>
        <p:spPr>
          <a:xfrm>
            <a:off x="1443355" y="2395855"/>
            <a:ext cx="8434070" cy="1198880"/>
          </a:xfrm>
          <a:prstGeom prst="rect">
            <a:avLst/>
          </a:prstGeom>
          <a:noFill/>
        </p:spPr>
        <p:txBody>
          <a:bodyPr wrap="square" rtlCol="0">
            <a:spAutoFit/>
          </a:bodyPr>
          <a:p>
            <a:pPr algn="l"/>
            <a:r>
              <a:rPr lang="zh-CN" altLang="en-US" sz="3600">
                <a:latin typeface="华文新魏" panose="02010800040101010101" charset="-122"/>
                <a:ea typeface="华文新魏" panose="02010800040101010101" charset="-122"/>
                <a:cs typeface="华文新魏" panose="02010800040101010101" charset="-122"/>
              </a:rPr>
              <a:t>The literature cited in the above four methods is indicated here：</a:t>
            </a:r>
            <a:endParaRPr lang="zh-CN" altLang="en-US" sz="3600">
              <a:latin typeface="华文新魏" panose="02010800040101010101" charset="-122"/>
              <a:ea typeface="华文新魏" panose="02010800040101010101" charset="-122"/>
              <a:cs typeface="华文新魏" panose="02010800040101010101" charset="-122"/>
            </a:endParaRPr>
          </a:p>
        </p:txBody>
      </p:sp>
      <p:sp>
        <p:nvSpPr>
          <p:cNvPr id="5" name="文本框 4"/>
          <p:cNvSpPr txBox="1"/>
          <p:nvPr/>
        </p:nvSpPr>
        <p:spPr>
          <a:xfrm>
            <a:off x="2201545" y="4072255"/>
            <a:ext cx="7322185" cy="119888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[1] Jiang Changhao, Zhao Lun. Research progress on sadness and its coping [J]. Journal of Capital Normal University (Social Sciences Edition), 2006 (02): 108-114</a:t>
            </a:r>
            <a:endParaRPr lang="zh-CN" altLang="en-US" sz="2400">
              <a:latin typeface="华文楷体" panose="02010600040101010101" charset="-122"/>
              <a:ea typeface="华文楷体" panose="02010600040101010101"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297595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0"/>
          <p:cNvPicPr>
            <a:picLocks noChangeAspect="1"/>
          </p:cNvPicPr>
          <p:nvPr/>
        </p:nvPicPr>
        <p:blipFill rotWithShape="1">
          <a:blip r:embed="rId1" cstate="print">
            <a:alphaModFix amt="32000"/>
            <a:lum bright="8000"/>
          </a:blip>
          <a:srcRect l="19707" t="23519" r="19707" b="52337"/>
          <a:stretch>
            <a:fillRect/>
          </a:stretch>
        </p:blipFill>
        <p:spPr>
          <a:xfrm>
            <a:off x="0" y="0"/>
            <a:ext cx="12192000" cy="295274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5" name="矩形 34"/>
          <p:cNvSpPr/>
          <p:nvPr/>
        </p:nvSpPr>
        <p:spPr>
          <a:xfrm>
            <a:off x="0" y="6184669"/>
            <a:ext cx="12192000" cy="67333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6"/>
          <p:cNvSpPr>
            <a:spLocks noChangeArrowheads="1"/>
          </p:cNvSpPr>
          <p:nvPr/>
        </p:nvSpPr>
        <p:spPr bwMode="auto">
          <a:xfrm>
            <a:off x="4651775" y="2657476"/>
            <a:ext cx="28209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mn-ea"/>
            </a:endParaRPr>
          </a:p>
        </p:txBody>
      </p:sp>
      <p:pic>
        <p:nvPicPr>
          <p:cNvPr id="34" name="Picture 30"/>
          <p:cNvPicPr>
            <a:picLocks noChangeAspect="1"/>
          </p:cNvPicPr>
          <p:nvPr/>
        </p:nvPicPr>
        <p:blipFill rotWithShape="1">
          <a:blip r:embed="rId1" cstate="print">
            <a:alphaModFix amt="32000"/>
            <a:lum bright="8000"/>
          </a:blip>
          <a:srcRect l="19707" t="23519" r="19707" b="52337"/>
          <a:stretch>
            <a:fillRect/>
          </a:stretch>
        </p:blipFill>
        <p:spPr>
          <a:xfrm>
            <a:off x="0" y="6187356"/>
            <a:ext cx="12192000" cy="670644"/>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3" name="文本"/>
          <p:cNvSpPr/>
          <p:nvPr/>
        </p:nvSpPr>
        <p:spPr>
          <a:xfrm>
            <a:off x="2675262" y="545288"/>
            <a:ext cx="6841475" cy="1938020"/>
          </a:xfrm>
          <a:prstGeom prst="rect">
            <a:avLst/>
          </a:prstGeom>
        </p:spPr>
        <p:txBody>
          <a:bodyPr wrap="square">
            <a:spAutoFit/>
          </a:bodyPr>
          <a:lstStyle/>
          <a:p>
            <a:pPr algn="ctr"/>
            <a:r>
              <a:rPr lang="en-US" altLang="zh-CN" sz="6000" b="1" spc="300" dirty="0">
                <a:solidFill>
                  <a:schemeClr val="bg1"/>
                </a:solidFill>
                <a:latin typeface="华文琥珀" panose="02010800040101010101" charset="-122"/>
                <a:ea typeface="华文琥珀" panose="02010800040101010101" charset="-122"/>
                <a:sym typeface="+mn-ea"/>
              </a:rPr>
              <a:t>THANKS FOR LISTENING</a:t>
            </a:r>
            <a:endParaRPr lang="en-US" altLang="zh-CN" sz="6000" b="1" spc="300" dirty="0">
              <a:solidFill>
                <a:schemeClr val="bg1"/>
              </a:solidFill>
              <a:latin typeface="华文琥珀" panose="02010800040101010101" charset="-122"/>
              <a:ea typeface="华文琥珀" panose="02010800040101010101" charset="-122"/>
              <a:cs typeface="Segoe UI Light" panose="020B0502040204020203" pitchFamily="34" charset="0"/>
              <a:sym typeface="+mn-ea"/>
            </a:endParaRPr>
          </a:p>
        </p:txBody>
      </p:sp>
      <p:sp>
        <p:nvSpPr>
          <p:cNvPr id="2" name="文本框 1"/>
          <p:cNvSpPr txBox="1"/>
          <p:nvPr/>
        </p:nvSpPr>
        <p:spPr>
          <a:xfrm>
            <a:off x="6092190" y="5539740"/>
            <a:ext cx="6012180" cy="645160"/>
          </a:xfrm>
          <a:prstGeom prst="rect">
            <a:avLst/>
          </a:prstGeom>
          <a:noFill/>
        </p:spPr>
        <p:txBody>
          <a:bodyPr wrap="none" rtlCol="0">
            <a:spAutoFit/>
          </a:bodyPr>
          <a:p>
            <a:pPr algn="l"/>
            <a:r>
              <a:rPr lang="zh-CN" altLang="en-US" dirty="0">
                <a:sym typeface="+mn-ea"/>
              </a:rPr>
              <a:t>汇报人：毛儒林 王雯影 诸葛昱滢 吴昌鸾 胡逢彬 王钰杰</a:t>
            </a:r>
            <a:endParaRPr lang="en-US" altLang="zh-CN" dirty="0"/>
          </a:p>
          <a:p>
            <a:endParaRPr lang="zh-CN" altLang="en-US"/>
          </a:p>
        </p:txBody>
      </p:sp>
      <p:pic>
        <p:nvPicPr>
          <p:cNvPr id="4" name="图片 3"/>
          <p:cNvPicPr>
            <a:picLocks noChangeAspect="1"/>
          </p:cNvPicPr>
          <p:nvPr/>
        </p:nvPicPr>
        <p:blipFill>
          <a:blip r:embed="rId2"/>
          <a:stretch>
            <a:fillRect/>
          </a:stretch>
        </p:blipFill>
        <p:spPr>
          <a:xfrm>
            <a:off x="1019175" y="3467100"/>
            <a:ext cx="2148205" cy="2028825"/>
          </a:xfrm>
          <a:prstGeom prst="rect">
            <a:avLst/>
          </a:prstGeom>
        </p:spPr>
      </p:pic>
      <p:pic>
        <p:nvPicPr>
          <p:cNvPr id="7" name="图片 6"/>
          <p:cNvPicPr>
            <a:picLocks noChangeAspect="1"/>
          </p:cNvPicPr>
          <p:nvPr/>
        </p:nvPicPr>
        <p:blipFill>
          <a:blip r:embed="rId3"/>
          <a:stretch>
            <a:fillRect/>
          </a:stretch>
        </p:blipFill>
        <p:spPr>
          <a:xfrm>
            <a:off x="3747770" y="3450590"/>
            <a:ext cx="2045335" cy="20453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0" y="642850"/>
            <a:ext cx="12192000" cy="532014"/>
            <a:chOff x="0" y="642850"/>
            <a:chExt cx="12192000" cy="532014"/>
          </a:xfrm>
        </p:grpSpPr>
        <p:sp>
          <p:nvSpPr>
            <p:cNvPr id="95" name="文本框 36"/>
            <p:cNvSpPr txBox="1"/>
            <p:nvPr/>
          </p:nvSpPr>
          <p:spPr>
            <a:xfrm>
              <a:off x="1039319" y="684186"/>
              <a:ext cx="184731" cy="461665"/>
            </a:xfrm>
            <a:prstGeom prst="rect">
              <a:avLst/>
            </a:prstGeom>
            <a:noFill/>
          </p:spPr>
          <p:txBody>
            <a:bodyPr wrap="none" rtlCol="0">
              <a:spAutoFit/>
            </a:bodyPr>
            <a:lstStyle/>
            <a:p>
              <a:endParaRPr lang="zh-CN" altLang="en-US" sz="2400" b="1" dirty="0">
                <a:solidFill>
                  <a:schemeClr val="accent4"/>
                </a:solidFill>
                <a:latin typeface="+mn-ea"/>
              </a:endParaRPr>
            </a:p>
          </p:txBody>
        </p:sp>
        <p:sp>
          <p:nvSpPr>
            <p:cNvPr id="96" name="矩形 95"/>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7" name="矩形 96"/>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8" name="矩形 97"/>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圆角矩形 1"/>
          <p:cNvSpPr/>
          <p:nvPr/>
        </p:nvSpPr>
        <p:spPr>
          <a:xfrm>
            <a:off x="2277110" y="2488565"/>
            <a:ext cx="7879080" cy="2886710"/>
          </a:xfrm>
          <a:prstGeom prst="roundRect">
            <a:avLst/>
          </a:prstGeom>
          <a:gradFill>
            <a:gsLst>
              <a:gs pos="0">
                <a:srgbClr val="007BD3"/>
              </a:gs>
              <a:gs pos="100000">
                <a:srgbClr val="034373"/>
              </a:gs>
            </a:gsLst>
            <a:lin scaled="0"/>
          </a:gra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indent="0" algn="ctr">
              <a:lnSpc>
                <a:spcPct val="150000"/>
              </a:lnSpc>
              <a:spcBef>
                <a:spcPts val="750"/>
              </a:spcBef>
              <a:buFont typeface="Wingdings" panose="05000000000000000000" pitchFamily="2" charset="2"/>
              <a:buNone/>
            </a:pPr>
            <a:r>
              <a:rPr lang="en-US" altLang="zh-CN" sz="5400" b="1" dirty="0">
                <a:solidFill>
                  <a:schemeClr val="bg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宋体" panose="02010600030101010101" pitchFamily="2" charset="-122"/>
                <a:sym typeface="+mn-ea"/>
              </a:rPr>
              <a:t>Introduction of grief</a:t>
            </a:r>
            <a:endParaRPr lang="zh-CN" altLang="en-US" sz="5400" b="1" dirty="0">
              <a:solidFill>
                <a:schemeClr val="bg1"/>
              </a:solidFill>
              <a:latin typeface="+mn-ea"/>
              <a:cs typeface="宋体" panose="02010600030101010101" pitchFamily="2" charset="-122"/>
            </a:endParaRPr>
          </a:p>
        </p:txBody>
      </p:sp>
      <p:sp>
        <p:nvSpPr>
          <p:cNvPr id="3" name="文本框 2"/>
          <p:cNvSpPr txBox="1"/>
          <p:nvPr/>
        </p:nvSpPr>
        <p:spPr>
          <a:xfrm>
            <a:off x="1409065" y="642620"/>
            <a:ext cx="6096000" cy="645160"/>
          </a:xfrm>
          <a:prstGeom prst="rect">
            <a:avLst/>
          </a:prstGeom>
          <a:noFill/>
        </p:spPr>
        <p:txBody>
          <a:bodyPr wrap="square" rtlCol="0" anchor="t">
            <a:spAutoFit/>
          </a:bodyPr>
          <a:p>
            <a:pPr algn="ctr"/>
            <a:r>
              <a:rPr lang="en-US" altLang="zh-CN" sz="36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The introduction of grief</a:t>
            </a:r>
            <a:endParaRPr lang="en-US" altLang="zh-CN" sz="36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15"/>
          <p:cNvGrpSpPr/>
          <p:nvPr/>
        </p:nvGrpSpPr>
        <p:grpSpPr>
          <a:xfrm>
            <a:off x="0" y="447192"/>
            <a:ext cx="12192000" cy="922020"/>
            <a:chOff x="0" y="447192"/>
            <a:chExt cx="12192000" cy="922020"/>
          </a:xfrm>
        </p:grpSpPr>
        <p:sp>
          <p:nvSpPr>
            <p:cNvPr id="117" name="文本框 36"/>
            <p:cNvSpPr txBox="1"/>
            <p:nvPr/>
          </p:nvSpPr>
          <p:spPr>
            <a:xfrm>
              <a:off x="2019637" y="447192"/>
              <a:ext cx="4271645" cy="922020"/>
            </a:xfrm>
            <a:prstGeom prst="rect">
              <a:avLst/>
            </a:prstGeom>
            <a:noFill/>
          </p:spPr>
          <p:txBody>
            <a:bodyPr wrap="none" rtlCol="0">
              <a:spAutoFit/>
            </a:bodyPr>
            <a:lstStyle/>
            <a:p>
              <a:r>
                <a:rPr lang="en-US" altLang="zh-CN" sz="54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cs typeface="华文楷体" panose="02010600040101010101" charset="-122"/>
                </a:rPr>
                <a:t>What is grief</a:t>
              </a:r>
              <a:r>
                <a:rPr lang="zh-CN" altLang="en-US" sz="54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cs typeface="华文楷体" panose="02010600040101010101" charset="-122"/>
                </a:rPr>
                <a:t>？</a:t>
              </a:r>
              <a:endParaRPr lang="zh-CN" altLang="en-US" sz="54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cs typeface="华文楷体" panose="02010600040101010101" charset="-122"/>
              </a:endParaRPr>
            </a:p>
          </p:txBody>
        </p:sp>
        <p:sp>
          <p:nvSpPr>
            <p:cNvPr id="118" name="矩形 117"/>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9" name="矩形 118"/>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0" name="矩形 119"/>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1821815" y="1889125"/>
            <a:ext cx="8926195" cy="1319530"/>
          </a:xfrm>
          <a:prstGeom prst="rect">
            <a:avLst/>
          </a:prstGeom>
          <a:noFill/>
        </p:spPr>
        <p:txBody>
          <a:bodyPr wrap="square" rtlCol="0">
            <a:noAutofit/>
          </a:bodyPr>
          <a:lstStyle/>
          <a:p>
            <a:r>
              <a:rPr lang="en-US" altLang="zh-CN" sz="3200" dirty="0">
                <a:latin typeface="华文中宋" panose="02010600040101010101" charset="-122"/>
                <a:ea typeface="华文中宋" panose="02010600040101010101" charset="-122"/>
              </a:rPr>
              <a:t>Grief is thought to be an emotional response to separation, loss, and failure.</a:t>
            </a:r>
            <a:endParaRPr lang="zh-CN" altLang="en-US" sz="3200" dirty="0">
              <a:latin typeface="华文中宋" panose="02010600040101010101" charset="-122"/>
              <a:ea typeface="华文中宋" panose="02010600040101010101" charset="-122"/>
            </a:endParaRPr>
          </a:p>
        </p:txBody>
      </p:sp>
      <p:pic>
        <p:nvPicPr>
          <p:cNvPr id="4" name="图片 3"/>
          <p:cNvPicPr>
            <a:picLocks noChangeAspect="1"/>
          </p:cNvPicPr>
          <p:nvPr/>
        </p:nvPicPr>
        <p:blipFill>
          <a:blip r:embed="rId1"/>
          <a:stretch>
            <a:fillRect/>
          </a:stretch>
        </p:blipFill>
        <p:spPr>
          <a:xfrm>
            <a:off x="2355850" y="3270250"/>
            <a:ext cx="2735580" cy="2712720"/>
          </a:xfrm>
          <a:prstGeom prst="rect">
            <a:avLst/>
          </a:prstGeom>
        </p:spPr>
      </p:pic>
      <p:pic>
        <p:nvPicPr>
          <p:cNvPr id="6" name="图片 5"/>
          <p:cNvPicPr>
            <a:picLocks noChangeAspect="1"/>
          </p:cNvPicPr>
          <p:nvPr/>
        </p:nvPicPr>
        <p:blipFill>
          <a:blip r:embed="rId2"/>
          <a:stretch>
            <a:fillRect/>
          </a:stretch>
        </p:blipFill>
        <p:spPr>
          <a:xfrm>
            <a:off x="5800090" y="3300095"/>
            <a:ext cx="2658110" cy="26835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custDataLst>
              <p:tags r:id="rId1"/>
            </p:custDataLst>
          </p:nvPr>
        </p:nvPicPr>
        <p:blipFill>
          <a:blip r:embed="rId2">
            <a:alphaModFix amt="60000"/>
          </a:blip>
          <a:stretch>
            <a:fillRect/>
          </a:stretch>
        </p:blipFill>
        <p:spPr>
          <a:xfrm>
            <a:off x="8077200" y="2834640"/>
            <a:ext cx="4114800" cy="4114800"/>
          </a:xfrm>
          <a:prstGeom prst="rect">
            <a:avLst/>
          </a:prstGeom>
          <a:noFill/>
          <a:ln w="9525">
            <a:noFill/>
          </a:ln>
          <a:effectLst>
            <a:softEdge rad="165100"/>
          </a:effectLst>
        </p:spPr>
      </p:pic>
      <p:grpSp>
        <p:nvGrpSpPr>
          <p:cNvPr id="158" name="组合 157"/>
          <p:cNvGrpSpPr/>
          <p:nvPr/>
        </p:nvGrpSpPr>
        <p:grpSpPr>
          <a:xfrm>
            <a:off x="0" y="565455"/>
            <a:ext cx="12192000" cy="645160"/>
            <a:chOff x="0" y="565455"/>
            <a:chExt cx="12192000" cy="645160"/>
          </a:xfrm>
        </p:grpSpPr>
        <p:sp>
          <p:nvSpPr>
            <p:cNvPr id="159" name="文本框 36"/>
            <p:cNvSpPr txBox="1"/>
            <p:nvPr/>
          </p:nvSpPr>
          <p:spPr>
            <a:xfrm>
              <a:off x="1608799" y="565455"/>
              <a:ext cx="5027930" cy="645160"/>
            </a:xfrm>
            <a:prstGeom prst="rect">
              <a:avLst/>
            </a:prstGeom>
            <a:noFill/>
          </p:spPr>
          <p:txBody>
            <a:bodyPr wrap="none" rtlCol="0">
              <a:spAutoFit/>
            </a:bodyPr>
            <a:lstStyle/>
            <a:p>
              <a:pPr algn="l"/>
              <a:r>
                <a:rPr lang="en-US" altLang="zh-CN" sz="36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The introduction of grief</a:t>
              </a:r>
              <a:endParaRPr lang="zh-CN" altLang="en-US" sz="3600" b="1" dirty="0">
                <a:solidFill>
                  <a:schemeClr val="accent4"/>
                </a:solidFill>
                <a:latin typeface="+mn-ea"/>
              </a:endParaRPr>
            </a:p>
          </p:txBody>
        </p:sp>
        <p:sp>
          <p:nvSpPr>
            <p:cNvPr id="160" name="矩形 159"/>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1" name="矩形 160"/>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2" name="矩形 161"/>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701040" y="2011245"/>
            <a:ext cx="9144000" cy="3969385"/>
          </a:xfrm>
          <a:prstGeom prst="rect">
            <a:avLst/>
          </a:prstGeom>
          <a:noFill/>
        </p:spPr>
        <p:txBody>
          <a:bodyPr wrap="square" rtlCol="0">
            <a:spAutoFit/>
          </a:bodyPr>
          <a:lstStyle/>
          <a:p>
            <a:pPr indent="457200"/>
            <a:r>
              <a:rPr lang="en-US" altLang="zh-CN" sz="3600" b="1" dirty="0">
                <a:latin typeface="华文楷体" panose="02010600040101010101" charset="-122"/>
                <a:ea typeface="华文楷体" panose="02010600040101010101" charset="-122"/>
              </a:rPr>
              <a:t>Grief can be triggered by external events such as separation, loss and failure. However, due to the influence of different individuals’ evaluation criteria, such as personality characteristics, the same event or situation can cause sadness, or the degree and duration of sadness caused by different individuals vary.</a:t>
            </a:r>
            <a:endParaRPr lang="zh-CN" altLang="en-US" sz="3600" b="1" dirty="0">
              <a:latin typeface="华文楷体" panose="02010600040101010101" charset="-122"/>
              <a:ea typeface="华文楷体" panose="0201060004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文本框 24"/>
          <p:cNvSpPr txBox="1"/>
          <p:nvPr/>
        </p:nvSpPr>
        <p:spPr>
          <a:xfrm>
            <a:off x="6757035" y="2161540"/>
            <a:ext cx="4970780" cy="521970"/>
          </a:xfrm>
          <a:prstGeom prst="rect">
            <a:avLst/>
          </a:prstGeom>
          <a:noFill/>
          <a:effectLst/>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Levinson's core emotion theory</a:t>
            </a:r>
            <a:endParaRPr lang="en-US" altLang="zh-CN" sz="2800" b="1"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p:txBody>
      </p:sp>
      <p:sp>
        <p:nvSpPr>
          <p:cNvPr id="194" name="文本框 24"/>
          <p:cNvSpPr txBox="1"/>
          <p:nvPr/>
        </p:nvSpPr>
        <p:spPr>
          <a:xfrm>
            <a:off x="6757035" y="3284855"/>
            <a:ext cx="4842510" cy="953135"/>
          </a:xfrm>
          <a:prstGeom prst="rect">
            <a:avLst/>
          </a:prstGeom>
          <a:noFill/>
          <a:effectLst/>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James and Grouse's theory of emotional production process</a:t>
            </a:r>
            <a:endParaRPr lang="en-US" altLang="zh-CN" sz="2800" b="1" dirty="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p:txBody>
      </p:sp>
      <p:sp>
        <p:nvSpPr>
          <p:cNvPr id="195" name="文本框 24"/>
          <p:cNvSpPr txBox="1"/>
          <p:nvPr/>
        </p:nvSpPr>
        <p:spPr>
          <a:xfrm>
            <a:off x="6757035" y="4669155"/>
            <a:ext cx="4354195" cy="953135"/>
          </a:xfrm>
          <a:prstGeom prst="rect">
            <a:avLst/>
          </a:prstGeom>
          <a:noFill/>
          <a:effectLst/>
        </p:spPr>
        <p:txBody>
          <a:bodyPr wrap="square" rtlCol="0">
            <a:spAutoFit/>
          </a:bodyPr>
          <a:lstStyle/>
          <a:p>
            <a:r>
              <a:rPr lang="en-US" altLang="zh-CN" sz="2800" b="1" dirty="0">
                <a:solidFill>
                  <a:schemeClr val="bg2">
                    <a:lumMod val="10000"/>
                  </a:schemeClr>
                </a:solidFill>
                <a:latin typeface="华文楷体" panose="02010600040101010101" charset="-122"/>
                <a:ea typeface="华文楷体" panose="02010600040101010101" charset="-122"/>
              </a:rPr>
              <a:t>Izard's Theory of Emotional Differentiation</a:t>
            </a:r>
            <a:endParaRPr lang="en-US" altLang="zh-CN" sz="2800" b="1" dirty="0">
              <a:solidFill>
                <a:schemeClr val="bg2">
                  <a:lumMod val="10000"/>
                </a:schemeClr>
              </a:solidFill>
              <a:latin typeface="华文楷体" panose="02010600040101010101" charset="-122"/>
              <a:ea typeface="华文楷体" panose="02010600040101010101" charset="-122"/>
            </a:endParaRPr>
          </a:p>
        </p:txBody>
      </p:sp>
      <p:grpSp>
        <p:nvGrpSpPr>
          <p:cNvPr id="199" name="组合 198"/>
          <p:cNvGrpSpPr/>
          <p:nvPr/>
        </p:nvGrpSpPr>
        <p:grpSpPr>
          <a:xfrm>
            <a:off x="5428265" y="1969427"/>
            <a:ext cx="1079969" cy="3697836"/>
            <a:chOff x="1492015" y="1858822"/>
            <a:chExt cx="1079969" cy="3697836"/>
          </a:xfrm>
        </p:grpSpPr>
        <p:grpSp>
          <p:nvGrpSpPr>
            <p:cNvPr id="200" name="Group 10"/>
            <p:cNvGrpSpPr/>
            <p:nvPr/>
          </p:nvGrpSpPr>
          <p:grpSpPr>
            <a:xfrm>
              <a:off x="1492015" y="1858822"/>
              <a:ext cx="1079969" cy="1066800"/>
              <a:chOff x="4279221" y="2033354"/>
              <a:chExt cx="1412875" cy="1395646"/>
            </a:xfrm>
          </p:grpSpPr>
          <p:sp>
            <p:nvSpPr>
              <p:cNvPr id="218" name="Freeform 5"/>
              <p:cNvSpPr/>
              <p:nvPr/>
            </p:nvSpPr>
            <p:spPr bwMode="auto">
              <a:xfrm>
                <a:off x="4279221" y="2081212"/>
                <a:ext cx="1412875" cy="1347788"/>
              </a:xfrm>
              <a:custGeom>
                <a:avLst/>
                <a:gdLst>
                  <a:gd name="T0" fmla="*/ 36 w 374"/>
                  <a:gd name="T1" fmla="*/ 145 h 356"/>
                  <a:gd name="T2" fmla="*/ 118 w 374"/>
                  <a:gd name="T3" fmla="*/ 65 h 356"/>
                  <a:gd name="T4" fmla="*/ 271 w 374"/>
                  <a:gd name="T5" fmla="*/ 39 h 356"/>
                  <a:gd name="T6" fmla="*/ 353 w 374"/>
                  <a:gd name="T7" fmla="*/ 207 h 356"/>
                  <a:gd name="T8" fmla="*/ 128 w 374"/>
                  <a:gd name="T9" fmla="*/ 310 h 356"/>
                  <a:gd name="T10" fmla="*/ 35 w 374"/>
                  <a:gd name="T11" fmla="*/ 218 h 356"/>
                  <a:gd name="T12" fmla="*/ 36 w 374"/>
                  <a:gd name="T13" fmla="*/ 145 h 356"/>
                </a:gdLst>
                <a:ahLst/>
                <a:cxnLst>
                  <a:cxn ang="0">
                    <a:pos x="T0" y="T1"/>
                  </a:cxn>
                  <a:cxn ang="0">
                    <a:pos x="T2" y="T3"/>
                  </a:cxn>
                  <a:cxn ang="0">
                    <a:pos x="T4" y="T5"/>
                  </a:cxn>
                  <a:cxn ang="0">
                    <a:pos x="T6" y="T7"/>
                  </a:cxn>
                  <a:cxn ang="0">
                    <a:pos x="T8" y="T9"/>
                  </a:cxn>
                  <a:cxn ang="0">
                    <a:pos x="T10" y="T11"/>
                  </a:cxn>
                  <a:cxn ang="0">
                    <a:pos x="T12" y="T13"/>
                  </a:cxn>
                </a:cxnLst>
                <a:rect l="0" t="0" r="r" b="b"/>
                <a:pathLst>
                  <a:path w="374" h="356">
                    <a:moveTo>
                      <a:pt x="36" y="145"/>
                    </a:moveTo>
                    <a:cubicBezTo>
                      <a:pt x="61" y="130"/>
                      <a:pt x="78" y="127"/>
                      <a:pt x="118" y="65"/>
                    </a:cubicBezTo>
                    <a:cubicBezTo>
                      <a:pt x="159" y="3"/>
                      <a:pt x="231" y="0"/>
                      <a:pt x="271" y="39"/>
                    </a:cubicBezTo>
                    <a:cubicBezTo>
                      <a:pt x="311" y="78"/>
                      <a:pt x="374" y="119"/>
                      <a:pt x="353" y="207"/>
                    </a:cubicBezTo>
                    <a:cubicBezTo>
                      <a:pt x="332" y="296"/>
                      <a:pt x="216" y="356"/>
                      <a:pt x="128" y="310"/>
                    </a:cubicBezTo>
                    <a:cubicBezTo>
                      <a:pt x="76" y="282"/>
                      <a:pt x="53" y="251"/>
                      <a:pt x="35" y="218"/>
                    </a:cubicBezTo>
                    <a:cubicBezTo>
                      <a:pt x="23" y="196"/>
                      <a:pt x="0" y="166"/>
                      <a:pt x="36" y="145"/>
                    </a:cubicBezTo>
                    <a:close/>
                  </a:path>
                </a:pathLst>
              </a:custGeom>
              <a:gradFill>
                <a:gsLst>
                  <a:gs pos="100000">
                    <a:schemeClr val="bg2">
                      <a:lumMod val="50000"/>
                    </a:schemeClr>
                  </a:gs>
                  <a:gs pos="0">
                    <a:schemeClr val="accent2">
                      <a:alpha val="8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sp>
            <p:nvSpPr>
              <p:cNvPr id="219" name="Freeform 6"/>
              <p:cNvSpPr/>
              <p:nvPr/>
            </p:nvSpPr>
            <p:spPr bwMode="auto">
              <a:xfrm>
                <a:off x="4377645" y="2033354"/>
                <a:ext cx="1216025" cy="1336675"/>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grpSp>
        <p:grpSp>
          <p:nvGrpSpPr>
            <p:cNvPr id="201" name="Group 11"/>
            <p:cNvGrpSpPr/>
            <p:nvPr/>
          </p:nvGrpSpPr>
          <p:grpSpPr>
            <a:xfrm>
              <a:off x="1492015" y="3174340"/>
              <a:ext cx="1079969" cy="1066800"/>
              <a:chOff x="4279221" y="2033354"/>
              <a:chExt cx="1412875" cy="1395646"/>
            </a:xfrm>
          </p:grpSpPr>
          <p:sp>
            <p:nvSpPr>
              <p:cNvPr id="216" name="Freeform 5"/>
              <p:cNvSpPr/>
              <p:nvPr/>
            </p:nvSpPr>
            <p:spPr bwMode="auto">
              <a:xfrm>
                <a:off x="4279221" y="2081212"/>
                <a:ext cx="1412875" cy="1347788"/>
              </a:xfrm>
              <a:custGeom>
                <a:avLst/>
                <a:gdLst>
                  <a:gd name="T0" fmla="*/ 36 w 374"/>
                  <a:gd name="T1" fmla="*/ 145 h 356"/>
                  <a:gd name="T2" fmla="*/ 118 w 374"/>
                  <a:gd name="T3" fmla="*/ 65 h 356"/>
                  <a:gd name="T4" fmla="*/ 271 w 374"/>
                  <a:gd name="T5" fmla="*/ 39 h 356"/>
                  <a:gd name="T6" fmla="*/ 353 w 374"/>
                  <a:gd name="T7" fmla="*/ 207 h 356"/>
                  <a:gd name="T8" fmla="*/ 128 w 374"/>
                  <a:gd name="T9" fmla="*/ 310 h 356"/>
                  <a:gd name="T10" fmla="*/ 35 w 374"/>
                  <a:gd name="T11" fmla="*/ 218 h 356"/>
                  <a:gd name="T12" fmla="*/ 36 w 374"/>
                  <a:gd name="T13" fmla="*/ 145 h 356"/>
                </a:gdLst>
                <a:ahLst/>
                <a:cxnLst>
                  <a:cxn ang="0">
                    <a:pos x="T0" y="T1"/>
                  </a:cxn>
                  <a:cxn ang="0">
                    <a:pos x="T2" y="T3"/>
                  </a:cxn>
                  <a:cxn ang="0">
                    <a:pos x="T4" y="T5"/>
                  </a:cxn>
                  <a:cxn ang="0">
                    <a:pos x="T6" y="T7"/>
                  </a:cxn>
                  <a:cxn ang="0">
                    <a:pos x="T8" y="T9"/>
                  </a:cxn>
                  <a:cxn ang="0">
                    <a:pos x="T10" y="T11"/>
                  </a:cxn>
                  <a:cxn ang="0">
                    <a:pos x="T12" y="T13"/>
                  </a:cxn>
                </a:cxnLst>
                <a:rect l="0" t="0" r="r" b="b"/>
                <a:pathLst>
                  <a:path w="374" h="356">
                    <a:moveTo>
                      <a:pt x="36" y="145"/>
                    </a:moveTo>
                    <a:cubicBezTo>
                      <a:pt x="61" y="130"/>
                      <a:pt x="78" y="127"/>
                      <a:pt x="118" y="65"/>
                    </a:cubicBezTo>
                    <a:cubicBezTo>
                      <a:pt x="159" y="3"/>
                      <a:pt x="231" y="0"/>
                      <a:pt x="271" y="39"/>
                    </a:cubicBezTo>
                    <a:cubicBezTo>
                      <a:pt x="311" y="78"/>
                      <a:pt x="374" y="119"/>
                      <a:pt x="353" y="207"/>
                    </a:cubicBezTo>
                    <a:cubicBezTo>
                      <a:pt x="332" y="296"/>
                      <a:pt x="216" y="356"/>
                      <a:pt x="128" y="310"/>
                    </a:cubicBezTo>
                    <a:cubicBezTo>
                      <a:pt x="76" y="282"/>
                      <a:pt x="53" y="251"/>
                      <a:pt x="35" y="218"/>
                    </a:cubicBezTo>
                    <a:cubicBezTo>
                      <a:pt x="23" y="196"/>
                      <a:pt x="0" y="166"/>
                      <a:pt x="36" y="145"/>
                    </a:cubicBezTo>
                    <a:close/>
                  </a:path>
                </a:pathLst>
              </a:custGeom>
              <a:gradFill>
                <a:gsLst>
                  <a:gs pos="100000">
                    <a:schemeClr val="bg2">
                      <a:lumMod val="50000"/>
                    </a:schemeClr>
                  </a:gs>
                  <a:gs pos="0">
                    <a:schemeClr val="accent2">
                      <a:alpha val="8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sp>
            <p:nvSpPr>
              <p:cNvPr id="217" name="Freeform 6"/>
              <p:cNvSpPr/>
              <p:nvPr/>
            </p:nvSpPr>
            <p:spPr bwMode="auto">
              <a:xfrm>
                <a:off x="4377645" y="2033354"/>
                <a:ext cx="1216025" cy="1336675"/>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grpSp>
        <p:grpSp>
          <p:nvGrpSpPr>
            <p:cNvPr id="202" name="Group 14"/>
            <p:cNvGrpSpPr/>
            <p:nvPr/>
          </p:nvGrpSpPr>
          <p:grpSpPr>
            <a:xfrm>
              <a:off x="1492015" y="4489858"/>
              <a:ext cx="1079969" cy="1066800"/>
              <a:chOff x="4279221" y="2033354"/>
              <a:chExt cx="1412875" cy="1395646"/>
            </a:xfrm>
          </p:grpSpPr>
          <p:sp>
            <p:nvSpPr>
              <p:cNvPr id="214" name="Freeform 5"/>
              <p:cNvSpPr/>
              <p:nvPr/>
            </p:nvSpPr>
            <p:spPr bwMode="auto">
              <a:xfrm>
                <a:off x="4279221" y="2081212"/>
                <a:ext cx="1412875" cy="1347788"/>
              </a:xfrm>
              <a:custGeom>
                <a:avLst/>
                <a:gdLst>
                  <a:gd name="T0" fmla="*/ 36 w 374"/>
                  <a:gd name="T1" fmla="*/ 145 h 356"/>
                  <a:gd name="T2" fmla="*/ 118 w 374"/>
                  <a:gd name="T3" fmla="*/ 65 h 356"/>
                  <a:gd name="T4" fmla="*/ 271 w 374"/>
                  <a:gd name="T5" fmla="*/ 39 h 356"/>
                  <a:gd name="T6" fmla="*/ 353 w 374"/>
                  <a:gd name="T7" fmla="*/ 207 h 356"/>
                  <a:gd name="T8" fmla="*/ 128 w 374"/>
                  <a:gd name="T9" fmla="*/ 310 h 356"/>
                  <a:gd name="T10" fmla="*/ 35 w 374"/>
                  <a:gd name="T11" fmla="*/ 218 h 356"/>
                  <a:gd name="T12" fmla="*/ 36 w 374"/>
                  <a:gd name="T13" fmla="*/ 145 h 356"/>
                </a:gdLst>
                <a:ahLst/>
                <a:cxnLst>
                  <a:cxn ang="0">
                    <a:pos x="T0" y="T1"/>
                  </a:cxn>
                  <a:cxn ang="0">
                    <a:pos x="T2" y="T3"/>
                  </a:cxn>
                  <a:cxn ang="0">
                    <a:pos x="T4" y="T5"/>
                  </a:cxn>
                  <a:cxn ang="0">
                    <a:pos x="T6" y="T7"/>
                  </a:cxn>
                  <a:cxn ang="0">
                    <a:pos x="T8" y="T9"/>
                  </a:cxn>
                  <a:cxn ang="0">
                    <a:pos x="T10" y="T11"/>
                  </a:cxn>
                  <a:cxn ang="0">
                    <a:pos x="T12" y="T13"/>
                  </a:cxn>
                </a:cxnLst>
                <a:rect l="0" t="0" r="r" b="b"/>
                <a:pathLst>
                  <a:path w="374" h="356">
                    <a:moveTo>
                      <a:pt x="36" y="145"/>
                    </a:moveTo>
                    <a:cubicBezTo>
                      <a:pt x="61" y="130"/>
                      <a:pt x="78" y="127"/>
                      <a:pt x="118" y="65"/>
                    </a:cubicBezTo>
                    <a:cubicBezTo>
                      <a:pt x="159" y="3"/>
                      <a:pt x="231" y="0"/>
                      <a:pt x="271" y="39"/>
                    </a:cubicBezTo>
                    <a:cubicBezTo>
                      <a:pt x="311" y="78"/>
                      <a:pt x="374" y="119"/>
                      <a:pt x="353" y="207"/>
                    </a:cubicBezTo>
                    <a:cubicBezTo>
                      <a:pt x="332" y="296"/>
                      <a:pt x="216" y="356"/>
                      <a:pt x="128" y="310"/>
                    </a:cubicBezTo>
                    <a:cubicBezTo>
                      <a:pt x="76" y="282"/>
                      <a:pt x="53" y="251"/>
                      <a:pt x="35" y="218"/>
                    </a:cubicBezTo>
                    <a:cubicBezTo>
                      <a:pt x="23" y="196"/>
                      <a:pt x="0" y="166"/>
                      <a:pt x="36" y="145"/>
                    </a:cubicBezTo>
                    <a:close/>
                  </a:path>
                </a:pathLst>
              </a:custGeom>
              <a:gradFill>
                <a:gsLst>
                  <a:gs pos="100000">
                    <a:schemeClr val="bg2">
                      <a:lumMod val="50000"/>
                    </a:schemeClr>
                  </a:gs>
                  <a:gs pos="0">
                    <a:schemeClr val="accent2">
                      <a:alpha val="8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sp>
            <p:nvSpPr>
              <p:cNvPr id="215" name="Freeform 6"/>
              <p:cNvSpPr/>
              <p:nvPr/>
            </p:nvSpPr>
            <p:spPr bwMode="auto">
              <a:xfrm>
                <a:off x="4377645" y="2033354"/>
                <a:ext cx="1216025" cy="1336675"/>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mn-ea"/>
                </a:endParaRPr>
              </a:p>
            </p:txBody>
          </p:sp>
        </p:grpSp>
        <p:grpSp>
          <p:nvGrpSpPr>
            <p:cNvPr id="203" name="Group 60"/>
            <p:cNvGrpSpPr/>
            <p:nvPr/>
          </p:nvGrpSpPr>
          <p:grpSpPr>
            <a:xfrm>
              <a:off x="1879811" y="2211247"/>
              <a:ext cx="360362" cy="361951"/>
              <a:chOff x="5554663" y="3971925"/>
              <a:chExt cx="360362" cy="361951"/>
            </a:xfrm>
            <a:solidFill>
              <a:sysClr val="window" lastClr="FFFFFF"/>
            </a:solidFill>
          </p:grpSpPr>
          <p:sp>
            <p:nvSpPr>
              <p:cNvPr id="212" name="Freeform 61"/>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13" name="Freeform 62"/>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grpSp>
        <p:sp>
          <p:nvSpPr>
            <p:cNvPr id="204" name="Freeform 63"/>
            <p:cNvSpPr>
              <a:spLocks noEditPoints="1"/>
            </p:cNvSpPr>
            <p:nvPr/>
          </p:nvSpPr>
          <p:spPr bwMode="auto">
            <a:xfrm>
              <a:off x="1851818" y="3525971"/>
              <a:ext cx="360363" cy="363538"/>
            </a:xfrm>
            <a:custGeom>
              <a:avLst/>
              <a:gdLst>
                <a:gd name="T0" fmla="*/ 30 w 96"/>
                <a:gd name="T1" fmla="*/ 96 h 96"/>
                <a:gd name="T2" fmla="*/ 60 w 96"/>
                <a:gd name="T3" fmla="*/ 66 h 96"/>
                <a:gd name="T4" fmla="*/ 57 w 96"/>
                <a:gd name="T5" fmla="*/ 54 h 96"/>
                <a:gd name="T6" fmla="*/ 69 w 96"/>
                <a:gd name="T7" fmla="*/ 42 h 96"/>
                <a:gd name="T8" fmla="*/ 76 w 96"/>
                <a:gd name="T9" fmla="*/ 42 h 96"/>
                <a:gd name="T10" fmla="*/ 76 w 96"/>
                <a:gd name="T11" fmla="*/ 35 h 96"/>
                <a:gd name="T12" fmla="*/ 77 w 96"/>
                <a:gd name="T13" fmla="*/ 34 h 96"/>
                <a:gd name="T14" fmla="*/ 84 w 96"/>
                <a:gd name="T15" fmla="*/ 34 h 96"/>
                <a:gd name="T16" fmla="*/ 84 w 96"/>
                <a:gd name="T17" fmla="*/ 27 h 96"/>
                <a:gd name="T18" fmla="*/ 85 w 96"/>
                <a:gd name="T19" fmla="*/ 26 h 96"/>
                <a:gd name="T20" fmla="*/ 92 w 96"/>
                <a:gd name="T21" fmla="*/ 26 h 96"/>
                <a:gd name="T22" fmla="*/ 92 w 96"/>
                <a:gd name="T23" fmla="*/ 19 h 96"/>
                <a:gd name="T24" fmla="*/ 96 w 96"/>
                <a:gd name="T25" fmla="*/ 15 h 96"/>
                <a:gd name="T26" fmla="*/ 96 w 96"/>
                <a:gd name="T27" fmla="*/ 0 h 96"/>
                <a:gd name="T28" fmla="*/ 81 w 96"/>
                <a:gd name="T29" fmla="*/ 0 h 96"/>
                <a:gd name="T30" fmla="*/ 42 w 96"/>
                <a:gd name="T31" fmla="*/ 39 h 96"/>
                <a:gd name="T32" fmla="*/ 30 w 96"/>
                <a:gd name="T33" fmla="*/ 36 h 96"/>
                <a:gd name="T34" fmla="*/ 0 w 96"/>
                <a:gd name="T35" fmla="*/ 66 h 96"/>
                <a:gd name="T36" fmla="*/ 30 w 96"/>
                <a:gd name="T37" fmla="*/ 96 h 96"/>
                <a:gd name="T38" fmla="*/ 22 w 96"/>
                <a:gd name="T39" fmla="*/ 66 h 96"/>
                <a:gd name="T40" fmla="*/ 30 w 96"/>
                <a:gd name="T41" fmla="*/ 74 h 96"/>
                <a:gd name="T42" fmla="*/ 22 w 96"/>
                <a:gd name="T43" fmla="*/ 82 h 96"/>
                <a:gd name="T44" fmla="*/ 14 w 96"/>
                <a:gd name="T45" fmla="*/ 74 h 96"/>
                <a:gd name="T46" fmla="*/ 22 w 96"/>
                <a:gd name="T47" fmla="*/ 6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30" y="96"/>
                  </a:moveTo>
                  <a:cubicBezTo>
                    <a:pt x="47" y="96"/>
                    <a:pt x="60" y="83"/>
                    <a:pt x="60" y="66"/>
                  </a:cubicBezTo>
                  <a:cubicBezTo>
                    <a:pt x="60" y="62"/>
                    <a:pt x="59" y="57"/>
                    <a:pt x="57" y="54"/>
                  </a:cubicBezTo>
                  <a:cubicBezTo>
                    <a:pt x="69" y="42"/>
                    <a:pt x="69" y="42"/>
                    <a:pt x="69" y="42"/>
                  </a:cubicBezTo>
                  <a:cubicBezTo>
                    <a:pt x="76" y="42"/>
                    <a:pt x="76" y="42"/>
                    <a:pt x="76" y="42"/>
                  </a:cubicBezTo>
                  <a:cubicBezTo>
                    <a:pt x="76" y="35"/>
                    <a:pt x="76" y="35"/>
                    <a:pt x="76" y="35"/>
                  </a:cubicBezTo>
                  <a:cubicBezTo>
                    <a:pt x="77" y="34"/>
                    <a:pt x="77" y="34"/>
                    <a:pt x="77" y="34"/>
                  </a:cubicBezTo>
                  <a:cubicBezTo>
                    <a:pt x="84" y="34"/>
                    <a:pt x="84" y="34"/>
                    <a:pt x="84" y="34"/>
                  </a:cubicBezTo>
                  <a:cubicBezTo>
                    <a:pt x="84" y="27"/>
                    <a:pt x="84" y="27"/>
                    <a:pt x="84" y="27"/>
                  </a:cubicBezTo>
                  <a:cubicBezTo>
                    <a:pt x="85" y="26"/>
                    <a:pt x="85" y="26"/>
                    <a:pt x="85" y="26"/>
                  </a:cubicBezTo>
                  <a:cubicBezTo>
                    <a:pt x="92" y="26"/>
                    <a:pt x="92" y="26"/>
                    <a:pt x="92" y="26"/>
                  </a:cubicBezTo>
                  <a:cubicBezTo>
                    <a:pt x="92" y="19"/>
                    <a:pt x="92" y="19"/>
                    <a:pt x="92" y="19"/>
                  </a:cubicBezTo>
                  <a:cubicBezTo>
                    <a:pt x="96" y="15"/>
                    <a:pt x="96" y="15"/>
                    <a:pt x="96" y="15"/>
                  </a:cubicBezTo>
                  <a:cubicBezTo>
                    <a:pt x="96" y="0"/>
                    <a:pt x="96" y="0"/>
                    <a:pt x="96" y="0"/>
                  </a:cubicBezTo>
                  <a:cubicBezTo>
                    <a:pt x="81" y="0"/>
                    <a:pt x="81" y="0"/>
                    <a:pt x="81" y="0"/>
                  </a:cubicBezTo>
                  <a:cubicBezTo>
                    <a:pt x="42" y="39"/>
                    <a:pt x="42" y="39"/>
                    <a:pt x="42" y="39"/>
                  </a:cubicBezTo>
                  <a:cubicBezTo>
                    <a:pt x="39" y="37"/>
                    <a:pt x="34" y="36"/>
                    <a:pt x="30" y="36"/>
                  </a:cubicBezTo>
                  <a:cubicBezTo>
                    <a:pt x="13" y="36"/>
                    <a:pt x="0" y="49"/>
                    <a:pt x="0" y="66"/>
                  </a:cubicBezTo>
                  <a:cubicBezTo>
                    <a:pt x="0" y="83"/>
                    <a:pt x="13" y="96"/>
                    <a:pt x="30" y="96"/>
                  </a:cubicBezTo>
                  <a:close/>
                  <a:moveTo>
                    <a:pt x="22" y="66"/>
                  </a:moveTo>
                  <a:cubicBezTo>
                    <a:pt x="26" y="66"/>
                    <a:pt x="30" y="70"/>
                    <a:pt x="30" y="74"/>
                  </a:cubicBezTo>
                  <a:cubicBezTo>
                    <a:pt x="30" y="78"/>
                    <a:pt x="26" y="82"/>
                    <a:pt x="22" y="82"/>
                  </a:cubicBezTo>
                  <a:cubicBezTo>
                    <a:pt x="18" y="82"/>
                    <a:pt x="14" y="78"/>
                    <a:pt x="14" y="74"/>
                  </a:cubicBezTo>
                  <a:cubicBezTo>
                    <a:pt x="14" y="70"/>
                    <a:pt x="18" y="66"/>
                    <a:pt x="22" y="6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grpSp>
          <p:nvGrpSpPr>
            <p:cNvPr id="205" name="Group 64"/>
            <p:cNvGrpSpPr/>
            <p:nvPr/>
          </p:nvGrpSpPr>
          <p:grpSpPr>
            <a:xfrm>
              <a:off x="1851024" y="4842283"/>
              <a:ext cx="361950" cy="361950"/>
              <a:chOff x="3390900" y="3248025"/>
              <a:chExt cx="361950" cy="361950"/>
            </a:xfrm>
            <a:solidFill>
              <a:sysClr val="window" lastClr="FFFFFF"/>
            </a:solidFill>
          </p:grpSpPr>
          <p:sp>
            <p:nvSpPr>
              <p:cNvPr id="206" name="Freeform 65"/>
              <p:cNvSpPr/>
              <p:nvPr/>
            </p:nvSpPr>
            <p:spPr bwMode="auto">
              <a:xfrm>
                <a:off x="3436938" y="3324225"/>
                <a:ext cx="269875" cy="225425"/>
              </a:xfrm>
              <a:custGeom>
                <a:avLst/>
                <a:gdLst>
                  <a:gd name="T0" fmla="*/ 70 w 72"/>
                  <a:gd name="T1" fmla="*/ 56 h 60"/>
                  <a:gd name="T2" fmla="*/ 64 w 72"/>
                  <a:gd name="T3" fmla="*/ 50 h 60"/>
                  <a:gd name="T4" fmla="*/ 64 w 72"/>
                  <a:gd name="T5" fmla="*/ 36 h 60"/>
                  <a:gd name="T6" fmla="*/ 48 w 72"/>
                  <a:gd name="T7" fmla="*/ 11 h 60"/>
                  <a:gd name="T8" fmla="*/ 36 w 72"/>
                  <a:gd name="T9" fmla="*/ 0 h 60"/>
                  <a:gd name="T10" fmla="*/ 24 w 72"/>
                  <a:gd name="T11" fmla="*/ 11 h 60"/>
                  <a:gd name="T12" fmla="*/ 8 w 72"/>
                  <a:gd name="T13" fmla="*/ 36 h 60"/>
                  <a:gd name="T14" fmla="*/ 8 w 72"/>
                  <a:gd name="T15" fmla="*/ 50 h 60"/>
                  <a:gd name="T16" fmla="*/ 2 w 72"/>
                  <a:gd name="T17" fmla="*/ 56 h 60"/>
                  <a:gd name="T18" fmla="*/ 0 w 72"/>
                  <a:gd name="T19" fmla="*/ 58 h 60"/>
                  <a:gd name="T20" fmla="*/ 2 w 72"/>
                  <a:gd name="T21" fmla="*/ 60 h 60"/>
                  <a:gd name="T22" fmla="*/ 70 w 72"/>
                  <a:gd name="T23" fmla="*/ 60 h 60"/>
                  <a:gd name="T24" fmla="*/ 72 w 72"/>
                  <a:gd name="T25" fmla="*/ 58 h 60"/>
                  <a:gd name="T26" fmla="*/ 70 w 72"/>
                  <a:gd name="T2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60">
                    <a:moveTo>
                      <a:pt x="70" y="56"/>
                    </a:moveTo>
                    <a:cubicBezTo>
                      <a:pt x="67" y="56"/>
                      <a:pt x="64" y="53"/>
                      <a:pt x="64" y="50"/>
                    </a:cubicBezTo>
                    <a:cubicBezTo>
                      <a:pt x="64" y="36"/>
                      <a:pt x="64" y="36"/>
                      <a:pt x="64" y="36"/>
                    </a:cubicBezTo>
                    <a:cubicBezTo>
                      <a:pt x="64" y="25"/>
                      <a:pt x="58" y="15"/>
                      <a:pt x="48" y="11"/>
                    </a:cubicBezTo>
                    <a:cubicBezTo>
                      <a:pt x="47" y="5"/>
                      <a:pt x="42" y="0"/>
                      <a:pt x="36" y="0"/>
                    </a:cubicBezTo>
                    <a:cubicBezTo>
                      <a:pt x="30" y="0"/>
                      <a:pt x="25" y="5"/>
                      <a:pt x="24" y="11"/>
                    </a:cubicBezTo>
                    <a:cubicBezTo>
                      <a:pt x="14" y="15"/>
                      <a:pt x="8" y="25"/>
                      <a:pt x="8" y="36"/>
                    </a:cubicBezTo>
                    <a:cubicBezTo>
                      <a:pt x="8" y="50"/>
                      <a:pt x="8" y="50"/>
                      <a:pt x="8" y="50"/>
                    </a:cubicBezTo>
                    <a:cubicBezTo>
                      <a:pt x="8" y="53"/>
                      <a:pt x="5" y="56"/>
                      <a:pt x="2" y="56"/>
                    </a:cubicBezTo>
                    <a:cubicBezTo>
                      <a:pt x="1" y="56"/>
                      <a:pt x="0" y="57"/>
                      <a:pt x="0" y="58"/>
                    </a:cubicBezTo>
                    <a:cubicBezTo>
                      <a:pt x="0" y="59"/>
                      <a:pt x="1" y="60"/>
                      <a:pt x="2" y="60"/>
                    </a:cubicBezTo>
                    <a:cubicBezTo>
                      <a:pt x="70" y="60"/>
                      <a:pt x="70" y="60"/>
                      <a:pt x="70" y="60"/>
                    </a:cubicBezTo>
                    <a:cubicBezTo>
                      <a:pt x="71" y="60"/>
                      <a:pt x="72" y="59"/>
                      <a:pt x="72" y="58"/>
                    </a:cubicBezTo>
                    <a:cubicBezTo>
                      <a:pt x="72" y="57"/>
                      <a:pt x="71" y="56"/>
                      <a:pt x="7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07" name="Freeform 66"/>
              <p:cNvSpPr/>
              <p:nvPr/>
            </p:nvSpPr>
            <p:spPr bwMode="auto">
              <a:xfrm>
                <a:off x="3533775" y="3565525"/>
                <a:ext cx="76200" cy="44450"/>
              </a:xfrm>
              <a:custGeom>
                <a:avLst/>
                <a:gdLst>
                  <a:gd name="T0" fmla="*/ 18 w 20"/>
                  <a:gd name="T1" fmla="*/ 0 h 12"/>
                  <a:gd name="T2" fmla="*/ 2 w 20"/>
                  <a:gd name="T3" fmla="*/ 0 h 12"/>
                  <a:gd name="T4" fmla="*/ 0 w 20"/>
                  <a:gd name="T5" fmla="*/ 2 h 12"/>
                  <a:gd name="T6" fmla="*/ 10 w 20"/>
                  <a:gd name="T7" fmla="*/ 12 h 12"/>
                  <a:gd name="T8" fmla="*/ 20 w 20"/>
                  <a:gd name="T9" fmla="*/ 2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2" y="0"/>
                      <a:pt x="2" y="0"/>
                      <a:pt x="2" y="0"/>
                    </a:cubicBezTo>
                    <a:cubicBezTo>
                      <a:pt x="1" y="0"/>
                      <a:pt x="0" y="1"/>
                      <a:pt x="0" y="2"/>
                    </a:cubicBezTo>
                    <a:cubicBezTo>
                      <a:pt x="0" y="8"/>
                      <a:pt x="4" y="12"/>
                      <a:pt x="10" y="12"/>
                    </a:cubicBezTo>
                    <a:cubicBezTo>
                      <a:pt x="16" y="12"/>
                      <a:pt x="20" y="8"/>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08" name="Freeform 67"/>
              <p:cNvSpPr/>
              <p:nvPr/>
            </p:nvSpPr>
            <p:spPr bwMode="auto">
              <a:xfrm>
                <a:off x="3436938" y="3294063"/>
                <a:ext cx="96838"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09" name="Freeform 68"/>
              <p:cNvSpPr/>
              <p:nvPr/>
            </p:nvSpPr>
            <p:spPr bwMode="auto">
              <a:xfrm>
                <a:off x="3390900" y="3248025"/>
                <a:ext cx="142875" cy="142875"/>
              </a:xfrm>
              <a:custGeom>
                <a:avLst/>
                <a:gdLst>
                  <a:gd name="T0" fmla="*/ 36 w 38"/>
                  <a:gd name="T1" fmla="*/ 4 h 38"/>
                  <a:gd name="T2" fmla="*/ 38 w 38"/>
                  <a:gd name="T3" fmla="*/ 2 h 38"/>
                  <a:gd name="T4" fmla="*/ 36 w 38"/>
                  <a:gd name="T5" fmla="*/ 0 h 38"/>
                  <a:gd name="T6" fmla="*/ 0 w 38"/>
                  <a:gd name="T7" fmla="*/ 36 h 38"/>
                  <a:gd name="T8" fmla="*/ 2 w 38"/>
                  <a:gd name="T9" fmla="*/ 38 h 38"/>
                  <a:gd name="T10" fmla="*/ 4 w 38"/>
                  <a:gd name="T11" fmla="*/ 36 h 38"/>
                  <a:gd name="T12" fmla="*/ 36 w 38"/>
                  <a:gd name="T13" fmla="*/ 4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36" y="4"/>
                    </a:moveTo>
                    <a:cubicBezTo>
                      <a:pt x="37" y="4"/>
                      <a:pt x="38" y="3"/>
                      <a:pt x="38" y="2"/>
                    </a:cubicBezTo>
                    <a:cubicBezTo>
                      <a:pt x="38" y="1"/>
                      <a:pt x="37" y="0"/>
                      <a:pt x="36" y="0"/>
                    </a:cubicBezTo>
                    <a:cubicBezTo>
                      <a:pt x="16" y="0"/>
                      <a:pt x="0" y="16"/>
                      <a:pt x="0" y="36"/>
                    </a:cubicBezTo>
                    <a:cubicBezTo>
                      <a:pt x="0" y="37"/>
                      <a:pt x="1" y="38"/>
                      <a:pt x="2" y="38"/>
                    </a:cubicBezTo>
                    <a:cubicBezTo>
                      <a:pt x="3" y="38"/>
                      <a:pt x="4" y="37"/>
                      <a:pt x="4" y="36"/>
                    </a:cubicBezTo>
                    <a:cubicBezTo>
                      <a:pt x="4" y="18"/>
                      <a:pt x="18" y="4"/>
                      <a:pt x="3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10" name="Freeform 69"/>
              <p:cNvSpPr/>
              <p:nvPr/>
            </p:nvSpPr>
            <p:spPr bwMode="auto">
              <a:xfrm>
                <a:off x="3609975" y="3294063"/>
                <a:ext cx="96838" cy="96838"/>
              </a:xfrm>
              <a:custGeom>
                <a:avLst/>
                <a:gdLst>
                  <a:gd name="T0" fmla="*/ 2 w 26"/>
                  <a:gd name="T1" fmla="*/ 0 h 26"/>
                  <a:gd name="T2" fmla="*/ 0 w 26"/>
                  <a:gd name="T3" fmla="*/ 2 h 26"/>
                  <a:gd name="T4" fmla="*/ 2 w 26"/>
                  <a:gd name="T5" fmla="*/ 4 h 26"/>
                  <a:gd name="T6" fmla="*/ 22 w 26"/>
                  <a:gd name="T7" fmla="*/ 24 h 26"/>
                  <a:gd name="T8" fmla="*/ 24 w 26"/>
                  <a:gd name="T9" fmla="*/ 26 h 26"/>
                  <a:gd name="T10" fmla="*/ 26 w 26"/>
                  <a:gd name="T11" fmla="*/ 24 h 26"/>
                  <a:gd name="T12" fmla="*/ 2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 y="0"/>
                    </a:moveTo>
                    <a:cubicBezTo>
                      <a:pt x="1" y="0"/>
                      <a:pt x="0" y="1"/>
                      <a:pt x="0" y="2"/>
                    </a:cubicBezTo>
                    <a:cubicBezTo>
                      <a:pt x="0" y="3"/>
                      <a:pt x="1" y="4"/>
                      <a:pt x="2" y="4"/>
                    </a:cubicBezTo>
                    <a:cubicBezTo>
                      <a:pt x="13" y="4"/>
                      <a:pt x="22" y="13"/>
                      <a:pt x="22" y="24"/>
                    </a:cubicBezTo>
                    <a:cubicBezTo>
                      <a:pt x="22" y="25"/>
                      <a:pt x="23" y="26"/>
                      <a:pt x="24" y="26"/>
                    </a:cubicBezTo>
                    <a:cubicBezTo>
                      <a:pt x="25" y="26"/>
                      <a:pt x="26" y="25"/>
                      <a:pt x="26" y="24"/>
                    </a:cubicBezTo>
                    <a:cubicBezTo>
                      <a:pt x="26" y="11"/>
                      <a:pt x="15"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sp>
            <p:nvSpPr>
              <p:cNvPr id="211" name="Freeform 70"/>
              <p:cNvSpPr/>
              <p:nvPr/>
            </p:nvSpPr>
            <p:spPr bwMode="auto">
              <a:xfrm>
                <a:off x="3609975" y="3248025"/>
                <a:ext cx="142875" cy="142875"/>
              </a:xfrm>
              <a:custGeom>
                <a:avLst/>
                <a:gdLst>
                  <a:gd name="T0" fmla="*/ 2 w 38"/>
                  <a:gd name="T1" fmla="*/ 0 h 38"/>
                  <a:gd name="T2" fmla="*/ 0 w 38"/>
                  <a:gd name="T3" fmla="*/ 2 h 38"/>
                  <a:gd name="T4" fmla="*/ 2 w 38"/>
                  <a:gd name="T5" fmla="*/ 4 h 38"/>
                  <a:gd name="T6" fmla="*/ 34 w 38"/>
                  <a:gd name="T7" fmla="*/ 36 h 38"/>
                  <a:gd name="T8" fmla="*/ 36 w 38"/>
                  <a:gd name="T9" fmla="*/ 38 h 38"/>
                  <a:gd name="T10" fmla="*/ 38 w 38"/>
                  <a:gd name="T11" fmla="*/ 36 h 38"/>
                  <a:gd name="T12" fmla="*/ 2 w 38"/>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2" y="0"/>
                    </a:moveTo>
                    <a:cubicBezTo>
                      <a:pt x="1" y="0"/>
                      <a:pt x="0" y="1"/>
                      <a:pt x="0" y="2"/>
                    </a:cubicBezTo>
                    <a:cubicBezTo>
                      <a:pt x="0" y="3"/>
                      <a:pt x="1" y="4"/>
                      <a:pt x="2" y="4"/>
                    </a:cubicBezTo>
                    <a:cubicBezTo>
                      <a:pt x="20" y="4"/>
                      <a:pt x="34" y="18"/>
                      <a:pt x="34" y="36"/>
                    </a:cubicBezTo>
                    <a:cubicBezTo>
                      <a:pt x="34" y="37"/>
                      <a:pt x="35" y="38"/>
                      <a:pt x="36" y="38"/>
                    </a:cubicBezTo>
                    <a:cubicBezTo>
                      <a:pt x="37" y="38"/>
                      <a:pt x="38" y="37"/>
                      <a:pt x="38" y="36"/>
                    </a:cubicBezTo>
                    <a:cubicBezTo>
                      <a:pt x="38" y="16"/>
                      <a:pt x="2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black"/>
                  </a:solidFill>
                  <a:effectLst/>
                  <a:uLnTx/>
                  <a:uFillTx/>
                  <a:latin typeface="+mn-ea"/>
                </a:endParaRPr>
              </a:p>
            </p:txBody>
          </p:sp>
        </p:grpSp>
      </p:grpSp>
      <p:sp>
        <p:nvSpPr>
          <p:cNvPr id="220" name="íSļiḑé"/>
          <p:cNvSpPr/>
          <p:nvPr/>
        </p:nvSpPr>
        <p:spPr>
          <a:xfrm>
            <a:off x="989637" y="2710462"/>
            <a:ext cx="3997999" cy="2027792"/>
          </a:xfrm>
          <a:prstGeom prst="rect">
            <a:avLst/>
          </a:prstGeom>
          <a:gradFill>
            <a:gsLst>
              <a:gs pos="0">
                <a:srgbClr val="007BD3"/>
              </a:gs>
              <a:gs pos="100000">
                <a:srgbClr val="034373"/>
              </a:gs>
            </a:gsLst>
            <a:lin scaled="0"/>
          </a:gradFill>
          <a:ln>
            <a:solidFill>
              <a:schemeClr val="bg1"/>
            </a:solidFill>
          </a:ln>
        </p:spPr>
        <p:txBody>
          <a:bodyPr spcFirstLastPara="1" wrap="square" lIns="121900" tIns="121900" rIns="121900" bIns="121900" anchor="ctr" anchorCtr="0">
            <a:noAutofit/>
          </a:bodyPr>
          <a:lstStyle/>
          <a:p>
            <a:endParaRPr lang="zh-CN" altLang="en-US" sz="2400" dirty="0">
              <a:solidFill>
                <a:schemeClr val="bg1"/>
              </a:solidFill>
              <a:latin typeface="+mn-ea"/>
            </a:endParaRPr>
          </a:p>
        </p:txBody>
      </p:sp>
      <p:sp>
        <p:nvSpPr>
          <p:cNvPr id="221" name="文本框 24"/>
          <p:cNvSpPr txBox="1"/>
          <p:nvPr/>
        </p:nvSpPr>
        <p:spPr>
          <a:xfrm>
            <a:off x="581660" y="3284855"/>
            <a:ext cx="4709160" cy="706755"/>
          </a:xfrm>
          <a:prstGeom prst="rect">
            <a:avLst/>
          </a:prstGeom>
          <a:noFill/>
          <a:effectLst/>
        </p:spPr>
        <p:txBody>
          <a:bodyPr wrap="square" rtlCol="0">
            <a:spAutoFit/>
          </a:bodyPr>
          <a:lstStyle/>
          <a:p>
            <a:pPr algn="ctr"/>
            <a:r>
              <a:rPr lang="en-US" altLang="zh-CN" sz="4000" dirty="0">
                <a:solidFill>
                  <a:schemeClr val="bg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The cause of grief</a:t>
            </a:r>
            <a:endParaRPr lang="en-US" altLang="zh-CN" sz="4000" dirty="0">
              <a:solidFill>
                <a:schemeClr val="bg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p:txBody>
      </p:sp>
      <p:grpSp>
        <p:nvGrpSpPr>
          <p:cNvPr id="222" name="组合 221"/>
          <p:cNvGrpSpPr/>
          <p:nvPr/>
        </p:nvGrpSpPr>
        <p:grpSpPr>
          <a:xfrm>
            <a:off x="0" y="642850"/>
            <a:ext cx="12192000" cy="532014"/>
            <a:chOff x="0" y="642850"/>
            <a:chExt cx="12192000" cy="532014"/>
          </a:xfrm>
        </p:grpSpPr>
        <p:sp>
          <p:nvSpPr>
            <p:cNvPr id="223" name="文本框 36"/>
            <p:cNvSpPr txBox="1"/>
            <p:nvPr/>
          </p:nvSpPr>
          <p:spPr>
            <a:xfrm>
              <a:off x="1039319" y="684186"/>
              <a:ext cx="184731" cy="461665"/>
            </a:xfrm>
            <a:prstGeom prst="rect">
              <a:avLst/>
            </a:prstGeom>
            <a:noFill/>
          </p:spPr>
          <p:txBody>
            <a:bodyPr wrap="none" rtlCol="0">
              <a:spAutoFit/>
            </a:bodyPr>
            <a:lstStyle/>
            <a:p>
              <a:endParaRPr lang="zh-CN" altLang="en-US" sz="2400" b="1" dirty="0">
                <a:solidFill>
                  <a:schemeClr val="accent4"/>
                </a:solidFill>
                <a:latin typeface="+mn-ea"/>
              </a:endParaRPr>
            </a:p>
          </p:txBody>
        </p:sp>
        <p:sp>
          <p:nvSpPr>
            <p:cNvPr id="224" name="矩形 223"/>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5" name="矩形 224"/>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6" name="矩形 225"/>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1234440" y="663575"/>
            <a:ext cx="6096000" cy="521970"/>
          </a:xfrm>
          <a:prstGeom prst="rect">
            <a:avLst/>
          </a:prstGeom>
          <a:noFill/>
        </p:spPr>
        <p:txBody>
          <a:bodyPr wrap="square" rtlCol="0" anchor="t">
            <a:spAutoFit/>
          </a:bodyPr>
          <a:p>
            <a:pPr algn="ctr"/>
            <a:r>
              <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The introduction of grief</a:t>
            </a:r>
            <a:endPar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矩形 249"/>
          <p:cNvSpPr/>
          <p:nvPr/>
        </p:nvSpPr>
        <p:spPr>
          <a:xfrm>
            <a:off x="5610409" y="2256218"/>
            <a:ext cx="1122899"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01</a:t>
            </a:r>
            <a:endParaRPr lang="zh-CN" altLang="en-US" sz="3600" b="1" dirty="0">
              <a:solidFill>
                <a:schemeClr val="bg1"/>
              </a:solidFill>
              <a:latin typeface="+mn-ea"/>
            </a:endParaRPr>
          </a:p>
        </p:txBody>
      </p:sp>
      <p:sp>
        <p:nvSpPr>
          <p:cNvPr id="251" name="矩形 250"/>
          <p:cNvSpPr/>
          <p:nvPr/>
        </p:nvSpPr>
        <p:spPr>
          <a:xfrm>
            <a:off x="5735172" y="3383092"/>
            <a:ext cx="736797"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02</a:t>
            </a:r>
            <a:endParaRPr lang="zh-CN" altLang="en-US" sz="3600" b="1" dirty="0">
              <a:solidFill>
                <a:schemeClr val="bg1"/>
              </a:solidFill>
              <a:latin typeface="+mn-ea"/>
            </a:endParaRPr>
          </a:p>
        </p:txBody>
      </p:sp>
      <p:sp>
        <p:nvSpPr>
          <p:cNvPr id="252" name="矩形 251"/>
          <p:cNvSpPr/>
          <p:nvPr/>
        </p:nvSpPr>
        <p:spPr>
          <a:xfrm>
            <a:off x="5646272" y="4392422"/>
            <a:ext cx="93973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03</a:t>
            </a:r>
            <a:endParaRPr lang="zh-CN" altLang="en-US" sz="3600" b="1" dirty="0">
              <a:solidFill>
                <a:schemeClr val="bg1"/>
              </a:solidFill>
              <a:latin typeface="+mn-ea"/>
            </a:endParaRPr>
          </a:p>
        </p:txBody>
      </p:sp>
      <p:sp>
        <p:nvSpPr>
          <p:cNvPr id="253" name="矩形 252"/>
          <p:cNvSpPr/>
          <p:nvPr/>
        </p:nvSpPr>
        <p:spPr>
          <a:xfrm>
            <a:off x="5646272" y="5438663"/>
            <a:ext cx="93438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latin typeface="+mn-ea"/>
              </a:rPr>
              <a:t>04</a:t>
            </a:r>
            <a:endParaRPr lang="zh-CN" altLang="en-US" sz="3600" b="1" dirty="0">
              <a:solidFill>
                <a:schemeClr val="bg1"/>
              </a:solidFill>
              <a:latin typeface="+mn-ea"/>
            </a:endParaRPr>
          </a:p>
        </p:txBody>
      </p:sp>
      <p:grpSp>
        <p:nvGrpSpPr>
          <p:cNvPr id="258" name="组合 257"/>
          <p:cNvGrpSpPr/>
          <p:nvPr/>
        </p:nvGrpSpPr>
        <p:grpSpPr>
          <a:xfrm>
            <a:off x="0" y="642850"/>
            <a:ext cx="12192000" cy="532191"/>
            <a:chOff x="0" y="642850"/>
            <a:chExt cx="12192000" cy="532191"/>
          </a:xfrm>
        </p:grpSpPr>
        <p:sp>
          <p:nvSpPr>
            <p:cNvPr id="259" name="文本框 36"/>
            <p:cNvSpPr txBox="1"/>
            <p:nvPr/>
          </p:nvSpPr>
          <p:spPr>
            <a:xfrm>
              <a:off x="1646379" y="653071"/>
              <a:ext cx="5271770" cy="521970"/>
            </a:xfrm>
            <a:prstGeom prst="rect">
              <a:avLst/>
            </a:prstGeom>
            <a:noFill/>
          </p:spPr>
          <p:txBody>
            <a:bodyPr wrap="none" rtlCol="0">
              <a:spAutoFit/>
            </a:bodyPr>
            <a:lstStyle/>
            <a:p>
              <a:pPr algn="l"/>
              <a:r>
                <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Levinson’s core emotion theory</a:t>
              </a:r>
              <a:endParaRPr lang="en-US" altLang="zh-CN" sz="28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
          <p:nvSpPr>
            <p:cNvPr id="260" name="矩形 259"/>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1" name="矩形 260"/>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2" name="矩形 261"/>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182245" y="2044700"/>
            <a:ext cx="6289675" cy="4813300"/>
          </a:xfrm>
          <a:prstGeom prst="rect">
            <a:avLst/>
          </a:prstGeom>
          <a:noFill/>
        </p:spPr>
        <p:txBody>
          <a:bodyPr wrap="square" rtlCol="0">
            <a:noAutofit/>
          </a:bodyPr>
          <a:lstStyle/>
          <a:p>
            <a:pPr indent="457200"/>
            <a:r>
              <a:rPr lang="en-US" altLang="zh-CN" sz="3600" b="1" dirty="0">
                <a:latin typeface="华文楷体" panose="02010600040101010101" charset="-122"/>
                <a:ea typeface="华文楷体" panose="02010600040101010101" charset="-122"/>
              </a:rPr>
              <a:t>According to Levinson's core emotion theory, grief is initially triggered by an archetypal event, and in an event of constant perception, when the archetypal satisfies the condition of loss, the emotion of grief is triggered.</a:t>
            </a:r>
            <a:endParaRPr lang="zh-CN" altLang="en-US" sz="3600" b="1" dirty="0">
              <a:latin typeface="华文楷体" panose="02010600040101010101" charset="-122"/>
              <a:ea typeface="华文楷体" panose="02010600040101010101" charset="-122"/>
            </a:endParaRPr>
          </a:p>
        </p:txBody>
      </p:sp>
      <p:sp>
        <p:nvSpPr>
          <p:cNvPr id="5" name="文本框 4"/>
          <p:cNvSpPr txBox="1"/>
          <p:nvPr/>
        </p:nvSpPr>
        <p:spPr>
          <a:xfrm>
            <a:off x="6252210" y="1776095"/>
            <a:ext cx="6096000" cy="1814830"/>
          </a:xfrm>
          <a:prstGeom prst="rect">
            <a:avLst/>
          </a:prstGeom>
          <a:noFill/>
        </p:spPr>
        <p:txBody>
          <a:bodyPr wrap="square" rtlCol="0" anchor="t">
            <a:spAutoFit/>
          </a:bodyPr>
          <a:p>
            <a:pPr indent="457200"/>
            <a:r>
              <a:rPr lang="zh-CN" altLang="en-US" sz="2800">
                <a:latin typeface="华文新魏" panose="02010800040101010101" charset="-122"/>
                <a:ea typeface="华文新魏" panose="02010800040101010101" charset="-122"/>
              </a:rPr>
              <a:t>根据莱文森的核心情绪理论，悲伤最初是由原型事件触发的，在持续感知的事件中，当原型满足失去的条件时，悲伤的情绪就会被触发。</a:t>
            </a:r>
            <a:endParaRPr lang="zh-CN" altLang="en-US" sz="2800">
              <a:latin typeface="华文新魏" panose="02010800040101010101" charset="-122"/>
              <a:ea typeface="华文新魏" panose="02010800040101010101" charset="-122"/>
            </a:endParaRPr>
          </a:p>
        </p:txBody>
      </p:sp>
      <p:sp>
        <p:nvSpPr>
          <p:cNvPr id="6" name="文本框 5"/>
          <p:cNvSpPr txBox="1"/>
          <p:nvPr/>
        </p:nvSpPr>
        <p:spPr>
          <a:xfrm>
            <a:off x="6252210" y="4192270"/>
            <a:ext cx="5528310" cy="2784475"/>
          </a:xfrm>
          <a:prstGeom prst="rect">
            <a:avLst/>
          </a:prstGeom>
          <a:noFill/>
        </p:spPr>
        <p:txBody>
          <a:bodyPr wrap="square" rtlCol="0" anchor="t">
            <a:noAutofit/>
          </a:bodyPr>
          <a:p>
            <a:pPr algn="ctr"/>
            <a:r>
              <a:rPr lang="zh-CN" altLang="en-US" sz="2400" b="1" dirty="0">
                <a:latin typeface="华文楷体" panose="02010600040101010101" charset="-122"/>
                <a:ea typeface="华文楷体" panose="02010600040101010101" charset="-122"/>
                <a:sym typeface="+mn-ea"/>
              </a:rPr>
              <a:t>（</a:t>
            </a:r>
            <a:r>
              <a:rPr lang="en-US" altLang="zh-CN" sz="2400" b="1" dirty="0">
                <a:latin typeface="华文楷体" panose="02010600040101010101" charset="-122"/>
                <a:ea typeface="华文楷体" panose="02010600040101010101" charset="-122"/>
                <a:sym typeface="+mn-ea"/>
              </a:rPr>
              <a:t>archetypal event</a:t>
            </a:r>
            <a:r>
              <a:rPr lang="zh-CN" altLang="en-US" sz="2400" b="1" dirty="0">
                <a:latin typeface="华文楷体" panose="02010600040101010101" charset="-122"/>
                <a:ea typeface="华文楷体" panose="02010600040101010101" charset="-122"/>
                <a:sym typeface="+mn-ea"/>
              </a:rPr>
              <a:t>）</a:t>
            </a:r>
            <a:r>
              <a:rPr lang="zh-CN" altLang="en-US" sz="2400">
                <a:latin typeface="华文新魏" panose="02010800040101010101" charset="-122"/>
                <a:ea typeface="华文新魏" panose="02010800040101010101" charset="-122"/>
              </a:rPr>
              <a:t>原型事件是什么？</a:t>
            </a:r>
            <a:endParaRPr lang="zh-CN" altLang="en-US" sz="2400">
              <a:latin typeface="华文新魏" panose="02010800040101010101" charset="-122"/>
              <a:ea typeface="华文新魏" panose="02010800040101010101" charset="-122"/>
            </a:endParaRPr>
          </a:p>
          <a:p>
            <a:pPr indent="457200"/>
            <a:r>
              <a:rPr lang="en-US" altLang="zh-CN" sz="2400">
                <a:latin typeface="华文新魏" panose="02010800040101010101" charset="-122"/>
                <a:ea typeface="华文新魏" panose="02010800040101010101" charset="-122"/>
              </a:rPr>
              <a:t>  </a:t>
            </a:r>
            <a:r>
              <a:rPr lang="zh-CN" altLang="en-US" sz="2400">
                <a:latin typeface="华文新魏" panose="02010800040101010101" charset="-122"/>
                <a:ea typeface="华文新魏" panose="02010800040101010101" charset="-122"/>
              </a:rPr>
              <a:t>简单点说，人在生理上会有相同的器官，有手有脚，有眼睛。一样的，人的心理也有一些共同的特征，有想做父亲（母亲）的倾向特征，有想做英雄的倾向。这些倾向储藏在每一个人心中。这就是心理上的原型。</a:t>
            </a:r>
            <a:endParaRPr lang="zh-CN" altLang="en-US" sz="240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文本框 24"/>
          <p:cNvSpPr txBox="1"/>
          <p:nvPr/>
        </p:nvSpPr>
        <p:spPr>
          <a:xfrm>
            <a:off x="525145" y="1763395"/>
            <a:ext cx="5570855" cy="5015865"/>
          </a:xfrm>
          <a:prstGeom prst="rect">
            <a:avLst/>
          </a:prstGeom>
          <a:noFill/>
          <a:effectLst/>
        </p:spPr>
        <p:txBody>
          <a:bodyPr wrap="square" rtlCol="0">
            <a:spAutoFit/>
          </a:bodyPr>
          <a:lstStyle/>
          <a:p>
            <a:r>
              <a:rPr lang="en-US" altLang="zh-CN" sz="3200" b="1" dirty="0">
                <a:solidFill>
                  <a:schemeClr val="bg2">
                    <a:lumMod val="10000"/>
                  </a:schemeClr>
                </a:solidFill>
                <a:latin typeface="华文楷体" panose="02010600040101010101" charset="-122"/>
                <a:ea typeface="华文楷体" panose="02010600040101010101" charset="-122"/>
              </a:rPr>
              <a:t>James believes that the pattern of autonomic nervous changes in the process of emotional occurrence is the cause of subjective experience. According to Grouse's theory of emotional production process, the experience of sadness is the result of the evaluation of emotional cues.</a:t>
            </a:r>
            <a:endParaRPr lang="en-US" altLang="zh-CN" sz="3200" b="1" dirty="0">
              <a:solidFill>
                <a:schemeClr val="bg2">
                  <a:lumMod val="10000"/>
                </a:schemeClr>
              </a:solidFill>
              <a:latin typeface="华文楷体" panose="02010600040101010101" charset="-122"/>
              <a:ea typeface="华文楷体" panose="02010600040101010101" charset="-122"/>
            </a:endParaRPr>
          </a:p>
        </p:txBody>
      </p:sp>
      <p:grpSp>
        <p:nvGrpSpPr>
          <p:cNvPr id="175" name="组合 174"/>
          <p:cNvGrpSpPr/>
          <p:nvPr/>
        </p:nvGrpSpPr>
        <p:grpSpPr>
          <a:xfrm>
            <a:off x="0" y="471461"/>
            <a:ext cx="12192000" cy="1383665"/>
            <a:chOff x="0" y="471461"/>
            <a:chExt cx="12192000" cy="1383665"/>
          </a:xfrm>
        </p:grpSpPr>
        <p:sp>
          <p:nvSpPr>
            <p:cNvPr id="176" name="文本框 36"/>
            <p:cNvSpPr txBox="1"/>
            <p:nvPr/>
          </p:nvSpPr>
          <p:spPr>
            <a:xfrm>
              <a:off x="1109169" y="471461"/>
              <a:ext cx="6695440" cy="1383665"/>
            </a:xfrm>
            <a:prstGeom prst="rect">
              <a:avLst/>
            </a:prstGeom>
            <a:noFill/>
          </p:spPr>
          <p:txBody>
            <a:bodyPr wrap="none" rtlCol="0">
              <a:spAutoFit/>
            </a:bodyPr>
            <a:lstStyle/>
            <a:p>
              <a:pPr algn="l"/>
              <a:r>
                <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James and Grouse’s  theory of emotional</a:t>
              </a:r>
              <a:endPar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endParaRPr>
            </a:p>
            <a:p>
              <a:pPr algn="l"/>
              <a:r>
                <a:rPr lang="en-US" altLang="zh-CN" sz="2800"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production process</a:t>
              </a:r>
              <a:r>
                <a:rPr lang="en-US" altLang="zh-CN" sz="2800" b="1" dirty="0">
                  <a:solidFill>
                    <a:schemeClr val="bg2">
                      <a:lumMod val="10000"/>
                    </a:schemeClr>
                  </a:solidFill>
                  <a:latin typeface="+mn-ea"/>
                  <a:sym typeface="+mn-ea"/>
                </a:rPr>
                <a:t> </a:t>
              </a:r>
              <a:endParaRPr lang="en-US" altLang="zh-CN" sz="2800" dirty="0">
                <a:solidFill>
                  <a:schemeClr val="bg2">
                    <a:lumMod val="10000"/>
                  </a:schemeClr>
                </a:solidFill>
                <a:latin typeface="+mn-ea"/>
              </a:endParaRPr>
            </a:p>
            <a:p>
              <a:endParaRPr lang="en-US" altLang="zh-CN" sz="2800" b="1" dirty="0">
                <a:gradFill>
                  <a:gsLst>
                    <a:gs pos="0">
                      <a:srgbClr val="007BD3"/>
                    </a:gs>
                    <a:gs pos="100000">
                      <a:srgbClr val="034373"/>
                    </a:gs>
                  </a:gsLst>
                  <a:lin scaled="0"/>
                </a:gra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endParaRPr>
            </a:p>
          </p:txBody>
        </p:sp>
        <p:sp>
          <p:nvSpPr>
            <p:cNvPr id="177" name="矩形 176"/>
            <p:cNvSpPr/>
            <p:nvPr/>
          </p:nvSpPr>
          <p:spPr>
            <a:xfrm>
              <a:off x="0" y="642850"/>
              <a:ext cx="58189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8" name="矩形 177"/>
            <p:cNvSpPr/>
            <p:nvPr/>
          </p:nvSpPr>
          <p:spPr>
            <a:xfrm>
              <a:off x="701040" y="642850"/>
              <a:ext cx="229985"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9" name="矩形 178"/>
            <p:cNvSpPr/>
            <p:nvPr/>
          </p:nvSpPr>
          <p:spPr>
            <a:xfrm>
              <a:off x="7982989" y="642850"/>
              <a:ext cx="4209011" cy="532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pic>
        <p:nvPicPr>
          <p:cNvPr id="100" name="图片 99"/>
          <p:cNvPicPr/>
          <p:nvPr>
            <p:custDataLst>
              <p:tags r:id="rId1"/>
            </p:custDataLst>
          </p:nvPr>
        </p:nvPicPr>
        <p:blipFill>
          <a:blip r:embed="rId2"/>
          <a:stretch>
            <a:fillRect/>
          </a:stretch>
        </p:blipFill>
        <p:spPr>
          <a:xfrm>
            <a:off x="6234430" y="1507490"/>
            <a:ext cx="4876800" cy="4876800"/>
          </a:xfrm>
          <a:prstGeom prst="rect">
            <a:avLst/>
          </a:prstGeom>
          <a:noFill/>
          <a:ln w="9525">
            <a:noFill/>
          </a:ln>
          <a:effectLst>
            <a:softEdge rad="139700"/>
          </a:effectLst>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72025" y="3930650"/>
            <a:ext cx="6096000" cy="2676525"/>
          </a:xfrm>
          <a:prstGeom prst="rect">
            <a:avLst/>
          </a:prstGeom>
          <a:noFill/>
        </p:spPr>
        <p:txBody>
          <a:bodyPr wrap="square" rtlCol="0" anchor="t">
            <a:spAutoFit/>
          </a:bodyPr>
          <a:p>
            <a:r>
              <a:rPr lang="zh-CN" altLang="en-US" sz="2800">
                <a:effectLst>
                  <a:outerShdw blurRad="38100" dist="19050" dir="2700000" algn="tl" rotWithShape="0">
                    <a:schemeClr val="dk1">
                      <a:alpha val="40000"/>
                    </a:schemeClr>
                  </a:outerShdw>
                </a:effectLst>
                <a:latin typeface="华文新魏" panose="02010800040101010101" charset="-122"/>
                <a:ea typeface="华文新魏" panose="02010800040101010101" charset="-122"/>
              </a:rPr>
              <a:t>任何情绪体验都伴随着一系列的生理唤醒（也称之为生理激活），并且这种生理唤醒会反过来增强我们的情绪体验。这种生理唤醒包括外周自主神经系统的反应、大脑脑区的活动变化以及体内一些神经化学物质的改变。</a:t>
            </a:r>
            <a:endParaRPr lang="zh-CN" altLang="en-US" sz="2800">
              <a:effectLst>
                <a:outerShdw blurRad="38100" dist="19050" dir="2700000" algn="tl" rotWithShape="0">
                  <a:schemeClr val="dk1">
                    <a:alpha val="40000"/>
                  </a:schemeClr>
                </a:outerShdw>
              </a:effectLst>
              <a:latin typeface="华文新魏" panose="02010800040101010101" charset="-122"/>
              <a:ea typeface="华文新魏" panose="02010800040101010101" charset="-122"/>
            </a:endParaRPr>
          </a:p>
        </p:txBody>
      </p:sp>
      <p:sp>
        <p:nvSpPr>
          <p:cNvPr id="3" name="文本框 2"/>
          <p:cNvSpPr txBox="1"/>
          <p:nvPr/>
        </p:nvSpPr>
        <p:spPr>
          <a:xfrm>
            <a:off x="544830" y="665480"/>
            <a:ext cx="6096000" cy="1814830"/>
          </a:xfrm>
          <a:prstGeom prst="rect">
            <a:avLst/>
          </a:prstGeom>
          <a:noFill/>
        </p:spPr>
        <p:txBody>
          <a:bodyPr wrap="square" rtlCol="0" anchor="t">
            <a:spAutoFit/>
          </a:bodyPr>
          <a:p>
            <a:r>
              <a:rPr lang="zh-CN" altLang="en-US" sz="2800">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华文新魏" panose="02010800040101010101" charset="-122"/>
              </a:rPr>
              <a:t>James认为，情绪发生过程中自主神经变化的模式是主观体验的原因。根据Grouse的情绪生产过程理论，悲伤的体验是对情绪线索的评估的结果。</a:t>
            </a:r>
            <a:endParaRPr lang="zh-CN" altLang="en-US" sz="2800">
              <a:effectLst>
                <a:outerShdw blurRad="38100" dist="19050" dir="2700000" algn="tl" rotWithShape="0">
                  <a:schemeClr val="dk1">
                    <a:alpha val="40000"/>
                  </a:schemeClr>
                </a:outerShdw>
              </a:effectLst>
              <a:latin typeface="华文新魏" panose="02010800040101010101" charset="-122"/>
              <a:ea typeface="华文新魏" panose="02010800040101010101" charset="-122"/>
              <a:cs typeface="华文新魏" panose="02010800040101010101" charset="-122"/>
            </a:endParaRPr>
          </a:p>
        </p:txBody>
      </p:sp>
      <p:sp>
        <p:nvSpPr>
          <p:cNvPr id="4" name="文本框 3"/>
          <p:cNvSpPr txBox="1"/>
          <p:nvPr/>
        </p:nvSpPr>
        <p:spPr>
          <a:xfrm>
            <a:off x="3971290" y="3314065"/>
            <a:ext cx="7185660" cy="521970"/>
          </a:xfrm>
          <a:prstGeom prst="rect">
            <a:avLst/>
          </a:prstGeom>
          <a:noFill/>
        </p:spPr>
        <p:txBody>
          <a:bodyPr wrap="square" rtlCol="0" anchor="t">
            <a:spAutoFit/>
          </a:bodyPr>
          <a:p>
            <a:r>
              <a:rPr lang="zh-CN" altLang="en-US" sz="2800">
                <a:latin typeface="华文新魏" panose="02010800040101010101" charset="-122"/>
                <a:ea typeface="华文新魏" panose="02010800040101010101" charset="-122"/>
                <a:cs typeface="华文新魏" panose="02010800040101010101" charset="-122"/>
              </a:rPr>
              <a:t>（</a:t>
            </a:r>
            <a:r>
              <a:rPr lang="en-US" altLang="zh-CN" sz="2800" b="1" dirty="0">
                <a:solidFill>
                  <a:schemeClr val="bg2">
                    <a:lumMod val="10000"/>
                  </a:schemeClr>
                </a:solidFill>
                <a:latin typeface="华文楷体" panose="02010600040101010101" charset="-122"/>
                <a:ea typeface="华文楷体" panose="02010600040101010101" charset="-122"/>
                <a:sym typeface="+mn-ea"/>
              </a:rPr>
              <a:t>Autonomic Nervous Changes</a:t>
            </a:r>
            <a:r>
              <a:rPr lang="zh-CN" altLang="en-US" sz="2800">
                <a:latin typeface="华文新魏" panose="02010800040101010101" charset="-122"/>
                <a:ea typeface="华文新魏" panose="02010800040101010101" charset="-122"/>
                <a:cs typeface="华文新魏" panose="02010800040101010101" charset="-122"/>
              </a:rPr>
              <a:t>）</a:t>
            </a:r>
            <a:r>
              <a:rPr lang="zh-CN" altLang="en-US" sz="2800">
                <a:latin typeface="华文新魏" panose="02010800040101010101" charset="-122"/>
                <a:ea typeface="华文新魏" panose="02010800040101010101" charset="-122"/>
                <a:cs typeface="华文新魏" panose="02010800040101010101" charset="-122"/>
                <a:sym typeface="+mn-ea"/>
              </a:rPr>
              <a:t>自主神经变化</a:t>
            </a:r>
            <a:endParaRPr lang="zh-CN" altLang="en-US" sz="2800">
              <a:latin typeface="华文新魏" panose="02010800040101010101" charset="-122"/>
              <a:ea typeface="华文新魏" panose="02010800040101010101" charset="-122"/>
              <a:cs typeface="华文新魏" panose="02010800040101010101" charset="-122"/>
              <a:sym typeface="+mn-ea"/>
            </a:endParaRPr>
          </a:p>
        </p:txBody>
      </p:sp>
      <p:pic>
        <p:nvPicPr>
          <p:cNvPr id="105" name="图片 104"/>
          <p:cNvPicPr/>
          <p:nvPr>
            <p:custDataLst>
              <p:tags r:id="rId1"/>
            </p:custDataLst>
          </p:nvPr>
        </p:nvPicPr>
        <p:blipFill>
          <a:blip r:embed="rId2"/>
          <a:stretch>
            <a:fillRect/>
          </a:stretch>
        </p:blipFill>
        <p:spPr>
          <a:xfrm>
            <a:off x="471170" y="3930650"/>
            <a:ext cx="3774440" cy="1947545"/>
          </a:xfrm>
          <a:prstGeom prst="rect">
            <a:avLst/>
          </a:prstGeom>
          <a:noFill/>
          <a:ln w="9525">
            <a:noFill/>
          </a:ln>
        </p:spPr>
      </p:pic>
      <p:pic>
        <p:nvPicPr>
          <p:cNvPr id="106" name="图片 105"/>
          <p:cNvPicPr/>
          <p:nvPr/>
        </p:nvPicPr>
        <p:blipFill>
          <a:blip r:embed="rId3"/>
          <a:stretch>
            <a:fillRect/>
          </a:stretch>
        </p:blipFill>
        <p:spPr>
          <a:xfrm>
            <a:off x="7233920" y="155575"/>
            <a:ext cx="4041140" cy="315849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MH_TYPE" val="#NeiR#"/>
  <p:tag name="MH_NUMBER" val="5"/>
  <p:tag name="MH_CATEGORY" val="#BingLLB#"/>
  <p:tag name="MH_LAYOUT" val="SubTitleText"/>
  <p:tag name="MH" val="20170627103044"/>
  <p:tag name="MH_LIBRARY" val="GRAPHIC"/>
</p:tagLst>
</file>

<file path=ppt/tags/tag12.xml><?xml version="1.0" encoding="utf-8"?>
<p:tagLst xmlns:p="http://schemas.openxmlformats.org/presentationml/2006/main">
  <p:tag name="KSO_WM_BEAUTIFY_FLAG" val=""/>
  <p:tag name="KSO_WM_UNIT_PLACING_PICTURE_USER_VIEWPORT" val="{&quot;height&quot;:8054,&quot;width&quot;:8379}"/>
</p:tagLst>
</file>

<file path=ppt/tags/tag13.xml><?xml version="1.0" encoding="utf-8"?>
<p:tagLst xmlns:p="http://schemas.openxmlformats.org/presentationml/2006/main">
  <p:tag name="MH_TYPE" val="#NeiR#"/>
  <p:tag name="MH_NUMBER" val="5"/>
  <p:tag name="MH_CATEGORY" val="#LiuChBZh#"/>
  <p:tag name="MH_LAYOUT" val="SubTitleText"/>
  <p:tag name="MH" val="20170627103010"/>
  <p:tag name="MH_LIBRARY" val="GRAPHIC"/>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MH_TYPE" val="#NeiR#"/>
  <p:tag name="MH_NUMBER" val="3"/>
  <p:tag name="MH_CATEGORY" val="#BingLLB#"/>
  <p:tag name="MH_LAYOUT" val="SubTitleDesc"/>
  <p:tag name="MH" val="20170627103216"/>
  <p:tag name="MH_LIBRARY" val="GRAPHIC"/>
</p:tagLst>
</file>

<file path=ppt/tags/tag16.xml><?xml version="1.0" encoding="utf-8"?>
<p:tagLst xmlns:p="http://schemas.openxmlformats.org/presentationml/2006/main">
  <p:tag name="KSO_WM_UNIT_PLACING_PICTURE_USER_VIEWPORT" val="{&quot;height&quot;:5378,&quot;width&quot;:13341.686614173228}"/>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MH_TYPE" val="#NeiR#"/>
  <p:tag name="MH_NUMBER" val="4"/>
  <p:tag name="MH_CATEGORY" val="#YinZJG#"/>
  <p:tag name="MH_LAYOUT" val="TitleSubTitleText"/>
  <p:tag name="MH" val="20170627103229"/>
  <p:tag name="MH_LIBRARY" val="GRAPHIC"/>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MH_TYPE" val="#NeiR#"/>
  <p:tag name="MH_NUMBER" val="大于六"/>
  <p:tag name="MH_CATEGORY" val="#ShuJTB#"/>
  <p:tag name="MH_LAYOUT" val="SubTitleDesc"/>
  <p:tag name="MH" val="20170627114250"/>
  <p:tag name="MH_LIBRARY" val="GRAPHIC"/>
</p:tagLst>
</file>

<file path=ppt/tags/tag20.xml><?xml version="1.0" encoding="utf-8"?>
<p:tagLst xmlns:p="http://schemas.openxmlformats.org/presentationml/2006/main">
  <p:tag name="MH_TYPE" val="#NeiR#"/>
  <p:tag name="MH_NUMBER" val="4"/>
  <p:tag name="MH_CATEGORY" val="#YinZJG#"/>
  <p:tag name="MH_LAYOUT" val="TitleSubTitleText"/>
  <p:tag name="MH" val="20170627103229"/>
  <p:tag name="MH_LIBRARY" val="GRAPHIC"/>
</p:tagLst>
</file>

<file path=ppt/tags/tag21.xml><?xml version="1.0" encoding="utf-8"?>
<p:tagLst xmlns:p="http://schemas.openxmlformats.org/presentationml/2006/main">
  <p:tag name="MH_TYPE" val="#NeiR#"/>
  <p:tag name="MH_NUMBER" val="4"/>
  <p:tag name="MH_CATEGORY" val="#YinZJG#"/>
  <p:tag name="MH_LAYOUT" val="TitleSubTitleText"/>
  <p:tag name="MH" val="20170627103229"/>
  <p:tag name="MH_LIBRARY" val="GRAPHIC"/>
</p:tagLst>
</file>

<file path=ppt/tags/tag22.xml><?xml version="1.0" encoding="utf-8"?>
<p:tagLst xmlns:p="http://schemas.openxmlformats.org/presentationml/2006/main">
  <p:tag name="KSO_WPP_MARK_KEY" val="75c774f5-cb8e-45d8-8815-f9df31d35e3b"/>
  <p:tag name="COMMONDATA" val="eyJoZGlkIjoiMzk4N2I2ZjM2ZTlmY2E0YmU3MmUxZjYwNTQxZWY1MzIifQ=="/>
</p:tagLst>
</file>

<file path=ppt/tags/tag3.xml><?xml version="1.0" encoding="utf-8"?>
<p:tagLst xmlns:p="http://schemas.openxmlformats.org/presentationml/2006/main">
  <p:tag name="KSO_WM_BEAUTIFY_FLAG" val=""/>
  <p:tag name="KSO_WM_UNIT_PLACING_PICTURE_USER_VIEWPORT" val="{&quot;height&quot;:7680,&quot;width&quot;:7680}"/>
</p:tagLst>
</file>

<file path=ppt/tags/tag4.xml><?xml version="1.0" encoding="utf-8"?>
<p:tagLst xmlns:p="http://schemas.openxmlformats.org/presentationml/2006/main">
  <p:tag name="MH_TYPE" val="#NeiR#"/>
  <p:tag name="MH_NUMBER" val="5"/>
  <p:tag name="MH_CATEGORY" val="#BingLLB#"/>
  <p:tag name="MH_LAYOUT" val="SubTitleText"/>
  <p:tag name="MH" val="20170627103028"/>
  <p:tag name="MH_LIBRARY" val="GRAPHIC"/>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MH_TYPE" val="#NeiR#"/>
  <p:tag name="MH_NUMBER" val="5"/>
  <p:tag name="MH_CATEGORY" val="#BingLLB#"/>
  <p:tag name="MH_LAYOUT" val="SubTitleText"/>
  <p:tag name="MH" val="20170627102947"/>
  <p:tag name="MH_LIBRARY" val="GRAPHIC"/>
</p:tagLst>
</file>

<file path=ppt/theme/theme1.xml><?xml version="1.0" encoding="utf-8"?>
<a:theme xmlns:a="http://schemas.openxmlformats.org/drawingml/2006/main" name="Office 主题​​">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定义 1">
      <a:majorFont>
        <a:latin typeface="思源黑体 CN Bold"/>
        <a:ea typeface="思源黑体 CN Bold"/>
        <a:cs typeface=""/>
      </a:majorFont>
      <a:minorFont>
        <a:latin typeface="思源黑体"/>
        <a:ea typeface="思源黑体 C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2ea421541c6e68b069c2dd82a4adf270</Template>
  <TotalTime>0</TotalTime>
  <Words>4884</Words>
  <Application>WPS 演示</Application>
  <PresentationFormat>宽屏</PresentationFormat>
  <Paragraphs>148</Paragraphs>
  <Slides>21</Slides>
  <Notes>16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华文楷体</vt:lpstr>
      <vt:lpstr>华文新魏</vt:lpstr>
      <vt:lpstr>华文中宋</vt:lpstr>
      <vt:lpstr>Arial Narrow</vt:lpstr>
      <vt:lpstr>字魂59号-创粗黑</vt:lpstr>
      <vt:lpstr>思源黑体</vt:lpstr>
      <vt:lpstr>黑体</vt:lpstr>
      <vt:lpstr>思源黑体 CN Bold</vt:lpstr>
      <vt:lpstr>微软雅黑</vt:lpstr>
      <vt:lpstr>Arial Unicode MS</vt:lpstr>
      <vt:lpstr>等线</vt:lpstr>
      <vt:lpstr>Times New Roman</vt:lpstr>
      <vt:lpstr>华文琥珀</vt:lpstr>
      <vt:lpstr>Segoe UI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雯影 王</dc:creator>
  <cp:lastModifiedBy>yux</cp:lastModifiedBy>
  <cp:revision>55</cp:revision>
  <dcterms:created xsi:type="dcterms:W3CDTF">2023-10-29T08:58:00Z</dcterms:created>
  <dcterms:modified xsi:type="dcterms:W3CDTF">2023-11-01T02:58:38Z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79814D5A71C20443D01E3E6522A50760</vt:lpwstr>
  </property>
  <property fmtid="{D5CDD505-2E9C-101B-9397-08002B2CF9AE}" pid="3" name="KSOProductBuildVer">
    <vt:lpwstr>2052-11.1.0.14309</vt:lpwstr>
  </property>
</Properties>
</file>