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notesMasterIdLst>
    <p:notesMasterId r:id="rId111"/>
  </p:notesMasterIdLst>
  <p:sldIdLst>
    <p:sldId id="256" r:id="rId10"/>
    <p:sldId id="557" r:id="rId11"/>
    <p:sldId id="558" r:id="rId12"/>
    <p:sldId id="540" r:id="rId13"/>
    <p:sldId id="714" r:id="rId14"/>
    <p:sldId id="713" r:id="rId15"/>
    <p:sldId id="567" r:id="rId16"/>
    <p:sldId id="568" r:id="rId17"/>
    <p:sldId id="569" r:id="rId18"/>
    <p:sldId id="559" r:id="rId19"/>
    <p:sldId id="570" r:id="rId20"/>
    <p:sldId id="584" r:id="rId21"/>
    <p:sldId id="585" r:id="rId22"/>
    <p:sldId id="706" r:id="rId23"/>
    <p:sldId id="571" r:id="rId24"/>
    <p:sldId id="586" r:id="rId25"/>
    <p:sldId id="587" r:id="rId26"/>
    <p:sldId id="588" r:id="rId27"/>
    <p:sldId id="589" r:id="rId28"/>
    <p:sldId id="590" r:id="rId29"/>
    <p:sldId id="591" r:id="rId30"/>
    <p:sldId id="592" r:id="rId31"/>
    <p:sldId id="593" r:id="rId32"/>
    <p:sldId id="594" r:id="rId33"/>
    <p:sldId id="707" r:id="rId34"/>
    <p:sldId id="560" r:id="rId35"/>
    <p:sldId id="572" r:id="rId36"/>
    <p:sldId id="595" r:id="rId37"/>
    <p:sldId id="596" r:id="rId38"/>
    <p:sldId id="597" r:id="rId39"/>
    <p:sldId id="573" r:id="rId40"/>
    <p:sldId id="598" r:id="rId41"/>
    <p:sldId id="599" r:id="rId42"/>
    <p:sldId id="574" r:id="rId43"/>
    <p:sldId id="575" r:id="rId44"/>
    <p:sldId id="600" r:id="rId45"/>
    <p:sldId id="719" r:id="rId46"/>
    <p:sldId id="720" r:id="rId47"/>
    <p:sldId id="601" r:id="rId48"/>
    <p:sldId id="721" r:id="rId49"/>
    <p:sldId id="576" r:id="rId50"/>
    <p:sldId id="561" r:id="rId51"/>
    <p:sldId id="577" r:id="rId52"/>
    <p:sldId id="602" r:id="rId53"/>
    <p:sldId id="606" r:id="rId54"/>
    <p:sldId id="603" r:id="rId55"/>
    <p:sldId id="604" r:id="rId56"/>
    <p:sldId id="605" r:id="rId57"/>
    <p:sldId id="607" r:id="rId58"/>
    <p:sldId id="608" r:id="rId59"/>
    <p:sldId id="715" r:id="rId60"/>
    <p:sldId id="716" r:id="rId61"/>
    <p:sldId id="717" r:id="rId62"/>
    <p:sldId id="718" r:id="rId63"/>
    <p:sldId id="609" r:id="rId64"/>
    <p:sldId id="708" r:id="rId65"/>
    <p:sldId id="722" r:id="rId66"/>
    <p:sldId id="723" r:id="rId67"/>
    <p:sldId id="724" r:id="rId68"/>
    <p:sldId id="725" r:id="rId69"/>
    <p:sldId id="726" r:id="rId70"/>
    <p:sldId id="727" r:id="rId71"/>
    <p:sldId id="728" r:id="rId72"/>
    <p:sldId id="729" r:id="rId73"/>
    <p:sldId id="730" r:id="rId74"/>
    <p:sldId id="731" r:id="rId75"/>
    <p:sldId id="732" r:id="rId76"/>
    <p:sldId id="733" r:id="rId77"/>
    <p:sldId id="734" r:id="rId78"/>
    <p:sldId id="735" r:id="rId79"/>
    <p:sldId id="736" r:id="rId80"/>
    <p:sldId id="737" r:id="rId81"/>
    <p:sldId id="738" r:id="rId82"/>
    <p:sldId id="739" r:id="rId83"/>
    <p:sldId id="769" r:id="rId84"/>
    <p:sldId id="740" r:id="rId85"/>
    <p:sldId id="770" r:id="rId86"/>
    <p:sldId id="741" r:id="rId87"/>
    <p:sldId id="742" r:id="rId88"/>
    <p:sldId id="743" r:id="rId89"/>
    <p:sldId id="744" r:id="rId90"/>
    <p:sldId id="745" r:id="rId91"/>
    <p:sldId id="746" r:id="rId92"/>
    <p:sldId id="747" r:id="rId93"/>
    <p:sldId id="748" r:id="rId94"/>
    <p:sldId id="749" r:id="rId95"/>
    <p:sldId id="750" r:id="rId96"/>
    <p:sldId id="751" r:id="rId97"/>
    <p:sldId id="752" r:id="rId98"/>
    <p:sldId id="753" r:id="rId99"/>
    <p:sldId id="754" r:id="rId100"/>
    <p:sldId id="755" r:id="rId101"/>
    <p:sldId id="756" r:id="rId102"/>
    <p:sldId id="757" r:id="rId103"/>
    <p:sldId id="762" r:id="rId104"/>
    <p:sldId id="763" r:id="rId105"/>
    <p:sldId id="764" r:id="rId106"/>
    <p:sldId id="765" r:id="rId107"/>
    <p:sldId id="766" r:id="rId108"/>
    <p:sldId id="767" r:id="rId109"/>
    <p:sldId id="768" r:id="rId11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83C1F9"/>
    <a:srgbClr val="A1C9ED"/>
    <a:srgbClr val="333333"/>
    <a:srgbClr val="5F5F5F"/>
    <a:srgbClr val="808080"/>
    <a:srgbClr val="B2B2B2"/>
    <a:srgbClr val="47721C"/>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89744" autoAdjust="0"/>
  </p:normalViewPr>
  <p:slideViewPr>
    <p:cSldViewPr>
      <p:cViewPr varScale="1">
        <p:scale>
          <a:sx n="83" d="100"/>
          <a:sy n="83" d="100"/>
        </p:scale>
        <p:origin x="190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12" Type="http://schemas.openxmlformats.org/officeDocument/2006/relationships/presProps" Target="presProps.xml"/><Relationship Id="rId16" Type="http://schemas.openxmlformats.org/officeDocument/2006/relationships/slide" Target="slides/slide7.xml"/><Relationship Id="rId107" Type="http://schemas.openxmlformats.org/officeDocument/2006/relationships/slide" Target="slides/slide98.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102" Type="http://schemas.openxmlformats.org/officeDocument/2006/relationships/slide" Target="slides/slide93.xml"/><Relationship Id="rId110" Type="http://schemas.openxmlformats.org/officeDocument/2006/relationships/slide" Target="slides/slide101.xml"/><Relationship Id="rId115"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slide" Target="slides/slide81.xml"/><Relationship Id="rId95" Type="http://schemas.openxmlformats.org/officeDocument/2006/relationships/slide" Target="slides/slide86.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13"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slide" Target="slides/slide84.xml"/><Relationship Id="rId98" Type="http://schemas.openxmlformats.org/officeDocument/2006/relationships/slide" Target="slides/slide89.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103" Type="http://schemas.openxmlformats.org/officeDocument/2006/relationships/slide" Target="slides/slide94.xml"/><Relationship Id="rId108" Type="http://schemas.openxmlformats.org/officeDocument/2006/relationships/slide" Target="slides/slide99.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6" Type="http://schemas.openxmlformats.org/officeDocument/2006/relationships/slide" Target="slides/slide97.xml"/><Relationship Id="rId114" Type="http://schemas.openxmlformats.org/officeDocument/2006/relationships/theme" Target="theme/theme1.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12083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a:defRPr/>
            </a:pPr>
            <a:fld id="{1718DE3E-B2D6-481E-B131-7C0E0CA60837}" type="datetimeFigureOut">
              <a:rPr lang="zh-CN" altLang="en-US"/>
              <a:t>2022/12/2</a:t>
            </a:fld>
            <a:endParaRPr lang="en-US" altLang="zh-CN" dirty="0"/>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083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a:defRPr/>
            </a:pPr>
            <a:endParaRPr lang="en-US" altLang="zh-CN" dirty="0"/>
          </a:p>
        </p:txBody>
      </p:sp>
      <p:sp>
        <p:nvSpPr>
          <p:cNvPr id="12083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vl1pPr>
          </a:lstStyle>
          <a:p>
            <a:pPr>
              <a:defRPr/>
            </a:pPr>
            <a:fld id="{FE8161D4-FAB3-45DB-BE64-76453F657AC5}" type="slidenum">
              <a:rPr lang="zh-CN" altLang="en-US"/>
              <a:t>‹#›</a:t>
            </a:fld>
            <a:endParaRPr lang="en-US" altLang="zh-CN" dirty="0"/>
          </a:p>
        </p:txBody>
      </p:sp>
    </p:spTree>
    <p:extLst>
      <p:ext uri="{BB962C8B-B14F-4D97-AF65-F5344CB8AC3E}">
        <p14:creationId xmlns:p14="http://schemas.microsoft.com/office/powerpoint/2010/main" val="1230012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2861200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12</a:t>
            </a:fld>
            <a:endParaRPr lang="en-US" altLang="zh-CN" dirty="0">
              <a:solidFill>
                <a:prstClr val="black"/>
              </a:solidFill>
            </a:endParaRPr>
          </a:p>
        </p:txBody>
      </p:sp>
    </p:spTree>
    <p:extLst>
      <p:ext uri="{BB962C8B-B14F-4D97-AF65-F5344CB8AC3E}">
        <p14:creationId xmlns:p14="http://schemas.microsoft.com/office/powerpoint/2010/main" val="3602589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13</a:t>
            </a:fld>
            <a:endParaRPr lang="en-US" altLang="zh-CN" dirty="0">
              <a:solidFill>
                <a:prstClr val="black"/>
              </a:solidFill>
            </a:endParaRPr>
          </a:p>
        </p:txBody>
      </p:sp>
    </p:spTree>
    <p:extLst>
      <p:ext uri="{BB962C8B-B14F-4D97-AF65-F5344CB8AC3E}">
        <p14:creationId xmlns:p14="http://schemas.microsoft.com/office/powerpoint/2010/main" val="376194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14</a:t>
            </a:fld>
            <a:endParaRPr lang="en-US" altLang="zh-CN" dirty="0">
              <a:solidFill>
                <a:prstClr val="black"/>
              </a:solidFill>
            </a:endParaRPr>
          </a:p>
        </p:txBody>
      </p:sp>
    </p:spTree>
    <p:extLst>
      <p:ext uri="{BB962C8B-B14F-4D97-AF65-F5344CB8AC3E}">
        <p14:creationId xmlns:p14="http://schemas.microsoft.com/office/powerpoint/2010/main" val="1191338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15</a:t>
            </a:fld>
            <a:endParaRPr lang="en-US" altLang="zh-CN" dirty="0">
              <a:solidFill>
                <a:prstClr val="black"/>
              </a:solidFill>
            </a:endParaRPr>
          </a:p>
        </p:txBody>
      </p:sp>
    </p:spTree>
    <p:extLst>
      <p:ext uri="{BB962C8B-B14F-4D97-AF65-F5344CB8AC3E}">
        <p14:creationId xmlns:p14="http://schemas.microsoft.com/office/powerpoint/2010/main" val="2241657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16</a:t>
            </a:fld>
            <a:endParaRPr lang="en-US" altLang="zh-CN" dirty="0">
              <a:solidFill>
                <a:prstClr val="black"/>
              </a:solidFill>
            </a:endParaRPr>
          </a:p>
        </p:txBody>
      </p:sp>
    </p:spTree>
    <p:extLst>
      <p:ext uri="{BB962C8B-B14F-4D97-AF65-F5344CB8AC3E}">
        <p14:creationId xmlns:p14="http://schemas.microsoft.com/office/powerpoint/2010/main" val="161894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17</a:t>
            </a:fld>
            <a:endParaRPr lang="en-US" altLang="zh-CN" dirty="0">
              <a:solidFill>
                <a:prstClr val="black"/>
              </a:solidFill>
            </a:endParaRPr>
          </a:p>
        </p:txBody>
      </p:sp>
    </p:spTree>
    <p:extLst>
      <p:ext uri="{BB962C8B-B14F-4D97-AF65-F5344CB8AC3E}">
        <p14:creationId xmlns:p14="http://schemas.microsoft.com/office/powerpoint/2010/main" val="301897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18</a:t>
            </a:fld>
            <a:endParaRPr lang="en-US" altLang="zh-CN" dirty="0">
              <a:solidFill>
                <a:prstClr val="black"/>
              </a:solidFill>
            </a:endParaRPr>
          </a:p>
        </p:txBody>
      </p:sp>
    </p:spTree>
    <p:extLst>
      <p:ext uri="{BB962C8B-B14F-4D97-AF65-F5344CB8AC3E}">
        <p14:creationId xmlns:p14="http://schemas.microsoft.com/office/powerpoint/2010/main" val="3865986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19</a:t>
            </a:fld>
            <a:endParaRPr lang="en-US" altLang="zh-CN" dirty="0">
              <a:solidFill>
                <a:prstClr val="black"/>
              </a:solidFill>
            </a:endParaRPr>
          </a:p>
        </p:txBody>
      </p:sp>
    </p:spTree>
    <p:extLst>
      <p:ext uri="{BB962C8B-B14F-4D97-AF65-F5344CB8AC3E}">
        <p14:creationId xmlns:p14="http://schemas.microsoft.com/office/powerpoint/2010/main" val="442900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20</a:t>
            </a:fld>
            <a:endParaRPr lang="en-US" altLang="zh-CN" dirty="0">
              <a:solidFill>
                <a:prstClr val="black"/>
              </a:solidFill>
            </a:endParaRPr>
          </a:p>
        </p:txBody>
      </p:sp>
    </p:spTree>
    <p:extLst>
      <p:ext uri="{BB962C8B-B14F-4D97-AF65-F5344CB8AC3E}">
        <p14:creationId xmlns:p14="http://schemas.microsoft.com/office/powerpoint/2010/main" val="2134278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21</a:t>
            </a:fld>
            <a:endParaRPr lang="en-US" altLang="zh-CN" dirty="0">
              <a:solidFill>
                <a:prstClr val="black"/>
              </a:solidFill>
            </a:endParaRPr>
          </a:p>
        </p:txBody>
      </p:sp>
    </p:spTree>
    <p:extLst>
      <p:ext uri="{BB962C8B-B14F-4D97-AF65-F5344CB8AC3E}">
        <p14:creationId xmlns:p14="http://schemas.microsoft.com/office/powerpoint/2010/main" val="143270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4</a:t>
            </a:fld>
            <a:endParaRPr lang="en-US" altLang="zh-CN" dirty="0">
              <a:solidFill>
                <a:prstClr val="black"/>
              </a:solidFill>
            </a:endParaRPr>
          </a:p>
        </p:txBody>
      </p:sp>
    </p:spTree>
    <p:extLst>
      <p:ext uri="{BB962C8B-B14F-4D97-AF65-F5344CB8AC3E}">
        <p14:creationId xmlns:p14="http://schemas.microsoft.com/office/powerpoint/2010/main" val="1571649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22</a:t>
            </a:fld>
            <a:endParaRPr lang="en-US" altLang="zh-CN" dirty="0">
              <a:solidFill>
                <a:prstClr val="black"/>
              </a:solidFill>
            </a:endParaRPr>
          </a:p>
        </p:txBody>
      </p:sp>
    </p:spTree>
    <p:extLst>
      <p:ext uri="{BB962C8B-B14F-4D97-AF65-F5344CB8AC3E}">
        <p14:creationId xmlns:p14="http://schemas.microsoft.com/office/powerpoint/2010/main" val="3128927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23</a:t>
            </a:fld>
            <a:endParaRPr lang="en-US" altLang="zh-CN" dirty="0">
              <a:solidFill>
                <a:prstClr val="black"/>
              </a:solidFill>
            </a:endParaRPr>
          </a:p>
        </p:txBody>
      </p:sp>
    </p:spTree>
    <p:extLst>
      <p:ext uri="{BB962C8B-B14F-4D97-AF65-F5344CB8AC3E}">
        <p14:creationId xmlns:p14="http://schemas.microsoft.com/office/powerpoint/2010/main" val="1768388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24</a:t>
            </a:fld>
            <a:endParaRPr lang="en-US" altLang="zh-CN" dirty="0">
              <a:solidFill>
                <a:prstClr val="black"/>
              </a:solidFill>
            </a:endParaRPr>
          </a:p>
        </p:txBody>
      </p:sp>
    </p:spTree>
    <p:extLst>
      <p:ext uri="{BB962C8B-B14F-4D97-AF65-F5344CB8AC3E}">
        <p14:creationId xmlns:p14="http://schemas.microsoft.com/office/powerpoint/2010/main" val="1404180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25</a:t>
            </a:fld>
            <a:endParaRPr lang="en-US" altLang="zh-CN" dirty="0">
              <a:solidFill>
                <a:prstClr val="black"/>
              </a:solidFill>
            </a:endParaRPr>
          </a:p>
        </p:txBody>
      </p:sp>
    </p:spTree>
    <p:extLst>
      <p:ext uri="{BB962C8B-B14F-4D97-AF65-F5344CB8AC3E}">
        <p14:creationId xmlns:p14="http://schemas.microsoft.com/office/powerpoint/2010/main" val="1006707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26</a:t>
            </a:fld>
            <a:endParaRPr lang="en-US" altLang="zh-CN" dirty="0">
              <a:solidFill>
                <a:prstClr val="black"/>
              </a:solidFill>
            </a:endParaRPr>
          </a:p>
        </p:txBody>
      </p:sp>
    </p:spTree>
    <p:extLst>
      <p:ext uri="{BB962C8B-B14F-4D97-AF65-F5344CB8AC3E}">
        <p14:creationId xmlns:p14="http://schemas.microsoft.com/office/powerpoint/2010/main" val="3558221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a:t>
            </a:r>
            <a:r>
              <a:rPr lang="en-US" altLang="zh-CN" dirty="0" smtClean="0"/>
              <a:t>&lt;Ctrl+</a:t>
            </a:r>
            <a:r>
              <a:rPr lang="zh-CN" altLang="en-US" dirty="0" smtClean="0"/>
              <a:t>←</a:t>
            </a:r>
            <a:r>
              <a:rPr lang="en-US" altLang="zh-CN" dirty="0" smtClean="0"/>
              <a:t>&gt;</a:t>
            </a:r>
            <a:r>
              <a:rPr lang="zh-CN" altLang="en-US" dirty="0" smtClean="0"/>
              <a:t>或</a:t>
            </a:r>
            <a:r>
              <a:rPr lang="en-US" altLang="zh-CN" dirty="0" smtClean="0"/>
              <a:t>&lt;Ctrl+</a:t>
            </a:r>
            <a:r>
              <a:rPr lang="zh-CN" altLang="en-US" dirty="0" smtClean="0"/>
              <a:t>→</a:t>
            </a:r>
            <a:r>
              <a:rPr lang="en-US" altLang="zh-CN" dirty="0" smtClean="0"/>
              <a:t>&gt;</a:t>
            </a:r>
            <a:r>
              <a:rPr lang="zh-CN" altLang="en-US" dirty="0" smtClean="0"/>
              <a:t>快速定位到水平方向数据区域的始末单元格。</a:t>
            </a:r>
            <a:endParaRPr lang="en-US" altLang="zh-CN" dirty="0" smtClean="0"/>
          </a:p>
          <a:p>
            <a:endParaRPr lang="en-US" altLang="zh-CN" dirty="0" smtClean="0"/>
          </a:p>
          <a:p>
            <a:r>
              <a:rPr lang="zh-CN" altLang="en-US" dirty="0" smtClean="0"/>
              <a:t>按</a:t>
            </a:r>
            <a:r>
              <a:rPr lang="en-US" altLang="zh-CN" dirty="0" smtClean="0"/>
              <a:t>&lt;Ctrl+</a:t>
            </a:r>
            <a:r>
              <a:rPr lang="zh-CN" altLang="en-US" dirty="0" smtClean="0"/>
              <a:t>↑</a:t>
            </a:r>
            <a:r>
              <a:rPr lang="en-US" altLang="zh-CN" dirty="0" smtClean="0"/>
              <a:t>&gt;</a:t>
            </a:r>
            <a:r>
              <a:rPr lang="zh-CN" altLang="en-US" dirty="0" smtClean="0"/>
              <a:t>或</a:t>
            </a:r>
            <a:r>
              <a:rPr lang="en-US" altLang="zh-CN" dirty="0" smtClean="0"/>
              <a:t>&lt;Ctrl+</a:t>
            </a:r>
            <a:r>
              <a:rPr lang="zh-CN" altLang="en-US" dirty="0" smtClean="0"/>
              <a:t>↓</a:t>
            </a:r>
            <a:r>
              <a:rPr lang="en-US" altLang="zh-CN" dirty="0" smtClean="0"/>
              <a:t>&gt;</a:t>
            </a:r>
            <a:r>
              <a:rPr lang="zh-CN" altLang="en-US" dirty="0" smtClean="0"/>
              <a:t>快速定位到竖直方向数据区域的始末单元格。</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27</a:t>
            </a:fld>
            <a:endParaRPr lang="en-US" altLang="zh-CN" dirty="0">
              <a:solidFill>
                <a:prstClr val="black"/>
              </a:solidFill>
            </a:endParaRPr>
          </a:p>
        </p:txBody>
      </p:sp>
    </p:spTree>
    <p:extLst>
      <p:ext uri="{BB962C8B-B14F-4D97-AF65-F5344CB8AC3E}">
        <p14:creationId xmlns:p14="http://schemas.microsoft.com/office/powerpoint/2010/main" val="2568479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选择当前数据区域：先选中数据区域中的任何一个单元格，然后按</a:t>
            </a:r>
            <a:r>
              <a:rPr lang="en-US" altLang="zh-CN" dirty="0" smtClean="0"/>
              <a:t>&lt;</a:t>
            </a:r>
            <a:r>
              <a:rPr lang="en-US" altLang="zh-CN" dirty="0" err="1" smtClean="0"/>
              <a:t>Ctrl+A</a:t>
            </a:r>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28</a:t>
            </a:fld>
            <a:endParaRPr lang="en-US" altLang="zh-CN" dirty="0">
              <a:solidFill>
                <a:prstClr val="black"/>
              </a:solidFill>
            </a:endParaRPr>
          </a:p>
        </p:txBody>
      </p:sp>
    </p:spTree>
    <p:extLst>
      <p:ext uri="{BB962C8B-B14F-4D97-AF65-F5344CB8AC3E}">
        <p14:creationId xmlns:p14="http://schemas.microsoft.com/office/powerpoint/2010/main" val="41421351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b="1" dirty="0" smtClean="0"/>
              <a:t>补充方法</a:t>
            </a:r>
            <a:r>
              <a:rPr lang="en-US" altLang="zh-CN" b="1" dirty="0" smtClean="0"/>
              <a:t>1</a:t>
            </a:r>
            <a:r>
              <a:rPr lang="zh-CN" altLang="en-US" dirty="0" smtClean="0"/>
              <a:t>：使用</a:t>
            </a:r>
            <a:r>
              <a:rPr lang="en-US" altLang="zh-CN" b="1" dirty="0" smtClean="0"/>
              <a:t>&lt;</a:t>
            </a:r>
            <a:r>
              <a:rPr lang="en-US" altLang="zh-CN" sz="1200" b="1" dirty="0" smtClean="0">
                <a:solidFill>
                  <a:srgbClr val="000000"/>
                </a:solidFill>
              </a:rPr>
              <a:t>Shift+F8</a:t>
            </a:r>
            <a:r>
              <a:rPr lang="en-US" altLang="zh-CN" b="1" dirty="0" smtClean="0"/>
              <a:t>&gt;</a:t>
            </a:r>
            <a:r>
              <a:rPr lang="zh-CN" altLang="en-US" dirty="0" smtClean="0"/>
              <a:t>组合键开启</a:t>
            </a:r>
            <a:r>
              <a:rPr lang="en-US" altLang="zh-CN" dirty="0" smtClean="0"/>
              <a:t>【</a:t>
            </a:r>
            <a:r>
              <a:rPr lang="zh-CN" altLang="en-US" dirty="0" smtClean="0"/>
              <a:t>添加到所选内容</a:t>
            </a:r>
            <a:r>
              <a:rPr lang="en-US" altLang="zh-CN" dirty="0" smtClean="0"/>
              <a:t>】</a:t>
            </a:r>
            <a:r>
              <a:rPr lang="zh-CN" altLang="en-US" dirty="0" smtClean="0"/>
              <a:t>模式，使用鼠标或键盘选取单元格或单元格区域，直至选中所有目标。</a:t>
            </a:r>
            <a:r>
              <a:rPr lang="zh-CN" altLang="en-US" sz="1200" dirty="0" smtClean="0">
                <a:solidFill>
                  <a:srgbClr val="000000"/>
                </a:solidFill>
              </a:rPr>
              <a:t>（</a:t>
            </a:r>
            <a:r>
              <a:rPr lang="zh-CN" altLang="en-US" sz="1200" i="1" dirty="0" smtClean="0">
                <a:solidFill>
                  <a:srgbClr val="FF0000"/>
                </a:solidFill>
              </a:rPr>
              <a:t>按</a:t>
            </a:r>
            <a:r>
              <a:rPr lang="en-US" altLang="zh-CN" sz="1200" i="1" dirty="0" smtClean="0">
                <a:solidFill>
                  <a:srgbClr val="FF0000"/>
                </a:solidFill>
              </a:rPr>
              <a:t>【Esc】</a:t>
            </a:r>
            <a:r>
              <a:rPr lang="zh-CN" altLang="en-US" sz="1200" i="1" dirty="0" smtClean="0">
                <a:solidFill>
                  <a:srgbClr val="FF0000"/>
                </a:solidFill>
              </a:rPr>
              <a:t>退出该模式</a:t>
            </a:r>
            <a:r>
              <a:rPr lang="zh-CN" altLang="en-US" sz="1200" dirty="0" smtClean="0">
                <a:solidFill>
                  <a:srgbClr val="000000"/>
                </a:solidFill>
              </a:rPr>
              <a:t>）</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b="1" dirty="0" smtClean="0"/>
              <a:t>补充方法</a:t>
            </a:r>
            <a:r>
              <a:rPr lang="en-US" altLang="zh-CN" b="1" dirty="0" smtClean="0"/>
              <a:t>2</a:t>
            </a:r>
            <a:r>
              <a:rPr lang="zh-CN" altLang="en-US" dirty="0" smtClean="0"/>
              <a:t>：为多个单元格区域定义名称，利用名称框选择区域。过程：选择多个单元格区域，名称框中输入名称，按</a:t>
            </a:r>
            <a:r>
              <a:rPr lang="en-US" altLang="zh-CN" dirty="0" smtClean="0"/>
              <a:t>Enter</a:t>
            </a:r>
            <a:r>
              <a:rPr lang="zh-CN" altLang="en-US" dirty="0" smtClean="0"/>
              <a:t>。或者</a:t>
            </a:r>
            <a:r>
              <a:rPr lang="en-US" altLang="zh-CN" dirty="0" smtClean="0"/>
              <a:t>【</a:t>
            </a:r>
            <a:r>
              <a:rPr lang="zh-CN" altLang="en-US" dirty="0" smtClean="0"/>
              <a:t>公式</a:t>
            </a:r>
            <a:r>
              <a:rPr lang="en-US" altLang="zh-CN" dirty="0" smtClean="0"/>
              <a:t>】</a:t>
            </a:r>
            <a:r>
              <a:rPr lang="zh-CN" altLang="en-US" dirty="0" smtClean="0"/>
              <a:t>选项卡，</a:t>
            </a:r>
            <a:r>
              <a:rPr lang="en-US" altLang="zh-CN" dirty="0" smtClean="0"/>
              <a:t>【</a:t>
            </a:r>
            <a:r>
              <a:rPr lang="zh-CN" altLang="en-US" dirty="0" smtClean="0"/>
              <a:t>定义名称</a:t>
            </a:r>
            <a:r>
              <a:rPr lang="en-US" altLang="zh-CN" dirty="0" smtClean="0"/>
              <a:t>】</a:t>
            </a:r>
            <a:r>
              <a:rPr lang="zh-CN" altLang="en-US" dirty="0" smtClean="0"/>
              <a:t>组，</a:t>
            </a:r>
            <a:r>
              <a:rPr lang="en-US" altLang="zh-CN" dirty="0" smtClean="0"/>
              <a:t>【</a:t>
            </a:r>
            <a:r>
              <a:rPr lang="zh-CN" altLang="en-US" dirty="0" smtClean="0"/>
              <a:t>定义名称</a:t>
            </a:r>
            <a:r>
              <a:rPr lang="en-US" altLang="zh-CN" dirty="0" smtClean="0"/>
              <a:t>】</a:t>
            </a:r>
            <a:r>
              <a:rPr lang="zh-CN" altLang="en-US" dirty="0" smtClean="0"/>
              <a:t>按钮。</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smtClean="0"/>
              <a:t>定义过名称后，下次再名称框中直接输入定义的名称，就可以选中多个单元格。</a:t>
            </a:r>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29</a:t>
            </a:fld>
            <a:endParaRPr lang="en-US" altLang="zh-CN" dirty="0">
              <a:solidFill>
                <a:prstClr val="black"/>
              </a:solidFill>
            </a:endParaRPr>
          </a:p>
        </p:txBody>
      </p:sp>
    </p:spTree>
    <p:extLst>
      <p:ext uri="{BB962C8B-B14F-4D97-AF65-F5344CB8AC3E}">
        <p14:creationId xmlns:p14="http://schemas.microsoft.com/office/powerpoint/2010/main" val="2746828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30</a:t>
            </a:fld>
            <a:endParaRPr lang="en-US" altLang="zh-CN" dirty="0">
              <a:solidFill>
                <a:prstClr val="black"/>
              </a:solidFill>
            </a:endParaRPr>
          </a:p>
        </p:txBody>
      </p:sp>
    </p:spTree>
    <p:extLst>
      <p:ext uri="{BB962C8B-B14F-4D97-AF65-F5344CB8AC3E}">
        <p14:creationId xmlns:p14="http://schemas.microsoft.com/office/powerpoint/2010/main" val="493558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31</a:t>
            </a:fld>
            <a:endParaRPr lang="en-US" altLang="zh-CN" dirty="0">
              <a:solidFill>
                <a:prstClr val="black"/>
              </a:solidFill>
            </a:endParaRPr>
          </a:p>
        </p:txBody>
      </p:sp>
    </p:spTree>
    <p:extLst>
      <p:ext uri="{BB962C8B-B14F-4D97-AF65-F5344CB8AC3E}">
        <p14:creationId xmlns:p14="http://schemas.microsoft.com/office/powerpoint/2010/main" val="135345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5</a:t>
            </a:fld>
            <a:endParaRPr lang="en-US" altLang="zh-CN" dirty="0">
              <a:solidFill>
                <a:prstClr val="black"/>
              </a:solidFill>
            </a:endParaRPr>
          </a:p>
        </p:txBody>
      </p:sp>
    </p:spTree>
    <p:extLst>
      <p:ext uri="{BB962C8B-B14F-4D97-AF65-F5344CB8AC3E}">
        <p14:creationId xmlns:p14="http://schemas.microsoft.com/office/powerpoint/2010/main" val="970305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32</a:t>
            </a:fld>
            <a:endParaRPr lang="en-US" altLang="zh-CN" dirty="0">
              <a:solidFill>
                <a:prstClr val="black"/>
              </a:solidFill>
            </a:endParaRPr>
          </a:p>
        </p:txBody>
      </p:sp>
    </p:spTree>
    <p:extLst>
      <p:ext uri="{BB962C8B-B14F-4D97-AF65-F5344CB8AC3E}">
        <p14:creationId xmlns:p14="http://schemas.microsoft.com/office/powerpoint/2010/main" val="5831831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33</a:t>
            </a:fld>
            <a:endParaRPr lang="en-US" altLang="zh-CN" dirty="0">
              <a:solidFill>
                <a:prstClr val="black"/>
              </a:solidFill>
            </a:endParaRPr>
          </a:p>
        </p:txBody>
      </p:sp>
    </p:spTree>
    <p:extLst>
      <p:ext uri="{BB962C8B-B14F-4D97-AF65-F5344CB8AC3E}">
        <p14:creationId xmlns:p14="http://schemas.microsoft.com/office/powerpoint/2010/main" val="3557583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34</a:t>
            </a:fld>
            <a:endParaRPr lang="en-US" altLang="zh-CN" dirty="0">
              <a:solidFill>
                <a:prstClr val="black"/>
              </a:solidFill>
            </a:endParaRPr>
          </a:p>
        </p:txBody>
      </p:sp>
    </p:spTree>
    <p:extLst>
      <p:ext uri="{BB962C8B-B14F-4D97-AF65-F5344CB8AC3E}">
        <p14:creationId xmlns:p14="http://schemas.microsoft.com/office/powerpoint/2010/main" val="1911131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35</a:t>
            </a:fld>
            <a:endParaRPr lang="en-US" altLang="zh-CN" dirty="0">
              <a:solidFill>
                <a:prstClr val="black"/>
              </a:solidFill>
            </a:endParaRPr>
          </a:p>
        </p:txBody>
      </p:sp>
    </p:spTree>
    <p:extLst>
      <p:ext uri="{BB962C8B-B14F-4D97-AF65-F5344CB8AC3E}">
        <p14:creationId xmlns:p14="http://schemas.microsoft.com/office/powerpoint/2010/main" val="1604112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36</a:t>
            </a:fld>
            <a:endParaRPr lang="en-US" altLang="zh-CN" dirty="0">
              <a:solidFill>
                <a:prstClr val="black"/>
              </a:solidFill>
            </a:endParaRPr>
          </a:p>
        </p:txBody>
      </p:sp>
    </p:spTree>
    <p:extLst>
      <p:ext uri="{BB962C8B-B14F-4D97-AF65-F5344CB8AC3E}">
        <p14:creationId xmlns:p14="http://schemas.microsoft.com/office/powerpoint/2010/main" val="4279135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37</a:t>
            </a:fld>
            <a:endParaRPr lang="en-US" altLang="zh-CN" dirty="0">
              <a:solidFill>
                <a:prstClr val="black"/>
              </a:solidFill>
            </a:endParaRPr>
          </a:p>
        </p:txBody>
      </p:sp>
    </p:spTree>
    <p:extLst>
      <p:ext uri="{BB962C8B-B14F-4D97-AF65-F5344CB8AC3E}">
        <p14:creationId xmlns:p14="http://schemas.microsoft.com/office/powerpoint/2010/main" val="3792694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38</a:t>
            </a:fld>
            <a:endParaRPr lang="en-US" altLang="zh-CN" dirty="0">
              <a:solidFill>
                <a:prstClr val="black"/>
              </a:solidFill>
            </a:endParaRPr>
          </a:p>
        </p:txBody>
      </p:sp>
    </p:spTree>
    <p:extLst>
      <p:ext uri="{BB962C8B-B14F-4D97-AF65-F5344CB8AC3E}">
        <p14:creationId xmlns:p14="http://schemas.microsoft.com/office/powerpoint/2010/main" val="1952425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39</a:t>
            </a:fld>
            <a:endParaRPr lang="en-US" altLang="zh-CN" dirty="0">
              <a:solidFill>
                <a:prstClr val="black"/>
              </a:solidFill>
            </a:endParaRPr>
          </a:p>
        </p:txBody>
      </p:sp>
    </p:spTree>
    <p:extLst>
      <p:ext uri="{BB962C8B-B14F-4D97-AF65-F5344CB8AC3E}">
        <p14:creationId xmlns:p14="http://schemas.microsoft.com/office/powerpoint/2010/main" val="1348486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40</a:t>
            </a:fld>
            <a:endParaRPr lang="en-US" altLang="zh-CN" dirty="0">
              <a:solidFill>
                <a:prstClr val="black"/>
              </a:solidFill>
            </a:endParaRPr>
          </a:p>
        </p:txBody>
      </p:sp>
    </p:spTree>
    <p:extLst>
      <p:ext uri="{BB962C8B-B14F-4D97-AF65-F5344CB8AC3E}">
        <p14:creationId xmlns:p14="http://schemas.microsoft.com/office/powerpoint/2010/main" val="3831006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默认状态下，单元格的保护属性为</a:t>
            </a:r>
            <a:r>
              <a:rPr kumimoji="0" lang="en-US" altLang="zh-CN"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锁定</a:t>
            </a:r>
            <a:r>
              <a:rPr kumimoji="0" lang="en-US" altLang="zh-CN"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，执行</a:t>
            </a:r>
            <a:r>
              <a:rPr kumimoji="0" lang="en-US" altLang="zh-CN"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保护工作表</a:t>
            </a:r>
            <a:r>
              <a:rPr kumimoji="0" lang="en-US" altLang="zh-CN"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命令后所有单元格都将无法进行编辑。</a:t>
            </a:r>
            <a:endParaRPr kumimoji="0" lang="en-US" altLang="zh-CN"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选中单元格，按</a:t>
            </a:r>
            <a:r>
              <a:rPr kumimoji="0" lang="en-US" altLang="zh-CN"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&lt;Ctrl+1&gt;</a:t>
            </a:r>
            <a:r>
              <a:rPr kumimoji="0" lang="zh-CN" alt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组合键调出</a:t>
            </a:r>
            <a:r>
              <a:rPr kumimoji="0" lang="en-US" altLang="zh-CN"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设置单元格格式</a:t>
            </a:r>
            <a:r>
              <a:rPr kumimoji="0" lang="en-US" altLang="zh-CN"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对话框，在</a:t>
            </a:r>
            <a:r>
              <a:rPr kumimoji="0" lang="en-US" altLang="zh-CN"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保护</a:t>
            </a:r>
            <a:r>
              <a:rPr kumimoji="0" lang="en-US" altLang="zh-CN"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zh-CN" alt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rPr>
              <a:t>选项卡中可以查看和设置单元格的保护属性。</a:t>
            </a:r>
            <a:endParaRPr kumimoji="0" lang="en-US" altLang="zh-CN"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smtClean="0">
              <a:ln>
                <a:noFill/>
              </a:ln>
              <a:solidFill>
                <a:srgbClr val="000000"/>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t>若想保护部分单元格，可将其余单元格的锁定属性取消。</a:t>
            </a:r>
          </a:p>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41</a:t>
            </a:fld>
            <a:endParaRPr lang="en-US" altLang="zh-CN" dirty="0">
              <a:solidFill>
                <a:prstClr val="black"/>
              </a:solidFill>
            </a:endParaRPr>
          </a:p>
        </p:txBody>
      </p:sp>
    </p:spTree>
    <p:extLst>
      <p:ext uri="{BB962C8B-B14F-4D97-AF65-F5344CB8AC3E}">
        <p14:creationId xmlns:p14="http://schemas.microsoft.com/office/powerpoint/2010/main" val="1090072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6</a:t>
            </a:fld>
            <a:endParaRPr lang="en-US" altLang="zh-CN" dirty="0">
              <a:solidFill>
                <a:prstClr val="black"/>
              </a:solidFill>
            </a:endParaRPr>
          </a:p>
        </p:txBody>
      </p:sp>
    </p:spTree>
    <p:extLst>
      <p:ext uri="{BB962C8B-B14F-4D97-AF65-F5344CB8AC3E}">
        <p14:creationId xmlns:p14="http://schemas.microsoft.com/office/powerpoint/2010/main" val="2616204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42</a:t>
            </a:fld>
            <a:endParaRPr lang="en-US" altLang="zh-CN" dirty="0">
              <a:solidFill>
                <a:prstClr val="black"/>
              </a:solidFill>
            </a:endParaRPr>
          </a:p>
        </p:txBody>
      </p:sp>
    </p:spTree>
    <p:extLst>
      <p:ext uri="{BB962C8B-B14F-4D97-AF65-F5344CB8AC3E}">
        <p14:creationId xmlns:p14="http://schemas.microsoft.com/office/powerpoint/2010/main" val="26471430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43</a:t>
            </a:fld>
            <a:endParaRPr lang="en-US" altLang="zh-CN" dirty="0">
              <a:solidFill>
                <a:prstClr val="black"/>
              </a:solidFill>
            </a:endParaRPr>
          </a:p>
        </p:txBody>
      </p:sp>
    </p:spTree>
    <p:extLst>
      <p:ext uri="{BB962C8B-B14F-4D97-AF65-F5344CB8AC3E}">
        <p14:creationId xmlns:p14="http://schemas.microsoft.com/office/powerpoint/2010/main" val="10094577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44</a:t>
            </a:fld>
            <a:endParaRPr lang="en-US" altLang="zh-CN" dirty="0">
              <a:solidFill>
                <a:prstClr val="black"/>
              </a:solidFill>
            </a:endParaRPr>
          </a:p>
        </p:txBody>
      </p:sp>
    </p:spTree>
    <p:extLst>
      <p:ext uri="{BB962C8B-B14F-4D97-AF65-F5344CB8AC3E}">
        <p14:creationId xmlns:p14="http://schemas.microsoft.com/office/powerpoint/2010/main" val="27430013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fontAlgn="base" hangingPunct="0"/>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操作</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3</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：打开保存的工作簿文件，在“</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sheet1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”的</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A1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中输入自己的身份证号码。</a:t>
            </a:r>
            <a:endParaRPr lang="zh-CN" altLang="zh-CN"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45</a:t>
            </a:fld>
            <a:endParaRPr lang="en-US" altLang="zh-CN" dirty="0">
              <a:solidFill>
                <a:prstClr val="black"/>
              </a:solidFill>
            </a:endParaRPr>
          </a:p>
        </p:txBody>
      </p:sp>
    </p:spTree>
    <p:extLst>
      <p:ext uri="{BB962C8B-B14F-4D97-AF65-F5344CB8AC3E}">
        <p14:creationId xmlns:p14="http://schemas.microsoft.com/office/powerpoint/2010/main" val="1555115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操作</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4</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：打开保存的工作簿文件，在“</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sheet1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”的</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B1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中负数</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-123</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，并设置格式保留两位小数。</a:t>
            </a:r>
          </a:p>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46</a:t>
            </a:fld>
            <a:endParaRPr lang="en-US" altLang="zh-CN" dirty="0">
              <a:solidFill>
                <a:prstClr val="black"/>
              </a:solidFill>
            </a:endParaRPr>
          </a:p>
        </p:txBody>
      </p:sp>
    </p:spTree>
    <p:extLst>
      <p:ext uri="{BB962C8B-B14F-4D97-AF65-F5344CB8AC3E}">
        <p14:creationId xmlns:p14="http://schemas.microsoft.com/office/powerpoint/2010/main" val="22408224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fontAlgn="base" hangingPunct="0"/>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操作</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5</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：打开保存的工作簿文件，在“</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sheet1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”的</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C1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中输入自己的出生日期，设置为长日期</a:t>
            </a:r>
            <a:endParaRPr lang="zh-CN" altLang="zh-CN" sz="1200" kern="1200" dirty="0">
              <a:solidFill>
                <a:schemeClr val="tx1"/>
              </a:solidFill>
              <a:effectLst/>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47</a:t>
            </a:fld>
            <a:endParaRPr lang="en-US" altLang="zh-CN" dirty="0">
              <a:solidFill>
                <a:prstClr val="black"/>
              </a:solidFill>
            </a:endParaRPr>
          </a:p>
        </p:txBody>
      </p:sp>
    </p:spTree>
    <p:extLst>
      <p:ext uri="{BB962C8B-B14F-4D97-AF65-F5344CB8AC3E}">
        <p14:creationId xmlns:p14="http://schemas.microsoft.com/office/powerpoint/2010/main" val="37735866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快速填充区域内的空白单元格：</a:t>
            </a:r>
            <a:endParaRPr lang="en-US" altLang="zh-CN" dirty="0" smtClean="0"/>
          </a:p>
          <a:p>
            <a:endParaRPr lang="en-US" altLang="zh-CN" dirty="0" smtClean="0"/>
          </a:p>
          <a:p>
            <a:r>
              <a:rPr lang="zh-CN" altLang="en-US" dirty="0" smtClean="0"/>
              <a:t>方法</a:t>
            </a:r>
            <a:r>
              <a:rPr lang="en-US" altLang="zh-CN" dirty="0" smtClean="0"/>
              <a:t>1</a:t>
            </a:r>
            <a:r>
              <a:rPr lang="zh-CN" altLang="en-US" dirty="0" smtClean="0"/>
              <a:t>：定位法。选中数据区域，按</a:t>
            </a:r>
            <a:r>
              <a:rPr lang="en-US" altLang="zh-CN" dirty="0" smtClean="0"/>
              <a:t>&lt;F5&gt;</a:t>
            </a:r>
            <a:r>
              <a:rPr lang="zh-CN" altLang="en-US" dirty="0" smtClean="0"/>
              <a:t>→</a:t>
            </a:r>
            <a:r>
              <a:rPr lang="en-US" altLang="zh-CN" dirty="0" smtClean="0"/>
              <a:t>【</a:t>
            </a:r>
            <a:r>
              <a:rPr lang="zh-CN" altLang="en-US" dirty="0" smtClean="0"/>
              <a:t>定位</a:t>
            </a:r>
            <a:r>
              <a:rPr lang="en-US" altLang="zh-CN" dirty="0" smtClean="0"/>
              <a:t>】</a:t>
            </a:r>
            <a:r>
              <a:rPr lang="zh-CN" altLang="en-US" dirty="0" smtClean="0"/>
              <a:t>对话框→</a:t>
            </a:r>
            <a:r>
              <a:rPr lang="en-US" altLang="zh-CN" dirty="0" smtClean="0"/>
              <a:t>【</a:t>
            </a:r>
            <a:r>
              <a:rPr lang="zh-CN" altLang="en-US" dirty="0" smtClean="0"/>
              <a:t>定位条件</a:t>
            </a:r>
            <a:r>
              <a:rPr lang="en-US" altLang="zh-CN" dirty="0" smtClean="0"/>
              <a:t>】</a:t>
            </a:r>
            <a:r>
              <a:rPr lang="zh-CN" altLang="en-US" dirty="0" smtClean="0"/>
              <a:t>按钮→</a:t>
            </a:r>
            <a:r>
              <a:rPr lang="en-US" altLang="zh-CN" dirty="0" smtClean="0"/>
              <a:t>【</a:t>
            </a:r>
            <a:r>
              <a:rPr lang="zh-CN" altLang="en-US" dirty="0" smtClean="0"/>
              <a:t>空值</a:t>
            </a:r>
            <a:r>
              <a:rPr lang="en-US" altLang="zh-CN" dirty="0" smtClean="0"/>
              <a:t>】</a:t>
            </a:r>
            <a:r>
              <a:rPr lang="zh-CN" altLang="en-US" dirty="0" smtClean="0"/>
              <a:t>单选钮→</a:t>
            </a:r>
            <a:r>
              <a:rPr lang="en-US" altLang="zh-CN" dirty="0" smtClean="0"/>
              <a:t>【</a:t>
            </a:r>
            <a:r>
              <a:rPr lang="zh-CN" altLang="en-US" dirty="0" smtClean="0"/>
              <a:t>确定</a:t>
            </a:r>
            <a:r>
              <a:rPr lang="en-US" altLang="zh-CN" dirty="0" smtClean="0"/>
              <a:t>】</a:t>
            </a:r>
            <a:r>
              <a:rPr lang="zh-CN" altLang="en-US" dirty="0" smtClean="0"/>
              <a:t>选中所有空白单元格，在活动单元格中输入“</a:t>
            </a:r>
            <a:r>
              <a:rPr lang="en-US" altLang="zh-CN" dirty="0" smtClean="0"/>
              <a:t>0</a:t>
            </a:r>
            <a:r>
              <a:rPr lang="zh-CN" altLang="en-US" dirty="0" smtClean="0"/>
              <a:t>”，按</a:t>
            </a:r>
            <a:r>
              <a:rPr lang="en-US" altLang="zh-CN" dirty="0" smtClean="0"/>
              <a:t>&lt;</a:t>
            </a:r>
            <a:r>
              <a:rPr lang="en-US" altLang="zh-CN" dirty="0" err="1" smtClean="0"/>
              <a:t>Ctrl+Enter</a:t>
            </a:r>
            <a:r>
              <a:rPr lang="en-US" altLang="zh-CN" dirty="0" smtClean="0"/>
              <a:t>&gt;</a:t>
            </a:r>
            <a:r>
              <a:rPr lang="zh-CN" altLang="en-US" dirty="0" smtClean="0"/>
              <a:t>。</a:t>
            </a:r>
            <a:endParaRPr lang="en-US" altLang="zh-CN" dirty="0" smtClean="0"/>
          </a:p>
          <a:p>
            <a:endParaRPr lang="en-US" altLang="zh-CN" dirty="0" smtClean="0"/>
          </a:p>
          <a:p>
            <a:r>
              <a:rPr lang="zh-CN" altLang="en-US" dirty="0" smtClean="0"/>
              <a:t>方法</a:t>
            </a:r>
            <a:r>
              <a:rPr lang="en-US" altLang="zh-CN" dirty="0" smtClean="0"/>
              <a:t>2</a:t>
            </a:r>
            <a:r>
              <a:rPr lang="zh-CN" altLang="en-US" dirty="0" smtClean="0"/>
              <a:t>：替换法。选中数据区域，按</a:t>
            </a:r>
            <a:r>
              <a:rPr lang="en-US" altLang="zh-CN" dirty="0" smtClean="0"/>
              <a:t>&lt;</a:t>
            </a:r>
            <a:r>
              <a:rPr lang="en-US" altLang="zh-CN" dirty="0" err="1" smtClean="0"/>
              <a:t>Ctrl+H</a:t>
            </a:r>
            <a:r>
              <a:rPr lang="en-US" altLang="zh-CN" dirty="0" smtClean="0"/>
              <a:t>&gt;</a:t>
            </a:r>
            <a:r>
              <a:rPr lang="zh-CN" altLang="en-US" dirty="0" smtClean="0"/>
              <a:t>弹出</a:t>
            </a:r>
            <a:r>
              <a:rPr lang="en-US" altLang="zh-CN" dirty="0" smtClean="0"/>
              <a:t>【</a:t>
            </a:r>
            <a:r>
              <a:rPr lang="zh-CN" altLang="en-US" dirty="0" smtClean="0"/>
              <a:t>查找和替换</a:t>
            </a:r>
            <a:r>
              <a:rPr lang="en-US" altLang="zh-CN" dirty="0" smtClean="0"/>
              <a:t>】</a:t>
            </a:r>
            <a:r>
              <a:rPr lang="zh-CN" altLang="en-US" dirty="0" smtClean="0"/>
              <a:t>对话框，</a:t>
            </a:r>
            <a:r>
              <a:rPr lang="en-US" altLang="zh-CN" dirty="0" smtClean="0"/>
              <a:t>【</a:t>
            </a:r>
            <a:r>
              <a:rPr lang="zh-CN" altLang="en-US" dirty="0" smtClean="0"/>
              <a:t>查找内容</a:t>
            </a:r>
            <a:r>
              <a:rPr lang="en-US" altLang="zh-CN" dirty="0" smtClean="0"/>
              <a:t>】</a:t>
            </a:r>
            <a:r>
              <a:rPr lang="zh-CN" altLang="en-US" dirty="0" smtClean="0"/>
              <a:t>为空，</a:t>
            </a:r>
            <a:r>
              <a:rPr lang="en-US" altLang="zh-CN" dirty="0" smtClean="0"/>
              <a:t>【</a:t>
            </a:r>
            <a:r>
              <a:rPr lang="zh-CN" altLang="en-US" dirty="0" smtClean="0"/>
              <a:t>替换为</a:t>
            </a:r>
            <a:r>
              <a:rPr lang="en-US" altLang="zh-CN" dirty="0" smtClean="0"/>
              <a:t>】</a:t>
            </a:r>
            <a:r>
              <a:rPr lang="zh-CN" altLang="en-US" dirty="0" smtClean="0"/>
              <a:t>“</a:t>
            </a:r>
            <a:r>
              <a:rPr lang="en-US" altLang="zh-CN" dirty="0" smtClean="0"/>
              <a:t>0</a:t>
            </a:r>
            <a:r>
              <a:rPr lang="zh-CN" altLang="en-US" dirty="0" smtClean="0"/>
              <a:t>”，单击</a:t>
            </a:r>
            <a:r>
              <a:rPr lang="en-US" altLang="zh-CN" dirty="0" smtClean="0"/>
              <a:t>【</a:t>
            </a:r>
            <a:r>
              <a:rPr lang="zh-CN" altLang="en-US" dirty="0" smtClean="0"/>
              <a:t>全部替换</a:t>
            </a:r>
            <a:r>
              <a:rPr lang="en-US" altLang="zh-CN" dirty="0" smtClean="0"/>
              <a:t>】</a:t>
            </a:r>
            <a:r>
              <a:rPr lang="zh-CN" altLang="en-US" dirty="0" smtClean="0"/>
              <a:t>按钮。</a:t>
            </a:r>
            <a:endParaRPr lang="en-US" altLang="zh-CN" dirty="0" smtClean="0"/>
          </a:p>
          <a:p>
            <a:endParaRPr lang="en-US" altLang="zh-CN" dirty="0" smtClean="0"/>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defRPr/>
            </a:pP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操作</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6</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：打开保存的工作簿文件，在“</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sheet1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”的</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D1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D3</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D5</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中输入“</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48</a:t>
            </a:fld>
            <a:endParaRPr lang="en-US" altLang="zh-CN" dirty="0">
              <a:solidFill>
                <a:prstClr val="black"/>
              </a:solidFill>
            </a:endParaRPr>
          </a:p>
        </p:txBody>
      </p:sp>
    </p:spTree>
    <p:extLst>
      <p:ext uri="{BB962C8B-B14F-4D97-AF65-F5344CB8AC3E}">
        <p14:creationId xmlns:p14="http://schemas.microsoft.com/office/powerpoint/2010/main" val="19686993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49</a:t>
            </a:fld>
            <a:endParaRPr lang="en-US" altLang="zh-CN" dirty="0">
              <a:solidFill>
                <a:prstClr val="black"/>
              </a:solidFill>
            </a:endParaRPr>
          </a:p>
        </p:txBody>
      </p:sp>
    </p:spTree>
    <p:extLst>
      <p:ext uri="{BB962C8B-B14F-4D97-AF65-F5344CB8AC3E}">
        <p14:creationId xmlns:p14="http://schemas.microsoft.com/office/powerpoint/2010/main" val="24469678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50</a:t>
            </a:fld>
            <a:endParaRPr lang="en-US" altLang="zh-CN" dirty="0">
              <a:solidFill>
                <a:prstClr val="black"/>
              </a:solidFill>
            </a:endParaRPr>
          </a:p>
        </p:txBody>
      </p:sp>
    </p:spTree>
    <p:extLst>
      <p:ext uri="{BB962C8B-B14F-4D97-AF65-F5344CB8AC3E}">
        <p14:creationId xmlns:p14="http://schemas.microsoft.com/office/powerpoint/2010/main" val="35000062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操作</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7</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：打开保存的工作簿文件，在“</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sheet1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”的</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E1~ E5</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中分别输入“</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1~5</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a:t>
            </a:r>
          </a:p>
          <a:p>
            <a:endParaRPr lang="en-US" altLang="zh-CN" dirty="0" smtClean="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51</a:t>
            </a:fld>
            <a:endParaRPr lang="en-US" altLang="zh-CN" dirty="0">
              <a:solidFill>
                <a:prstClr val="black"/>
              </a:solidFill>
            </a:endParaRPr>
          </a:p>
        </p:txBody>
      </p:sp>
    </p:spTree>
    <p:extLst>
      <p:ext uri="{BB962C8B-B14F-4D97-AF65-F5344CB8AC3E}">
        <p14:creationId xmlns:p14="http://schemas.microsoft.com/office/powerpoint/2010/main" val="431758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7</a:t>
            </a:fld>
            <a:endParaRPr lang="en-US" altLang="zh-CN" dirty="0">
              <a:solidFill>
                <a:prstClr val="black"/>
              </a:solidFill>
            </a:endParaRPr>
          </a:p>
        </p:txBody>
      </p:sp>
    </p:spTree>
    <p:extLst>
      <p:ext uri="{BB962C8B-B14F-4D97-AF65-F5344CB8AC3E}">
        <p14:creationId xmlns:p14="http://schemas.microsoft.com/office/powerpoint/2010/main" val="22471042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操作</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8</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：打开保存的工作簿文件，在“</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sheet1</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”的</a:t>
            </a:r>
            <a:r>
              <a:rPr lang="en-US" altLang="zh-CN" sz="1200" kern="1200" dirty="0" smtClean="0">
                <a:solidFill>
                  <a:schemeClr val="tx1"/>
                </a:solidFill>
                <a:effectLst/>
                <a:latin typeface="Calibri" panose="020F0502020204030204" pitchFamily="34" charset="0"/>
                <a:ea typeface="宋体" panose="02010600030101010101" pitchFamily="2" charset="-122"/>
                <a:cs typeface="+mn-cs"/>
              </a:rPr>
              <a:t>F1~ F5</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中分别输入</a:t>
            </a:r>
            <a:r>
              <a:rPr lang="zh-CN" altLang="en-US" sz="1200" kern="1200" dirty="0" smtClean="0">
                <a:solidFill>
                  <a:schemeClr val="tx1"/>
                </a:solidFill>
                <a:effectLst/>
                <a:latin typeface="Calibri" panose="020F0502020204030204" pitchFamily="34" charset="0"/>
                <a:ea typeface="宋体" panose="02010600030101010101" pitchFamily="2" charset="-122"/>
                <a:cs typeface="+mn-cs"/>
              </a:rPr>
              <a:t>图中的日期</a:t>
            </a:r>
            <a:r>
              <a:rPr lang="zh-CN" altLang="zh-CN" sz="1200" kern="1200" dirty="0" smtClean="0">
                <a:solidFill>
                  <a:schemeClr val="tx1"/>
                </a:solidFill>
                <a:effectLst/>
                <a:latin typeface="Calibri" panose="020F0502020204030204" pitchFamily="34" charset="0"/>
                <a:ea typeface="宋体" panose="02010600030101010101" pitchFamily="2" charset="-122"/>
                <a:cs typeface="+mn-cs"/>
              </a:rPr>
              <a:t>。</a:t>
            </a:r>
          </a:p>
          <a:p>
            <a:endParaRPr lang="en-US" altLang="zh-CN" dirty="0" smtClean="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52</a:t>
            </a:fld>
            <a:endParaRPr lang="en-US" altLang="zh-CN" dirty="0">
              <a:solidFill>
                <a:prstClr val="black"/>
              </a:solidFill>
            </a:endParaRPr>
          </a:p>
        </p:txBody>
      </p:sp>
    </p:spTree>
    <p:extLst>
      <p:ext uri="{BB962C8B-B14F-4D97-AF65-F5344CB8AC3E}">
        <p14:creationId xmlns:p14="http://schemas.microsoft.com/office/powerpoint/2010/main" val="16069804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a:t>
            </a:r>
            <a:r>
              <a:rPr lang="en-US" altLang="zh-CN" dirty="0" smtClean="0"/>
              <a:t>9</a:t>
            </a:r>
            <a:r>
              <a:rPr lang="zh-CN" altLang="en-US" dirty="0" smtClean="0"/>
              <a:t>：按图输入数据。</a:t>
            </a:r>
            <a:endParaRPr lang="en-US" altLang="zh-CN" dirty="0" smtClean="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53</a:t>
            </a:fld>
            <a:endParaRPr lang="en-US" altLang="zh-CN" dirty="0">
              <a:solidFill>
                <a:prstClr val="black"/>
              </a:solidFill>
            </a:endParaRPr>
          </a:p>
        </p:txBody>
      </p:sp>
    </p:spTree>
    <p:extLst>
      <p:ext uri="{BB962C8B-B14F-4D97-AF65-F5344CB8AC3E}">
        <p14:creationId xmlns:p14="http://schemas.microsoft.com/office/powerpoint/2010/main" val="3165305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54</a:t>
            </a:fld>
            <a:endParaRPr lang="en-US" altLang="zh-CN" dirty="0">
              <a:solidFill>
                <a:prstClr val="black"/>
              </a:solidFill>
            </a:endParaRPr>
          </a:p>
        </p:txBody>
      </p:sp>
    </p:spTree>
    <p:extLst>
      <p:ext uri="{BB962C8B-B14F-4D97-AF65-F5344CB8AC3E}">
        <p14:creationId xmlns:p14="http://schemas.microsoft.com/office/powerpoint/2010/main" val="32288717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55</a:t>
            </a:fld>
            <a:endParaRPr lang="en-US" altLang="zh-CN" dirty="0">
              <a:solidFill>
                <a:prstClr val="black"/>
              </a:solidFill>
            </a:endParaRPr>
          </a:p>
        </p:txBody>
      </p:sp>
    </p:spTree>
    <p:extLst>
      <p:ext uri="{BB962C8B-B14F-4D97-AF65-F5344CB8AC3E}">
        <p14:creationId xmlns:p14="http://schemas.microsoft.com/office/powerpoint/2010/main" val="21155464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56</a:t>
            </a:fld>
            <a:endParaRPr lang="en-US" altLang="zh-CN" dirty="0">
              <a:solidFill>
                <a:prstClr val="black"/>
              </a:solidFill>
            </a:endParaRPr>
          </a:p>
        </p:txBody>
      </p:sp>
    </p:spTree>
    <p:extLst>
      <p:ext uri="{BB962C8B-B14F-4D97-AF65-F5344CB8AC3E}">
        <p14:creationId xmlns:p14="http://schemas.microsoft.com/office/powerpoint/2010/main" val="6176454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57</a:t>
            </a:fld>
            <a:endParaRPr lang="en-US" altLang="zh-CN" dirty="0">
              <a:solidFill>
                <a:prstClr val="black"/>
              </a:solidFill>
            </a:endParaRPr>
          </a:p>
        </p:txBody>
      </p:sp>
    </p:spTree>
    <p:extLst>
      <p:ext uri="{BB962C8B-B14F-4D97-AF65-F5344CB8AC3E}">
        <p14:creationId xmlns:p14="http://schemas.microsoft.com/office/powerpoint/2010/main" val="3031466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58</a:t>
            </a:fld>
            <a:endParaRPr lang="en-US" altLang="zh-CN" dirty="0">
              <a:solidFill>
                <a:prstClr val="black"/>
              </a:solidFill>
            </a:endParaRPr>
          </a:p>
        </p:txBody>
      </p:sp>
    </p:spTree>
    <p:extLst>
      <p:ext uri="{BB962C8B-B14F-4D97-AF65-F5344CB8AC3E}">
        <p14:creationId xmlns:p14="http://schemas.microsoft.com/office/powerpoint/2010/main" val="22197471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59</a:t>
            </a:fld>
            <a:endParaRPr lang="en-US" altLang="zh-CN" dirty="0">
              <a:solidFill>
                <a:prstClr val="black"/>
              </a:solidFill>
            </a:endParaRPr>
          </a:p>
        </p:txBody>
      </p:sp>
    </p:spTree>
    <p:extLst>
      <p:ext uri="{BB962C8B-B14F-4D97-AF65-F5344CB8AC3E}">
        <p14:creationId xmlns:p14="http://schemas.microsoft.com/office/powerpoint/2010/main" val="17300909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60</a:t>
            </a:fld>
            <a:endParaRPr lang="en-US" altLang="zh-CN" dirty="0">
              <a:solidFill>
                <a:prstClr val="black"/>
              </a:solidFill>
            </a:endParaRPr>
          </a:p>
        </p:txBody>
      </p:sp>
    </p:spTree>
    <p:extLst>
      <p:ext uri="{BB962C8B-B14F-4D97-AF65-F5344CB8AC3E}">
        <p14:creationId xmlns:p14="http://schemas.microsoft.com/office/powerpoint/2010/main" val="5011532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61</a:t>
            </a:fld>
            <a:endParaRPr lang="en-US" altLang="zh-CN" dirty="0">
              <a:solidFill>
                <a:prstClr val="black"/>
              </a:solidFill>
            </a:endParaRPr>
          </a:p>
        </p:txBody>
      </p:sp>
    </p:spTree>
    <p:extLst>
      <p:ext uri="{BB962C8B-B14F-4D97-AF65-F5344CB8AC3E}">
        <p14:creationId xmlns:p14="http://schemas.microsoft.com/office/powerpoint/2010/main" val="159714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8</a:t>
            </a:fld>
            <a:endParaRPr lang="en-US" altLang="zh-CN" dirty="0">
              <a:solidFill>
                <a:prstClr val="black"/>
              </a:solidFill>
            </a:endParaRPr>
          </a:p>
        </p:txBody>
      </p:sp>
    </p:spTree>
    <p:extLst>
      <p:ext uri="{BB962C8B-B14F-4D97-AF65-F5344CB8AC3E}">
        <p14:creationId xmlns:p14="http://schemas.microsoft.com/office/powerpoint/2010/main" val="12059764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62</a:t>
            </a:fld>
            <a:endParaRPr lang="en-US" altLang="zh-CN" dirty="0">
              <a:solidFill>
                <a:prstClr val="black"/>
              </a:solidFill>
            </a:endParaRPr>
          </a:p>
        </p:txBody>
      </p:sp>
    </p:spTree>
    <p:extLst>
      <p:ext uri="{BB962C8B-B14F-4D97-AF65-F5344CB8AC3E}">
        <p14:creationId xmlns:p14="http://schemas.microsoft.com/office/powerpoint/2010/main" val="34458644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63</a:t>
            </a:fld>
            <a:endParaRPr lang="en-US" altLang="zh-CN" dirty="0">
              <a:solidFill>
                <a:prstClr val="black"/>
              </a:solidFill>
            </a:endParaRPr>
          </a:p>
        </p:txBody>
      </p:sp>
    </p:spTree>
    <p:extLst>
      <p:ext uri="{BB962C8B-B14F-4D97-AF65-F5344CB8AC3E}">
        <p14:creationId xmlns:p14="http://schemas.microsoft.com/office/powerpoint/2010/main" val="16563688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64</a:t>
            </a:fld>
            <a:endParaRPr lang="en-US" altLang="zh-CN" dirty="0">
              <a:solidFill>
                <a:prstClr val="black"/>
              </a:solidFill>
            </a:endParaRPr>
          </a:p>
        </p:txBody>
      </p:sp>
    </p:spTree>
    <p:extLst>
      <p:ext uri="{BB962C8B-B14F-4D97-AF65-F5344CB8AC3E}">
        <p14:creationId xmlns:p14="http://schemas.microsoft.com/office/powerpoint/2010/main" val="850211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65</a:t>
            </a:fld>
            <a:endParaRPr lang="en-US" altLang="zh-CN" dirty="0">
              <a:solidFill>
                <a:prstClr val="black"/>
              </a:solidFill>
            </a:endParaRPr>
          </a:p>
        </p:txBody>
      </p:sp>
    </p:spTree>
    <p:extLst>
      <p:ext uri="{BB962C8B-B14F-4D97-AF65-F5344CB8AC3E}">
        <p14:creationId xmlns:p14="http://schemas.microsoft.com/office/powerpoint/2010/main" val="4581308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66</a:t>
            </a:fld>
            <a:endParaRPr lang="en-US" altLang="zh-CN" dirty="0">
              <a:solidFill>
                <a:prstClr val="black"/>
              </a:solidFill>
            </a:endParaRPr>
          </a:p>
        </p:txBody>
      </p:sp>
    </p:spTree>
    <p:extLst>
      <p:ext uri="{BB962C8B-B14F-4D97-AF65-F5344CB8AC3E}">
        <p14:creationId xmlns:p14="http://schemas.microsoft.com/office/powerpoint/2010/main" val="10002801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67</a:t>
            </a:fld>
            <a:endParaRPr lang="en-US" altLang="zh-CN" dirty="0">
              <a:solidFill>
                <a:prstClr val="black"/>
              </a:solidFill>
            </a:endParaRPr>
          </a:p>
        </p:txBody>
      </p:sp>
    </p:spTree>
    <p:extLst>
      <p:ext uri="{BB962C8B-B14F-4D97-AF65-F5344CB8AC3E}">
        <p14:creationId xmlns:p14="http://schemas.microsoft.com/office/powerpoint/2010/main" val="22471675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68</a:t>
            </a:fld>
            <a:endParaRPr lang="en-US" altLang="zh-CN" dirty="0">
              <a:solidFill>
                <a:prstClr val="black"/>
              </a:solidFill>
            </a:endParaRPr>
          </a:p>
        </p:txBody>
      </p:sp>
    </p:spTree>
    <p:extLst>
      <p:ext uri="{BB962C8B-B14F-4D97-AF65-F5344CB8AC3E}">
        <p14:creationId xmlns:p14="http://schemas.microsoft.com/office/powerpoint/2010/main" val="10597870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69</a:t>
            </a:fld>
            <a:endParaRPr lang="en-US" altLang="zh-CN" dirty="0">
              <a:solidFill>
                <a:prstClr val="black"/>
              </a:solidFill>
            </a:endParaRPr>
          </a:p>
        </p:txBody>
      </p:sp>
    </p:spTree>
    <p:extLst>
      <p:ext uri="{BB962C8B-B14F-4D97-AF65-F5344CB8AC3E}">
        <p14:creationId xmlns:p14="http://schemas.microsoft.com/office/powerpoint/2010/main" val="16504490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70</a:t>
            </a:fld>
            <a:endParaRPr lang="en-US" altLang="zh-CN" dirty="0">
              <a:solidFill>
                <a:prstClr val="black"/>
              </a:solidFill>
            </a:endParaRPr>
          </a:p>
        </p:txBody>
      </p:sp>
    </p:spTree>
    <p:extLst>
      <p:ext uri="{BB962C8B-B14F-4D97-AF65-F5344CB8AC3E}">
        <p14:creationId xmlns:p14="http://schemas.microsoft.com/office/powerpoint/2010/main" val="21385949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71</a:t>
            </a:fld>
            <a:endParaRPr lang="en-US" altLang="zh-CN" dirty="0">
              <a:solidFill>
                <a:prstClr val="black"/>
              </a:solidFill>
            </a:endParaRPr>
          </a:p>
        </p:txBody>
      </p:sp>
    </p:spTree>
    <p:extLst>
      <p:ext uri="{BB962C8B-B14F-4D97-AF65-F5344CB8AC3E}">
        <p14:creationId xmlns:p14="http://schemas.microsoft.com/office/powerpoint/2010/main" val="1679720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9</a:t>
            </a:fld>
            <a:endParaRPr lang="en-US" altLang="zh-CN" dirty="0">
              <a:solidFill>
                <a:prstClr val="black"/>
              </a:solidFill>
            </a:endParaRPr>
          </a:p>
        </p:txBody>
      </p:sp>
    </p:spTree>
    <p:extLst>
      <p:ext uri="{BB962C8B-B14F-4D97-AF65-F5344CB8AC3E}">
        <p14:creationId xmlns:p14="http://schemas.microsoft.com/office/powerpoint/2010/main" val="6356627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72</a:t>
            </a:fld>
            <a:endParaRPr lang="en-US" altLang="zh-CN" dirty="0">
              <a:solidFill>
                <a:prstClr val="black"/>
              </a:solidFill>
            </a:endParaRPr>
          </a:p>
        </p:txBody>
      </p:sp>
    </p:spTree>
    <p:extLst>
      <p:ext uri="{BB962C8B-B14F-4D97-AF65-F5344CB8AC3E}">
        <p14:creationId xmlns:p14="http://schemas.microsoft.com/office/powerpoint/2010/main" val="11208133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73</a:t>
            </a:fld>
            <a:endParaRPr lang="en-US" altLang="zh-CN" dirty="0">
              <a:solidFill>
                <a:prstClr val="black"/>
              </a:solidFill>
            </a:endParaRPr>
          </a:p>
        </p:txBody>
      </p:sp>
    </p:spTree>
    <p:extLst>
      <p:ext uri="{BB962C8B-B14F-4D97-AF65-F5344CB8AC3E}">
        <p14:creationId xmlns:p14="http://schemas.microsoft.com/office/powerpoint/2010/main" val="19176446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74</a:t>
            </a:fld>
            <a:endParaRPr lang="en-US" altLang="zh-CN" dirty="0">
              <a:solidFill>
                <a:prstClr val="black"/>
              </a:solidFill>
            </a:endParaRPr>
          </a:p>
        </p:txBody>
      </p:sp>
    </p:spTree>
    <p:extLst>
      <p:ext uri="{BB962C8B-B14F-4D97-AF65-F5344CB8AC3E}">
        <p14:creationId xmlns:p14="http://schemas.microsoft.com/office/powerpoint/2010/main" val="35610866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75</a:t>
            </a:fld>
            <a:endParaRPr lang="en-US" altLang="zh-CN" dirty="0">
              <a:solidFill>
                <a:prstClr val="black"/>
              </a:solidFill>
            </a:endParaRPr>
          </a:p>
        </p:txBody>
      </p:sp>
    </p:spTree>
    <p:extLst>
      <p:ext uri="{BB962C8B-B14F-4D97-AF65-F5344CB8AC3E}">
        <p14:creationId xmlns:p14="http://schemas.microsoft.com/office/powerpoint/2010/main" val="4956539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76</a:t>
            </a:fld>
            <a:endParaRPr lang="en-US" altLang="zh-CN" dirty="0">
              <a:solidFill>
                <a:prstClr val="black"/>
              </a:solidFill>
            </a:endParaRPr>
          </a:p>
        </p:txBody>
      </p:sp>
    </p:spTree>
    <p:extLst>
      <p:ext uri="{BB962C8B-B14F-4D97-AF65-F5344CB8AC3E}">
        <p14:creationId xmlns:p14="http://schemas.microsoft.com/office/powerpoint/2010/main" val="3085002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77</a:t>
            </a:fld>
            <a:endParaRPr lang="en-US" altLang="zh-CN" dirty="0">
              <a:solidFill>
                <a:prstClr val="black"/>
              </a:solidFill>
            </a:endParaRPr>
          </a:p>
        </p:txBody>
      </p:sp>
    </p:spTree>
    <p:extLst>
      <p:ext uri="{BB962C8B-B14F-4D97-AF65-F5344CB8AC3E}">
        <p14:creationId xmlns:p14="http://schemas.microsoft.com/office/powerpoint/2010/main" val="34370020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78</a:t>
            </a:fld>
            <a:endParaRPr lang="en-US" altLang="zh-CN" dirty="0">
              <a:solidFill>
                <a:prstClr val="black"/>
              </a:solidFill>
            </a:endParaRPr>
          </a:p>
        </p:txBody>
      </p:sp>
    </p:spTree>
    <p:extLst>
      <p:ext uri="{BB962C8B-B14F-4D97-AF65-F5344CB8AC3E}">
        <p14:creationId xmlns:p14="http://schemas.microsoft.com/office/powerpoint/2010/main" val="13843313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79</a:t>
            </a:fld>
            <a:endParaRPr lang="en-US" altLang="zh-CN" dirty="0">
              <a:solidFill>
                <a:prstClr val="black"/>
              </a:solidFill>
            </a:endParaRPr>
          </a:p>
        </p:txBody>
      </p:sp>
    </p:spTree>
    <p:extLst>
      <p:ext uri="{BB962C8B-B14F-4D97-AF65-F5344CB8AC3E}">
        <p14:creationId xmlns:p14="http://schemas.microsoft.com/office/powerpoint/2010/main" val="5533749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80</a:t>
            </a:fld>
            <a:endParaRPr lang="en-US" altLang="zh-CN" dirty="0">
              <a:solidFill>
                <a:prstClr val="black"/>
              </a:solidFill>
            </a:endParaRPr>
          </a:p>
        </p:txBody>
      </p:sp>
    </p:spTree>
    <p:extLst>
      <p:ext uri="{BB962C8B-B14F-4D97-AF65-F5344CB8AC3E}">
        <p14:creationId xmlns:p14="http://schemas.microsoft.com/office/powerpoint/2010/main" val="16523786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81</a:t>
            </a:fld>
            <a:endParaRPr lang="en-US" altLang="zh-CN" dirty="0">
              <a:solidFill>
                <a:prstClr val="black"/>
              </a:solidFill>
            </a:endParaRPr>
          </a:p>
        </p:txBody>
      </p:sp>
    </p:spTree>
    <p:extLst>
      <p:ext uri="{BB962C8B-B14F-4D97-AF65-F5344CB8AC3E}">
        <p14:creationId xmlns:p14="http://schemas.microsoft.com/office/powerpoint/2010/main" val="898164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10</a:t>
            </a:fld>
            <a:endParaRPr lang="en-US" altLang="zh-CN" dirty="0">
              <a:solidFill>
                <a:prstClr val="black"/>
              </a:solidFill>
            </a:endParaRPr>
          </a:p>
        </p:txBody>
      </p:sp>
    </p:spTree>
    <p:extLst>
      <p:ext uri="{BB962C8B-B14F-4D97-AF65-F5344CB8AC3E}">
        <p14:creationId xmlns:p14="http://schemas.microsoft.com/office/powerpoint/2010/main" val="411376101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82</a:t>
            </a:fld>
            <a:endParaRPr lang="en-US" altLang="zh-CN" dirty="0">
              <a:solidFill>
                <a:prstClr val="black"/>
              </a:solidFill>
            </a:endParaRPr>
          </a:p>
        </p:txBody>
      </p:sp>
    </p:spTree>
    <p:extLst>
      <p:ext uri="{BB962C8B-B14F-4D97-AF65-F5344CB8AC3E}">
        <p14:creationId xmlns:p14="http://schemas.microsoft.com/office/powerpoint/2010/main" val="25329184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83</a:t>
            </a:fld>
            <a:endParaRPr lang="en-US" altLang="zh-CN" dirty="0">
              <a:solidFill>
                <a:prstClr val="black"/>
              </a:solidFill>
            </a:endParaRPr>
          </a:p>
        </p:txBody>
      </p:sp>
    </p:spTree>
    <p:extLst>
      <p:ext uri="{BB962C8B-B14F-4D97-AF65-F5344CB8AC3E}">
        <p14:creationId xmlns:p14="http://schemas.microsoft.com/office/powerpoint/2010/main" val="23454967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84</a:t>
            </a:fld>
            <a:endParaRPr lang="en-US" altLang="zh-CN" dirty="0">
              <a:solidFill>
                <a:prstClr val="black"/>
              </a:solidFill>
            </a:endParaRPr>
          </a:p>
        </p:txBody>
      </p:sp>
    </p:spTree>
    <p:extLst>
      <p:ext uri="{BB962C8B-B14F-4D97-AF65-F5344CB8AC3E}">
        <p14:creationId xmlns:p14="http://schemas.microsoft.com/office/powerpoint/2010/main" val="41536918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如果跨表引用的工作表名称是以数字开头或者包括空格及以下非字母字符：</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 ` ~ ! @ # ^ &amp; ( ) + - = , | “ ; { }</a:t>
            </a:r>
            <a:r>
              <a:rPr lang="zh-CN" altLang="en-US"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，则公式中的引用工作表名称需要用一对半角单引号包含，例如：</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=‘2</a:t>
            </a:r>
            <a:r>
              <a:rPr lang="zh-CN" altLang="en-US"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月</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'!C3</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85</a:t>
            </a:fld>
            <a:endParaRPr lang="en-US" altLang="zh-CN" dirty="0">
              <a:solidFill>
                <a:prstClr val="black"/>
              </a:solidFill>
            </a:endParaRPr>
          </a:p>
        </p:txBody>
      </p:sp>
    </p:spTree>
    <p:extLst>
      <p:ext uri="{BB962C8B-B14F-4D97-AF65-F5344CB8AC3E}">
        <p14:creationId xmlns:p14="http://schemas.microsoft.com/office/powerpoint/2010/main" val="23842044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86</a:t>
            </a:fld>
            <a:endParaRPr lang="en-US" altLang="zh-CN" dirty="0">
              <a:solidFill>
                <a:prstClr val="black"/>
              </a:solidFill>
            </a:endParaRPr>
          </a:p>
        </p:txBody>
      </p:sp>
    </p:spTree>
    <p:extLst>
      <p:ext uri="{BB962C8B-B14F-4D97-AF65-F5344CB8AC3E}">
        <p14:creationId xmlns:p14="http://schemas.microsoft.com/office/powerpoint/2010/main" val="276971959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87</a:t>
            </a:fld>
            <a:endParaRPr lang="en-US" altLang="zh-CN" dirty="0">
              <a:solidFill>
                <a:prstClr val="black"/>
              </a:solidFill>
            </a:endParaRPr>
          </a:p>
        </p:txBody>
      </p:sp>
    </p:spTree>
    <p:extLst>
      <p:ext uri="{BB962C8B-B14F-4D97-AF65-F5344CB8AC3E}">
        <p14:creationId xmlns:p14="http://schemas.microsoft.com/office/powerpoint/2010/main" val="25918366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88</a:t>
            </a:fld>
            <a:endParaRPr lang="en-US" altLang="zh-CN" dirty="0">
              <a:solidFill>
                <a:prstClr val="black"/>
              </a:solidFill>
            </a:endParaRPr>
          </a:p>
        </p:txBody>
      </p:sp>
    </p:spTree>
    <p:extLst>
      <p:ext uri="{BB962C8B-B14F-4D97-AF65-F5344CB8AC3E}">
        <p14:creationId xmlns:p14="http://schemas.microsoft.com/office/powerpoint/2010/main" val="92448605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89</a:t>
            </a:fld>
            <a:endParaRPr lang="en-US" altLang="zh-CN" dirty="0">
              <a:solidFill>
                <a:prstClr val="black"/>
              </a:solidFill>
            </a:endParaRPr>
          </a:p>
        </p:txBody>
      </p:sp>
    </p:spTree>
    <p:extLst>
      <p:ext uri="{BB962C8B-B14F-4D97-AF65-F5344CB8AC3E}">
        <p14:creationId xmlns:p14="http://schemas.microsoft.com/office/powerpoint/2010/main" val="2452694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90</a:t>
            </a:fld>
            <a:endParaRPr lang="en-US" altLang="zh-CN" dirty="0">
              <a:solidFill>
                <a:prstClr val="black"/>
              </a:solidFill>
            </a:endParaRPr>
          </a:p>
        </p:txBody>
      </p:sp>
    </p:spTree>
    <p:extLst>
      <p:ext uri="{BB962C8B-B14F-4D97-AF65-F5344CB8AC3E}">
        <p14:creationId xmlns:p14="http://schemas.microsoft.com/office/powerpoint/2010/main" val="19226815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91</a:t>
            </a:fld>
            <a:endParaRPr lang="en-US" altLang="zh-CN" dirty="0">
              <a:solidFill>
                <a:prstClr val="black"/>
              </a:solidFill>
            </a:endParaRPr>
          </a:p>
        </p:txBody>
      </p:sp>
    </p:spTree>
    <p:extLst>
      <p:ext uri="{BB962C8B-B14F-4D97-AF65-F5344CB8AC3E}">
        <p14:creationId xmlns:p14="http://schemas.microsoft.com/office/powerpoint/2010/main" val="1614168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11</a:t>
            </a:fld>
            <a:endParaRPr lang="en-US" altLang="zh-CN" dirty="0">
              <a:solidFill>
                <a:prstClr val="black"/>
              </a:solidFill>
            </a:endParaRPr>
          </a:p>
        </p:txBody>
      </p:sp>
    </p:spTree>
    <p:extLst>
      <p:ext uri="{BB962C8B-B14F-4D97-AF65-F5344CB8AC3E}">
        <p14:creationId xmlns:p14="http://schemas.microsoft.com/office/powerpoint/2010/main" val="20386889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92</a:t>
            </a:fld>
            <a:endParaRPr lang="en-US" altLang="zh-CN">
              <a:solidFill>
                <a:prstClr val="black"/>
              </a:solidFill>
            </a:endParaRPr>
          </a:p>
        </p:txBody>
      </p:sp>
    </p:spTree>
    <p:extLst>
      <p:ext uri="{BB962C8B-B14F-4D97-AF65-F5344CB8AC3E}">
        <p14:creationId xmlns:p14="http://schemas.microsoft.com/office/powerpoint/2010/main" val="24543280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93</a:t>
            </a:fld>
            <a:endParaRPr lang="en-US" altLang="zh-CN" dirty="0">
              <a:solidFill>
                <a:prstClr val="black"/>
              </a:solidFill>
            </a:endParaRPr>
          </a:p>
        </p:txBody>
      </p:sp>
    </p:spTree>
    <p:extLst>
      <p:ext uri="{BB962C8B-B14F-4D97-AF65-F5344CB8AC3E}">
        <p14:creationId xmlns:p14="http://schemas.microsoft.com/office/powerpoint/2010/main" val="39044704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如果指定条件的计算结果为 </a:t>
            </a:r>
            <a:r>
              <a:rPr lang="en-US" altLang="zh-CN" dirty="0" smtClean="0"/>
              <a:t>TRUE</a:t>
            </a:r>
            <a:r>
              <a:rPr lang="zh-CN" altLang="en-US" dirty="0" smtClean="0"/>
              <a:t>，</a:t>
            </a:r>
            <a:r>
              <a:rPr lang="en-US" altLang="zh-CN" b="1" dirty="0" smtClean="0"/>
              <a:t>IF</a:t>
            </a:r>
            <a:r>
              <a:rPr lang="zh-CN" altLang="en-US" dirty="0" smtClean="0"/>
              <a:t> 函数将返回某个值；如果该条件的计算结果为 </a:t>
            </a:r>
            <a:r>
              <a:rPr lang="en-US" altLang="zh-CN" dirty="0" smtClean="0"/>
              <a:t>FALSE</a:t>
            </a:r>
            <a:r>
              <a:rPr lang="zh-CN" altLang="en-US" dirty="0" smtClean="0"/>
              <a:t>，则返回另一个值。</a:t>
            </a:r>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94</a:t>
            </a:fld>
            <a:endParaRPr lang="en-US" altLang="zh-CN" dirty="0">
              <a:solidFill>
                <a:prstClr val="black"/>
              </a:solidFill>
            </a:endParaRPr>
          </a:p>
        </p:txBody>
      </p:sp>
    </p:spTree>
    <p:extLst>
      <p:ext uri="{BB962C8B-B14F-4D97-AF65-F5344CB8AC3E}">
        <p14:creationId xmlns:p14="http://schemas.microsoft.com/office/powerpoint/2010/main" val="414065085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95</a:t>
            </a:fld>
            <a:endParaRPr lang="en-US" altLang="zh-CN" dirty="0">
              <a:solidFill>
                <a:prstClr val="black"/>
              </a:solidFill>
            </a:endParaRPr>
          </a:p>
        </p:txBody>
      </p:sp>
    </p:spTree>
    <p:extLst>
      <p:ext uri="{BB962C8B-B14F-4D97-AF65-F5344CB8AC3E}">
        <p14:creationId xmlns:p14="http://schemas.microsoft.com/office/powerpoint/2010/main" val="26217988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96</a:t>
            </a:fld>
            <a:endParaRPr lang="en-US" altLang="zh-CN" dirty="0">
              <a:solidFill>
                <a:prstClr val="black"/>
              </a:solidFill>
            </a:endParaRPr>
          </a:p>
        </p:txBody>
      </p:sp>
    </p:spTree>
    <p:extLst>
      <p:ext uri="{BB962C8B-B14F-4D97-AF65-F5344CB8AC3E}">
        <p14:creationId xmlns:p14="http://schemas.microsoft.com/office/powerpoint/2010/main" val="343244166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97</a:t>
            </a:fld>
            <a:endParaRPr lang="en-US" altLang="zh-CN" dirty="0">
              <a:solidFill>
                <a:prstClr val="black"/>
              </a:solidFill>
            </a:endParaRPr>
          </a:p>
        </p:txBody>
      </p:sp>
    </p:spTree>
    <p:extLst>
      <p:ext uri="{BB962C8B-B14F-4D97-AF65-F5344CB8AC3E}">
        <p14:creationId xmlns:p14="http://schemas.microsoft.com/office/powerpoint/2010/main" val="286495544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98</a:t>
            </a:fld>
            <a:endParaRPr lang="en-US" altLang="zh-CN" dirty="0">
              <a:solidFill>
                <a:prstClr val="black"/>
              </a:solidFill>
            </a:endParaRPr>
          </a:p>
        </p:txBody>
      </p:sp>
    </p:spTree>
    <p:extLst>
      <p:ext uri="{BB962C8B-B14F-4D97-AF65-F5344CB8AC3E}">
        <p14:creationId xmlns:p14="http://schemas.microsoft.com/office/powerpoint/2010/main" val="217416149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99</a:t>
            </a:fld>
            <a:endParaRPr lang="en-US" altLang="zh-CN" dirty="0">
              <a:solidFill>
                <a:prstClr val="black"/>
              </a:solidFill>
            </a:endParaRPr>
          </a:p>
        </p:txBody>
      </p:sp>
    </p:spTree>
    <p:extLst>
      <p:ext uri="{BB962C8B-B14F-4D97-AF65-F5344CB8AC3E}">
        <p14:creationId xmlns:p14="http://schemas.microsoft.com/office/powerpoint/2010/main" val="238149653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100</a:t>
            </a:fld>
            <a:endParaRPr lang="en-US" altLang="zh-CN" dirty="0">
              <a:solidFill>
                <a:prstClr val="black"/>
              </a:solidFill>
            </a:endParaRPr>
          </a:p>
        </p:txBody>
      </p:sp>
    </p:spTree>
    <p:extLst>
      <p:ext uri="{BB962C8B-B14F-4D97-AF65-F5344CB8AC3E}">
        <p14:creationId xmlns:p14="http://schemas.microsoft.com/office/powerpoint/2010/main" val="244538504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8161D4-FAB3-45DB-BE64-76453F657AC5}" type="slidenum">
              <a:rPr lang="zh-CN" altLang="en-US" smtClean="0">
                <a:solidFill>
                  <a:prstClr val="black"/>
                </a:solidFill>
              </a:rPr>
              <a:t>101</a:t>
            </a:fld>
            <a:endParaRPr lang="en-US" altLang="zh-CN" dirty="0">
              <a:solidFill>
                <a:prstClr val="black"/>
              </a:solidFill>
            </a:endParaRPr>
          </a:p>
        </p:txBody>
      </p:sp>
    </p:spTree>
    <p:extLst>
      <p:ext uri="{BB962C8B-B14F-4D97-AF65-F5344CB8AC3E}">
        <p14:creationId xmlns:p14="http://schemas.microsoft.com/office/powerpoint/2010/main" val="41160152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4564063"/>
            <a:ext cx="7772400" cy="822325"/>
          </a:xfrm>
        </p:spPr>
        <p:txBody>
          <a:bodyPr/>
          <a:lstStyle>
            <a:lvl1pPr algn="r">
              <a:defRPr sz="3200" smtClean="0"/>
            </a:lvl1pPr>
          </a:lstStyle>
          <a:p>
            <a:r>
              <a:rPr lang="zh-CN" altLang="en-US" smtClean="0"/>
              <a:t>单击此处编辑母版标题样式</a:t>
            </a:r>
          </a:p>
        </p:txBody>
      </p:sp>
      <p:sp>
        <p:nvSpPr>
          <p:cNvPr id="152579" name="文本占位符 2"/>
          <p:cNvSpPr>
            <a:spLocks noGrp="1"/>
          </p:cNvSpPr>
          <p:nvPr>
            <p:ph type="subTitle" idx="1"/>
          </p:nvPr>
        </p:nvSpPr>
        <p:spPr>
          <a:xfrm>
            <a:off x="2195513" y="5383213"/>
            <a:ext cx="6400800" cy="817562"/>
          </a:xfrm>
        </p:spPr>
        <p:txBody>
          <a:bodyPr/>
          <a:lstStyle>
            <a:lvl1pPr marL="0" indent="0" algn="r">
              <a:buFont typeface="Wingdings" panose="05000000000000000000" pitchFamily="2" charset="2"/>
              <a:buNone/>
              <a:defRPr smtClean="0">
                <a:solidFill>
                  <a:schemeClr val="bg1"/>
                </a:solidFill>
              </a:defRPr>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372F9F8E-7C29-4D5C-841B-153533EC939C}" type="datetimeFigureOut">
              <a:rPr lang="zh-CN" altLang="en-US"/>
              <a:t>2022/12/2</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038A313-DA29-42BC-80FE-8CD816E10793}"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026EA-B51F-415E-93BA-1A170AB5D695}" type="datetimeFigureOut">
              <a:rPr lang="zh-CN" altLang="en-US"/>
              <a:t>2022/12/2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6DD4AD4-92B2-4733-9B65-48C850BC3644}" type="slidenum">
              <a:rPr lang="zh-CN" altLang="en-US"/>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90D917F-922F-481D-A403-E01F400023C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D84A3C1E-1B86-413A-90DD-A6B778BC250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B8493BE-E78A-4877-9190-327359A1C8A1}"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A80BD0FD-096B-42F9-90D6-CDCFB16A477C}"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2E4B482-3A9C-4B65-B09A-B927712F3A3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02FDE305-BD4C-49D8-8AED-AAF088C5AE27}"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ABB3BF0-9CE5-40B8-985A-8B69BE4E47A2}"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D9BB63CF-77C3-4494-8F18-2A8A6BB4A12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E13EC8-9A46-46E4-A59D-87DE823CB7E0}"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8B2EE3A6-ED0A-4A6E-93D6-20BAC78A8FC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2A21A-DD7A-4ABE-BE40-7F66483383A4}"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89F1A24-9BBF-4CE4-9EC3-25C147B1AA3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026EA-B51F-415E-93BA-1A170AB5D69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06DD4AD4-92B2-4733-9B65-48C850BC3644}"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ACFA0B-DB62-4FF5-A3BC-65EEFAD6C5F7}"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DD23155-C8BF-40DD-9D04-00165719D81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D3E449-6FCD-4160-9A89-4411EE7081F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41C356EB-FDED-40DE-981C-BD0B47C7C6D1}"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ACFA0B-DB62-4FF5-A3BC-65EEFAD6C5F7}" type="datetimeFigureOut">
              <a:rPr lang="zh-CN" altLang="en-US"/>
              <a:t>2022/12/2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DD23155-C8BF-40DD-9D04-00165719D812}"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D3E449-6FCD-4160-9A89-4411EE7081F3}" type="datetimeFigureOut">
              <a:rPr lang="zh-CN" altLang="en-US"/>
              <a:t>2022/12/2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C356EB-FDED-40DE-981C-BD0B47C7C6D1}"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4564063"/>
            <a:ext cx="7772400" cy="822325"/>
          </a:xfrm>
        </p:spPr>
        <p:txBody>
          <a:bodyPr/>
          <a:lstStyle>
            <a:lvl1pPr algn="r">
              <a:defRPr sz="3200" smtClean="0"/>
            </a:lvl1pPr>
          </a:lstStyle>
          <a:p>
            <a:r>
              <a:rPr lang="zh-CN" altLang="en-US" smtClean="0"/>
              <a:t>单击此处编辑母版标题样式</a:t>
            </a:r>
          </a:p>
        </p:txBody>
      </p:sp>
      <p:sp>
        <p:nvSpPr>
          <p:cNvPr id="152579" name="文本占位符 2"/>
          <p:cNvSpPr>
            <a:spLocks noGrp="1"/>
          </p:cNvSpPr>
          <p:nvPr>
            <p:ph type="subTitle" idx="1"/>
          </p:nvPr>
        </p:nvSpPr>
        <p:spPr>
          <a:xfrm>
            <a:off x="2195513" y="5383213"/>
            <a:ext cx="6400800" cy="817562"/>
          </a:xfrm>
        </p:spPr>
        <p:txBody>
          <a:bodyPr/>
          <a:lstStyle>
            <a:lvl1pPr marL="0" indent="0" algn="r">
              <a:buFont typeface="Wingdings" panose="05000000000000000000" pitchFamily="2" charset="2"/>
              <a:buNone/>
              <a:defRPr smtClean="0">
                <a:solidFill>
                  <a:schemeClr val="bg1"/>
                </a:solidFill>
              </a:defRPr>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372F9F8E-7C29-4D5C-841B-153533EC939C}"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038A313-DA29-42BC-80FE-8CD816E10793}"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C9559D-824E-42B5-8A55-3438A2AB6A5F}"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9EB736F8-E418-4168-A01D-88ED3C8AD0E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442BC0-A0A1-4D33-932B-0A1F80581C39}"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38A7166E-C551-4230-940E-CF4101401CCD}"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90D917F-922F-481D-A403-E01F400023C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D84A3C1E-1B86-413A-90DD-A6B778BC250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B8493BE-E78A-4877-9190-327359A1C8A1}"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A80BD0FD-096B-42F9-90D6-CDCFB16A477C}"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2E4B482-3A9C-4B65-B09A-B927712F3A3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02FDE305-BD4C-49D8-8AED-AAF088C5AE27}"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ABB3BF0-9CE5-40B8-985A-8B69BE4E47A2}"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D9BB63CF-77C3-4494-8F18-2A8A6BB4A12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C9559D-824E-42B5-8A55-3438A2AB6A5F}" type="datetimeFigureOut">
              <a:rPr lang="zh-CN" altLang="en-US"/>
              <a:t>2022/12/2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B736F8-E418-4168-A01D-88ED3C8AD0EE}"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E13EC8-9A46-46E4-A59D-87DE823CB7E0}"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8B2EE3A6-ED0A-4A6E-93D6-20BAC78A8FC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2A21A-DD7A-4ABE-BE40-7F66483383A4}"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89F1A24-9BBF-4CE4-9EC3-25C147B1AA3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026EA-B51F-415E-93BA-1A170AB5D69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06DD4AD4-92B2-4733-9B65-48C850BC3644}"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ACFA0B-DB62-4FF5-A3BC-65EEFAD6C5F7}"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DD23155-C8BF-40DD-9D04-00165719D81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D3E449-6FCD-4160-9A89-4411EE7081F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41C356EB-FDED-40DE-981C-BD0B47C7C6D1}"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4564063"/>
            <a:ext cx="7772400" cy="822325"/>
          </a:xfrm>
        </p:spPr>
        <p:txBody>
          <a:bodyPr/>
          <a:lstStyle>
            <a:lvl1pPr algn="r">
              <a:defRPr sz="3200" smtClean="0"/>
            </a:lvl1pPr>
          </a:lstStyle>
          <a:p>
            <a:r>
              <a:rPr lang="zh-CN" altLang="en-US" smtClean="0"/>
              <a:t>单击此处编辑母版标题样式</a:t>
            </a:r>
          </a:p>
        </p:txBody>
      </p:sp>
      <p:sp>
        <p:nvSpPr>
          <p:cNvPr id="152579" name="文本占位符 2"/>
          <p:cNvSpPr>
            <a:spLocks noGrp="1"/>
          </p:cNvSpPr>
          <p:nvPr>
            <p:ph type="subTitle" idx="1"/>
          </p:nvPr>
        </p:nvSpPr>
        <p:spPr>
          <a:xfrm>
            <a:off x="2195513" y="5383213"/>
            <a:ext cx="6400800" cy="817562"/>
          </a:xfrm>
        </p:spPr>
        <p:txBody>
          <a:bodyPr/>
          <a:lstStyle>
            <a:lvl1pPr marL="0" indent="0" algn="r">
              <a:buFont typeface="Wingdings" panose="05000000000000000000" pitchFamily="2" charset="2"/>
              <a:buNone/>
              <a:defRPr smtClean="0">
                <a:solidFill>
                  <a:schemeClr val="bg1"/>
                </a:solidFill>
              </a:defRPr>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372F9F8E-7C29-4D5C-841B-153533EC939C}"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038A313-DA29-42BC-80FE-8CD816E10793}"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C9559D-824E-42B5-8A55-3438A2AB6A5F}"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9EB736F8-E418-4168-A01D-88ED3C8AD0E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442BC0-A0A1-4D33-932B-0A1F80581C39}"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38A7166E-C551-4230-940E-CF4101401CCD}"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90D917F-922F-481D-A403-E01F400023C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D84A3C1E-1B86-413A-90DD-A6B778BC250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B8493BE-E78A-4877-9190-327359A1C8A1}"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A80BD0FD-096B-42F9-90D6-CDCFB16A477C}"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442BC0-A0A1-4D33-932B-0A1F80581C39}" type="datetimeFigureOut">
              <a:rPr lang="zh-CN" altLang="en-US"/>
              <a:t>2022/12/2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8A7166E-C551-4230-940E-CF4101401CCD}"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2E4B482-3A9C-4B65-B09A-B927712F3A3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02FDE305-BD4C-49D8-8AED-AAF088C5AE27}"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ABB3BF0-9CE5-40B8-985A-8B69BE4E47A2}"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D9BB63CF-77C3-4494-8F18-2A8A6BB4A12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E13EC8-9A46-46E4-A59D-87DE823CB7E0}"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8B2EE3A6-ED0A-4A6E-93D6-20BAC78A8FC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2A21A-DD7A-4ABE-BE40-7F66483383A4}"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89F1A24-9BBF-4CE4-9EC3-25C147B1AA3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026EA-B51F-415E-93BA-1A170AB5D69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06DD4AD4-92B2-4733-9B65-48C850BC3644}"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ACFA0B-DB62-4FF5-A3BC-65EEFAD6C5F7}"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DD23155-C8BF-40DD-9D04-00165719D81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D3E449-6FCD-4160-9A89-4411EE7081F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41C356EB-FDED-40DE-981C-BD0B47C7C6D1}"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4564063"/>
            <a:ext cx="7772400" cy="822325"/>
          </a:xfrm>
        </p:spPr>
        <p:txBody>
          <a:bodyPr/>
          <a:lstStyle>
            <a:lvl1pPr algn="r">
              <a:defRPr sz="3200" smtClean="0"/>
            </a:lvl1pPr>
          </a:lstStyle>
          <a:p>
            <a:r>
              <a:rPr lang="zh-CN" altLang="en-US" smtClean="0"/>
              <a:t>单击此处编辑母版标题样式</a:t>
            </a:r>
          </a:p>
        </p:txBody>
      </p:sp>
      <p:sp>
        <p:nvSpPr>
          <p:cNvPr id="152579" name="文本占位符 2"/>
          <p:cNvSpPr>
            <a:spLocks noGrp="1"/>
          </p:cNvSpPr>
          <p:nvPr>
            <p:ph type="subTitle" idx="1"/>
          </p:nvPr>
        </p:nvSpPr>
        <p:spPr>
          <a:xfrm>
            <a:off x="2195513" y="5383213"/>
            <a:ext cx="6400800" cy="817562"/>
          </a:xfrm>
        </p:spPr>
        <p:txBody>
          <a:bodyPr/>
          <a:lstStyle>
            <a:lvl1pPr marL="0" indent="0" algn="r">
              <a:buFont typeface="Wingdings" panose="05000000000000000000" pitchFamily="2" charset="2"/>
              <a:buNone/>
              <a:defRPr smtClean="0">
                <a:solidFill>
                  <a:schemeClr val="bg1"/>
                </a:solidFill>
              </a:defRPr>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372F9F8E-7C29-4D5C-841B-153533EC939C}"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038A313-DA29-42BC-80FE-8CD816E10793}"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C9559D-824E-42B5-8A55-3438A2AB6A5F}"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9EB736F8-E418-4168-A01D-88ED3C8AD0E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442BC0-A0A1-4D33-932B-0A1F80581C39}"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38A7166E-C551-4230-940E-CF4101401CCD}"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90D917F-922F-481D-A403-E01F400023C3}" type="datetimeFigureOut">
              <a:rPr lang="zh-CN" altLang="en-US"/>
              <a:t>2022/12/2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84A3C1E-1B86-413A-90DD-A6B778BC250E}" type="slidenum">
              <a:rPr lang="zh-CN" altLang="en-US"/>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90D917F-922F-481D-A403-E01F400023C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D84A3C1E-1B86-413A-90DD-A6B778BC250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B8493BE-E78A-4877-9190-327359A1C8A1}"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A80BD0FD-096B-42F9-90D6-CDCFB16A477C}"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2E4B482-3A9C-4B65-B09A-B927712F3A3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02FDE305-BD4C-49D8-8AED-AAF088C5AE27}"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ABB3BF0-9CE5-40B8-985A-8B69BE4E47A2}"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D9BB63CF-77C3-4494-8F18-2A8A6BB4A12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E13EC8-9A46-46E4-A59D-87DE823CB7E0}"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8B2EE3A6-ED0A-4A6E-93D6-20BAC78A8FC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2A21A-DD7A-4ABE-BE40-7F66483383A4}"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89F1A24-9BBF-4CE4-9EC3-25C147B1AA3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026EA-B51F-415E-93BA-1A170AB5D69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06DD4AD4-92B2-4733-9B65-48C850BC3644}"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ACFA0B-DB62-4FF5-A3BC-65EEFAD6C5F7}"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DD23155-C8BF-40DD-9D04-00165719D81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D3E449-6FCD-4160-9A89-4411EE7081F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41C356EB-FDED-40DE-981C-BD0B47C7C6D1}"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4564063"/>
            <a:ext cx="7772400" cy="822325"/>
          </a:xfrm>
        </p:spPr>
        <p:txBody>
          <a:bodyPr/>
          <a:lstStyle>
            <a:lvl1pPr algn="r">
              <a:defRPr sz="3200" smtClean="0"/>
            </a:lvl1pPr>
          </a:lstStyle>
          <a:p>
            <a:r>
              <a:rPr lang="zh-CN" altLang="en-US" smtClean="0"/>
              <a:t>单击此处编辑母版标题样式</a:t>
            </a:r>
          </a:p>
        </p:txBody>
      </p:sp>
      <p:sp>
        <p:nvSpPr>
          <p:cNvPr id="152579" name="文本占位符 2"/>
          <p:cNvSpPr>
            <a:spLocks noGrp="1"/>
          </p:cNvSpPr>
          <p:nvPr>
            <p:ph type="subTitle" idx="1"/>
          </p:nvPr>
        </p:nvSpPr>
        <p:spPr>
          <a:xfrm>
            <a:off x="2195513" y="5383213"/>
            <a:ext cx="6400800" cy="817562"/>
          </a:xfrm>
        </p:spPr>
        <p:txBody>
          <a:bodyPr/>
          <a:lstStyle>
            <a:lvl1pPr marL="0" indent="0" algn="r">
              <a:buFont typeface="Wingdings" panose="05000000000000000000" pitchFamily="2" charset="2"/>
              <a:buNone/>
              <a:defRPr smtClean="0">
                <a:solidFill>
                  <a:schemeClr val="bg1"/>
                </a:solidFill>
              </a:defRPr>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372F9F8E-7C29-4D5C-841B-153533EC939C}"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038A313-DA29-42BC-80FE-8CD816E10793}"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B8493BE-E78A-4877-9190-327359A1C8A1}" type="datetimeFigureOut">
              <a:rPr lang="zh-CN" altLang="en-US"/>
              <a:t>2022/12/2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80BD0FD-096B-42F9-90D6-CDCFB16A477C}" type="slidenum">
              <a:rPr lang="zh-CN" altLang="en-US"/>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C9559D-824E-42B5-8A55-3438A2AB6A5F}"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9EB736F8-E418-4168-A01D-88ED3C8AD0E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442BC0-A0A1-4D33-932B-0A1F80581C39}"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38A7166E-C551-4230-940E-CF4101401CCD}"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90D917F-922F-481D-A403-E01F400023C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D84A3C1E-1B86-413A-90DD-A6B778BC250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B8493BE-E78A-4877-9190-327359A1C8A1}"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A80BD0FD-096B-42F9-90D6-CDCFB16A477C}"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2E4B482-3A9C-4B65-B09A-B927712F3A3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02FDE305-BD4C-49D8-8AED-AAF088C5AE27}"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ABB3BF0-9CE5-40B8-985A-8B69BE4E47A2}"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D9BB63CF-77C3-4494-8F18-2A8A6BB4A12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E13EC8-9A46-46E4-A59D-87DE823CB7E0}"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8B2EE3A6-ED0A-4A6E-93D6-20BAC78A8FC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2A21A-DD7A-4ABE-BE40-7F66483383A4}"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89F1A24-9BBF-4CE4-9EC3-25C147B1AA3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026EA-B51F-415E-93BA-1A170AB5D69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06DD4AD4-92B2-4733-9B65-48C850BC3644}"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ACFA0B-DB62-4FF5-A3BC-65EEFAD6C5F7}"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DD23155-C8BF-40DD-9D04-00165719D81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2E4B482-3A9C-4B65-B09A-B927712F3A35}" type="datetimeFigureOut">
              <a:rPr lang="zh-CN" altLang="en-US"/>
              <a:t>2022/12/2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2FDE305-BD4C-49D8-8AED-AAF088C5AE27}" type="slidenum">
              <a:rPr lang="zh-CN" altLang="en-US"/>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D3E449-6FCD-4160-9A89-4411EE7081F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41C356EB-FDED-40DE-981C-BD0B47C7C6D1}"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4564063"/>
            <a:ext cx="7772400" cy="822325"/>
          </a:xfrm>
        </p:spPr>
        <p:txBody>
          <a:bodyPr/>
          <a:lstStyle>
            <a:lvl1pPr algn="r">
              <a:defRPr sz="3200" smtClean="0"/>
            </a:lvl1pPr>
          </a:lstStyle>
          <a:p>
            <a:r>
              <a:rPr lang="zh-CN" altLang="en-US" smtClean="0"/>
              <a:t>单击此处编辑母版标题样式</a:t>
            </a:r>
          </a:p>
        </p:txBody>
      </p:sp>
      <p:sp>
        <p:nvSpPr>
          <p:cNvPr id="152579" name="文本占位符 2"/>
          <p:cNvSpPr>
            <a:spLocks noGrp="1"/>
          </p:cNvSpPr>
          <p:nvPr>
            <p:ph type="subTitle" idx="1"/>
          </p:nvPr>
        </p:nvSpPr>
        <p:spPr>
          <a:xfrm>
            <a:off x="2195513" y="5383213"/>
            <a:ext cx="6400800" cy="817562"/>
          </a:xfrm>
        </p:spPr>
        <p:txBody>
          <a:bodyPr/>
          <a:lstStyle>
            <a:lvl1pPr marL="0" indent="0" algn="r">
              <a:buFont typeface="Wingdings" panose="05000000000000000000" pitchFamily="2" charset="2"/>
              <a:buNone/>
              <a:defRPr smtClean="0">
                <a:solidFill>
                  <a:schemeClr val="bg1"/>
                </a:solidFill>
              </a:defRPr>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372F9F8E-7C29-4D5C-841B-153533EC939C}"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038A313-DA29-42BC-80FE-8CD816E10793}"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C9559D-824E-42B5-8A55-3438A2AB6A5F}"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9EB736F8-E418-4168-A01D-88ED3C8AD0E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442BC0-A0A1-4D33-932B-0A1F80581C39}"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38A7166E-C551-4230-940E-CF4101401CCD}"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90D917F-922F-481D-A403-E01F400023C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D84A3C1E-1B86-413A-90DD-A6B778BC250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B8493BE-E78A-4877-9190-327359A1C8A1}"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A80BD0FD-096B-42F9-90D6-CDCFB16A477C}"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2E4B482-3A9C-4B65-B09A-B927712F3A3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02FDE305-BD4C-49D8-8AED-AAF088C5AE27}"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ABB3BF0-9CE5-40B8-985A-8B69BE4E47A2}"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D9BB63CF-77C3-4494-8F18-2A8A6BB4A12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E13EC8-9A46-46E4-A59D-87DE823CB7E0}"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8B2EE3A6-ED0A-4A6E-93D6-20BAC78A8FC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2A21A-DD7A-4ABE-BE40-7F66483383A4}"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89F1A24-9BBF-4CE4-9EC3-25C147B1AA3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ABB3BF0-9CE5-40B8-985A-8B69BE4E47A2}" type="datetimeFigureOut">
              <a:rPr lang="zh-CN" altLang="en-US"/>
              <a:t>2022/12/2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9BB63CF-77C3-4494-8F18-2A8A6BB4A12B}" type="slidenum">
              <a:rPr lang="zh-CN" altLang="en-US"/>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026EA-B51F-415E-93BA-1A170AB5D69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06DD4AD4-92B2-4733-9B65-48C850BC3644}"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ACFA0B-DB62-4FF5-A3BC-65EEFAD6C5F7}"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DD23155-C8BF-40DD-9D04-00165719D81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D3E449-6FCD-4160-9A89-4411EE7081F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41C356EB-FDED-40DE-981C-BD0B47C7C6D1}"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4564063"/>
            <a:ext cx="7772400" cy="822325"/>
          </a:xfrm>
        </p:spPr>
        <p:txBody>
          <a:bodyPr/>
          <a:lstStyle>
            <a:lvl1pPr algn="r">
              <a:defRPr sz="3200" smtClean="0"/>
            </a:lvl1pPr>
          </a:lstStyle>
          <a:p>
            <a:r>
              <a:rPr lang="zh-CN" altLang="en-US" smtClean="0"/>
              <a:t>单击此处编辑母版标题样式</a:t>
            </a:r>
          </a:p>
        </p:txBody>
      </p:sp>
      <p:sp>
        <p:nvSpPr>
          <p:cNvPr id="152579" name="文本占位符 2"/>
          <p:cNvSpPr>
            <a:spLocks noGrp="1"/>
          </p:cNvSpPr>
          <p:nvPr>
            <p:ph type="subTitle" idx="1"/>
          </p:nvPr>
        </p:nvSpPr>
        <p:spPr>
          <a:xfrm>
            <a:off x="2195513" y="5383213"/>
            <a:ext cx="6400800" cy="817562"/>
          </a:xfrm>
        </p:spPr>
        <p:txBody>
          <a:bodyPr/>
          <a:lstStyle>
            <a:lvl1pPr marL="0" indent="0" algn="r">
              <a:buFont typeface="Wingdings" panose="05000000000000000000" pitchFamily="2" charset="2"/>
              <a:buNone/>
              <a:defRPr smtClean="0">
                <a:solidFill>
                  <a:schemeClr val="bg1"/>
                </a:solidFill>
              </a:defRPr>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372F9F8E-7C29-4D5C-841B-153533EC939C}"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038A313-DA29-42BC-80FE-8CD816E10793}"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C9559D-824E-42B5-8A55-3438A2AB6A5F}"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9EB736F8-E418-4168-A01D-88ED3C8AD0E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442BC0-A0A1-4D33-932B-0A1F80581C39}"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38A7166E-C551-4230-940E-CF4101401CCD}"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90D917F-922F-481D-A403-E01F400023C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D84A3C1E-1B86-413A-90DD-A6B778BC250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B8493BE-E78A-4877-9190-327359A1C8A1}"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A80BD0FD-096B-42F9-90D6-CDCFB16A477C}"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2E4B482-3A9C-4B65-B09A-B927712F3A3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02FDE305-BD4C-49D8-8AED-AAF088C5AE27}"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ABB3BF0-9CE5-40B8-985A-8B69BE4E47A2}"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D9BB63CF-77C3-4494-8F18-2A8A6BB4A12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E13EC8-9A46-46E4-A59D-87DE823CB7E0}" type="datetimeFigureOut">
              <a:rPr lang="zh-CN" altLang="en-US"/>
              <a:t>2022/12/2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B2EE3A6-ED0A-4A6E-93D6-20BAC78A8FCB}" type="slidenum">
              <a:rPr lang="zh-CN" altLang="en-US"/>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E13EC8-9A46-46E4-A59D-87DE823CB7E0}"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8B2EE3A6-ED0A-4A6E-93D6-20BAC78A8FC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2A21A-DD7A-4ABE-BE40-7F66483383A4}"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89F1A24-9BBF-4CE4-9EC3-25C147B1AA3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026EA-B51F-415E-93BA-1A170AB5D69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06DD4AD4-92B2-4733-9B65-48C850BC3644}"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ACFA0B-DB62-4FF5-A3BC-65EEFAD6C5F7}"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DD23155-C8BF-40DD-9D04-00165719D81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D3E449-6FCD-4160-9A89-4411EE7081F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41C356EB-FDED-40DE-981C-BD0B47C7C6D1}"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4564063"/>
            <a:ext cx="7772400" cy="822325"/>
          </a:xfrm>
        </p:spPr>
        <p:txBody>
          <a:bodyPr/>
          <a:lstStyle>
            <a:lvl1pPr algn="r">
              <a:defRPr sz="3200" smtClean="0"/>
            </a:lvl1pPr>
          </a:lstStyle>
          <a:p>
            <a:r>
              <a:rPr lang="zh-CN" altLang="en-US" smtClean="0"/>
              <a:t>单击此处编辑母版标题样式</a:t>
            </a:r>
          </a:p>
        </p:txBody>
      </p:sp>
      <p:sp>
        <p:nvSpPr>
          <p:cNvPr id="152579" name="文本占位符 2"/>
          <p:cNvSpPr>
            <a:spLocks noGrp="1"/>
          </p:cNvSpPr>
          <p:nvPr>
            <p:ph type="subTitle" idx="1"/>
          </p:nvPr>
        </p:nvSpPr>
        <p:spPr>
          <a:xfrm>
            <a:off x="2195513" y="5383213"/>
            <a:ext cx="6400800" cy="817562"/>
          </a:xfrm>
        </p:spPr>
        <p:txBody>
          <a:bodyPr/>
          <a:lstStyle>
            <a:lvl1pPr marL="0" indent="0" algn="r">
              <a:buFont typeface="Wingdings" panose="05000000000000000000" pitchFamily="2" charset="2"/>
              <a:buNone/>
              <a:defRPr smtClean="0">
                <a:solidFill>
                  <a:schemeClr val="bg1"/>
                </a:solidFill>
              </a:defRPr>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372F9F8E-7C29-4D5C-841B-153533EC939C}"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038A313-DA29-42BC-80FE-8CD816E10793}"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C9559D-824E-42B5-8A55-3438A2AB6A5F}"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9EB736F8-E418-4168-A01D-88ED3C8AD0E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442BC0-A0A1-4D33-932B-0A1F80581C39}"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38A7166E-C551-4230-940E-CF4101401CCD}"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90D917F-922F-481D-A403-E01F400023C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D84A3C1E-1B86-413A-90DD-A6B778BC250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B8493BE-E78A-4877-9190-327359A1C8A1}"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A80BD0FD-096B-42F9-90D6-CDCFB16A477C}"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2A21A-DD7A-4ABE-BE40-7F66483383A4}" type="datetimeFigureOut">
              <a:rPr lang="zh-CN" altLang="en-US"/>
              <a:t>2022/12/2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89F1A24-9BBF-4CE4-9EC3-25C147B1AA32}" type="slidenum">
              <a:rPr lang="zh-CN" altLang="en-US"/>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2E4B482-3A9C-4B65-B09A-B927712F3A3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9" name="灯片编号占位符 5"/>
          <p:cNvSpPr>
            <a:spLocks noGrp="1"/>
          </p:cNvSpPr>
          <p:nvPr>
            <p:ph type="sldNum" sz="quarter" idx="12"/>
          </p:nvPr>
        </p:nvSpPr>
        <p:spPr/>
        <p:txBody>
          <a:bodyPr/>
          <a:lstStyle>
            <a:lvl1pPr>
              <a:defRPr/>
            </a:lvl1pPr>
          </a:lstStyle>
          <a:p>
            <a:pPr>
              <a:defRPr/>
            </a:pPr>
            <a:fld id="{02FDE305-BD4C-49D8-8AED-AAF088C5AE27}"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ABB3BF0-9CE5-40B8-985A-8B69BE4E47A2}"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5" name="灯片编号占位符 5"/>
          <p:cNvSpPr>
            <a:spLocks noGrp="1"/>
          </p:cNvSpPr>
          <p:nvPr>
            <p:ph type="sldNum" sz="quarter" idx="12"/>
          </p:nvPr>
        </p:nvSpPr>
        <p:spPr/>
        <p:txBody>
          <a:bodyPr/>
          <a:lstStyle>
            <a:lvl1pPr>
              <a:defRPr/>
            </a:lvl1pPr>
          </a:lstStyle>
          <a:p>
            <a:pPr>
              <a:defRPr/>
            </a:pPr>
            <a:fld id="{D9BB63CF-77C3-4494-8F18-2A8A6BB4A12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E13EC8-9A46-46E4-A59D-87DE823CB7E0}"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4" name="灯片编号占位符 5"/>
          <p:cNvSpPr>
            <a:spLocks noGrp="1"/>
          </p:cNvSpPr>
          <p:nvPr>
            <p:ph type="sldNum" sz="quarter" idx="12"/>
          </p:nvPr>
        </p:nvSpPr>
        <p:spPr/>
        <p:txBody>
          <a:bodyPr/>
          <a:lstStyle>
            <a:lvl1pPr>
              <a:defRPr/>
            </a:lvl1pPr>
          </a:lstStyle>
          <a:p>
            <a:pPr>
              <a:defRPr/>
            </a:pPr>
            <a:fld id="{8B2EE3A6-ED0A-4A6E-93D6-20BAC78A8FCB}"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C22A21A-DD7A-4ABE-BE40-7F66483383A4}"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E89F1A24-9BBF-4CE4-9EC3-25C147B1AA3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DC026EA-B51F-415E-93BA-1A170AB5D695}"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pPr>
              <a:defRPr/>
            </a:pPr>
            <a:fld id="{06DD4AD4-92B2-4733-9B65-48C850BC3644}"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ACFA0B-DB62-4FF5-A3BC-65EEFAD6C5F7}"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6DD23155-C8BF-40DD-9D04-00165719D812}"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D3E449-6FCD-4160-9A89-4411EE7081F3}"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41C356EB-FDED-40DE-981C-BD0B47C7C6D1}"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4564063"/>
            <a:ext cx="7772400" cy="822325"/>
          </a:xfrm>
        </p:spPr>
        <p:txBody>
          <a:bodyPr/>
          <a:lstStyle>
            <a:lvl1pPr algn="r">
              <a:defRPr sz="3200" smtClean="0"/>
            </a:lvl1pPr>
          </a:lstStyle>
          <a:p>
            <a:r>
              <a:rPr lang="zh-CN" altLang="en-US" smtClean="0"/>
              <a:t>单击此处编辑母版标题样式</a:t>
            </a:r>
          </a:p>
        </p:txBody>
      </p:sp>
      <p:sp>
        <p:nvSpPr>
          <p:cNvPr id="152579" name="文本占位符 2"/>
          <p:cNvSpPr>
            <a:spLocks noGrp="1"/>
          </p:cNvSpPr>
          <p:nvPr>
            <p:ph type="subTitle" idx="1"/>
          </p:nvPr>
        </p:nvSpPr>
        <p:spPr>
          <a:xfrm>
            <a:off x="2195513" y="5383213"/>
            <a:ext cx="6400800" cy="817562"/>
          </a:xfrm>
        </p:spPr>
        <p:txBody>
          <a:bodyPr/>
          <a:lstStyle>
            <a:lvl1pPr marL="0" indent="0" algn="r">
              <a:buFont typeface="Wingdings" panose="05000000000000000000" pitchFamily="2" charset="2"/>
              <a:buNone/>
              <a:defRPr smtClean="0">
                <a:solidFill>
                  <a:schemeClr val="bg1"/>
                </a:solidFill>
              </a:defRPr>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372F9F8E-7C29-4D5C-841B-153533EC939C}"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038A313-DA29-42BC-80FE-8CD816E10793}"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5C9559D-824E-42B5-8A55-3438A2AB6A5F}"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9EB736F8-E418-4168-A01D-88ED3C8AD0EE}"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442BC0-A0A1-4D33-932B-0A1F80581C39}"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38A7166E-C551-4230-940E-CF4101401CCD}" type="slidenum">
              <a:rPr lang="zh-CN" altLang="en-US">
                <a:solidFill>
                  <a:srgbClr val="000000">
                    <a:tint val="75000"/>
                  </a:srgbClr>
                </a:solidFill>
              </a:rPr>
              <a:t>‹#›</a:t>
            </a:fld>
            <a:endParaRPr lang="zh-CN" altLang="en-US">
              <a:solidFill>
                <a:srgbClr val="000000">
                  <a:tint val="75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95288" y="187325"/>
            <a:ext cx="8229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19100" y="1314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2B088E3-A187-4BA6-86AC-E8C997DD25DB}" type="datetimeFigureOut">
              <a:rPr lang="zh-CN" altLang="en-US"/>
              <a:t>2022/12/2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5D75E94-E614-457A-8572-1973CC11D4F2}"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2400" b="1" kern="1200">
          <a:solidFill>
            <a:schemeClr val="tx1"/>
          </a:solidFill>
          <a:latin typeface="+mj-lt"/>
          <a:ea typeface="黑体" panose="02010609060101010101" pitchFamily="2" charset="-122"/>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95288" y="187325"/>
            <a:ext cx="8229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19100" y="1314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2B088E3-A187-4BA6-86AC-E8C997DD25DB}"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5D75E94-E614-457A-8572-1973CC11D4F2}" type="slidenum">
              <a:rPr lang="zh-CN" altLang="en-US">
                <a:solidFill>
                  <a:srgbClr val="000000">
                    <a:tint val="75000"/>
                  </a:srgbClr>
                </a:solidFill>
              </a:rPr>
              <a:t>‹#›</a:t>
            </a:fld>
            <a:endParaRPr lang="zh-CN" alt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0" fontAlgn="base" hangingPunct="0">
        <a:spcBef>
          <a:spcPct val="0"/>
        </a:spcBef>
        <a:spcAft>
          <a:spcPct val="0"/>
        </a:spcAft>
        <a:defRPr sz="2400" b="1" kern="1200">
          <a:solidFill>
            <a:schemeClr val="tx1"/>
          </a:solidFill>
          <a:latin typeface="+mj-lt"/>
          <a:ea typeface="黑体" panose="02010609060101010101" pitchFamily="2" charset="-122"/>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95288" y="187325"/>
            <a:ext cx="8229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19100" y="1314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2B088E3-A187-4BA6-86AC-E8C997DD25DB}"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5D75E94-E614-457A-8572-1973CC11D4F2}" type="slidenum">
              <a:rPr lang="zh-CN" altLang="en-US">
                <a:solidFill>
                  <a:srgbClr val="000000">
                    <a:tint val="75000"/>
                  </a:srgbClr>
                </a:solidFill>
              </a:rPr>
              <a:t>‹#›</a:t>
            </a:fld>
            <a:endParaRPr lang="zh-CN" alt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0" fontAlgn="base" hangingPunct="0">
        <a:spcBef>
          <a:spcPct val="0"/>
        </a:spcBef>
        <a:spcAft>
          <a:spcPct val="0"/>
        </a:spcAft>
        <a:defRPr sz="2400" b="1" kern="1200">
          <a:solidFill>
            <a:schemeClr val="tx1"/>
          </a:solidFill>
          <a:latin typeface="+mj-lt"/>
          <a:ea typeface="黑体" panose="02010609060101010101" pitchFamily="2" charset="-122"/>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95288" y="187325"/>
            <a:ext cx="8229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19100" y="1314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2B088E3-A187-4BA6-86AC-E8C997DD25DB}"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5D75E94-E614-457A-8572-1973CC11D4F2}" type="slidenum">
              <a:rPr lang="zh-CN" altLang="en-US">
                <a:solidFill>
                  <a:srgbClr val="000000">
                    <a:tint val="75000"/>
                  </a:srgbClr>
                </a:solidFill>
              </a:rPr>
              <a:t>‹#›</a:t>
            </a:fld>
            <a:endParaRPr lang="zh-CN" alt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eaLnBrk="0" fontAlgn="base" hangingPunct="0">
        <a:spcBef>
          <a:spcPct val="0"/>
        </a:spcBef>
        <a:spcAft>
          <a:spcPct val="0"/>
        </a:spcAft>
        <a:defRPr sz="2400" b="1" kern="1200">
          <a:solidFill>
            <a:schemeClr val="tx1"/>
          </a:solidFill>
          <a:latin typeface="+mj-lt"/>
          <a:ea typeface="黑体" panose="02010609060101010101" pitchFamily="2" charset="-122"/>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95288" y="187325"/>
            <a:ext cx="8229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19100" y="1314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2B088E3-A187-4BA6-86AC-E8C997DD25DB}"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5D75E94-E614-457A-8572-1973CC11D4F2}" type="slidenum">
              <a:rPr lang="zh-CN" altLang="en-US">
                <a:solidFill>
                  <a:srgbClr val="000000">
                    <a:tint val="75000"/>
                  </a:srgbClr>
                </a:solidFill>
              </a:rPr>
              <a:t>‹#›</a:t>
            </a:fld>
            <a:endParaRPr lang="zh-CN" alt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0" fontAlgn="base" hangingPunct="0">
        <a:spcBef>
          <a:spcPct val="0"/>
        </a:spcBef>
        <a:spcAft>
          <a:spcPct val="0"/>
        </a:spcAft>
        <a:defRPr sz="2400" b="1" kern="1200">
          <a:solidFill>
            <a:schemeClr val="tx1"/>
          </a:solidFill>
          <a:latin typeface="+mj-lt"/>
          <a:ea typeface="黑体" panose="02010609060101010101" pitchFamily="2" charset="-122"/>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95288" y="187325"/>
            <a:ext cx="8229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19100" y="1314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2B088E3-A187-4BA6-86AC-E8C997DD25DB}"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5D75E94-E614-457A-8572-1973CC11D4F2}" type="slidenum">
              <a:rPr lang="zh-CN" altLang="en-US">
                <a:solidFill>
                  <a:srgbClr val="000000">
                    <a:tint val="75000"/>
                  </a:srgbClr>
                </a:solidFill>
              </a:rPr>
              <a:t>‹#›</a:t>
            </a:fld>
            <a:endParaRPr lang="zh-CN" alt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0" fontAlgn="base" hangingPunct="0">
        <a:spcBef>
          <a:spcPct val="0"/>
        </a:spcBef>
        <a:spcAft>
          <a:spcPct val="0"/>
        </a:spcAft>
        <a:defRPr sz="2400" b="1" kern="1200">
          <a:solidFill>
            <a:schemeClr val="tx1"/>
          </a:solidFill>
          <a:latin typeface="+mj-lt"/>
          <a:ea typeface="黑体" panose="02010609060101010101" pitchFamily="2" charset="-122"/>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95288" y="187325"/>
            <a:ext cx="8229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19100" y="1314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2B088E3-A187-4BA6-86AC-E8C997DD25DB}"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5D75E94-E614-457A-8572-1973CC11D4F2}" type="slidenum">
              <a:rPr lang="zh-CN" altLang="en-US">
                <a:solidFill>
                  <a:srgbClr val="000000">
                    <a:tint val="75000"/>
                  </a:srgbClr>
                </a:solidFill>
              </a:rPr>
              <a:t>‹#›</a:t>
            </a:fld>
            <a:endParaRPr lang="zh-CN" alt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rtl="0" eaLnBrk="0" fontAlgn="base" hangingPunct="0">
        <a:spcBef>
          <a:spcPct val="0"/>
        </a:spcBef>
        <a:spcAft>
          <a:spcPct val="0"/>
        </a:spcAft>
        <a:defRPr sz="2400" b="1" kern="1200">
          <a:solidFill>
            <a:schemeClr val="tx1"/>
          </a:solidFill>
          <a:latin typeface="+mj-lt"/>
          <a:ea typeface="黑体" panose="02010609060101010101" pitchFamily="2" charset="-122"/>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95288" y="187325"/>
            <a:ext cx="8229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19100" y="1314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2B088E3-A187-4BA6-86AC-E8C997DD25DB}"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5D75E94-E614-457A-8572-1973CC11D4F2}" type="slidenum">
              <a:rPr lang="zh-CN" altLang="en-US">
                <a:solidFill>
                  <a:srgbClr val="000000">
                    <a:tint val="75000"/>
                  </a:srgbClr>
                </a:solidFill>
              </a:rPr>
              <a:t>‹#›</a:t>
            </a:fld>
            <a:endParaRPr lang="zh-CN" alt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rtl="0" eaLnBrk="0" fontAlgn="base" hangingPunct="0">
        <a:spcBef>
          <a:spcPct val="0"/>
        </a:spcBef>
        <a:spcAft>
          <a:spcPct val="0"/>
        </a:spcAft>
        <a:defRPr sz="2400" b="1" kern="1200">
          <a:solidFill>
            <a:schemeClr val="tx1"/>
          </a:solidFill>
          <a:latin typeface="+mj-lt"/>
          <a:ea typeface="黑体" panose="02010609060101010101" pitchFamily="2" charset="-122"/>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395288" y="187325"/>
            <a:ext cx="8229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19100" y="13144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2B088E3-A187-4BA6-86AC-E8C997DD25DB}" type="datetimeFigureOut">
              <a:rPr lang="zh-CN" altLang="en-US">
                <a:solidFill>
                  <a:srgbClr val="000000">
                    <a:tint val="75000"/>
                  </a:srgbClr>
                </a:solidFill>
              </a:rPr>
              <a:t>2022/12/2</a:t>
            </a:fld>
            <a:endParaRPr lang="zh-CN" altLang="en-US">
              <a:solidFill>
                <a:srgbClr val="000000">
                  <a:tint val="75000"/>
                </a:srgb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srgbClr val="000000">
                  <a:tint val="75000"/>
                </a:srgb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5D75E94-E614-457A-8572-1973CC11D4F2}" type="slidenum">
              <a:rPr lang="zh-CN" altLang="en-US">
                <a:solidFill>
                  <a:srgbClr val="000000">
                    <a:tint val="75000"/>
                  </a:srgbClr>
                </a:solidFill>
              </a:rPr>
              <a:t>‹#›</a:t>
            </a:fld>
            <a:endParaRPr lang="zh-CN" alt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rtl="0" eaLnBrk="0" fontAlgn="base" hangingPunct="0">
        <a:spcBef>
          <a:spcPct val="0"/>
        </a:spcBef>
        <a:spcAft>
          <a:spcPct val="0"/>
        </a:spcAft>
        <a:defRPr sz="2400" b="1" kern="1200">
          <a:solidFill>
            <a:schemeClr val="tx1"/>
          </a:solidFill>
          <a:latin typeface="+mj-lt"/>
          <a:ea typeface="黑体" panose="02010609060101010101" pitchFamily="2" charset="-122"/>
          <a:cs typeface="+mj-cs"/>
        </a:defRPr>
      </a:lvl1pPr>
      <a:lvl2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2pPr>
      <a:lvl3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3pPr>
      <a:lvl4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4pPr>
      <a:lvl5pPr algn="l" rtl="0" eaLnBrk="0" fontAlgn="base" hangingPunct="0">
        <a:spcBef>
          <a:spcPct val="0"/>
        </a:spcBef>
        <a:spcAft>
          <a:spcPct val="0"/>
        </a:spcAft>
        <a:defRPr sz="2400" b="1">
          <a:solidFill>
            <a:schemeClr val="tx1"/>
          </a:solidFill>
          <a:latin typeface="Calibri" panose="020F050202020403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9.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52.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5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5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5.xml"/><Relationship Id="rId1" Type="http://schemas.openxmlformats.org/officeDocument/2006/relationships/slideLayout" Target="../slideLayouts/slideLayout52.xml"/><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6.xml"/><Relationship Id="rId1" Type="http://schemas.openxmlformats.org/officeDocument/2006/relationships/slideLayout" Target="../slideLayouts/slideLayout52.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7.xml"/><Relationship Id="rId1" Type="http://schemas.openxmlformats.org/officeDocument/2006/relationships/slideLayout" Target="../slideLayouts/slideLayout5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8.xml"/><Relationship Id="rId1" Type="http://schemas.openxmlformats.org/officeDocument/2006/relationships/slideLayout" Target="../slideLayouts/slideLayout52.x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9.xml"/><Relationship Id="rId1" Type="http://schemas.openxmlformats.org/officeDocument/2006/relationships/slideLayout" Target="../slideLayouts/slideLayout52.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0.xml"/><Relationship Id="rId1" Type="http://schemas.openxmlformats.org/officeDocument/2006/relationships/slideLayout" Target="../slideLayouts/slideLayout52.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5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2.xml"/><Relationship Id="rId1" Type="http://schemas.openxmlformats.org/officeDocument/2006/relationships/slideLayout" Target="../slideLayouts/slideLayout52.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3.xml"/><Relationship Id="rId1" Type="http://schemas.openxmlformats.org/officeDocument/2006/relationships/slideLayout" Target="../slideLayouts/slideLayout52.xml"/><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4.xml"/><Relationship Id="rId1" Type="http://schemas.openxmlformats.org/officeDocument/2006/relationships/slideLayout" Target="../slideLayouts/slideLayout64.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6.xml"/><Relationship Id="rId1" Type="http://schemas.openxmlformats.org/officeDocument/2006/relationships/slideLayout" Target="../slideLayouts/slideLayout76.xml"/></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7.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8.xml"/><Relationship Id="rId1" Type="http://schemas.openxmlformats.org/officeDocument/2006/relationships/slideLayout" Target="../slideLayouts/slideLayout76.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9.xml"/><Relationship Id="rId1" Type="http://schemas.openxmlformats.org/officeDocument/2006/relationships/slideLayout" Target="../slideLayouts/slideLayout76.xml"/></Relationships>
</file>

<file path=ppt/slides/_rels/slide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0.xml"/><Relationship Id="rId1" Type="http://schemas.openxmlformats.org/officeDocument/2006/relationships/slideLayout" Target="../slideLayouts/slideLayout76.xml"/></Relationships>
</file>

<file path=ppt/slides/_rels/slide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1.xml"/><Relationship Id="rId1" Type="http://schemas.openxmlformats.org/officeDocument/2006/relationships/slideLayout" Target="../slideLayouts/slideLayout76.xml"/><Relationship Id="rId4" Type="http://schemas.openxmlformats.org/officeDocument/2006/relationships/image" Target="../media/image23.png"/></Relationships>
</file>

<file path=ppt/slides/_rels/slide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2.xml"/><Relationship Id="rId1" Type="http://schemas.openxmlformats.org/officeDocument/2006/relationships/slideLayout" Target="../slideLayouts/slideLayout76.xml"/></Relationships>
</file>

<file path=ppt/slides/_rels/slide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3.xml"/><Relationship Id="rId1" Type="http://schemas.openxmlformats.org/officeDocument/2006/relationships/slideLayout" Target="../slideLayouts/slideLayout76.xml"/><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4.xml"/><Relationship Id="rId1" Type="http://schemas.openxmlformats.org/officeDocument/2006/relationships/slideLayout" Target="../slideLayouts/slideLayout76.xml"/></Relationships>
</file>

<file path=ppt/slides/_rels/slide6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6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7.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3.xml"/><Relationship Id="rId1" Type="http://schemas.openxmlformats.org/officeDocument/2006/relationships/slideLayout" Target="../slideLayouts/slideLayout100.xml"/><Relationship Id="rId4" Type="http://schemas.openxmlformats.org/officeDocument/2006/relationships/image" Target="../media/image27.png"/></Relationships>
</file>

<file path=ppt/slides/_rels/slide7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4.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7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5.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6.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7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8.xml"/><Relationship Id="rId1" Type="http://schemas.openxmlformats.org/officeDocument/2006/relationships/slideLayout" Target="../slideLayouts/slideLayout76.xml"/><Relationship Id="rId4" Type="http://schemas.openxmlformats.org/officeDocument/2006/relationships/image" Target="../media/image32.png"/></Relationships>
</file>

<file path=ppt/slides/_rels/slide9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9.xml"/><Relationship Id="rId1" Type="http://schemas.openxmlformats.org/officeDocument/2006/relationships/slideLayout" Target="../slideLayouts/slideLayout76.xml"/><Relationship Id="rId4" Type="http://schemas.openxmlformats.org/officeDocument/2006/relationships/image" Target="../media/image33.jpeg"/></Relationships>
</file>

<file path=ppt/slides/_rels/slide9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0.xml"/><Relationship Id="rId1" Type="http://schemas.openxmlformats.org/officeDocument/2006/relationships/slideLayout" Target="../slideLayouts/slideLayout88.xml"/></Relationships>
</file>

<file path=ppt/slides/_rels/slide9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1.xml"/><Relationship Id="rId1" Type="http://schemas.openxmlformats.org/officeDocument/2006/relationships/slideLayout" Target="../slideLayouts/slideLayout76.xml"/></Relationships>
</file>

<file path=ppt/slides/_rels/slide9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2.xml"/><Relationship Id="rId1" Type="http://schemas.openxmlformats.org/officeDocument/2006/relationships/slideLayout" Target="../slideLayouts/slideLayout76.xml"/></Relationships>
</file>

<file path=ppt/slides/_rels/slide9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WordArt 21"/>
          <p:cNvSpPr>
            <a:spLocks noChangeArrowheads="1" noChangeShapeType="1" noTextEdit="1"/>
          </p:cNvSpPr>
          <p:nvPr/>
        </p:nvSpPr>
        <p:spPr bwMode="auto">
          <a:xfrm>
            <a:off x="6732240" y="3886994"/>
            <a:ext cx="1224136" cy="525462"/>
          </a:xfrm>
          <a:prstGeom prst="rect">
            <a:avLst/>
          </a:prstGeom>
        </p:spPr>
        <p:txBody>
          <a:bodyPr wrap="none" fromWordArt="1">
            <a:prstTxWarp prst="textPlain">
              <a:avLst>
                <a:gd name="adj" fmla="val 50000"/>
              </a:avLst>
            </a:prstTxWarp>
          </a:bodyPr>
          <a:lstStyle/>
          <a:p>
            <a:pPr algn="dist"/>
            <a:r>
              <a:rPr lang="zh-CN" altLang="en-US" sz="4200" b="1" kern="10" dirty="0" smtClean="0">
                <a:ln w="9525">
                  <a:solidFill>
                    <a:schemeClr val="bg1"/>
                  </a:solidFill>
                  <a:round/>
                </a:ln>
                <a:gradFill rotWithShape="1">
                  <a:gsLst>
                    <a:gs pos="0">
                      <a:srgbClr val="FFFFFF"/>
                    </a:gs>
                    <a:gs pos="100000">
                      <a:srgbClr val="9A9A9A"/>
                    </a:gs>
                  </a:gsLst>
                  <a:lin ang="5400000" scaled="1"/>
                </a:gradFill>
                <a:effectLst>
                  <a:outerShdw dist="35921" dir="2700000" algn="ctr" rotWithShape="0">
                    <a:schemeClr val="tx1">
                      <a:alpha val="79999"/>
                    </a:schemeClr>
                  </a:outerShdw>
                </a:effectLst>
                <a:latin typeface="+mj-ea"/>
                <a:ea typeface="+mj-ea"/>
                <a:cs typeface="+mj-ea"/>
              </a:rPr>
              <a:t>赵辉</a:t>
            </a:r>
            <a:endParaRPr lang="zh-CN" altLang="en-US" sz="4200" b="1" kern="10" dirty="0">
              <a:ln w="9525">
                <a:solidFill>
                  <a:schemeClr val="bg1"/>
                </a:solidFill>
                <a:round/>
              </a:ln>
              <a:gradFill rotWithShape="1">
                <a:gsLst>
                  <a:gs pos="0">
                    <a:srgbClr val="FFFFFF"/>
                  </a:gs>
                  <a:gs pos="100000">
                    <a:srgbClr val="9A9A9A"/>
                  </a:gs>
                </a:gsLst>
                <a:lin ang="5400000" scaled="1"/>
              </a:gradFill>
              <a:effectLst>
                <a:outerShdw dist="35921" dir="2700000" algn="ctr" rotWithShape="0">
                  <a:schemeClr val="tx1">
                    <a:alpha val="79999"/>
                  </a:schemeClr>
                </a:outerShdw>
              </a:effectLst>
              <a:latin typeface="+mj-ea"/>
              <a:ea typeface="+mj-ea"/>
              <a:cs typeface="+mj-ea"/>
            </a:endParaRPr>
          </a:p>
        </p:txBody>
      </p:sp>
      <p:sp>
        <p:nvSpPr>
          <p:cNvPr id="5" name="TextBox 1"/>
          <p:cNvSpPr txBox="1">
            <a:spLocks noChangeArrowheads="1"/>
          </p:cNvSpPr>
          <p:nvPr/>
        </p:nvSpPr>
        <p:spPr bwMode="auto">
          <a:xfrm>
            <a:off x="2123728" y="2138149"/>
            <a:ext cx="5401022" cy="1007368"/>
          </a:xfrm>
          <a:prstGeom prst="rect">
            <a:avLst/>
          </a:prstGeom>
        </p:spPr>
        <p:txBody>
          <a:bodyPr wrap="none" fromWordArt="1"/>
          <a:lstStyle/>
          <a:p>
            <a:pPr algn="ctr">
              <a:defRPr/>
            </a:pPr>
            <a:r>
              <a:rPr lang="zh-CN" altLang="en-US" sz="5400" b="1" kern="10" dirty="0" smtClean="0">
                <a:ln w="9525">
                  <a:solidFill>
                    <a:schemeClr val="bg1"/>
                  </a:solidFill>
                  <a:round/>
                </a:ln>
                <a:gradFill rotWithShape="1">
                  <a:gsLst>
                    <a:gs pos="0">
                      <a:srgbClr val="FFFFFF"/>
                    </a:gs>
                    <a:gs pos="100000">
                      <a:srgbClr val="9A9A9A"/>
                    </a:gs>
                  </a:gsLst>
                  <a:lin ang="5400000" scaled="1"/>
                </a:gradFill>
                <a:effectLst>
                  <a:outerShdw dist="35921" dir="2700000" algn="ctr" rotWithShape="0">
                    <a:schemeClr val="tx1">
                      <a:alpha val="79999"/>
                    </a:schemeClr>
                  </a:outerShdw>
                </a:effectLst>
                <a:latin typeface="+mj-ea"/>
                <a:ea typeface="+mj-ea"/>
                <a:cs typeface="+mj-ea"/>
              </a:rPr>
              <a:t>计算机科学导论实验</a:t>
            </a:r>
            <a:endParaRPr lang="zh-CN" altLang="en-US" sz="5400" b="1" kern="10" dirty="0">
              <a:ln w="9525">
                <a:solidFill>
                  <a:schemeClr val="bg1"/>
                </a:solidFill>
                <a:round/>
              </a:ln>
              <a:gradFill rotWithShape="1">
                <a:gsLst>
                  <a:gs pos="0">
                    <a:srgbClr val="FFFFFF"/>
                  </a:gs>
                  <a:gs pos="100000">
                    <a:srgbClr val="9A9A9A"/>
                  </a:gs>
                </a:gsLst>
                <a:lin ang="5400000" scaled="1"/>
              </a:gradFill>
              <a:effectLst>
                <a:outerShdw dist="35921" dir="2700000" algn="ctr" rotWithShape="0">
                  <a:schemeClr val="tx1">
                    <a:alpha val="79999"/>
                  </a:schemeClr>
                </a:outerShdw>
              </a:effectLst>
              <a:latin typeface="+mj-ea"/>
              <a:ea typeface="+mj-ea"/>
              <a:cs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4328429" cy="738664"/>
          </a:xfrm>
          <a:prstGeom prst="rect">
            <a:avLst/>
          </a:prstGeom>
        </p:spPr>
        <p:txBody>
          <a:bodyPr wrap="none">
            <a:spAutoFit/>
          </a:bodyPr>
          <a:lstStyle/>
          <a:p>
            <a:pPr>
              <a:lnSpc>
                <a:spcPct val="150000"/>
              </a:lnSpc>
            </a:pPr>
            <a:r>
              <a:rPr lang="en-US" altLang="zh-CN" sz="2800" b="1" dirty="0">
                <a:solidFill>
                  <a:srgbClr val="000000"/>
                </a:solidFill>
              </a:rPr>
              <a:t>6.2 </a:t>
            </a:r>
            <a:r>
              <a:rPr lang="en-US" altLang="zh-CN" sz="2800" b="1" dirty="0" smtClean="0">
                <a:solidFill>
                  <a:srgbClr val="000000"/>
                </a:solidFill>
              </a:rPr>
              <a:t>Excel2016</a:t>
            </a:r>
            <a:r>
              <a:rPr lang="zh-CN" altLang="en-US" sz="2800" b="1" dirty="0" smtClean="0">
                <a:solidFill>
                  <a:srgbClr val="000000"/>
                </a:solidFill>
              </a:rPr>
              <a:t>的</a:t>
            </a:r>
            <a:r>
              <a:rPr lang="zh-CN" altLang="en-US" sz="2800" b="1" dirty="0">
                <a:solidFill>
                  <a:srgbClr val="000000"/>
                </a:solidFill>
              </a:rPr>
              <a:t>基本操作</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156966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400" b="1" dirty="0">
                <a:solidFill>
                  <a:srgbClr val="000000"/>
                </a:solidFill>
              </a:rPr>
              <a:t>6.2.1 </a:t>
            </a:r>
            <a:r>
              <a:rPr lang="zh-CN" altLang="en-US" sz="2400" b="1" dirty="0">
                <a:solidFill>
                  <a:srgbClr val="000000"/>
                </a:solidFill>
              </a:rPr>
              <a:t>工作薄的创建与</a:t>
            </a:r>
            <a:r>
              <a:rPr lang="zh-CN" altLang="en-US" sz="2400" b="1" dirty="0" smtClean="0">
                <a:solidFill>
                  <a:srgbClr val="000000"/>
                </a:solidFill>
              </a:rPr>
              <a:t>管理</a:t>
            </a:r>
            <a:endParaRPr lang="en-US" altLang="zh-CN" sz="2400" b="1" dirty="0" smtClean="0">
              <a:solidFill>
                <a:srgbClr val="000000"/>
              </a:solidFill>
            </a:endParaRPr>
          </a:p>
          <a:p>
            <a:pPr marL="342900" indent="-342900">
              <a:lnSpc>
                <a:spcPct val="200000"/>
              </a:lnSpc>
              <a:buFont typeface="Arial" panose="020B0604020202020204" pitchFamily="34" charset="0"/>
              <a:buChar char="•"/>
            </a:pPr>
            <a:r>
              <a:rPr lang="en-US" altLang="zh-CN" sz="2400" b="1" dirty="0">
                <a:solidFill>
                  <a:srgbClr val="000000"/>
                </a:solidFill>
              </a:rPr>
              <a:t>6.2.2 </a:t>
            </a:r>
            <a:r>
              <a:rPr lang="zh-CN" altLang="en-US" sz="2400" b="1" dirty="0">
                <a:solidFill>
                  <a:srgbClr val="000000"/>
                </a:solidFill>
              </a:rPr>
              <a:t>工作表的编辑与管理</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709396" cy="654988"/>
          </a:xfrm>
          <a:prstGeom prst="rect">
            <a:avLst/>
          </a:prstGeom>
        </p:spPr>
        <p:txBody>
          <a:bodyPr wrap="none">
            <a:spAutoFit/>
          </a:bodyPr>
          <a:lstStyle/>
          <a:p>
            <a:pPr>
              <a:lnSpc>
                <a:spcPct val="150000"/>
              </a:lnSpc>
            </a:pPr>
            <a:r>
              <a:rPr lang="zh-CN" altLang="en-US" sz="2800" b="1" dirty="0">
                <a:solidFill>
                  <a:srgbClr val="000000"/>
                </a:solidFill>
              </a:rPr>
              <a:t>查找与引用函数</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3" name="矩形 22"/>
          <p:cNvSpPr/>
          <p:nvPr/>
        </p:nvSpPr>
        <p:spPr>
          <a:xfrm>
            <a:off x="0" y="1916832"/>
            <a:ext cx="9036496"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smtClean="0">
                <a:solidFill>
                  <a:srgbClr val="000000"/>
                </a:solidFill>
              </a:rPr>
              <a:t>VLOOKUP</a:t>
            </a:r>
            <a:r>
              <a:rPr lang="zh-CN" altLang="en-US" sz="2400" b="1" dirty="0" smtClean="0">
                <a:solidFill>
                  <a:srgbClr val="000000"/>
                </a:solidFill>
              </a:rPr>
              <a:t>函数语法：</a:t>
            </a:r>
            <a:endParaRPr lang="en-US" altLang="zh-CN" sz="2400" b="1" dirty="0" smtClean="0">
              <a:solidFill>
                <a:srgbClr val="000000"/>
              </a:solidFill>
            </a:endParaRPr>
          </a:p>
          <a:p>
            <a:pPr lvl="1">
              <a:lnSpc>
                <a:spcPct val="150000"/>
              </a:lnSpc>
            </a:pPr>
            <a:r>
              <a:rPr lang="en-US" altLang="zh-CN" sz="2400" dirty="0" smtClean="0">
                <a:solidFill>
                  <a:srgbClr val="000000"/>
                </a:solidFill>
              </a:rPr>
              <a:t>VLOOKUP(</a:t>
            </a:r>
            <a:r>
              <a:rPr lang="en-US" altLang="zh-CN" sz="2000" dirty="0" err="1" smtClean="0">
                <a:solidFill>
                  <a:srgbClr val="000000"/>
                </a:solidFill>
              </a:rPr>
              <a:t>lookup_value</a:t>
            </a:r>
            <a:r>
              <a:rPr lang="en-US" altLang="zh-CN" sz="2000" dirty="0">
                <a:solidFill>
                  <a:srgbClr val="000000"/>
                </a:solidFill>
              </a:rPr>
              <a:t>, </a:t>
            </a:r>
            <a:r>
              <a:rPr lang="en-US" altLang="zh-CN" sz="2000" dirty="0" err="1">
                <a:solidFill>
                  <a:srgbClr val="000000"/>
                </a:solidFill>
              </a:rPr>
              <a:t>table_array</a:t>
            </a:r>
            <a:r>
              <a:rPr lang="en-US" altLang="zh-CN" sz="2000" dirty="0">
                <a:solidFill>
                  <a:srgbClr val="000000"/>
                </a:solidFill>
              </a:rPr>
              <a:t>, </a:t>
            </a:r>
            <a:r>
              <a:rPr lang="en-US" altLang="zh-CN" sz="2000" dirty="0" err="1">
                <a:solidFill>
                  <a:srgbClr val="000000"/>
                </a:solidFill>
              </a:rPr>
              <a:t>col_index_num</a:t>
            </a:r>
            <a:r>
              <a:rPr lang="en-US" altLang="zh-CN" sz="2000" dirty="0">
                <a:solidFill>
                  <a:srgbClr val="000000"/>
                </a:solidFill>
              </a:rPr>
              <a:t>, [</a:t>
            </a:r>
            <a:r>
              <a:rPr lang="en-US" altLang="zh-CN" sz="2000" dirty="0" err="1">
                <a:solidFill>
                  <a:srgbClr val="000000"/>
                </a:solidFill>
              </a:rPr>
              <a:t>range_lookup</a:t>
            </a:r>
            <a:r>
              <a:rPr lang="en-US" altLang="zh-CN" sz="2000" dirty="0" smtClean="0">
                <a:solidFill>
                  <a:srgbClr val="000000"/>
                </a:solidFill>
              </a:rPr>
              <a:t>]</a:t>
            </a:r>
            <a:r>
              <a:rPr lang="en-US" altLang="zh-CN" sz="2400" dirty="0" smtClean="0">
                <a:solidFill>
                  <a:srgbClr val="000000"/>
                </a:solidFill>
              </a:rPr>
              <a:t>)</a:t>
            </a:r>
          </a:p>
        </p:txBody>
      </p:sp>
      <p:sp>
        <p:nvSpPr>
          <p:cNvPr id="24" name="矩形 23"/>
          <p:cNvSpPr/>
          <p:nvPr/>
        </p:nvSpPr>
        <p:spPr>
          <a:xfrm>
            <a:off x="3275856" y="1973372"/>
            <a:ext cx="6228000" cy="553998"/>
          </a:xfrm>
          <a:prstGeom prst="rect">
            <a:avLst/>
          </a:prstGeom>
        </p:spPr>
        <p:txBody>
          <a:bodyPr wrap="square">
            <a:spAutoFit/>
          </a:bodyPr>
          <a:lstStyle/>
          <a:p>
            <a:pPr>
              <a:lnSpc>
                <a:spcPct val="150000"/>
              </a:lnSpc>
            </a:pPr>
            <a:r>
              <a:rPr lang="zh-CN" altLang="en-US" sz="2000" b="1" i="1" dirty="0" smtClean="0">
                <a:solidFill>
                  <a:srgbClr val="FF0000"/>
                </a:solidFill>
              </a:rPr>
              <a:t>在第一列查找</a:t>
            </a:r>
            <a:r>
              <a:rPr lang="zh-CN" altLang="en-US" sz="2000" b="1" i="1" dirty="0">
                <a:solidFill>
                  <a:srgbClr val="FF0000"/>
                </a:solidFill>
              </a:rPr>
              <a:t>，然后在行之间移动以返回</a:t>
            </a:r>
            <a:r>
              <a:rPr lang="zh-CN" altLang="en-US" sz="2000" b="1" i="1" dirty="0" smtClean="0">
                <a:solidFill>
                  <a:srgbClr val="FF0000"/>
                </a:solidFill>
              </a:rPr>
              <a:t>单元的</a:t>
            </a:r>
            <a:r>
              <a:rPr lang="zh-CN" altLang="en-US" sz="2000" b="1" i="1" dirty="0">
                <a:solidFill>
                  <a:srgbClr val="FF0000"/>
                </a:solidFill>
              </a:rPr>
              <a:t>值</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348720" cy="654988"/>
          </a:xfrm>
          <a:prstGeom prst="rect">
            <a:avLst/>
          </a:prstGeom>
        </p:spPr>
        <p:txBody>
          <a:bodyPr wrap="none">
            <a:spAutoFit/>
          </a:bodyPr>
          <a:lstStyle/>
          <a:p>
            <a:pPr>
              <a:lnSpc>
                <a:spcPct val="150000"/>
              </a:lnSpc>
            </a:pPr>
            <a:r>
              <a:rPr lang="zh-CN" altLang="en-US" sz="2800" b="1" dirty="0">
                <a:solidFill>
                  <a:srgbClr val="000000"/>
                </a:solidFill>
              </a:rPr>
              <a:t>统计分析函数</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312622" y="1772816"/>
            <a:ext cx="8435842"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smtClean="0">
                <a:solidFill>
                  <a:srgbClr val="000000"/>
                </a:solidFill>
              </a:rPr>
              <a:t>RANK</a:t>
            </a:r>
            <a:r>
              <a:rPr lang="zh-CN" altLang="en-US" sz="2400" b="1" dirty="0" smtClean="0">
                <a:solidFill>
                  <a:srgbClr val="000000"/>
                </a:solidFill>
              </a:rPr>
              <a:t>函数语法：</a:t>
            </a:r>
            <a:endParaRPr lang="en-US" altLang="zh-CN" sz="2400" b="1" dirty="0" smtClean="0">
              <a:solidFill>
                <a:srgbClr val="000000"/>
              </a:solidFill>
            </a:endParaRPr>
          </a:p>
          <a:p>
            <a:pPr lvl="1">
              <a:lnSpc>
                <a:spcPct val="150000"/>
              </a:lnSpc>
            </a:pPr>
            <a:r>
              <a:rPr lang="en-US" altLang="zh-CN" sz="2400" dirty="0">
                <a:solidFill>
                  <a:srgbClr val="000000"/>
                </a:solidFill>
              </a:rPr>
              <a:t>RANK(</a:t>
            </a:r>
            <a:r>
              <a:rPr lang="en-US" altLang="zh-CN" sz="2400" dirty="0" err="1">
                <a:solidFill>
                  <a:srgbClr val="000000"/>
                </a:solidFill>
              </a:rPr>
              <a:t>number,ref</a:t>
            </a:r>
            <a:r>
              <a:rPr lang="en-US" altLang="zh-CN" sz="2400">
                <a:solidFill>
                  <a:srgbClr val="000000"/>
                </a:solidFill>
              </a:rPr>
              <a:t>,[order])</a:t>
            </a:r>
            <a:endParaRPr lang="en-US" altLang="zh-CN" sz="2400" dirty="0" smtClean="0">
              <a:solidFill>
                <a:srgbClr val="000000"/>
              </a:solidFill>
            </a:endParaRPr>
          </a:p>
        </p:txBody>
      </p:sp>
      <p:sp>
        <p:nvSpPr>
          <p:cNvPr id="16" name="矩形 15"/>
          <p:cNvSpPr/>
          <p:nvPr/>
        </p:nvSpPr>
        <p:spPr>
          <a:xfrm>
            <a:off x="3176304" y="1794882"/>
            <a:ext cx="4420032" cy="494238"/>
          </a:xfrm>
          <a:prstGeom prst="rect">
            <a:avLst/>
          </a:prstGeom>
        </p:spPr>
        <p:txBody>
          <a:bodyPr wrap="square">
            <a:spAutoFit/>
          </a:bodyPr>
          <a:lstStyle/>
          <a:p>
            <a:pPr>
              <a:lnSpc>
                <a:spcPct val="150000"/>
              </a:lnSpc>
            </a:pPr>
            <a:r>
              <a:rPr lang="zh-CN" altLang="en-US" sz="2000" b="1" i="1" dirty="0">
                <a:solidFill>
                  <a:srgbClr val="FF0000"/>
                </a:solidFill>
              </a:rPr>
              <a:t>返回一个数字在数字列表中的排位。</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4330032" cy="654988"/>
          </a:xfrm>
          <a:prstGeom prst="rect">
            <a:avLst/>
          </a:prstGeom>
        </p:spPr>
        <p:txBody>
          <a:bodyPr wrap="none">
            <a:spAutoFit/>
          </a:bodyPr>
          <a:lstStyle/>
          <a:p>
            <a:pPr>
              <a:lnSpc>
                <a:spcPct val="150000"/>
              </a:lnSpc>
            </a:pPr>
            <a:r>
              <a:rPr lang="en-US" altLang="zh-CN" sz="2800" b="1" dirty="0">
                <a:solidFill>
                  <a:srgbClr val="000000"/>
                </a:solidFill>
              </a:rPr>
              <a:t>6.2.1 </a:t>
            </a:r>
            <a:r>
              <a:rPr lang="zh-CN" altLang="en-US" sz="2800" b="1" dirty="0">
                <a:solidFill>
                  <a:srgbClr val="000000"/>
                </a:solidFill>
              </a:rPr>
              <a:t>工作薄的创建与管理</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156966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400" b="1" dirty="0">
                <a:solidFill>
                  <a:srgbClr val="000000"/>
                </a:solidFill>
              </a:rPr>
              <a:t>1</a:t>
            </a:r>
            <a:r>
              <a:rPr lang="zh-CN" altLang="en-US" sz="2400" b="1" dirty="0">
                <a:solidFill>
                  <a:srgbClr val="000000"/>
                </a:solidFill>
              </a:rPr>
              <a:t>．新建工作</a:t>
            </a:r>
            <a:r>
              <a:rPr lang="zh-CN" altLang="en-US" sz="2400" b="1" dirty="0" smtClean="0">
                <a:solidFill>
                  <a:srgbClr val="000000"/>
                </a:solidFill>
              </a:rPr>
              <a:t>薄</a:t>
            </a:r>
            <a:endParaRPr lang="en-US" altLang="zh-CN" sz="2400" b="1" dirty="0" smtClean="0">
              <a:solidFill>
                <a:srgbClr val="000000"/>
              </a:solidFill>
            </a:endParaRPr>
          </a:p>
          <a:p>
            <a:pPr marL="342900" indent="-342900">
              <a:lnSpc>
                <a:spcPct val="200000"/>
              </a:lnSpc>
              <a:buFont typeface="Arial" panose="020B0604020202020204" pitchFamily="34" charset="0"/>
              <a:buChar char="•"/>
            </a:pPr>
            <a:r>
              <a:rPr lang="en-US" altLang="zh-CN" sz="2400" b="1" dirty="0">
                <a:solidFill>
                  <a:srgbClr val="000000"/>
                </a:solidFill>
              </a:rPr>
              <a:t>2</a:t>
            </a:r>
            <a:r>
              <a:rPr lang="zh-CN" altLang="en-US" sz="2400" b="1" dirty="0">
                <a:solidFill>
                  <a:srgbClr val="000000"/>
                </a:solidFill>
              </a:rPr>
              <a:t>．保存工作</a:t>
            </a:r>
            <a:r>
              <a:rPr lang="zh-CN" altLang="en-US" sz="2400" b="1" dirty="0" smtClean="0">
                <a:solidFill>
                  <a:srgbClr val="000000"/>
                </a:solidFill>
              </a:rPr>
              <a:t>薄</a:t>
            </a: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549096" cy="654988"/>
          </a:xfrm>
          <a:prstGeom prst="rect">
            <a:avLst/>
          </a:prstGeom>
        </p:spPr>
        <p:txBody>
          <a:bodyPr wrap="none">
            <a:spAutoFit/>
          </a:bodyPr>
          <a:lstStyle/>
          <a:p>
            <a:pPr>
              <a:lnSpc>
                <a:spcPct val="150000"/>
              </a:lnSpc>
            </a:pPr>
            <a:r>
              <a:rPr lang="en-US" altLang="zh-CN" sz="2800" b="1" dirty="0">
                <a:solidFill>
                  <a:srgbClr val="000000"/>
                </a:solidFill>
              </a:rPr>
              <a:t>1</a:t>
            </a:r>
            <a:r>
              <a:rPr lang="zh-CN" altLang="en-US" sz="2800" b="1" dirty="0">
                <a:solidFill>
                  <a:srgbClr val="000000"/>
                </a:solidFill>
              </a:rPr>
              <a:t>．新建工作薄</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2308324"/>
          </a:xfrm>
          <a:prstGeom prst="rect">
            <a:avLst/>
          </a:prstGeom>
        </p:spPr>
        <p:txBody>
          <a:bodyPr wrap="square">
            <a:spAutoFit/>
          </a:bodyPr>
          <a:lstStyle/>
          <a:p>
            <a:pPr>
              <a:lnSpc>
                <a:spcPct val="200000"/>
              </a:lnSpc>
            </a:pPr>
            <a:r>
              <a:rPr lang="zh-CN" altLang="en-US" sz="2400" b="1" dirty="0">
                <a:solidFill>
                  <a:srgbClr val="000000"/>
                </a:solidFill>
              </a:rPr>
              <a:t>方法</a:t>
            </a:r>
            <a:r>
              <a:rPr lang="en-US" altLang="zh-CN" sz="2400" b="1" dirty="0" smtClean="0">
                <a:solidFill>
                  <a:srgbClr val="000000"/>
                </a:solidFill>
              </a:rPr>
              <a:t>1</a:t>
            </a:r>
            <a:r>
              <a:rPr lang="zh-CN" altLang="en-US" sz="2400" b="1" dirty="0" smtClean="0">
                <a:solidFill>
                  <a:srgbClr val="000000"/>
                </a:solidFill>
              </a:rPr>
              <a:t>：使用功能区</a:t>
            </a:r>
            <a:endParaRPr lang="en-US" altLang="zh-CN" sz="2400" b="1" dirty="0" smtClean="0">
              <a:solidFill>
                <a:srgbClr val="000000"/>
              </a:solidFill>
            </a:endParaRPr>
          </a:p>
          <a:p>
            <a:pPr>
              <a:lnSpc>
                <a:spcPct val="20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b="1" dirty="0">
                <a:solidFill>
                  <a:srgbClr val="000000"/>
                </a:solidFill>
              </a:rPr>
              <a:t>：使用快速访问</a:t>
            </a:r>
            <a:r>
              <a:rPr lang="zh-CN" altLang="en-US" sz="2400" b="1" dirty="0" smtClean="0">
                <a:solidFill>
                  <a:srgbClr val="000000"/>
                </a:solidFill>
              </a:rPr>
              <a:t>工具栏</a:t>
            </a:r>
            <a:endParaRPr lang="en-US" altLang="zh-CN" sz="2400" b="1" dirty="0" smtClean="0">
              <a:solidFill>
                <a:srgbClr val="000000"/>
              </a:solidFill>
            </a:endParaRPr>
          </a:p>
          <a:p>
            <a:pPr>
              <a:lnSpc>
                <a:spcPct val="200000"/>
              </a:lnSpc>
            </a:pPr>
            <a:r>
              <a:rPr lang="zh-CN" altLang="en-US" sz="2400" b="1" dirty="0" smtClean="0">
                <a:solidFill>
                  <a:srgbClr val="000000"/>
                </a:solidFill>
              </a:rPr>
              <a:t>方法</a:t>
            </a:r>
            <a:r>
              <a:rPr lang="en-US" altLang="zh-CN" sz="2400" b="1" dirty="0" smtClean="0">
                <a:solidFill>
                  <a:srgbClr val="000000"/>
                </a:solidFill>
              </a:rPr>
              <a:t>3</a:t>
            </a:r>
            <a:r>
              <a:rPr lang="zh-CN" altLang="en-US" sz="2400" b="1" dirty="0" smtClean="0">
                <a:solidFill>
                  <a:srgbClr val="000000"/>
                </a:solidFill>
              </a:rPr>
              <a:t>：</a:t>
            </a:r>
            <a:r>
              <a:rPr lang="en-US" altLang="zh-CN" sz="2400" b="1" dirty="0" err="1" smtClean="0">
                <a:solidFill>
                  <a:srgbClr val="000000"/>
                </a:solidFill>
              </a:rPr>
              <a:t>Ctrl+N</a:t>
            </a: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549096" cy="654988"/>
          </a:xfrm>
          <a:prstGeom prst="rect">
            <a:avLst/>
          </a:prstGeom>
        </p:spPr>
        <p:txBody>
          <a:bodyPr wrap="none">
            <a:spAutoFit/>
          </a:bodyPr>
          <a:lstStyle/>
          <a:p>
            <a:pPr>
              <a:lnSpc>
                <a:spcPct val="150000"/>
              </a:lnSpc>
            </a:pPr>
            <a:r>
              <a:rPr lang="en-US" altLang="zh-CN" sz="2800" b="1" dirty="0" smtClean="0">
                <a:solidFill>
                  <a:srgbClr val="000000"/>
                </a:solidFill>
              </a:rPr>
              <a:t>2</a:t>
            </a:r>
            <a:r>
              <a:rPr lang="zh-CN" altLang="en-US" sz="2800" b="1" dirty="0" smtClean="0">
                <a:solidFill>
                  <a:srgbClr val="000000"/>
                </a:solidFill>
              </a:rPr>
              <a:t>．</a:t>
            </a:r>
            <a:r>
              <a:rPr lang="zh-CN" altLang="en-US" sz="2800" b="1" dirty="0">
                <a:solidFill>
                  <a:srgbClr val="000000"/>
                </a:solidFill>
              </a:rPr>
              <a:t>保存工作薄</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2308324"/>
          </a:xfrm>
          <a:prstGeom prst="rect">
            <a:avLst/>
          </a:prstGeom>
        </p:spPr>
        <p:txBody>
          <a:bodyPr wrap="square">
            <a:spAutoFit/>
          </a:bodyPr>
          <a:lstStyle/>
          <a:p>
            <a:pPr>
              <a:lnSpc>
                <a:spcPct val="200000"/>
              </a:lnSpc>
            </a:pPr>
            <a:r>
              <a:rPr lang="zh-CN" altLang="en-US" sz="2400" b="1" dirty="0">
                <a:solidFill>
                  <a:srgbClr val="000000"/>
                </a:solidFill>
              </a:rPr>
              <a:t>方法</a:t>
            </a:r>
            <a:r>
              <a:rPr lang="en-US" altLang="zh-CN" sz="2400" b="1" dirty="0" smtClean="0">
                <a:solidFill>
                  <a:srgbClr val="000000"/>
                </a:solidFill>
              </a:rPr>
              <a:t>1</a:t>
            </a:r>
            <a:r>
              <a:rPr lang="zh-CN" altLang="en-US" sz="2400" dirty="0" smtClean="0">
                <a:solidFill>
                  <a:srgbClr val="000000"/>
                </a:solidFill>
              </a:rPr>
              <a:t>：使用功能区</a:t>
            </a:r>
            <a:endParaRPr lang="en-US" altLang="zh-CN" sz="2400" dirty="0" smtClean="0">
              <a:solidFill>
                <a:srgbClr val="000000"/>
              </a:solidFill>
            </a:endParaRPr>
          </a:p>
          <a:p>
            <a:pPr>
              <a:lnSpc>
                <a:spcPct val="20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a:solidFill>
                  <a:srgbClr val="000000"/>
                </a:solidFill>
              </a:rPr>
              <a:t>：使用快速访问</a:t>
            </a:r>
            <a:r>
              <a:rPr lang="zh-CN" altLang="en-US" sz="2400" dirty="0" smtClean="0">
                <a:solidFill>
                  <a:srgbClr val="000000"/>
                </a:solidFill>
              </a:rPr>
              <a:t>工具栏</a:t>
            </a:r>
            <a:endParaRPr lang="en-US" altLang="zh-CN" sz="2400" dirty="0" smtClean="0">
              <a:solidFill>
                <a:srgbClr val="000000"/>
              </a:solidFill>
            </a:endParaRPr>
          </a:p>
          <a:p>
            <a:pPr>
              <a:lnSpc>
                <a:spcPct val="200000"/>
              </a:lnSpc>
            </a:pPr>
            <a:r>
              <a:rPr lang="zh-CN" altLang="en-US" sz="2400" b="1" dirty="0" smtClean="0">
                <a:solidFill>
                  <a:srgbClr val="000000"/>
                </a:solidFill>
              </a:rPr>
              <a:t>方法</a:t>
            </a:r>
            <a:r>
              <a:rPr lang="en-US" altLang="zh-CN" sz="2400" b="1" dirty="0" smtClean="0">
                <a:solidFill>
                  <a:srgbClr val="000000"/>
                </a:solidFill>
              </a:rPr>
              <a:t>3</a:t>
            </a:r>
            <a:r>
              <a:rPr lang="zh-CN" altLang="en-US" sz="2400" dirty="0" smtClean="0">
                <a:solidFill>
                  <a:srgbClr val="000000"/>
                </a:solidFill>
              </a:rPr>
              <a:t>：</a:t>
            </a:r>
            <a:r>
              <a:rPr lang="en-US" altLang="zh-CN" sz="2400" dirty="0" err="1" smtClean="0">
                <a:solidFill>
                  <a:srgbClr val="000000"/>
                </a:solidFill>
              </a:rPr>
              <a:t>Ctrl+S</a:t>
            </a:r>
            <a:endParaRPr lang="zh-CN" altLang="en-US" sz="2400" dirty="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1266693" cy="654988"/>
          </a:xfrm>
          <a:prstGeom prst="rect">
            <a:avLst/>
          </a:prstGeom>
        </p:spPr>
        <p:txBody>
          <a:bodyPr wrap="none">
            <a:spAutoFit/>
          </a:bodyPr>
          <a:lstStyle/>
          <a:p>
            <a:pPr>
              <a:lnSpc>
                <a:spcPct val="150000"/>
              </a:lnSpc>
            </a:pPr>
            <a:r>
              <a:rPr lang="zh-CN" altLang="en-US" sz="2800" b="1" dirty="0" smtClean="0">
                <a:solidFill>
                  <a:srgbClr val="FF0000"/>
                </a:solidFill>
              </a:rPr>
              <a:t>操作：</a:t>
            </a:r>
            <a:endParaRPr lang="zh-CN" altLang="en-US" sz="2800" b="1" dirty="0">
              <a:solidFill>
                <a:srgbClr val="FF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619509"/>
            <a:ext cx="7632848" cy="2308324"/>
          </a:xfrm>
          <a:prstGeom prst="rect">
            <a:avLst/>
          </a:prstGeom>
        </p:spPr>
        <p:txBody>
          <a:bodyPr wrap="square" anchor="ctr">
            <a:spAutoFit/>
          </a:bodyPr>
          <a:lstStyle/>
          <a:p>
            <a:pPr marL="342900" indent="-342900">
              <a:lnSpc>
                <a:spcPct val="200000"/>
              </a:lnSpc>
              <a:buFont typeface="Arial" panose="020B0604020202020204" pitchFamily="34" charset="0"/>
              <a:buChar char="•"/>
            </a:pPr>
            <a:r>
              <a:rPr lang="zh-CN" altLang="en-US" sz="2400" dirty="0" smtClean="0">
                <a:solidFill>
                  <a:srgbClr val="000000"/>
                </a:solidFill>
              </a:rPr>
              <a:t>新建一个空白工作簿，并保存工作簿。文件名称为“姓名</a:t>
            </a:r>
            <a:r>
              <a:rPr lang="en-US" altLang="zh-CN" sz="2400" dirty="0" smtClean="0">
                <a:solidFill>
                  <a:srgbClr val="000000"/>
                </a:solidFill>
              </a:rPr>
              <a:t>-</a:t>
            </a:r>
            <a:r>
              <a:rPr lang="zh-CN" altLang="en-US" sz="2400" dirty="0" smtClean="0">
                <a:solidFill>
                  <a:srgbClr val="000000"/>
                </a:solidFill>
              </a:rPr>
              <a:t>成绩分析表”，类型为兼容模式。</a:t>
            </a:r>
            <a:endParaRPr lang="en-US" altLang="zh-CN" sz="2400" dirty="0" smtClean="0">
              <a:solidFill>
                <a:srgbClr val="000000"/>
              </a:solidFill>
            </a:endParaRPr>
          </a:p>
          <a:p>
            <a:pPr marL="342900" indent="-342900">
              <a:lnSpc>
                <a:spcPct val="200000"/>
              </a:lnSpc>
              <a:buFont typeface="Arial" panose="020B0604020202020204" pitchFamily="34" charset="0"/>
              <a:buChar char="•"/>
            </a:pPr>
            <a:r>
              <a:rPr lang="zh-CN" altLang="en-US" sz="2400" dirty="0">
                <a:solidFill>
                  <a:srgbClr val="000000"/>
                </a:solidFill>
              </a:rPr>
              <a:t>将</a:t>
            </a:r>
            <a:r>
              <a:rPr lang="zh-CN" altLang="en-US" sz="2400" dirty="0" smtClean="0">
                <a:solidFill>
                  <a:srgbClr val="000000"/>
                </a:solidFill>
              </a:rPr>
              <a:t>文件另存</a:t>
            </a:r>
            <a:r>
              <a:rPr lang="zh-CN" altLang="en-US" sz="2400" dirty="0" smtClean="0">
                <a:solidFill>
                  <a:srgbClr val="000000"/>
                </a:solidFill>
              </a:rPr>
              <a:t>为</a:t>
            </a:r>
            <a:r>
              <a:rPr lang="en-US" altLang="zh-CN" sz="2400" smtClean="0">
                <a:solidFill>
                  <a:srgbClr val="000000"/>
                </a:solidFill>
              </a:rPr>
              <a:t>16</a:t>
            </a:r>
            <a:r>
              <a:rPr lang="zh-CN" altLang="en-US" sz="2400" smtClean="0">
                <a:solidFill>
                  <a:srgbClr val="000000"/>
                </a:solidFill>
              </a:rPr>
              <a:t>版</a:t>
            </a:r>
            <a:r>
              <a:rPr lang="zh-CN" altLang="en-US" sz="2400" dirty="0" smtClean="0">
                <a:solidFill>
                  <a:srgbClr val="000000"/>
                </a:solidFill>
              </a:rPr>
              <a:t>。</a:t>
            </a:r>
            <a:endParaRPr lang="zh-CN" altLang="en-US" sz="2400" dirty="0">
              <a:solidFill>
                <a:srgbClr val="0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4330032" cy="738664"/>
          </a:xfrm>
          <a:prstGeom prst="rect">
            <a:avLst/>
          </a:prstGeom>
        </p:spPr>
        <p:txBody>
          <a:bodyPr wrap="none">
            <a:spAutoFit/>
          </a:bodyPr>
          <a:lstStyle/>
          <a:p>
            <a:pPr>
              <a:lnSpc>
                <a:spcPct val="150000"/>
              </a:lnSpc>
            </a:pPr>
            <a:r>
              <a:rPr lang="en-US" altLang="zh-CN" sz="2800" b="1" dirty="0">
                <a:solidFill>
                  <a:srgbClr val="000000"/>
                </a:solidFill>
              </a:rPr>
              <a:t>6.2.2 </a:t>
            </a:r>
            <a:r>
              <a:rPr lang="zh-CN" altLang="en-US" sz="2800" b="1" dirty="0">
                <a:solidFill>
                  <a:srgbClr val="000000"/>
                </a:solidFill>
              </a:rPr>
              <a:t>工作表的编辑与管理</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1</a:t>
            </a:r>
            <a:r>
              <a:rPr lang="zh-CN" altLang="en-US" sz="2400" b="1" dirty="0">
                <a:solidFill>
                  <a:srgbClr val="000000"/>
                </a:solidFill>
              </a:rPr>
              <a:t>．选择工作</a:t>
            </a:r>
            <a:r>
              <a:rPr lang="zh-CN" altLang="en-US" sz="2400" b="1" dirty="0" smtClean="0">
                <a:solidFill>
                  <a:srgbClr val="000000"/>
                </a:solidFill>
              </a:rPr>
              <a:t>表</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2</a:t>
            </a:r>
            <a:r>
              <a:rPr lang="zh-CN" altLang="en-US" sz="2400" b="1" dirty="0">
                <a:solidFill>
                  <a:srgbClr val="000000"/>
                </a:solidFill>
              </a:rPr>
              <a:t>．插入工作</a:t>
            </a:r>
            <a:r>
              <a:rPr lang="zh-CN" altLang="en-US" sz="2400" b="1" dirty="0" smtClean="0">
                <a:solidFill>
                  <a:srgbClr val="000000"/>
                </a:solidFill>
              </a:rPr>
              <a:t>表</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3</a:t>
            </a:r>
            <a:r>
              <a:rPr lang="zh-CN" altLang="en-US" sz="2400" b="1" dirty="0">
                <a:solidFill>
                  <a:srgbClr val="000000"/>
                </a:solidFill>
              </a:rPr>
              <a:t>．移动和复制工作</a:t>
            </a:r>
            <a:r>
              <a:rPr lang="zh-CN" altLang="en-US" sz="2400" b="1" dirty="0" smtClean="0">
                <a:solidFill>
                  <a:srgbClr val="000000"/>
                </a:solidFill>
              </a:rPr>
              <a:t>表</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4</a:t>
            </a:r>
            <a:r>
              <a:rPr lang="zh-CN" altLang="en-US" sz="2400" b="1" dirty="0">
                <a:solidFill>
                  <a:srgbClr val="000000"/>
                </a:solidFill>
              </a:rPr>
              <a:t>．重命名工作</a:t>
            </a:r>
            <a:r>
              <a:rPr lang="zh-CN" altLang="en-US" sz="2400" b="1" dirty="0" smtClean="0">
                <a:solidFill>
                  <a:srgbClr val="000000"/>
                </a:solidFill>
              </a:rPr>
              <a:t>表</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5</a:t>
            </a:r>
            <a:r>
              <a:rPr lang="zh-CN" altLang="en-US" sz="2400" b="1" dirty="0">
                <a:solidFill>
                  <a:srgbClr val="000000"/>
                </a:solidFill>
              </a:rPr>
              <a:t>．删除工作</a:t>
            </a:r>
            <a:r>
              <a:rPr lang="zh-CN" altLang="en-US" sz="2400" b="1" dirty="0" smtClean="0">
                <a:solidFill>
                  <a:srgbClr val="000000"/>
                </a:solidFill>
              </a:rPr>
              <a:t>表</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6</a:t>
            </a:r>
            <a:r>
              <a:rPr lang="zh-CN" altLang="en-US" sz="2400" b="1" dirty="0">
                <a:solidFill>
                  <a:srgbClr val="000000"/>
                </a:solidFill>
              </a:rPr>
              <a:t>．保护工作表</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549096" cy="654988"/>
          </a:xfrm>
          <a:prstGeom prst="rect">
            <a:avLst/>
          </a:prstGeom>
        </p:spPr>
        <p:txBody>
          <a:bodyPr wrap="none">
            <a:spAutoFit/>
          </a:bodyPr>
          <a:lstStyle/>
          <a:p>
            <a:pPr>
              <a:lnSpc>
                <a:spcPct val="150000"/>
              </a:lnSpc>
            </a:pPr>
            <a:r>
              <a:rPr lang="en-US" altLang="zh-CN" sz="2800" b="1" dirty="0" smtClean="0">
                <a:solidFill>
                  <a:srgbClr val="000000"/>
                </a:solidFill>
              </a:rPr>
              <a:t>1</a:t>
            </a:r>
            <a:r>
              <a:rPr lang="zh-CN" altLang="en-US" sz="2800" b="1" dirty="0">
                <a:solidFill>
                  <a:srgbClr val="000000"/>
                </a:solidFill>
              </a:rPr>
              <a:t>．选择工作表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971600" y="1988840"/>
            <a:ext cx="7848872" cy="2308324"/>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smtClean="0">
                <a:solidFill>
                  <a:srgbClr val="000000"/>
                </a:solidFill>
              </a:rPr>
              <a:t>选择单个工作表的方法：</a:t>
            </a:r>
            <a:endParaRPr lang="en-US" altLang="zh-CN" sz="2400" b="1"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a:t>
            </a:r>
            <a:r>
              <a:rPr lang="zh-CN" altLang="en-US" sz="2400" dirty="0">
                <a:solidFill>
                  <a:srgbClr val="000000"/>
                </a:solidFill>
              </a:rPr>
              <a:t>左键</a:t>
            </a:r>
            <a:r>
              <a:rPr lang="zh-CN" altLang="en-US" sz="2400" dirty="0" smtClean="0">
                <a:solidFill>
                  <a:srgbClr val="000000"/>
                </a:solidFill>
              </a:rPr>
              <a:t>单击工作</a:t>
            </a:r>
            <a:r>
              <a:rPr lang="zh-CN" altLang="en-US" sz="2400" dirty="0">
                <a:solidFill>
                  <a:srgbClr val="000000"/>
                </a:solidFill>
              </a:rPr>
              <a:t>表</a:t>
            </a:r>
            <a:r>
              <a:rPr lang="zh-CN" altLang="en-US" sz="2400" dirty="0" smtClean="0">
                <a:solidFill>
                  <a:srgbClr val="000000"/>
                </a:solidFill>
              </a:rPr>
              <a:t>标签</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a:solidFill>
                  <a:srgbClr val="000000"/>
                </a:solidFill>
              </a:rPr>
              <a:t>：按键盘上的</a:t>
            </a:r>
            <a:r>
              <a:rPr lang="en-US" altLang="zh-CN" sz="2400" dirty="0" err="1">
                <a:solidFill>
                  <a:srgbClr val="000000"/>
                </a:solidFill>
              </a:rPr>
              <a:t>Ctrl+PageUp</a:t>
            </a:r>
            <a:r>
              <a:rPr lang="zh-CN" altLang="en-US" sz="2400" dirty="0">
                <a:solidFill>
                  <a:srgbClr val="000000"/>
                </a:solidFill>
              </a:rPr>
              <a:t>键或</a:t>
            </a:r>
            <a:r>
              <a:rPr lang="en-US" altLang="zh-CN" sz="2400" dirty="0" err="1">
                <a:solidFill>
                  <a:srgbClr val="000000"/>
                </a:solidFill>
              </a:rPr>
              <a:t>Ctrl+PageDown</a:t>
            </a:r>
            <a:r>
              <a:rPr lang="zh-CN" altLang="en-US" sz="2400" dirty="0" smtClean="0">
                <a:solidFill>
                  <a:srgbClr val="000000"/>
                </a:solidFill>
              </a:rPr>
              <a:t>键</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3</a:t>
            </a:r>
            <a:r>
              <a:rPr lang="zh-CN" altLang="en-US" sz="2400" dirty="0" smtClean="0">
                <a:solidFill>
                  <a:srgbClr val="000000"/>
                </a:solidFill>
              </a:rPr>
              <a:t>：右键单击</a:t>
            </a:r>
            <a:endParaRPr lang="zh-CN" altLang="en-US" sz="2400" dirty="0">
              <a:solidFill>
                <a:srgbClr val="000000"/>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2566" y="3906018"/>
            <a:ext cx="757386" cy="21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549096" cy="654988"/>
          </a:xfrm>
          <a:prstGeom prst="rect">
            <a:avLst/>
          </a:prstGeom>
        </p:spPr>
        <p:txBody>
          <a:bodyPr wrap="none">
            <a:spAutoFit/>
          </a:bodyPr>
          <a:lstStyle/>
          <a:p>
            <a:pPr>
              <a:lnSpc>
                <a:spcPct val="150000"/>
              </a:lnSpc>
            </a:pPr>
            <a:r>
              <a:rPr lang="en-US" altLang="zh-CN" sz="2800" b="1" dirty="0" smtClean="0">
                <a:solidFill>
                  <a:srgbClr val="000000"/>
                </a:solidFill>
              </a:rPr>
              <a:t>1</a:t>
            </a:r>
            <a:r>
              <a:rPr lang="zh-CN" altLang="en-US" sz="2800" b="1" dirty="0">
                <a:solidFill>
                  <a:srgbClr val="000000"/>
                </a:solidFill>
              </a:rPr>
              <a:t>．选择工作表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971600" y="1988840"/>
            <a:ext cx="7848872" cy="2308324"/>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smtClean="0">
                <a:solidFill>
                  <a:srgbClr val="000000"/>
                </a:solidFill>
              </a:rPr>
              <a:t>选择多个工作表的方法：</a:t>
            </a:r>
            <a:endParaRPr lang="en-US" altLang="zh-CN" sz="2400" b="1"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：按</a:t>
            </a:r>
            <a:r>
              <a:rPr lang="en-US" altLang="zh-CN" sz="2400" dirty="0"/>
              <a:t>Shift</a:t>
            </a:r>
            <a:r>
              <a:rPr lang="zh-CN" altLang="zh-CN" sz="2400" dirty="0" smtClean="0"/>
              <a:t>键</a:t>
            </a:r>
            <a:r>
              <a:rPr lang="zh-CN" altLang="en-US" sz="2400" dirty="0" smtClean="0"/>
              <a:t>选择连续的工作表</a:t>
            </a:r>
            <a:endParaRPr lang="en-US" altLang="zh-CN" sz="2400" dirty="0" smtClean="0"/>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a:solidFill>
                  <a:srgbClr val="000000"/>
                </a:solidFill>
              </a:rPr>
              <a:t>：</a:t>
            </a:r>
            <a:r>
              <a:rPr lang="zh-CN" altLang="en-US" sz="2400" dirty="0" smtClean="0">
                <a:solidFill>
                  <a:srgbClr val="000000"/>
                </a:solidFill>
              </a:rPr>
              <a:t>按</a:t>
            </a:r>
            <a:r>
              <a:rPr lang="en-US" altLang="zh-CN" sz="2400" dirty="0" smtClean="0">
                <a:solidFill>
                  <a:srgbClr val="000000"/>
                </a:solidFill>
              </a:rPr>
              <a:t>Ctrl</a:t>
            </a:r>
            <a:r>
              <a:rPr lang="zh-CN" altLang="en-US" sz="2400" dirty="0" smtClean="0">
                <a:solidFill>
                  <a:srgbClr val="000000"/>
                </a:solidFill>
              </a:rPr>
              <a:t>选择不连续的工作表</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3</a:t>
            </a:r>
            <a:r>
              <a:rPr lang="zh-CN" altLang="en-US" sz="2400" dirty="0" smtClean="0">
                <a:solidFill>
                  <a:srgbClr val="000000"/>
                </a:solidFill>
              </a:rPr>
              <a:t>：右键单击工作表标签</a:t>
            </a:r>
            <a:r>
              <a:rPr lang="zh-CN" altLang="en-US" sz="2400" dirty="0" smtClean="0">
                <a:solidFill>
                  <a:srgbClr val="FF0000"/>
                </a:solidFill>
              </a:rPr>
              <a:t>→</a:t>
            </a:r>
            <a:r>
              <a:rPr lang="en-US" altLang="zh-CN" sz="2400" dirty="0" smtClean="0"/>
              <a:t>【</a:t>
            </a:r>
            <a:r>
              <a:rPr lang="zh-CN" altLang="zh-CN" sz="2400" dirty="0" smtClean="0"/>
              <a:t>选择</a:t>
            </a:r>
            <a:r>
              <a:rPr lang="zh-CN" altLang="zh-CN" sz="2400" dirty="0"/>
              <a:t>全部工作</a:t>
            </a:r>
            <a:r>
              <a:rPr lang="zh-CN" altLang="zh-CN" sz="2400" dirty="0" smtClean="0"/>
              <a:t>表</a:t>
            </a:r>
            <a:r>
              <a:rPr lang="en-US" altLang="zh-CN" sz="2400" dirty="0" smtClean="0"/>
              <a:t>】</a:t>
            </a:r>
            <a:r>
              <a:rPr lang="zh-CN" altLang="en-US" sz="2400" dirty="0" smtClean="0">
                <a:solidFill>
                  <a:srgbClr val="000000"/>
                </a:solidFill>
              </a:rPr>
              <a:t>命令。</a:t>
            </a:r>
            <a:endParaRPr lang="zh-CN" altLang="en-US" sz="2400" dirty="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549096" cy="654988"/>
          </a:xfrm>
          <a:prstGeom prst="rect">
            <a:avLst/>
          </a:prstGeom>
        </p:spPr>
        <p:txBody>
          <a:bodyPr wrap="none">
            <a:spAutoFit/>
          </a:bodyPr>
          <a:lstStyle/>
          <a:p>
            <a:pPr>
              <a:lnSpc>
                <a:spcPct val="150000"/>
              </a:lnSpc>
            </a:pPr>
            <a:r>
              <a:rPr lang="en-US" altLang="zh-CN" sz="2800" b="1" dirty="0">
                <a:solidFill>
                  <a:srgbClr val="000000"/>
                </a:solidFill>
              </a:rPr>
              <a:t>2</a:t>
            </a:r>
            <a:r>
              <a:rPr lang="zh-CN" altLang="en-US" sz="2800" b="1" dirty="0">
                <a:solidFill>
                  <a:srgbClr val="000000"/>
                </a:solidFill>
              </a:rPr>
              <a:t>．插入工作表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971600" y="1988840"/>
            <a:ext cx="7848872" cy="2862322"/>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a:t>
            </a:r>
            <a:r>
              <a:rPr lang="zh-CN" altLang="zh-CN" sz="2400" dirty="0"/>
              <a:t>单击工作表标签中的插入工作表</a:t>
            </a:r>
            <a:r>
              <a:rPr lang="zh-CN" altLang="zh-CN" sz="2400" dirty="0" smtClean="0"/>
              <a:t>标签</a:t>
            </a:r>
            <a:endParaRPr lang="en-US" altLang="zh-CN" sz="2400" dirty="0" smtClean="0"/>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smtClean="0">
                <a:solidFill>
                  <a:srgbClr val="000000"/>
                </a:solidFill>
              </a:rPr>
              <a:t>：右键单击工作表标签</a:t>
            </a:r>
            <a:r>
              <a:rPr lang="zh-CN" altLang="en-US" sz="2400" dirty="0" smtClean="0">
                <a:solidFill>
                  <a:srgbClr val="FF0000"/>
                </a:solidFill>
              </a:rPr>
              <a:t>→</a:t>
            </a:r>
            <a:r>
              <a:rPr lang="en-US" altLang="zh-CN" sz="2400" dirty="0" smtClean="0"/>
              <a:t>【</a:t>
            </a:r>
            <a:r>
              <a:rPr lang="zh-CN" altLang="zh-CN" sz="2400" dirty="0" smtClean="0"/>
              <a:t>插入</a:t>
            </a:r>
            <a:r>
              <a:rPr lang="en-US" altLang="zh-CN" sz="2400" dirty="0" smtClean="0"/>
              <a:t>】</a:t>
            </a:r>
            <a:r>
              <a:rPr lang="zh-CN" altLang="en-US" sz="2400" dirty="0" smtClean="0">
                <a:solidFill>
                  <a:srgbClr val="000000"/>
                </a:solidFill>
              </a:rPr>
              <a:t>命令</a:t>
            </a:r>
            <a:r>
              <a:rPr lang="zh-CN" altLang="en-US" sz="2400" dirty="0">
                <a:solidFill>
                  <a:srgbClr val="FF0000"/>
                </a:solidFill>
              </a:rPr>
              <a:t>→</a:t>
            </a:r>
            <a:r>
              <a:rPr lang="zh-CN" altLang="en-US" sz="2400" dirty="0" smtClean="0">
                <a:solidFill>
                  <a:srgbClr val="000000"/>
                </a:solidFill>
              </a:rPr>
              <a:t>在对话框中选择</a:t>
            </a:r>
            <a:r>
              <a:rPr lang="en-US" altLang="zh-CN" sz="2400" dirty="0" smtClean="0">
                <a:solidFill>
                  <a:srgbClr val="000000"/>
                </a:solidFill>
              </a:rPr>
              <a:t>【</a:t>
            </a:r>
            <a:r>
              <a:rPr lang="zh-CN" altLang="en-US" sz="2400" dirty="0" smtClean="0">
                <a:solidFill>
                  <a:srgbClr val="000000"/>
                </a:solidFill>
              </a:rPr>
              <a:t>工作表</a:t>
            </a:r>
            <a:r>
              <a:rPr lang="en-US" altLang="zh-CN" sz="2400" dirty="0" smtClean="0">
                <a:solidFill>
                  <a:srgbClr val="000000"/>
                </a:solidFill>
              </a:rPr>
              <a:t>】</a:t>
            </a:r>
            <a:r>
              <a:rPr lang="zh-CN" altLang="en-US" sz="2400" dirty="0" smtClean="0">
                <a:solidFill>
                  <a:srgbClr val="FF0000"/>
                </a:solidFill>
              </a:rPr>
              <a:t>→</a:t>
            </a:r>
            <a:r>
              <a:rPr lang="zh-CN" altLang="en-US" sz="2400" dirty="0" smtClean="0">
                <a:solidFill>
                  <a:srgbClr val="000000"/>
                </a:solidFill>
              </a:rPr>
              <a:t>单击</a:t>
            </a:r>
            <a:r>
              <a:rPr lang="en-US" altLang="zh-CN" sz="2400" dirty="0" smtClean="0">
                <a:solidFill>
                  <a:srgbClr val="000000"/>
                </a:solidFill>
              </a:rPr>
              <a:t>【</a:t>
            </a:r>
            <a:r>
              <a:rPr lang="zh-CN" altLang="en-US" sz="2400" dirty="0" smtClean="0">
                <a:solidFill>
                  <a:srgbClr val="000000"/>
                </a:solidFill>
              </a:rPr>
              <a:t>确定</a:t>
            </a:r>
            <a:r>
              <a:rPr lang="en-US" altLang="zh-CN" sz="2400" dirty="0" smtClean="0">
                <a:solidFill>
                  <a:srgbClr val="000000"/>
                </a:solidFill>
              </a:rPr>
              <a:t>】</a:t>
            </a:r>
            <a:r>
              <a:rPr lang="zh-CN" altLang="en-US" sz="2400" dirty="0" smtClean="0">
                <a:solidFill>
                  <a:srgbClr val="000000"/>
                </a:solidFill>
              </a:rPr>
              <a:t>。</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3</a:t>
            </a:r>
            <a:r>
              <a:rPr lang="zh-CN" altLang="en-US" sz="2400" dirty="0" smtClean="0">
                <a:solidFill>
                  <a:srgbClr val="000000"/>
                </a:solidFill>
              </a:rPr>
              <a:t>：</a:t>
            </a:r>
            <a:r>
              <a:rPr lang="en-US" altLang="zh-CN" sz="2400" dirty="0" smtClean="0">
                <a:solidFill>
                  <a:srgbClr val="000000"/>
                </a:solidFill>
              </a:rPr>
              <a:t>【</a:t>
            </a:r>
            <a:r>
              <a:rPr lang="zh-CN" altLang="zh-CN" sz="2400" dirty="0" smtClean="0"/>
              <a:t>功能区</a:t>
            </a:r>
            <a:r>
              <a:rPr lang="en-US" altLang="zh-CN" sz="2400" dirty="0" smtClean="0"/>
              <a:t>】</a:t>
            </a:r>
            <a:r>
              <a:rPr lang="zh-CN" altLang="en-US" sz="2400" dirty="0" smtClean="0">
                <a:solidFill>
                  <a:srgbClr val="FF0000"/>
                </a:solidFill>
              </a:rPr>
              <a:t>→</a:t>
            </a:r>
            <a:r>
              <a:rPr lang="en-US" altLang="zh-CN" sz="2400" dirty="0" smtClean="0"/>
              <a:t>【</a:t>
            </a:r>
            <a:r>
              <a:rPr lang="zh-CN" altLang="zh-CN" sz="2400" dirty="0" smtClean="0"/>
              <a:t>开始</a:t>
            </a:r>
            <a:r>
              <a:rPr lang="en-US" altLang="zh-CN" sz="2400" dirty="0" smtClean="0"/>
              <a:t>】</a:t>
            </a:r>
            <a:r>
              <a:rPr lang="zh-CN" altLang="zh-CN" sz="2400" dirty="0" smtClean="0"/>
              <a:t>选项卡</a:t>
            </a:r>
            <a:r>
              <a:rPr lang="zh-CN" altLang="en-US" sz="2400" dirty="0" smtClean="0">
                <a:solidFill>
                  <a:srgbClr val="FF0000"/>
                </a:solidFill>
              </a:rPr>
              <a:t>→</a:t>
            </a:r>
            <a:r>
              <a:rPr lang="en-US" altLang="zh-CN" sz="2400" dirty="0" smtClean="0"/>
              <a:t>【</a:t>
            </a:r>
            <a:r>
              <a:rPr lang="zh-CN" altLang="zh-CN" sz="2400" dirty="0" smtClean="0"/>
              <a:t>单元格</a:t>
            </a:r>
            <a:r>
              <a:rPr lang="en-US" altLang="zh-CN" sz="2400" dirty="0" smtClean="0"/>
              <a:t>】</a:t>
            </a:r>
            <a:r>
              <a:rPr lang="zh-CN" altLang="zh-CN" sz="2400" dirty="0" smtClean="0"/>
              <a:t>组</a:t>
            </a:r>
            <a:r>
              <a:rPr lang="zh-CN" altLang="en-US" sz="2400" dirty="0">
                <a:solidFill>
                  <a:srgbClr val="FF0000"/>
                </a:solidFill>
              </a:rPr>
              <a:t>→ </a:t>
            </a:r>
            <a:r>
              <a:rPr lang="en-US" altLang="zh-CN" sz="2400" dirty="0" smtClean="0"/>
              <a:t>【</a:t>
            </a:r>
            <a:r>
              <a:rPr lang="zh-CN" altLang="zh-CN" sz="2400" dirty="0" smtClean="0"/>
              <a:t>插入</a:t>
            </a:r>
            <a:r>
              <a:rPr lang="en-US" altLang="zh-CN" sz="2400" dirty="0" smtClean="0"/>
              <a:t>】</a:t>
            </a:r>
            <a:r>
              <a:rPr lang="zh-CN" altLang="zh-CN" sz="2400" dirty="0" smtClean="0"/>
              <a:t>按钮</a:t>
            </a:r>
            <a:r>
              <a:rPr lang="zh-CN" altLang="en-US" sz="2400" dirty="0">
                <a:solidFill>
                  <a:srgbClr val="FF0000"/>
                </a:solidFill>
              </a:rPr>
              <a:t>→</a:t>
            </a:r>
            <a:r>
              <a:rPr lang="zh-CN" altLang="zh-CN" sz="2400" dirty="0" smtClean="0"/>
              <a:t>选择</a:t>
            </a:r>
            <a:r>
              <a:rPr lang="en-US" altLang="zh-CN" sz="2400" dirty="0" smtClean="0"/>
              <a:t>【</a:t>
            </a:r>
            <a:r>
              <a:rPr lang="zh-CN" altLang="zh-CN" sz="2400" dirty="0" smtClean="0"/>
              <a:t>插入</a:t>
            </a:r>
            <a:r>
              <a:rPr lang="en-US" altLang="zh-CN" sz="2400" dirty="0" smtClean="0"/>
              <a:t>】</a:t>
            </a:r>
            <a:r>
              <a:rPr lang="zh-CN" altLang="zh-CN" sz="2400" dirty="0" smtClean="0"/>
              <a:t>工作</a:t>
            </a:r>
            <a:r>
              <a:rPr lang="zh-CN" altLang="zh-CN" sz="2400" dirty="0"/>
              <a:t>表选项</a:t>
            </a:r>
            <a:endParaRPr lang="zh-CN" altLang="en-US" sz="2400" dirty="0">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631122" cy="654988"/>
          </a:xfrm>
          <a:prstGeom prst="rect">
            <a:avLst/>
          </a:prstGeom>
        </p:spPr>
        <p:txBody>
          <a:bodyPr wrap="none">
            <a:spAutoFit/>
          </a:bodyPr>
          <a:lstStyle/>
          <a:p>
            <a:pPr>
              <a:lnSpc>
                <a:spcPct val="150000"/>
              </a:lnSpc>
            </a:pPr>
            <a:r>
              <a:rPr lang="en-US" altLang="zh-CN" sz="2800" b="1" dirty="0">
                <a:solidFill>
                  <a:srgbClr val="000000"/>
                </a:solidFill>
              </a:rPr>
              <a:t>3</a:t>
            </a:r>
            <a:r>
              <a:rPr lang="zh-CN" altLang="en-US" sz="2800" b="1" dirty="0">
                <a:solidFill>
                  <a:srgbClr val="000000"/>
                </a:solidFill>
              </a:rPr>
              <a:t>．移动和复制工作表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971600" y="1988840"/>
            <a:ext cx="7848872" cy="2862322"/>
          </a:xfrm>
          <a:prstGeom prst="rect">
            <a:avLst/>
          </a:prstGeom>
        </p:spPr>
        <p:txBody>
          <a:bodyPr wrap="square">
            <a:spAutoFit/>
          </a:bodyPr>
          <a:lstStyle/>
          <a:p>
            <a:pPr>
              <a:lnSpc>
                <a:spcPct val="150000"/>
              </a:lnSpc>
            </a:pPr>
            <a:r>
              <a:rPr lang="en-US" altLang="zh-CN" sz="2400" b="1" dirty="0"/>
              <a:t>1</a:t>
            </a:r>
            <a:r>
              <a:rPr lang="zh-CN" altLang="zh-CN" sz="2400" b="1" dirty="0"/>
              <a:t>）同一工作薄</a:t>
            </a:r>
            <a:r>
              <a:rPr lang="zh-CN" altLang="zh-CN" sz="2400" b="1" dirty="0" smtClean="0"/>
              <a:t>内移动</a:t>
            </a:r>
            <a:r>
              <a:rPr lang="zh-CN" altLang="zh-CN" sz="2400" b="1" dirty="0"/>
              <a:t>和复制工作</a:t>
            </a:r>
            <a:r>
              <a:rPr lang="zh-CN" altLang="zh-CN" sz="2400" b="1" dirty="0" smtClean="0"/>
              <a:t>表</a:t>
            </a:r>
            <a:endParaRPr lang="en-US" altLang="zh-CN" sz="2400" b="1" dirty="0" smtClean="0"/>
          </a:p>
          <a:p>
            <a:pPr>
              <a:lnSpc>
                <a:spcPct val="150000"/>
              </a:lnSpc>
            </a:pPr>
            <a:r>
              <a:rPr lang="zh-CN" altLang="en-US" sz="2400" b="1" dirty="0" smtClean="0"/>
              <a:t>移动操作：</a:t>
            </a:r>
            <a:endParaRPr lang="zh-CN" altLang="zh-CN" sz="2400" b="1" dirty="0"/>
          </a:p>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：单击选中工作表并按住左键拖动工作表到目的地</a:t>
            </a:r>
            <a:endParaRPr lang="en-US" altLang="zh-CN" sz="2400" dirty="0" smtClean="0"/>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smtClean="0">
                <a:solidFill>
                  <a:srgbClr val="000000"/>
                </a:solidFill>
              </a:rPr>
              <a:t>：右键单击工作表标签</a:t>
            </a:r>
            <a:r>
              <a:rPr lang="zh-CN" altLang="en-US" sz="2400" dirty="0" smtClean="0">
                <a:solidFill>
                  <a:srgbClr val="FF0000"/>
                </a:solidFill>
              </a:rPr>
              <a:t>→</a:t>
            </a:r>
            <a:r>
              <a:rPr lang="en-US" altLang="zh-CN" sz="2400" dirty="0" smtClean="0"/>
              <a:t>【</a:t>
            </a:r>
            <a:r>
              <a:rPr lang="zh-CN" altLang="zh-CN" sz="2400" dirty="0"/>
              <a:t>移动或复制</a:t>
            </a:r>
            <a:r>
              <a:rPr lang="en-US" altLang="zh-CN" sz="2400" dirty="0" smtClean="0"/>
              <a:t>】</a:t>
            </a:r>
            <a:r>
              <a:rPr lang="zh-CN" altLang="en-US" sz="2400" dirty="0" smtClean="0">
                <a:solidFill>
                  <a:srgbClr val="000000"/>
                </a:solidFill>
              </a:rPr>
              <a:t>命令</a:t>
            </a:r>
            <a:r>
              <a:rPr lang="zh-CN" altLang="en-US" sz="2400" dirty="0">
                <a:solidFill>
                  <a:srgbClr val="FF0000"/>
                </a:solidFill>
              </a:rPr>
              <a:t>→</a:t>
            </a:r>
            <a:r>
              <a:rPr lang="zh-CN" altLang="en-US" sz="2400" dirty="0" smtClean="0">
                <a:solidFill>
                  <a:srgbClr val="000000"/>
                </a:solidFill>
              </a:rPr>
              <a:t>在对话框中选择</a:t>
            </a:r>
            <a:r>
              <a:rPr lang="zh-CN" altLang="zh-CN" sz="2400" dirty="0"/>
              <a:t>某个选项</a:t>
            </a:r>
            <a:r>
              <a:rPr lang="zh-CN" altLang="en-US" sz="2400" dirty="0" smtClean="0">
                <a:solidFill>
                  <a:srgbClr val="FF0000"/>
                </a:solidFill>
              </a:rPr>
              <a:t>→</a:t>
            </a:r>
            <a:r>
              <a:rPr lang="zh-CN" altLang="en-US" sz="2400" dirty="0" smtClean="0">
                <a:solidFill>
                  <a:srgbClr val="000000"/>
                </a:solidFill>
              </a:rPr>
              <a:t>单击</a:t>
            </a:r>
            <a:r>
              <a:rPr lang="en-US" altLang="zh-CN" sz="2400" dirty="0" smtClean="0">
                <a:solidFill>
                  <a:srgbClr val="000000"/>
                </a:solidFill>
              </a:rPr>
              <a:t>【</a:t>
            </a:r>
            <a:r>
              <a:rPr lang="zh-CN" altLang="en-US" sz="2400" dirty="0" smtClean="0">
                <a:solidFill>
                  <a:srgbClr val="000000"/>
                </a:solidFill>
              </a:rPr>
              <a:t>确定</a:t>
            </a:r>
            <a:r>
              <a:rPr lang="en-US" altLang="zh-CN" sz="2400" dirty="0" smtClean="0">
                <a:solidFill>
                  <a:srgbClr val="000000"/>
                </a:solidFill>
              </a:rPr>
              <a:t>】</a:t>
            </a:r>
            <a:r>
              <a:rPr lang="zh-CN" altLang="en-US" sz="2400" dirty="0" smtClean="0">
                <a:solidFill>
                  <a:srgbClr val="000000"/>
                </a:solidFill>
              </a:rPr>
              <a:t>。</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722313" y="2747963"/>
            <a:ext cx="7772400" cy="1362075"/>
          </a:xfrm>
        </p:spPr>
        <p:txBody>
          <a:bodyPr anchor="ctr"/>
          <a:lstStyle/>
          <a:p>
            <a:pPr algn="ctr"/>
            <a:r>
              <a:rPr lang="zh-CN" altLang="en-US"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章 </a:t>
            </a:r>
            <a:r>
              <a:rPr lang="en-US" altLang="zh-CN" dirty="0" smtClean="0">
                <a:latin typeface="Times New Roman" panose="02020603050405020304" pitchFamily="18" charset="0"/>
                <a:cs typeface="Times New Roman" panose="02020603050405020304" pitchFamily="18" charset="0"/>
              </a:rPr>
              <a:t>Excel2016</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631122" cy="654988"/>
          </a:xfrm>
          <a:prstGeom prst="rect">
            <a:avLst/>
          </a:prstGeom>
        </p:spPr>
        <p:txBody>
          <a:bodyPr wrap="none">
            <a:spAutoFit/>
          </a:bodyPr>
          <a:lstStyle/>
          <a:p>
            <a:pPr>
              <a:lnSpc>
                <a:spcPct val="150000"/>
              </a:lnSpc>
            </a:pPr>
            <a:r>
              <a:rPr lang="en-US" altLang="zh-CN" sz="2800" b="1" dirty="0">
                <a:solidFill>
                  <a:srgbClr val="000000"/>
                </a:solidFill>
              </a:rPr>
              <a:t>3</a:t>
            </a:r>
            <a:r>
              <a:rPr lang="zh-CN" altLang="en-US" sz="2800" b="1" dirty="0">
                <a:solidFill>
                  <a:srgbClr val="000000"/>
                </a:solidFill>
              </a:rPr>
              <a:t>．移动和复制工作表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467544" y="1988840"/>
            <a:ext cx="8511480" cy="2862322"/>
          </a:xfrm>
          <a:prstGeom prst="rect">
            <a:avLst/>
          </a:prstGeom>
        </p:spPr>
        <p:txBody>
          <a:bodyPr wrap="square">
            <a:spAutoFit/>
          </a:bodyPr>
          <a:lstStyle/>
          <a:p>
            <a:pPr>
              <a:lnSpc>
                <a:spcPct val="150000"/>
              </a:lnSpc>
            </a:pPr>
            <a:r>
              <a:rPr lang="en-US" altLang="zh-CN" sz="2400" b="1" dirty="0"/>
              <a:t>1</a:t>
            </a:r>
            <a:r>
              <a:rPr lang="zh-CN" altLang="zh-CN" sz="2400" b="1" dirty="0"/>
              <a:t>）同一工作薄</a:t>
            </a:r>
            <a:r>
              <a:rPr lang="zh-CN" altLang="zh-CN" sz="2400" b="1" dirty="0" smtClean="0"/>
              <a:t>内移动</a:t>
            </a:r>
            <a:r>
              <a:rPr lang="zh-CN" altLang="zh-CN" sz="2400" b="1" dirty="0"/>
              <a:t>和复制工作</a:t>
            </a:r>
            <a:r>
              <a:rPr lang="zh-CN" altLang="zh-CN" sz="2400" b="1" dirty="0" smtClean="0"/>
              <a:t>表</a:t>
            </a:r>
            <a:endParaRPr lang="en-US" altLang="zh-CN" sz="2400" b="1" dirty="0" smtClean="0"/>
          </a:p>
          <a:p>
            <a:pPr>
              <a:lnSpc>
                <a:spcPct val="150000"/>
              </a:lnSpc>
            </a:pPr>
            <a:r>
              <a:rPr lang="zh-CN" altLang="en-US" sz="2400" b="1" dirty="0"/>
              <a:t>复制</a:t>
            </a:r>
            <a:r>
              <a:rPr lang="zh-CN" altLang="en-US" sz="2400" b="1" dirty="0" smtClean="0"/>
              <a:t>操作：</a:t>
            </a:r>
            <a:endParaRPr lang="zh-CN" altLang="zh-CN" sz="2400" b="1" dirty="0"/>
          </a:p>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：单击选中工作表，按住</a:t>
            </a:r>
            <a:r>
              <a:rPr lang="en-US" altLang="zh-CN" sz="2400" dirty="0" smtClean="0">
                <a:solidFill>
                  <a:srgbClr val="000000"/>
                </a:solidFill>
              </a:rPr>
              <a:t>Ctrl</a:t>
            </a:r>
            <a:r>
              <a:rPr lang="zh-CN" altLang="en-US" sz="2400" dirty="0" smtClean="0">
                <a:solidFill>
                  <a:srgbClr val="000000"/>
                </a:solidFill>
              </a:rPr>
              <a:t>，左键拖动工作表到目的地</a:t>
            </a:r>
            <a:endParaRPr lang="en-US" altLang="zh-CN" sz="2400" dirty="0" smtClean="0"/>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smtClean="0">
                <a:solidFill>
                  <a:srgbClr val="000000"/>
                </a:solidFill>
              </a:rPr>
              <a:t>：右键单击工作表标签</a:t>
            </a:r>
            <a:r>
              <a:rPr lang="zh-CN" altLang="en-US" sz="2400" dirty="0" smtClean="0">
                <a:solidFill>
                  <a:srgbClr val="FF0000"/>
                </a:solidFill>
              </a:rPr>
              <a:t>→</a:t>
            </a:r>
            <a:r>
              <a:rPr lang="en-US" altLang="zh-CN" sz="2400" dirty="0" smtClean="0"/>
              <a:t>【</a:t>
            </a:r>
            <a:r>
              <a:rPr lang="zh-CN" altLang="zh-CN" sz="2400" dirty="0"/>
              <a:t>移动或复制</a:t>
            </a:r>
            <a:r>
              <a:rPr lang="en-US" altLang="zh-CN" sz="2400" dirty="0" smtClean="0"/>
              <a:t>】</a:t>
            </a:r>
            <a:r>
              <a:rPr lang="zh-CN" altLang="en-US" sz="2400" dirty="0" smtClean="0">
                <a:solidFill>
                  <a:srgbClr val="000000"/>
                </a:solidFill>
              </a:rPr>
              <a:t>命令</a:t>
            </a:r>
            <a:r>
              <a:rPr lang="zh-CN" altLang="en-US" sz="2400" dirty="0">
                <a:solidFill>
                  <a:srgbClr val="FF0000"/>
                </a:solidFill>
              </a:rPr>
              <a:t>→</a:t>
            </a:r>
            <a:r>
              <a:rPr lang="zh-CN" altLang="en-US" sz="2400" dirty="0" smtClean="0">
                <a:solidFill>
                  <a:srgbClr val="000000"/>
                </a:solidFill>
              </a:rPr>
              <a:t>在对话框中选择</a:t>
            </a:r>
            <a:r>
              <a:rPr lang="zh-CN" altLang="zh-CN" sz="2400" dirty="0"/>
              <a:t>某个</a:t>
            </a:r>
            <a:r>
              <a:rPr lang="zh-CN" altLang="zh-CN" sz="2400" dirty="0" smtClean="0"/>
              <a:t>选项</a:t>
            </a:r>
            <a:r>
              <a:rPr lang="zh-CN" altLang="en-US" sz="2400" dirty="0" smtClean="0"/>
              <a:t>，并选中</a:t>
            </a:r>
            <a:r>
              <a:rPr lang="en-US" altLang="zh-CN" sz="2400" dirty="0" smtClean="0"/>
              <a:t>【</a:t>
            </a:r>
            <a:r>
              <a:rPr lang="zh-CN" altLang="zh-CN" sz="2400" dirty="0"/>
              <a:t>建立副本</a:t>
            </a:r>
            <a:r>
              <a:rPr lang="en-US" altLang="zh-CN" sz="2400" dirty="0" smtClean="0"/>
              <a:t>】</a:t>
            </a:r>
            <a:r>
              <a:rPr lang="zh-CN" altLang="en-US" sz="2400" dirty="0" smtClean="0">
                <a:solidFill>
                  <a:srgbClr val="FF0000"/>
                </a:solidFill>
              </a:rPr>
              <a:t>→</a:t>
            </a:r>
            <a:r>
              <a:rPr lang="zh-CN" altLang="en-US" sz="2400" dirty="0" smtClean="0">
                <a:solidFill>
                  <a:srgbClr val="000000"/>
                </a:solidFill>
              </a:rPr>
              <a:t>单击</a:t>
            </a:r>
            <a:r>
              <a:rPr lang="en-US" altLang="zh-CN" sz="2400" dirty="0" smtClean="0">
                <a:solidFill>
                  <a:srgbClr val="000000"/>
                </a:solidFill>
              </a:rPr>
              <a:t>【</a:t>
            </a:r>
            <a:r>
              <a:rPr lang="zh-CN" altLang="en-US" sz="2400" dirty="0" smtClean="0">
                <a:solidFill>
                  <a:srgbClr val="000000"/>
                </a:solidFill>
              </a:rPr>
              <a:t>确定</a:t>
            </a:r>
            <a:r>
              <a:rPr lang="en-US" altLang="zh-CN" sz="2400" dirty="0" smtClean="0">
                <a:solidFill>
                  <a:srgbClr val="000000"/>
                </a:solidFill>
              </a:rPr>
              <a:t>】</a:t>
            </a:r>
            <a:r>
              <a:rPr lang="zh-CN" altLang="en-US" sz="2400" dirty="0" smtClean="0">
                <a:solidFill>
                  <a:srgbClr val="000000"/>
                </a:solidFill>
              </a:rPr>
              <a:t>。</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631122" cy="654988"/>
          </a:xfrm>
          <a:prstGeom prst="rect">
            <a:avLst/>
          </a:prstGeom>
        </p:spPr>
        <p:txBody>
          <a:bodyPr wrap="none">
            <a:spAutoFit/>
          </a:bodyPr>
          <a:lstStyle/>
          <a:p>
            <a:pPr>
              <a:lnSpc>
                <a:spcPct val="150000"/>
              </a:lnSpc>
            </a:pPr>
            <a:r>
              <a:rPr lang="en-US" altLang="zh-CN" sz="2800" b="1" dirty="0">
                <a:solidFill>
                  <a:srgbClr val="000000"/>
                </a:solidFill>
              </a:rPr>
              <a:t>3</a:t>
            </a:r>
            <a:r>
              <a:rPr lang="zh-CN" altLang="en-US" sz="2800" b="1" dirty="0">
                <a:solidFill>
                  <a:srgbClr val="000000"/>
                </a:solidFill>
              </a:rPr>
              <a:t>．移动和复制工作表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971600" y="1988840"/>
            <a:ext cx="7848872" cy="1754326"/>
          </a:xfrm>
          <a:prstGeom prst="rect">
            <a:avLst/>
          </a:prstGeom>
        </p:spPr>
        <p:txBody>
          <a:bodyPr wrap="square">
            <a:spAutoFit/>
          </a:bodyPr>
          <a:lstStyle/>
          <a:p>
            <a:pPr>
              <a:lnSpc>
                <a:spcPct val="150000"/>
              </a:lnSpc>
            </a:pPr>
            <a:r>
              <a:rPr lang="en-US" altLang="zh-CN" sz="2400" b="1" dirty="0"/>
              <a:t>2</a:t>
            </a:r>
            <a:r>
              <a:rPr lang="zh-CN" altLang="zh-CN" sz="2400" b="1" dirty="0" smtClean="0"/>
              <a:t>）</a:t>
            </a:r>
            <a:r>
              <a:rPr lang="zh-CN" altLang="en-US" sz="2400" b="1" dirty="0" smtClean="0"/>
              <a:t>不同</a:t>
            </a:r>
            <a:r>
              <a:rPr lang="zh-CN" altLang="zh-CN" sz="2400" b="1" dirty="0" smtClean="0"/>
              <a:t>工作</a:t>
            </a:r>
            <a:r>
              <a:rPr lang="zh-CN" altLang="zh-CN" sz="2400" b="1" dirty="0"/>
              <a:t>薄</a:t>
            </a:r>
            <a:r>
              <a:rPr lang="zh-CN" altLang="zh-CN" sz="2400" b="1" dirty="0" smtClean="0"/>
              <a:t>内移动</a:t>
            </a:r>
            <a:r>
              <a:rPr lang="zh-CN" altLang="zh-CN" sz="2400" b="1" dirty="0"/>
              <a:t>和复制工作</a:t>
            </a:r>
            <a:r>
              <a:rPr lang="zh-CN" altLang="zh-CN" sz="2400" b="1" dirty="0" smtClean="0"/>
              <a:t>表</a:t>
            </a:r>
            <a:endParaRPr lang="en-US" altLang="zh-CN" sz="2400" b="1" dirty="0" smtClean="0"/>
          </a:p>
          <a:p>
            <a:pPr>
              <a:lnSpc>
                <a:spcPct val="150000"/>
              </a:lnSpc>
            </a:pPr>
            <a:r>
              <a:rPr lang="zh-CN" altLang="en-US" sz="2400" b="1" dirty="0" smtClean="0">
                <a:solidFill>
                  <a:srgbClr val="000000"/>
                </a:solidFill>
              </a:rPr>
              <a:t>方法</a:t>
            </a:r>
            <a:r>
              <a:rPr lang="zh-CN" altLang="en-US" sz="2400" dirty="0" smtClean="0">
                <a:solidFill>
                  <a:srgbClr val="000000"/>
                </a:solidFill>
              </a:rPr>
              <a:t>：移动和复制之前首先</a:t>
            </a:r>
            <a:r>
              <a:rPr lang="zh-CN" altLang="zh-CN" sz="2400" dirty="0"/>
              <a:t>在工作薄下拉列表中选择要移动到的工作</a:t>
            </a:r>
            <a:r>
              <a:rPr lang="zh-CN" altLang="zh-CN" sz="2400" dirty="0" smtClean="0"/>
              <a:t>薄</a:t>
            </a:r>
            <a:r>
              <a:rPr lang="zh-CN" altLang="en-US" sz="2400" dirty="0" smtClean="0"/>
              <a:t>。</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909771" cy="654988"/>
          </a:xfrm>
          <a:prstGeom prst="rect">
            <a:avLst/>
          </a:prstGeom>
        </p:spPr>
        <p:txBody>
          <a:bodyPr wrap="none">
            <a:spAutoFit/>
          </a:bodyPr>
          <a:lstStyle/>
          <a:p>
            <a:pPr>
              <a:lnSpc>
                <a:spcPct val="150000"/>
              </a:lnSpc>
            </a:pPr>
            <a:r>
              <a:rPr lang="en-US" altLang="zh-CN" sz="2800" b="1" dirty="0">
                <a:solidFill>
                  <a:srgbClr val="000000"/>
                </a:solidFill>
              </a:rPr>
              <a:t>4</a:t>
            </a:r>
            <a:r>
              <a:rPr lang="zh-CN" altLang="en-US" sz="2800" b="1" dirty="0">
                <a:solidFill>
                  <a:srgbClr val="000000"/>
                </a:solidFill>
              </a:rPr>
              <a:t>．重命名工作表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971600" y="1988840"/>
            <a:ext cx="7848872" cy="1200329"/>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a:t>
            </a:r>
            <a:r>
              <a:rPr lang="zh-CN" altLang="zh-CN" sz="2400" dirty="0"/>
              <a:t>双击该工作表的</a:t>
            </a:r>
            <a:r>
              <a:rPr lang="zh-CN" altLang="zh-CN" sz="2400" dirty="0" smtClean="0"/>
              <a:t>标签</a:t>
            </a:r>
            <a:r>
              <a:rPr lang="zh-CN" altLang="en-US" sz="2400" dirty="0" smtClean="0"/>
              <a:t>。</a:t>
            </a:r>
            <a:endParaRPr lang="en-US" altLang="zh-CN" sz="2400" dirty="0" smtClean="0"/>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smtClean="0">
                <a:solidFill>
                  <a:srgbClr val="000000"/>
                </a:solidFill>
              </a:rPr>
              <a:t>：</a:t>
            </a:r>
            <a:r>
              <a:rPr lang="zh-CN" altLang="en-US" sz="2400" dirty="0">
                <a:solidFill>
                  <a:srgbClr val="000000"/>
                </a:solidFill>
              </a:rPr>
              <a:t>右键单击工作表标签</a:t>
            </a:r>
            <a:r>
              <a:rPr lang="zh-CN" altLang="en-US" sz="2400" dirty="0">
                <a:solidFill>
                  <a:srgbClr val="FF0000"/>
                </a:solidFill>
              </a:rPr>
              <a:t>→</a:t>
            </a:r>
            <a:r>
              <a:rPr lang="en-US" altLang="zh-CN" sz="2400" dirty="0" smtClean="0"/>
              <a:t>【</a:t>
            </a:r>
            <a:r>
              <a:rPr lang="zh-CN" altLang="en-US" sz="2400" dirty="0" smtClean="0"/>
              <a:t>重命名</a:t>
            </a:r>
            <a:r>
              <a:rPr lang="en-US" altLang="zh-CN" sz="2400" dirty="0" smtClean="0"/>
              <a:t>】</a:t>
            </a:r>
            <a:r>
              <a:rPr lang="zh-CN" altLang="en-US" sz="2400" dirty="0" smtClean="0">
                <a:solidFill>
                  <a:srgbClr val="000000"/>
                </a:solidFill>
              </a:rPr>
              <a:t>命令</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5791970" cy="738664"/>
          </a:xfrm>
          <a:prstGeom prst="rect">
            <a:avLst/>
          </a:prstGeom>
        </p:spPr>
        <p:txBody>
          <a:bodyPr wrap="none">
            <a:spAutoFit/>
          </a:bodyPr>
          <a:lstStyle/>
          <a:p>
            <a:pPr>
              <a:lnSpc>
                <a:spcPct val="150000"/>
              </a:lnSpc>
            </a:pPr>
            <a:r>
              <a:rPr lang="en-US" altLang="zh-CN" sz="2800" b="1" dirty="0" smtClean="0">
                <a:solidFill>
                  <a:srgbClr val="000000"/>
                </a:solidFill>
              </a:rPr>
              <a:t>5</a:t>
            </a:r>
            <a:r>
              <a:rPr lang="zh-CN" altLang="en-US" sz="2800" b="1" dirty="0" smtClean="0">
                <a:solidFill>
                  <a:srgbClr val="000000"/>
                </a:solidFill>
              </a:rPr>
              <a:t>．删除工作表</a:t>
            </a:r>
            <a:r>
              <a:rPr lang="en-US" altLang="zh-CN" sz="2800" b="1" dirty="0" smtClean="0">
                <a:solidFill>
                  <a:srgbClr val="000000"/>
                </a:solidFill>
              </a:rPr>
              <a:t>——</a:t>
            </a:r>
            <a:r>
              <a:rPr lang="zh-CN" altLang="en-US" sz="2800" b="1" dirty="0" smtClean="0">
                <a:solidFill>
                  <a:srgbClr val="000000"/>
                </a:solidFill>
              </a:rPr>
              <a:t>此操作无法撤销</a:t>
            </a:r>
            <a:endParaRPr lang="zh-CN" altLang="en-US"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971600" y="1988840"/>
            <a:ext cx="7848872" cy="1754326"/>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a:t>
            </a:r>
            <a:r>
              <a:rPr lang="zh-CN" altLang="en-US" sz="2400" dirty="0">
                <a:solidFill>
                  <a:srgbClr val="000000"/>
                </a:solidFill>
              </a:rPr>
              <a:t>右键单击工作表标签</a:t>
            </a:r>
            <a:r>
              <a:rPr lang="zh-CN" altLang="en-US" sz="2400" dirty="0">
                <a:solidFill>
                  <a:srgbClr val="FF0000"/>
                </a:solidFill>
              </a:rPr>
              <a:t>→</a:t>
            </a:r>
            <a:r>
              <a:rPr lang="en-US" altLang="zh-CN" sz="2400" dirty="0"/>
              <a:t>【</a:t>
            </a:r>
            <a:r>
              <a:rPr lang="zh-CN" altLang="en-US" sz="2400" dirty="0"/>
              <a:t>重命名</a:t>
            </a:r>
            <a:r>
              <a:rPr lang="en-US" altLang="zh-CN" sz="2400" dirty="0"/>
              <a:t>】</a:t>
            </a:r>
            <a:r>
              <a:rPr lang="zh-CN" altLang="en-US" sz="2400" dirty="0">
                <a:solidFill>
                  <a:srgbClr val="000000"/>
                </a:solidFill>
              </a:rPr>
              <a:t>命令</a:t>
            </a:r>
            <a:endParaRPr lang="en-US" altLang="zh-CN" sz="2400" dirty="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smtClean="0">
                <a:solidFill>
                  <a:srgbClr val="000000"/>
                </a:solidFill>
              </a:rPr>
              <a:t>：</a:t>
            </a:r>
            <a:r>
              <a:rPr lang="en-US" altLang="zh-CN" sz="2400" dirty="0" smtClean="0">
                <a:solidFill>
                  <a:srgbClr val="000000"/>
                </a:solidFill>
              </a:rPr>
              <a:t>【</a:t>
            </a:r>
            <a:r>
              <a:rPr lang="zh-CN" altLang="en-US" sz="2400" dirty="0">
                <a:solidFill>
                  <a:srgbClr val="000000"/>
                </a:solidFill>
              </a:rPr>
              <a:t>功能区</a:t>
            </a:r>
            <a:r>
              <a:rPr lang="en-US" altLang="zh-CN" sz="2400" dirty="0" smtClean="0">
                <a:solidFill>
                  <a:srgbClr val="000000"/>
                </a:solidFill>
              </a:rPr>
              <a:t>】</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开始</a:t>
            </a:r>
            <a:r>
              <a:rPr lang="en-US" altLang="zh-CN" sz="2400" dirty="0" smtClean="0">
                <a:solidFill>
                  <a:srgbClr val="000000"/>
                </a:solidFill>
              </a:rPr>
              <a:t>】</a:t>
            </a:r>
            <a:r>
              <a:rPr lang="zh-CN" altLang="en-US" sz="2400" dirty="0" smtClean="0">
                <a:solidFill>
                  <a:srgbClr val="000000"/>
                </a:solidFill>
              </a:rPr>
              <a:t>选项卡</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单元格</a:t>
            </a:r>
            <a:r>
              <a:rPr lang="en-US" altLang="zh-CN" sz="2400" dirty="0" smtClean="0">
                <a:solidFill>
                  <a:srgbClr val="000000"/>
                </a:solidFill>
              </a:rPr>
              <a:t>】</a:t>
            </a:r>
            <a:r>
              <a:rPr lang="zh-CN" altLang="en-US" sz="2400" dirty="0" smtClean="0">
                <a:solidFill>
                  <a:srgbClr val="000000"/>
                </a:solidFill>
              </a:rPr>
              <a:t>组</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删除</a:t>
            </a:r>
            <a:r>
              <a:rPr lang="en-US" altLang="zh-CN" sz="2400" dirty="0" smtClean="0">
                <a:solidFill>
                  <a:srgbClr val="000000"/>
                </a:solidFill>
              </a:rPr>
              <a:t>】</a:t>
            </a:r>
            <a:r>
              <a:rPr lang="zh-CN" altLang="en-US" sz="2400" dirty="0" smtClean="0">
                <a:solidFill>
                  <a:srgbClr val="000000"/>
                </a:solidFill>
              </a:rPr>
              <a:t>按钮</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删除工作表</a:t>
            </a:r>
            <a:r>
              <a:rPr lang="en-US" altLang="zh-CN" sz="2400" dirty="0" smtClean="0">
                <a:solidFill>
                  <a:srgbClr val="000000"/>
                </a:solidFill>
              </a:rPr>
              <a:t>】</a:t>
            </a:r>
            <a:r>
              <a:rPr lang="zh-CN" altLang="en-US" sz="2400" dirty="0" smtClean="0">
                <a:solidFill>
                  <a:srgbClr val="000000"/>
                </a:solidFill>
              </a:rPr>
              <a:t>命令。</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549096" cy="654988"/>
          </a:xfrm>
          <a:prstGeom prst="rect">
            <a:avLst/>
          </a:prstGeom>
        </p:spPr>
        <p:txBody>
          <a:bodyPr wrap="none">
            <a:spAutoFit/>
          </a:bodyPr>
          <a:lstStyle/>
          <a:p>
            <a:pPr>
              <a:lnSpc>
                <a:spcPct val="150000"/>
              </a:lnSpc>
            </a:pPr>
            <a:r>
              <a:rPr lang="en-US" altLang="zh-CN" sz="2800" b="1" dirty="0">
                <a:solidFill>
                  <a:srgbClr val="000000"/>
                </a:solidFill>
              </a:rPr>
              <a:t>6</a:t>
            </a:r>
            <a:r>
              <a:rPr lang="zh-CN" altLang="en-US" sz="2800" b="1" dirty="0">
                <a:solidFill>
                  <a:srgbClr val="000000"/>
                </a:solidFill>
              </a:rPr>
              <a:t>．保护工作表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971600" y="1988840"/>
            <a:ext cx="7848872" cy="1200329"/>
          </a:xfrm>
          <a:prstGeom prst="rect">
            <a:avLst/>
          </a:prstGeom>
        </p:spPr>
        <p:txBody>
          <a:bodyPr wrap="square">
            <a:spAutoFit/>
          </a:bodyPr>
          <a:lstStyle/>
          <a:p>
            <a:pPr>
              <a:lnSpc>
                <a:spcPct val="150000"/>
              </a:lnSpc>
            </a:pPr>
            <a:r>
              <a:rPr lang="zh-CN" altLang="en-US" sz="2400" b="1" dirty="0" smtClean="0">
                <a:solidFill>
                  <a:srgbClr val="000000"/>
                </a:solidFill>
              </a:rPr>
              <a:t>方法</a:t>
            </a:r>
            <a:r>
              <a:rPr lang="zh-CN" altLang="en-US" sz="2400" dirty="0" smtClean="0">
                <a:solidFill>
                  <a:srgbClr val="000000"/>
                </a:solidFill>
              </a:rPr>
              <a:t>：</a:t>
            </a:r>
            <a:r>
              <a:rPr lang="en-US" altLang="zh-CN" sz="2400" dirty="0" smtClean="0">
                <a:solidFill>
                  <a:srgbClr val="000000"/>
                </a:solidFill>
              </a:rPr>
              <a:t>【</a:t>
            </a:r>
            <a:r>
              <a:rPr lang="zh-CN" altLang="en-US" sz="2400" dirty="0">
                <a:solidFill>
                  <a:srgbClr val="000000"/>
                </a:solidFill>
              </a:rPr>
              <a:t>功能区</a:t>
            </a:r>
            <a:r>
              <a:rPr lang="en-US" altLang="zh-CN" sz="2400" dirty="0" smtClean="0">
                <a:solidFill>
                  <a:srgbClr val="000000"/>
                </a:solidFill>
              </a:rPr>
              <a:t>】</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审阅</a:t>
            </a:r>
            <a:r>
              <a:rPr lang="en-US" altLang="zh-CN" sz="2400" dirty="0" smtClean="0">
                <a:solidFill>
                  <a:srgbClr val="000000"/>
                </a:solidFill>
              </a:rPr>
              <a:t>】</a:t>
            </a:r>
            <a:r>
              <a:rPr lang="zh-CN" altLang="en-US" sz="2400" dirty="0" smtClean="0">
                <a:solidFill>
                  <a:srgbClr val="000000"/>
                </a:solidFill>
              </a:rPr>
              <a:t>选项卡</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更改</a:t>
            </a:r>
            <a:r>
              <a:rPr lang="en-US" altLang="zh-CN" sz="2400" dirty="0" smtClean="0">
                <a:solidFill>
                  <a:srgbClr val="000000"/>
                </a:solidFill>
              </a:rPr>
              <a:t>】</a:t>
            </a:r>
            <a:r>
              <a:rPr lang="zh-CN" altLang="en-US" sz="2400" dirty="0" smtClean="0">
                <a:solidFill>
                  <a:srgbClr val="000000"/>
                </a:solidFill>
              </a:rPr>
              <a:t>组</a:t>
            </a:r>
            <a:r>
              <a:rPr lang="zh-CN" altLang="en-US" sz="2400" dirty="0" smtClean="0">
                <a:solidFill>
                  <a:srgbClr val="FF0000"/>
                </a:solidFill>
              </a:rPr>
              <a:t>→</a:t>
            </a:r>
            <a:r>
              <a:rPr lang="en-US" altLang="zh-CN" sz="2400" dirty="0" smtClean="0">
                <a:solidFill>
                  <a:srgbClr val="000000"/>
                </a:solidFill>
              </a:rPr>
              <a:t>【</a:t>
            </a:r>
            <a:r>
              <a:rPr lang="zh-CN" altLang="zh-CN" sz="2400" dirty="0"/>
              <a:t>保护工作表</a:t>
            </a:r>
            <a:r>
              <a:rPr lang="en-US" altLang="zh-CN" sz="2400" dirty="0" smtClean="0">
                <a:solidFill>
                  <a:srgbClr val="000000"/>
                </a:solidFill>
              </a:rPr>
              <a:t>】</a:t>
            </a:r>
            <a:r>
              <a:rPr lang="zh-CN" altLang="en-US" sz="2400" dirty="0" smtClean="0">
                <a:solidFill>
                  <a:srgbClr val="000000"/>
                </a:solidFill>
              </a:rPr>
              <a:t>按钮</a:t>
            </a:r>
            <a:r>
              <a:rPr lang="zh-CN" altLang="en-US" sz="2400" dirty="0" smtClean="0">
                <a:solidFill>
                  <a:srgbClr val="FF0000"/>
                </a:solidFill>
              </a:rPr>
              <a:t>→</a:t>
            </a:r>
            <a:r>
              <a:rPr lang="zh-CN" altLang="en-US" sz="2400" dirty="0"/>
              <a:t>设置</a:t>
            </a:r>
            <a:r>
              <a:rPr lang="zh-CN" altLang="en-US" sz="2400" dirty="0" smtClean="0"/>
              <a:t>完成后单击</a:t>
            </a:r>
            <a:r>
              <a:rPr lang="en-US" altLang="zh-CN" sz="2400" dirty="0" smtClean="0">
                <a:solidFill>
                  <a:srgbClr val="000000"/>
                </a:solidFill>
              </a:rPr>
              <a:t>【</a:t>
            </a:r>
            <a:r>
              <a:rPr lang="zh-CN" altLang="en-US" sz="2400" dirty="0" smtClean="0">
                <a:solidFill>
                  <a:srgbClr val="000000"/>
                </a:solidFill>
              </a:rPr>
              <a:t>确定</a:t>
            </a:r>
            <a:r>
              <a:rPr lang="en-US" altLang="zh-CN" sz="2400" dirty="0" smtClean="0">
                <a:solidFill>
                  <a:srgbClr val="000000"/>
                </a:solidFill>
              </a:rPr>
              <a:t>】</a:t>
            </a:r>
            <a:r>
              <a:rPr lang="zh-CN" altLang="en-US" sz="2400" dirty="0" smtClean="0">
                <a:solidFill>
                  <a:srgbClr val="000000"/>
                </a:solidFill>
              </a:rPr>
              <a:t>。</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1266693" cy="654988"/>
          </a:xfrm>
          <a:prstGeom prst="rect">
            <a:avLst/>
          </a:prstGeom>
        </p:spPr>
        <p:txBody>
          <a:bodyPr wrap="none">
            <a:spAutoFit/>
          </a:bodyPr>
          <a:lstStyle/>
          <a:p>
            <a:pPr>
              <a:lnSpc>
                <a:spcPct val="150000"/>
              </a:lnSpc>
            </a:pPr>
            <a:r>
              <a:rPr lang="zh-CN" altLang="en-US" sz="2800" b="1" dirty="0" smtClean="0">
                <a:solidFill>
                  <a:srgbClr val="FF0000"/>
                </a:solidFill>
              </a:rPr>
              <a:t>操作：</a:t>
            </a:r>
            <a:endParaRPr lang="zh-CN" altLang="en-US" sz="2800" b="1" dirty="0">
              <a:solidFill>
                <a:srgbClr val="FF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800670" y="1640989"/>
            <a:ext cx="7992888" cy="4524315"/>
          </a:xfrm>
          <a:prstGeom prst="rect">
            <a:avLst/>
          </a:prstGeom>
        </p:spPr>
        <p:txBody>
          <a:bodyPr wrap="square" anchor="ctr">
            <a:spAutoFit/>
          </a:bodyPr>
          <a:lstStyle/>
          <a:p>
            <a:pPr marL="342900" indent="-342900">
              <a:lnSpc>
                <a:spcPct val="200000"/>
              </a:lnSpc>
              <a:buFont typeface="Arial" panose="020B0604020202020204" pitchFamily="34" charset="0"/>
              <a:buChar char="•"/>
            </a:pPr>
            <a:r>
              <a:rPr lang="zh-CN" altLang="en-US" sz="2400" dirty="0" smtClean="0">
                <a:solidFill>
                  <a:srgbClr val="000000"/>
                </a:solidFill>
              </a:rPr>
              <a:t>打开保存的文件，插入一个新的工作表；</a:t>
            </a:r>
            <a:endParaRPr lang="en-US" altLang="zh-CN" sz="2400" dirty="0" smtClean="0">
              <a:solidFill>
                <a:srgbClr val="000000"/>
              </a:solidFill>
            </a:endParaRPr>
          </a:p>
          <a:p>
            <a:pPr marL="342900" indent="-342900">
              <a:lnSpc>
                <a:spcPct val="200000"/>
              </a:lnSpc>
              <a:buFont typeface="Arial" panose="020B0604020202020204" pitchFamily="34" charset="0"/>
              <a:buChar char="•"/>
            </a:pPr>
            <a:r>
              <a:rPr lang="zh-CN" altLang="en-US" sz="2400" dirty="0">
                <a:solidFill>
                  <a:srgbClr val="000000"/>
                </a:solidFill>
              </a:rPr>
              <a:t>将新</a:t>
            </a:r>
            <a:r>
              <a:rPr lang="zh-CN" altLang="en-US" sz="2400" dirty="0" smtClean="0">
                <a:solidFill>
                  <a:srgbClr val="000000"/>
                </a:solidFill>
              </a:rPr>
              <a:t>插入的工作表重命名为“成绩分析表”；</a:t>
            </a:r>
            <a:endParaRPr lang="en-US" altLang="zh-CN" sz="2400" dirty="0" smtClean="0">
              <a:solidFill>
                <a:srgbClr val="000000"/>
              </a:solidFill>
            </a:endParaRPr>
          </a:p>
          <a:p>
            <a:pPr marL="342900" indent="-342900">
              <a:lnSpc>
                <a:spcPct val="200000"/>
              </a:lnSpc>
              <a:buFont typeface="Arial" panose="020B0604020202020204" pitchFamily="34" charset="0"/>
              <a:buChar char="•"/>
            </a:pPr>
            <a:r>
              <a:rPr lang="zh-CN" altLang="en-US" sz="2400" dirty="0" smtClean="0">
                <a:solidFill>
                  <a:srgbClr val="000000"/>
                </a:solidFill>
              </a:rPr>
              <a:t>删除工作表“</a:t>
            </a:r>
            <a:r>
              <a:rPr lang="en-US" altLang="zh-CN" sz="2400" dirty="0" smtClean="0">
                <a:solidFill>
                  <a:srgbClr val="000000"/>
                </a:solidFill>
              </a:rPr>
              <a:t>sheet3</a:t>
            </a:r>
            <a:r>
              <a:rPr lang="zh-CN" altLang="en-US" sz="2400" dirty="0" smtClean="0">
                <a:solidFill>
                  <a:srgbClr val="000000"/>
                </a:solidFill>
              </a:rPr>
              <a:t>”；</a:t>
            </a:r>
            <a:endParaRPr lang="en-US" altLang="zh-CN" sz="2400" dirty="0" smtClean="0">
              <a:solidFill>
                <a:srgbClr val="000000"/>
              </a:solidFill>
            </a:endParaRPr>
          </a:p>
          <a:p>
            <a:pPr marL="342900" indent="-342900">
              <a:lnSpc>
                <a:spcPct val="200000"/>
              </a:lnSpc>
              <a:buFont typeface="Arial" panose="020B0604020202020204" pitchFamily="34" charset="0"/>
              <a:buChar char="•"/>
            </a:pPr>
            <a:r>
              <a:rPr lang="zh-CN" altLang="en-US" sz="2400" dirty="0" smtClean="0">
                <a:solidFill>
                  <a:srgbClr val="000000"/>
                </a:solidFill>
              </a:rPr>
              <a:t>将“</a:t>
            </a:r>
            <a:r>
              <a:rPr lang="en-US" altLang="zh-CN" sz="2400" dirty="0" smtClean="0">
                <a:solidFill>
                  <a:srgbClr val="000000"/>
                </a:solidFill>
              </a:rPr>
              <a:t>sheet1</a:t>
            </a:r>
            <a:r>
              <a:rPr lang="zh-CN" altLang="en-US" sz="2400" dirty="0" smtClean="0">
                <a:solidFill>
                  <a:srgbClr val="000000"/>
                </a:solidFill>
              </a:rPr>
              <a:t>”移动到最后位置；</a:t>
            </a:r>
            <a:endParaRPr lang="en-US" altLang="zh-CN" sz="2400" dirty="0" smtClean="0">
              <a:solidFill>
                <a:srgbClr val="000000"/>
              </a:solidFill>
            </a:endParaRPr>
          </a:p>
          <a:p>
            <a:pPr marL="342900" indent="-342900">
              <a:lnSpc>
                <a:spcPct val="200000"/>
              </a:lnSpc>
              <a:buFont typeface="Arial" panose="020B0604020202020204" pitchFamily="34" charset="0"/>
              <a:buChar char="•"/>
            </a:pPr>
            <a:r>
              <a:rPr lang="zh-CN" altLang="en-US" sz="2400" dirty="0" smtClean="0">
                <a:solidFill>
                  <a:srgbClr val="000000"/>
                </a:solidFill>
              </a:rPr>
              <a:t>复制“新工作表”到起始位置；</a:t>
            </a:r>
            <a:endParaRPr lang="en-US" altLang="zh-CN" sz="2400" dirty="0" smtClean="0">
              <a:solidFill>
                <a:srgbClr val="000000"/>
              </a:solidFill>
            </a:endParaRPr>
          </a:p>
          <a:p>
            <a:pPr marL="342900" indent="-342900">
              <a:lnSpc>
                <a:spcPct val="200000"/>
              </a:lnSpc>
              <a:buFont typeface="Arial" panose="020B0604020202020204" pitchFamily="34" charset="0"/>
              <a:buChar char="•"/>
            </a:pPr>
            <a:r>
              <a:rPr lang="zh-CN" altLang="en-US" sz="2400" dirty="0" smtClean="0">
                <a:solidFill>
                  <a:srgbClr val="000000"/>
                </a:solidFill>
              </a:rPr>
              <a:t>更改工作表标签的颜色。</a:t>
            </a:r>
            <a:endParaRPr lang="zh-CN" altLang="en-US" sz="2400" dirty="0">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669594" cy="654988"/>
          </a:xfrm>
          <a:prstGeom prst="rect">
            <a:avLst/>
          </a:prstGeom>
        </p:spPr>
        <p:txBody>
          <a:bodyPr wrap="none">
            <a:spAutoFit/>
          </a:bodyPr>
          <a:lstStyle/>
          <a:p>
            <a:pPr>
              <a:lnSpc>
                <a:spcPct val="150000"/>
              </a:lnSpc>
            </a:pPr>
            <a:r>
              <a:rPr lang="en-US" altLang="zh-CN" sz="2800" b="1" dirty="0">
                <a:solidFill>
                  <a:srgbClr val="000000"/>
                </a:solidFill>
              </a:rPr>
              <a:t>6.3 </a:t>
            </a:r>
            <a:r>
              <a:rPr lang="zh-CN" altLang="en-US" sz="2800" b="1" dirty="0">
                <a:solidFill>
                  <a:srgbClr val="000000"/>
                </a:solidFill>
              </a:rPr>
              <a:t>单元格的基本操作</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6.3.1 </a:t>
            </a:r>
            <a:r>
              <a:rPr lang="zh-CN" altLang="en-US" sz="2400" b="1" dirty="0">
                <a:solidFill>
                  <a:srgbClr val="000000"/>
                </a:solidFill>
              </a:rPr>
              <a:t>选择</a:t>
            </a:r>
            <a:r>
              <a:rPr lang="zh-CN" altLang="en-US" sz="2400" b="1" dirty="0" smtClean="0">
                <a:solidFill>
                  <a:srgbClr val="000000"/>
                </a:solidFill>
              </a:rPr>
              <a:t>单元格</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6.3.2 </a:t>
            </a:r>
            <a:r>
              <a:rPr lang="zh-CN" altLang="en-US" sz="2400" b="1" dirty="0">
                <a:solidFill>
                  <a:srgbClr val="000000"/>
                </a:solidFill>
              </a:rPr>
              <a:t>插入与删除</a:t>
            </a:r>
            <a:r>
              <a:rPr lang="zh-CN" altLang="en-US" sz="2400" b="1" dirty="0" smtClean="0">
                <a:solidFill>
                  <a:srgbClr val="000000"/>
                </a:solidFill>
              </a:rPr>
              <a:t>单元格</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6.3.3 </a:t>
            </a:r>
            <a:r>
              <a:rPr lang="zh-CN" altLang="en-US" sz="2400" b="1" dirty="0">
                <a:solidFill>
                  <a:srgbClr val="000000"/>
                </a:solidFill>
              </a:rPr>
              <a:t>移动与复制</a:t>
            </a:r>
            <a:r>
              <a:rPr lang="zh-CN" altLang="en-US" sz="2400" b="1" dirty="0" smtClean="0">
                <a:solidFill>
                  <a:srgbClr val="000000"/>
                </a:solidFill>
              </a:rPr>
              <a:t>单元格</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6.3.4 </a:t>
            </a:r>
            <a:r>
              <a:rPr lang="zh-CN" altLang="en-US" sz="2400" b="1" dirty="0">
                <a:solidFill>
                  <a:srgbClr val="000000"/>
                </a:solidFill>
              </a:rPr>
              <a:t>合并与拆分</a:t>
            </a:r>
            <a:r>
              <a:rPr lang="zh-CN" altLang="en-US" sz="2400" b="1" dirty="0" smtClean="0">
                <a:solidFill>
                  <a:srgbClr val="000000"/>
                </a:solidFill>
              </a:rPr>
              <a:t>单元格</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6.3.5 </a:t>
            </a:r>
            <a:r>
              <a:rPr lang="zh-CN" altLang="en-US" sz="2400" b="1" dirty="0">
                <a:solidFill>
                  <a:srgbClr val="000000"/>
                </a:solidFill>
              </a:rPr>
              <a:t>保护</a:t>
            </a:r>
            <a:r>
              <a:rPr lang="zh-CN" altLang="en-US" sz="2400" b="1" dirty="0" smtClean="0">
                <a:solidFill>
                  <a:srgbClr val="000000"/>
                </a:solidFill>
              </a:rPr>
              <a:t>单元格</a:t>
            </a:r>
            <a:endParaRPr lang="en-US" altLang="zh-CN" sz="2400" b="1" dirty="0" smtClean="0">
              <a:solidFill>
                <a:srgbClr val="000000"/>
              </a:solidFill>
            </a:endParaRPr>
          </a:p>
          <a:p>
            <a:pPr>
              <a:lnSpc>
                <a:spcPct val="150000"/>
              </a:lnSpc>
            </a:pP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887329" cy="654988"/>
          </a:xfrm>
          <a:prstGeom prst="rect">
            <a:avLst/>
          </a:prstGeom>
        </p:spPr>
        <p:txBody>
          <a:bodyPr wrap="none">
            <a:spAutoFit/>
          </a:bodyPr>
          <a:lstStyle/>
          <a:p>
            <a:pPr>
              <a:lnSpc>
                <a:spcPct val="150000"/>
              </a:lnSpc>
            </a:pPr>
            <a:r>
              <a:rPr lang="en-US" altLang="zh-CN" sz="2800" b="1" dirty="0">
                <a:solidFill>
                  <a:srgbClr val="000000"/>
                </a:solidFill>
              </a:rPr>
              <a:t>6.3.1 </a:t>
            </a:r>
            <a:r>
              <a:rPr lang="zh-CN" altLang="en-US" sz="2800" b="1" dirty="0">
                <a:solidFill>
                  <a:srgbClr val="000000"/>
                </a:solidFill>
              </a:rPr>
              <a:t>选择单元格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971600" y="1988840"/>
            <a:ext cx="7848872"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选择单个单元格：</a:t>
            </a:r>
            <a:endParaRPr lang="en-US" altLang="zh-CN" sz="2400" b="1" dirty="0" smtClean="0">
              <a:solidFill>
                <a:srgbClr val="000000"/>
              </a:solidFill>
            </a:endParaRPr>
          </a:p>
          <a:p>
            <a:pPr>
              <a:lnSpc>
                <a:spcPct val="150000"/>
              </a:lnSpc>
            </a:pPr>
            <a:r>
              <a:rPr lang="zh-CN" altLang="en-US" sz="2400" dirty="0" smtClean="0">
                <a:solidFill>
                  <a:srgbClr val="000000"/>
                </a:solidFill>
              </a:rPr>
              <a:t>方法</a:t>
            </a:r>
            <a:r>
              <a:rPr lang="en-US" altLang="zh-CN" sz="2400" dirty="0" smtClean="0">
                <a:solidFill>
                  <a:srgbClr val="000000"/>
                </a:solidFill>
              </a:rPr>
              <a:t>1</a:t>
            </a:r>
            <a:r>
              <a:rPr lang="zh-CN" altLang="en-US" sz="2400" dirty="0" smtClean="0">
                <a:solidFill>
                  <a:srgbClr val="000000"/>
                </a:solidFill>
              </a:rPr>
              <a:t>：鼠标单击单元格。</a:t>
            </a:r>
            <a:endParaRPr lang="en-US" altLang="zh-CN" sz="2400" dirty="0">
              <a:solidFill>
                <a:srgbClr val="000000"/>
              </a:solidFill>
            </a:endParaRPr>
          </a:p>
          <a:p>
            <a:pPr>
              <a:lnSpc>
                <a:spcPct val="150000"/>
              </a:lnSpc>
            </a:pPr>
            <a:r>
              <a:rPr lang="zh-CN" altLang="en-US" sz="2400" dirty="0" smtClean="0">
                <a:solidFill>
                  <a:srgbClr val="000000"/>
                </a:solidFill>
              </a:rPr>
              <a:t>方法</a:t>
            </a:r>
            <a:r>
              <a:rPr lang="en-US" altLang="zh-CN" sz="2400" dirty="0" smtClean="0">
                <a:solidFill>
                  <a:srgbClr val="000000"/>
                </a:solidFill>
              </a:rPr>
              <a:t>2</a:t>
            </a:r>
            <a:r>
              <a:rPr lang="zh-CN" altLang="en-US" sz="2400" dirty="0" smtClean="0">
                <a:solidFill>
                  <a:srgbClr val="000000"/>
                </a:solidFill>
              </a:rPr>
              <a:t>：使用名称框。</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887329" cy="654988"/>
          </a:xfrm>
          <a:prstGeom prst="rect">
            <a:avLst/>
          </a:prstGeom>
        </p:spPr>
        <p:txBody>
          <a:bodyPr wrap="none">
            <a:spAutoFit/>
          </a:bodyPr>
          <a:lstStyle/>
          <a:p>
            <a:pPr>
              <a:lnSpc>
                <a:spcPct val="150000"/>
              </a:lnSpc>
            </a:pPr>
            <a:r>
              <a:rPr lang="en-US" altLang="zh-CN" sz="2800" b="1" dirty="0">
                <a:solidFill>
                  <a:srgbClr val="000000"/>
                </a:solidFill>
              </a:rPr>
              <a:t>6.3.1 </a:t>
            </a:r>
            <a:r>
              <a:rPr lang="zh-CN" altLang="en-US" sz="2800" b="1" dirty="0">
                <a:solidFill>
                  <a:srgbClr val="000000"/>
                </a:solidFill>
              </a:rPr>
              <a:t>选择单元格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971600" y="1988840"/>
            <a:ext cx="7848872"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选择多个连续单元格：</a:t>
            </a:r>
            <a:endParaRPr lang="en-US" altLang="zh-CN" sz="2400" b="1"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：鼠标框选</a:t>
            </a:r>
            <a:endParaRPr lang="en-US" altLang="zh-CN" sz="2400" dirty="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smtClean="0">
                <a:solidFill>
                  <a:srgbClr val="000000"/>
                </a:solidFill>
              </a:rPr>
              <a:t>：使用</a:t>
            </a:r>
            <a:r>
              <a:rPr lang="en-US" altLang="zh-CN" sz="2400" dirty="0" smtClean="0">
                <a:solidFill>
                  <a:srgbClr val="000000"/>
                </a:solidFill>
              </a:rPr>
              <a:t>Shift</a:t>
            </a:r>
          </a:p>
          <a:p>
            <a:pPr>
              <a:lnSpc>
                <a:spcPct val="150000"/>
              </a:lnSpc>
            </a:pPr>
            <a:r>
              <a:rPr lang="zh-CN" altLang="en-US" sz="2400" b="1" dirty="0" smtClean="0">
                <a:solidFill>
                  <a:srgbClr val="000000"/>
                </a:solidFill>
              </a:rPr>
              <a:t>方法</a:t>
            </a:r>
            <a:r>
              <a:rPr lang="en-US" altLang="zh-CN" sz="2400" b="1" dirty="0" smtClean="0">
                <a:solidFill>
                  <a:srgbClr val="000000"/>
                </a:solidFill>
              </a:rPr>
              <a:t>3</a:t>
            </a:r>
            <a:r>
              <a:rPr lang="zh-CN" altLang="en-US" sz="2400" dirty="0" smtClean="0">
                <a:solidFill>
                  <a:srgbClr val="000000"/>
                </a:solidFill>
              </a:rPr>
              <a:t>：使用名称框（</a:t>
            </a:r>
            <a:r>
              <a:rPr lang="zh-CN" altLang="en-US" sz="2400" dirty="0">
                <a:solidFill>
                  <a:srgbClr val="000000"/>
                </a:solidFill>
              </a:rPr>
              <a:t>用</a:t>
            </a:r>
            <a:r>
              <a:rPr lang="en-US" altLang="zh-CN" sz="2400" dirty="0" smtClean="0">
                <a:solidFill>
                  <a:srgbClr val="000000"/>
                </a:solidFill>
              </a:rPr>
              <a:t>:</a:t>
            </a:r>
            <a:r>
              <a:rPr lang="zh-CN" altLang="en-US" sz="2400" dirty="0" smtClean="0">
                <a:solidFill>
                  <a:srgbClr val="000000"/>
                </a:solidFill>
              </a:rPr>
              <a:t>分开）（</a:t>
            </a:r>
            <a:r>
              <a:rPr lang="zh-CN" altLang="en-US" sz="2400" i="1" dirty="0" smtClean="0">
                <a:solidFill>
                  <a:srgbClr val="FF0000"/>
                </a:solidFill>
              </a:rPr>
              <a:t>按</a:t>
            </a:r>
            <a:r>
              <a:rPr lang="en-US" altLang="zh-CN" sz="2400" i="1" dirty="0" smtClean="0">
                <a:solidFill>
                  <a:srgbClr val="FF0000"/>
                </a:solidFill>
              </a:rPr>
              <a:t>【Enter】</a:t>
            </a:r>
            <a:r>
              <a:rPr lang="zh-CN" altLang="en-US" sz="2400" i="1" dirty="0" smtClean="0">
                <a:solidFill>
                  <a:srgbClr val="FF0000"/>
                </a:solidFill>
              </a:rPr>
              <a:t>结束</a:t>
            </a:r>
            <a:r>
              <a:rPr lang="zh-CN" altLang="en-US" sz="2400" dirty="0" smtClean="0">
                <a:solidFill>
                  <a:srgbClr val="000000"/>
                </a:solidFill>
              </a:rPr>
              <a:t>）</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887329" cy="654988"/>
          </a:xfrm>
          <a:prstGeom prst="rect">
            <a:avLst/>
          </a:prstGeom>
        </p:spPr>
        <p:txBody>
          <a:bodyPr wrap="none">
            <a:spAutoFit/>
          </a:bodyPr>
          <a:lstStyle/>
          <a:p>
            <a:pPr>
              <a:lnSpc>
                <a:spcPct val="150000"/>
              </a:lnSpc>
            </a:pPr>
            <a:r>
              <a:rPr lang="en-US" altLang="zh-CN" sz="2800" b="1" dirty="0">
                <a:solidFill>
                  <a:srgbClr val="000000"/>
                </a:solidFill>
              </a:rPr>
              <a:t>6.3.1 </a:t>
            </a:r>
            <a:r>
              <a:rPr lang="zh-CN" altLang="en-US" sz="2800" b="1" dirty="0">
                <a:solidFill>
                  <a:srgbClr val="000000"/>
                </a:solidFill>
              </a:rPr>
              <a:t>选择单元格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971600" y="1988840"/>
            <a:ext cx="7848872"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选择多个不连续单元格：</a:t>
            </a:r>
            <a:endParaRPr lang="en-US" altLang="zh-CN" sz="2400" b="1"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：使用</a:t>
            </a:r>
            <a:r>
              <a:rPr lang="en-US" altLang="zh-CN" sz="2400" dirty="0" smtClean="0">
                <a:solidFill>
                  <a:srgbClr val="000000"/>
                </a:solidFill>
              </a:rPr>
              <a:t>Ctrl</a:t>
            </a:r>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smtClean="0">
                <a:solidFill>
                  <a:srgbClr val="000000"/>
                </a:solidFill>
              </a:rPr>
              <a:t>：使用名称框（</a:t>
            </a:r>
            <a:r>
              <a:rPr lang="zh-CN" altLang="en-US" sz="2400" dirty="0">
                <a:solidFill>
                  <a:srgbClr val="000000"/>
                </a:solidFill>
              </a:rPr>
              <a:t>用</a:t>
            </a:r>
            <a:r>
              <a:rPr lang="en-US" altLang="zh-CN" sz="2400" dirty="0" smtClean="0">
                <a:solidFill>
                  <a:srgbClr val="000000"/>
                </a:solidFill>
              </a:rPr>
              <a:t>,</a:t>
            </a:r>
            <a:r>
              <a:rPr lang="zh-CN" altLang="en-US" sz="2400" dirty="0" smtClean="0">
                <a:solidFill>
                  <a:srgbClr val="000000"/>
                </a:solidFill>
              </a:rPr>
              <a:t>分开</a:t>
            </a:r>
            <a:r>
              <a:rPr lang="zh-CN" altLang="en-US" sz="2400" dirty="0">
                <a:solidFill>
                  <a:srgbClr val="000000"/>
                </a:solidFill>
              </a:rPr>
              <a:t>）（</a:t>
            </a:r>
            <a:r>
              <a:rPr lang="zh-CN" altLang="en-US" sz="2400" i="1" dirty="0">
                <a:solidFill>
                  <a:srgbClr val="FF0000"/>
                </a:solidFill>
              </a:rPr>
              <a:t>按</a:t>
            </a:r>
            <a:r>
              <a:rPr lang="en-US" altLang="zh-CN" sz="2400" i="1" dirty="0">
                <a:solidFill>
                  <a:srgbClr val="FF0000"/>
                </a:solidFill>
              </a:rPr>
              <a:t>【Enter】</a:t>
            </a:r>
            <a:r>
              <a:rPr lang="zh-CN" altLang="en-US" sz="2400" i="1" dirty="0">
                <a:solidFill>
                  <a:srgbClr val="FF0000"/>
                </a:solidFill>
              </a:rPr>
              <a:t>结束</a:t>
            </a:r>
            <a:r>
              <a:rPr lang="zh-CN" altLang="en-US" sz="2400" dirty="0">
                <a:solidFill>
                  <a:srgbClr val="000000"/>
                </a:solidFill>
              </a:rPr>
              <a:t>）</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内容占位符 1"/>
          <p:cNvSpPr>
            <a:spLocks noGrp="1"/>
          </p:cNvSpPr>
          <p:nvPr>
            <p:ph idx="1"/>
          </p:nvPr>
        </p:nvSpPr>
        <p:spPr>
          <a:xfrm>
            <a:off x="419100" y="980728"/>
            <a:ext cx="8229600" cy="5688632"/>
          </a:xfrm>
        </p:spPr>
        <p:txBody>
          <a:bodyPr/>
          <a:lstStyle/>
          <a:p>
            <a:pPr marL="0" indent="0" algn="ctr">
              <a:lnSpc>
                <a:spcPct val="150000"/>
              </a:lnSpc>
              <a:buNone/>
            </a:pPr>
            <a:r>
              <a:rPr lang="zh-CN" altLang="en-US" sz="3200" b="1" dirty="0" smtClean="0">
                <a:latin typeface="Times New Roman" panose="02020603050405020304" pitchFamily="18" charset="0"/>
                <a:ea typeface="+mn-ea"/>
                <a:cs typeface="Times New Roman" panose="02020603050405020304" pitchFamily="18" charset="0"/>
              </a:rPr>
              <a:t>本章内容</a:t>
            </a:r>
            <a:endParaRPr lang="en-US" altLang="zh-CN" sz="3200" b="1" dirty="0" smtClean="0">
              <a:latin typeface="Times New Roman" panose="02020603050405020304" pitchFamily="18" charset="0"/>
              <a:ea typeface="+mn-ea"/>
              <a:cs typeface="Times New Roman" panose="02020603050405020304" pitchFamily="18" charset="0"/>
            </a:endParaRPr>
          </a:p>
          <a:p>
            <a:pPr>
              <a:lnSpc>
                <a:spcPct val="125000"/>
              </a:lnSpc>
              <a:buFont typeface="Wingdings" panose="05000000000000000000" pitchFamily="2" charset="2"/>
              <a:buChar char="u"/>
            </a:pPr>
            <a:r>
              <a:rPr lang="en-US" altLang="zh-CN" sz="2400" b="1" dirty="0" smtClean="0">
                <a:latin typeface="Times New Roman" panose="02020603050405020304" pitchFamily="18" charset="0"/>
                <a:ea typeface="+mn-ea"/>
                <a:cs typeface="Times New Roman" panose="02020603050405020304" pitchFamily="18" charset="0"/>
              </a:rPr>
              <a:t>6.1 </a:t>
            </a:r>
            <a:r>
              <a:rPr lang="en-US" altLang="zh-CN" sz="2400" b="1" dirty="0" smtClean="0">
                <a:latin typeface="Times New Roman" panose="02020603050405020304" pitchFamily="18" charset="0"/>
                <a:ea typeface="+mn-ea"/>
                <a:cs typeface="Times New Roman" panose="02020603050405020304" pitchFamily="18" charset="0"/>
              </a:rPr>
              <a:t>Excel2016</a:t>
            </a:r>
            <a:r>
              <a:rPr lang="zh-CN" altLang="en-US" sz="2400" b="1" dirty="0" smtClean="0">
                <a:latin typeface="Times New Roman" panose="02020603050405020304" pitchFamily="18" charset="0"/>
                <a:ea typeface="+mn-ea"/>
                <a:cs typeface="Times New Roman" panose="02020603050405020304" pitchFamily="18" charset="0"/>
              </a:rPr>
              <a:t>概</a:t>
            </a:r>
            <a:r>
              <a:rPr lang="zh-CN" altLang="en-US" sz="2400" b="1" dirty="0" smtClean="0">
                <a:latin typeface="Times New Roman" panose="02020603050405020304" pitchFamily="18" charset="0"/>
                <a:ea typeface="+mn-ea"/>
                <a:cs typeface="Times New Roman" panose="02020603050405020304" pitchFamily="18" charset="0"/>
              </a:rPr>
              <a:t>述</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buFont typeface="Wingdings" panose="05000000000000000000" pitchFamily="2" charset="2"/>
              <a:buChar char="u"/>
            </a:pPr>
            <a:r>
              <a:rPr lang="en-US" altLang="zh-CN" sz="2400" b="1" dirty="0">
                <a:latin typeface="Times New Roman" panose="02020603050405020304" pitchFamily="18" charset="0"/>
                <a:ea typeface="+mn-ea"/>
                <a:cs typeface="Times New Roman" panose="02020603050405020304" pitchFamily="18" charset="0"/>
              </a:rPr>
              <a:t>6.2 </a:t>
            </a:r>
            <a:r>
              <a:rPr lang="en-US" altLang="zh-CN" sz="2400" b="1" dirty="0" smtClean="0">
                <a:latin typeface="Times New Roman" panose="02020603050405020304" pitchFamily="18" charset="0"/>
                <a:ea typeface="+mn-ea"/>
                <a:cs typeface="Times New Roman" panose="02020603050405020304" pitchFamily="18" charset="0"/>
              </a:rPr>
              <a:t>Excel2016</a:t>
            </a:r>
            <a:r>
              <a:rPr lang="zh-CN" altLang="en-US" sz="2400" b="1" dirty="0" smtClean="0">
                <a:latin typeface="Times New Roman" panose="02020603050405020304" pitchFamily="18" charset="0"/>
                <a:ea typeface="+mn-ea"/>
                <a:cs typeface="Times New Roman" panose="02020603050405020304" pitchFamily="18" charset="0"/>
              </a:rPr>
              <a:t>的</a:t>
            </a:r>
            <a:r>
              <a:rPr lang="zh-CN" altLang="en-US" sz="2400" b="1" dirty="0">
                <a:latin typeface="Times New Roman" panose="02020603050405020304" pitchFamily="18" charset="0"/>
                <a:ea typeface="+mn-ea"/>
                <a:cs typeface="Times New Roman" panose="02020603050405020304" pitchFamily="18" charset="0"/>
              </a:rPr>
              <a:t>基本</a:t>
            </a:r>
            <a:r>
              <a:rPr lang="zh-CN" altLang="en-US" sz="2400" b="1" dirty="0" smtClean="0">
                <a:latin typeface="Times New Roman" panose="02020603050405020304" pitchFamily="18" charset="0"/>
                <a:ea typeface="+mn-ea"/>
                <a:cs typeface="Times New Roman" panose="02020603050405020304" pitchFamily="18" charset="0"/>
              </a:rPr>
              <a:t>操作</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buFont typeface="Wingdings" panose="05000000000000000000" pitchFamily="2" charset="2"/>
              <a:buChar char="u"/>
            </a:pPr>
            <a:r>
              <a:rPr lang="en-US" altLang="zh-CN" sz="2400" b="1" dirty="0">
                <a:latin typeface="Times New Roman" panose="02020603050405020304" pitchFamily="18" charset="0"/>
                <a:ea typeface="+mn-ea"/>
                <a:cs typeface="Times New Roman" panose="02020603050405020304" pitchFamily="18" charset="0"/>
              </a:rPr>
              <a:t>6.3 </a:t>
            </a:r>
            <a:r>
              <a:rPr lang="zh-CN" altLang="en-US" sz="2400" b="1" dirty="0">
                <a:latin typeface="Times New Roman" panose="02020603050405020304" pitchFamily="18" charset="0"/>
                <a:ea typeface="+mn-ea"/>
                <a:cs typeface="Times New Roman" panose="02020603050405020304" pitchFamily="18" charset="0"/>
              </a:rPr>
              <a:t>单元格的基本</a:t>
            </a:r>
            <a:r>
              <a:rPr lang="zh-CN" altLang="en-US" sz="2400" b="1" dirty="0" smtClean="0">
                <a:latin typeface="Times New Roman" panose="02020603050405020304" pitchFamily="18" charset="0"/>
                <a:ea typeface="+mn-ea"/>
                <a:cs typeface="Times New Roman" panose="02020603050405020304" pitchFamily="18" charset="0"/>
              </a:rPr>
              <a:t>操作</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buFont typeface="Wingdings" panose="05000000000000000000" pitchFamily="2" charset="2"/>
              <a:buChar char="u"/>
            </a:pPr>
            <a:r>
              <a:rPr lang="en-US" altLang="zh-CN" sz="2400" b="1" dirty="0">
                <a:latin typeface="Times New Roman" panose="02020603050405020304" pitchFamily="18" charset="0"/>
                <a:ea typeface="+mn-ea"/>
                <a:cs typeface="Times New Roman" panose="02020603050405020304" pitchFamily="18" charset="0"/>
              </a:rPr>
              <a:t>6.4 </a:t>
            </a:r>
            <a:r>
              <a:rPr lang="zh-CN" altLang="en-US" sz="2400" b="1" dirty="0">
                <a:latin typeface="Times New Roman" panose="02020603050405020304" pitchFamily="18" charset="0"/>
                <a:ea typeface="+mn-ea"/>
                <a:cs typeface="Times New Roman" panose="02020603050405020304" pitchFamily="18" charset="0"/>
              </a:rPr>
              <a:t>数据的输入与</a:t>
            </a:r>
            <a:r>
              <a:rPr lang="zh-CN" altLang="en-US" sz="2400" b="1" dirty="0" smtClean="0">
                <a:latin typeface="Times New Roman" panose="02020603050405020304" pitchFamily="18" charset="0"/>
                <a:ea typeface="+mn-ea"/>
                <a:cs typeface="Times New Roman" panose="02020603050405020304" pitchFamily="18" charset="0"/>
              </a:rPr>
              <a:t>编辑</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buFont typeface="Wingdings" panose="05000000000000000000" pitchFamily="2" charset="2"/>
              <a:buChar char="u"/>
            </a:pPr>
            <a:r>
              <a:rPr lang="en-US" altLang="zh-CN" sz="2400" b="1" dirty="0">
                <a:latin typeface="Times New Roman" panose="02020603050405020304" pitchFamily="18" charset="0"/>
                <a:ea typeface="+mn-ea"/>
                <a:cs typeface="Times New Roman" panose="02020603050405020304" pitchFamily="18" charset="0"/>
              </a:rPr>
              <a:t>6.5 </a:t>
            </a:r>
            <a:r>
              <a:rPr lang="zh-CN" altLang="en-US" sz="2400" b="1" dirty="0">
                <a:latin typeface="Times New Roman" panose="02020603050405020304" pitchFamily="18" charset="0"/>
                <a:ea typeface="+mn-ea"/>
                <a:cs typeface="Times New Roman" panose="02020603050405020304" pitchFamily="18" charset="0"/>
              </a:rPr>
              <a:t>格式化工作</a:t>
            </a:r>
            <a:r>
              <a:rPr lang="zh-CN" altLang="en-US" sz="2400" b="1" dirty="0" smtClean="0">
                <a:latin typeface="Times New Roman" panose="02020603050405020304" pitchFamily="18" charset="0"/>
                <a:ea typeface="+mn-ea"/>
                <a:cs typeface="Times New Roman" panose="02020603050405020304" pitchFamily="18" charset="0"/>
              </a:rPr>
              <a:t>表</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buFont typeface="Wingdings" panose="05000000000000000000" pitchFamily="2" charset="2"/>
              <a:buChar char="u"/>
            </a:pPr>
            <a:r>
              <a:rPr lang="en-US" altLang="zh-CN" sz="2400" b="1" dirty="0">
                <a:latin typeface="Times New Roman" panose="02020603050405020304" pitchFamily="18" charset="0"/>
                <a:ea typeface="+mn-ea"/>
                <a:cs typeface="Times New Roman" panose="02020603050405020304" pitchFamily="18" charset="0"/>
              </a:rPr>
              <a:t>6.6 </a:t>
            </a:r>
            <a:r>
              <a:rPr lang="zh-CN" altLang="en-US" sz="2400" b="1" dirty="0">
                <a:latin typeface="Times New Roman" panose="02020603050405020304" pitchFamily="18" charset="0"/>
                <a:ea typeface="+mn-ea"/>
                <a:cs typeface="Times New Roman" panose="02020603050405020304" pitchFamily="18" charset="0"/>
              </a:rPr>
              <a:t>公式与函数的</a:t>
            </a:r>
            <a:r>
              <a:rPr lang="zh-CN" altLang="en-US" sz="2400" b="1" dirty="0" smtClean="0">
                <a:latin typeface="Times New Roman" panose="02020603050405020304" pitchFamily="18" charset="0"/>
                <a:ea typeface="+mn-ea"/>
                <a:cs typeface="Times New Roman" panose="02020603050405020304" pitchFamily="18" charset="0"/>
              </a:rPr>
              <a:t>使用</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buFont typeface="Wingdings" panose="05000000000000000000" pitchFamily="2" charset="2"/>
              <a:buChar char="u"/>
            </a:pPr>
            <a:r>
              <a:rPr lang="en-US" altLang="zh-CN" sz="2400" b="1" dirty="0">
                <a:latin typeface="Times New Roman" panose="02020603050405020304" pitchFamily="18" charset="0"/>
                <a:ea typeface="+mn-ea"/>
                <a:cs typeface="Times New Roman" panose="02020603050405020304" pitchFamily="18" charset="0"/>
              </a:rPr>
              <a:t>6.7 </a:t>
            </a:r>
            <a:r>
              <a:rPr lang="en-US" altLang="zh-CN" sz="2400" b="1" dirty="0" smtClean="0">
                <a:latin typeface="Times New Roman" panose="02020603050405020304" pitchFamily="18" charset="0"/>
                <a:ea typeface="+mn-ea"/>
                <a:cs typeface="Times New Roman" panose="02020603050405020304" pitchFamily="18" charset="0"/>
              </a:rPr>
              <a:t>Excel2016</a:t>
            </a:r>
            <a:r>
              <a:rPr lang="zh-CN" altLang="en-US" sz="2400" b="1" dirty="0" smtClean="0">
                <a:latin typeface="Times New Roman" panose="02020603050405020304" pitchFamily="18" charset="0"/>
                <a:ea typeface="+mn-ea"/>
                <a:cs typeface="Times New Roman" panose="02020603050405020304" pitchFamily="18" charset="0"/>
              </a:rPr>
              <a:t>图</a:t>
            </a:r>
            <a:r>
              <a:rPr lang="zh-CN" altLang="en-US" sz="2400" b="1" dirty="0">
                <a:latin typeface="Times New Roman" panose="02020603050405020304" pitchFamily="18" charset="0"/>
                <a:ea typeface="+mn-ea"/>
                <a:cs typeface="Times New Roman" panose="02020603050405020304" pitchFamily="18" charset="0"/>
              </a:rPr>
              <a:t>表</a:t>
            </a:r>
            <a:r>
              <a:rPr lang="zh-CN" altLang="en-US" sz="2400" b="1" dirty="0" smtClean="0">
                <a:latin typeface="Times New Roman" panose="02020603050405020304" pitchFamily="18" charset="0"/>
                <a:ea typeface="+mn-ea"/>
                <a:cs typeface="Times New Roman" panose="02020603050405020304" pitchFamily="18" charset="0"/>
              </a:rPr>
              <a:t>操作</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buFont typeface="Wingdings" panose="05000000000000000000" pitchFamily="2" charset="2"/>
              <a:buChar char="u"/>
            </a:pPr>
            <a:r>
              <a:rPr lang="en-US" altLang="zh-CN" sz="2400" b="1" dirty="0">
                <a:latin typeface="Times New Roman" panose="02020603050405020304" pitchFamily="18" charset="0"/>
                <a:ea typeface="+mn-ea"/>
                <a:cs typeface="Times New Roman" panose="02020603050405020304" pitchFamily="18" charset="0"/>
              </a:rPr>
              <a:t>6.8 </a:t>
            </a:r>
            <a:r>
              <a:rPr lang="en-US" altLang="zh-CN" sz="2400" b="1" dirty="0" smtClean="0">
                <a:latin typeface="Times New Roman" panose="02020603050405020304" pitchFamily="18" charset="0"/>
                <a:ea typeface="+mn-ea"/>
                <a:cs typeface="Times New Roman" panose="02020603050405020304" pitchFamily="18" charset="0"/>
              </a:rPr>
              <a:t>Excel2016</a:t>
            </a:r>
            <a:r>
              <a:rPr lang="zh-CN" altLang="en-US" sz="2400" b="1" dirty="0" smtClean="0">
                <a:latin typeface="Times New Roman" panose="02020603050405020304" pitchFamily="18" charset="0"/>
                <a:ea typeface="+mn-ea"/>
                <a:cs typeface="Times New Roman" panose="02020603050405020304" pitchFamily="18" charset="0"/>
              </a:rPr>
              <a:t>数</a:t>
            </a:r>
            <a:r>
              <a:rPr lang="zh-CN" altLang="en-US" sz="2400" b="1" dirty="0">
                <a:latin typeface="Times New Roman" panose="02020603050405020304" pitchFamily="18" charset="0"/>
                <a:ea typeface="+mn-ea"/>
                <a:cs typeface="Times New Roman" panose="02020603050405020304" pitchFamily="18" charset="0"/>
              </a:rPr>
              <a:t>据管理与</a:t>
            </a:r>
            <a:r>
              <a:rPr lang="zh-CN" altLang="en-US" sz="2400" b="1" dirty="0" smtClean="0">
                <a:latin typeface="Times New Roman" panose="02020603050405020304" pitchFamily="18" charset="0"/>
                <a:ea typeface="+mn-ea"/>
                <a:cs typeface="Times New Roman" panose="02020603050405020304" pitchFamily="18" charset="0"/>
              </a:rPr>
              <a:t>分析</a:t>
            </a:r>
            <a:endParaRPr lang="en-US" altLang="zh-CN" sz="2400" b="1" dirty="0" smtClean="0">
              <a:latin typeface="Times New Roman" panose="02020603050405020304" pitchFamily="18" charset="0"/>
              <a:ea typeface="+mn-ea"/>
              <a:cs typeface="Times New Roman" panose="02020603050405020304" pitchFamily="18" charset="0"/>
            </a:endParaRPr>
          </a:p>
          <a:p>
            <a:pPr>
              <a:lnSpc>
                <a:spcPct val="125000"/>
              </a:lnSpc>
              <a:buFont typeface="Wingdings" panose="05000000000000000000" pitchFamily="2" charset="2"/>
              <a:buChar char="u"/>
            </a:pPr>
            <a:r>
              <a:rPr lang="en-US" altLang="zh-CN" sz="2400" b="1" dirty="0">
                <a:latin typeface="Times New Roman" panose="02020603050405020304" pitchFamily="18" charset="0"/>
                <a:ea typeface="+mn-ea"/>
                <a:cs typeface="Times New Roman" panose="02020603050405020304" pitchFamily="18" charset="0"/>
              </a:rPr>
              <a:t>6.9 </a:t>
            </a:r>
            <a:r>
              <a:rPr lang="en-US" altLang="zh-CN" sz="2400" b="1" dirty="0" smtClean="0">
                <a:latin typeface="Times New Roman" panose="02020603050405020304" pitchFamily="18" charset="0"/>
                <a:ea typeface="+mn-ea"/>
                <a:cs typeface="Times New Roman" panose="02020603050405020304" pitchFamily="18" charset="0"/>
              </a:rPr>
              <a:t>Excel2016</a:t>
            </a:r>
            <a:r>
              <a:rPr lang="zh-CN" altLang="en-US" sz="2400" b="1" dirty="0" smtClean="0">
                <a:latin typeface="Times New Roman" panose="02020603050405020304" pitchFamily="18" charset="0"/>
                <a:ea typeface="+mn-ea"/>
                <a:cs typeface="Times New Roman" panose="02020603050405020304" pitchFamily="18" charset="0"/>
              </a:rPr>
              <a:t>页</a:t>
            </a:r>
            <a:r>
              <a:rPr lang="zh-CN" altLang="en-US" sz="2400" b="1" dirty="0">
                <a:latin typeface="Times New Roman" panose="02020603050405020304" pitchFamily="18" charset="0"/>
                <a:ea typeface="+mn-ea"/>
                <a:cs typeface="Times New Roman" panose="02020603050405020304" pitchFamily="18" charset="0"/>
              </a:rPr>
              <a:t>面设置于打印</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887329" cy="654988"/>
          </a:xfrm>
          <a:prstGeom prst="rect">
            <a:avLst/>
          </a:prstGeom>
        </p:spPr>
        <p:txBody>
          <a:bodyPr wrap="none">
            <a:spAutoFit/>
          </a:bodyPr>
          <a:lstStyle/>
          <a:p>
            <a:pPr>
              <a:lnSpc>
                <a:spcPct val="150000"/>
              </a:lnSpc>
            </a:pPr>
            <a:r>
              <a:rPr lang="en-US" altLang="zh-CN" sz="2800" b="1" dirty="0">
                <a:solidFill>
                  <a:srgbClr val="000000"/>
                </a:solidFill>
              </a:rPr>
              <a:t>6.3.1 </a:t>
            </a:r>
            <a:r>
              <a:rPr lang="zh-CN" altLang="en-US" sz="2800" b="1" dirty="0">
                <a:solidFill>
                  <a:srgbClr val="000000"/>
                </a:solidFill>
              </a:rPr>
              <a:t>选择单元格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971600" y="1988840"/>
            <a:ext cx="7848872"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选择行或列</a:t>
            </a:r>
            <a:endParaRPr lang="en-US" altLang="zh-CN" sz="2400" b="1"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：左键单击行号</a:t>
            </a:r>
            <a:r>
              <a:rPr lang="zh-CN" altLang="en-US" sz="2400" dirty="0">
                <a:solidFill>
                  <a:srgbClr val="000000"/>
                </a:solidFill>
              </a:rPr>
              <a:t>或</a:t>
            </a:r>
            <a:r>
              <a:rPr lang="zh-CN" altLang="en-US" sz="2400" dirty="0" smtClean="0">
                <a:solidFill>
                  <a:srgbClr val="000000"/>
                </a:solidFill>
              </a:rPr>
              <a:t>列号选择单行或单列。</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smtClean="0">
                <a:solidFill>
                  <a:srgbClr val="000000"/>
                </a:solidFill>
              </a:rPr>
              <a:t>：使用</a:t>
            </a:r>
            <a:r>
              <a:rPr lang="en-US" altLang="zh-CN" sz="2400" dirty="0" smtClean="0">
                <a:solidFill>
                  <a:srgbClr val="000000"/>
                </a:solidFill>
              </a:rPr>
              <a:t>Ctrl</a:t>
            </a:r>
            <a:r>
              <a:rPr lang="zh-CN" altLang="en-US" sz="2400" dirty="0" smtClean="0">
                <a:solidFill>
                  <a:srgbClr val="000000"/>
                </a:solidFill>
              </a:rPr>
              <a:t>选择不连续的行或列</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3</a:t>
            </a:r>
            <a:r>
              <a:rPr lang="zh-CN" altLang="en-US" sz="2400" dirty="0" smtClean="0">
                <a:solidFill>
                  <a:srgbClr val="000000"/>
                </a:solidFill>
              </a:rPr>
              <a:t>：使用</a:t>
            </a:r>
            <a:r>
              <a:rPr lang="en-US" altLang="zh-CN" sz="2400" dirty="0" smtClean="0">
                <a:solidFill>
                  <a:srgbClr val="000000"/>
                </a:solidFill>
              </a:rPr>
              <a:t>Shift</a:t>
            </a:r>
            <a:r>
              <a:rPr lang="zh-CN" altLang="en-US" sz="2400" dirty="0" smtClean="0">
                <a:solidFill>
                  <a:srgbClr val="000000"/>
                </a:solidFill>
              </a:rPr>
              <a:t>选择连续的行或列，或者鼠标拖选连续的多行或多列。</a:t>
            </a:r>
            <a:endParaRPr lang="en-US" altLang="zh-CN" sz="2400" dirty="0">
              <a:solidFill>
                <a:srgbClr val="0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969356" cy="654988"/>
          </a:xfrm>
          <a:prstGeom prst="rect">
            <a:avLst/>
          </a:prstGeom>
        </p:spPr>
        <p:txBody>
          <a:bodyPr wrap="none">
            <a:spAutoFit/>
          </a:bodyPr>
          <a:lstStyle/>
          <a:p>
            <a:pPr>
              <a:lnSpc>
                <a:spcPct val="150000"/>
              </a:lnSpc>
            </a:pPr>
            <a:r>
              <a:rPr lang="en-US" altLang="zh-CN" sz="2800" b="1" dirty="0">
                <a:solidFill>
                  <a:srgbClr val="000000"/>
                </a:solidFill>
              </a:rPr>
              <a:t>6.3.2 </a:t>
            </a:r>
            <a:r>
              <a:rPr lang="zh-CN" altLang="en-US" sz="2800" b="1" dirty="0">
                <a:solidFill>
                  <a:srgbClr val="000000"/>
                </a:solidFill>
              </a:rPr>
              <a:t>插入与删除单元格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1259632" y="1988840"/>
            <a:ext cx="6696744"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1</a:t>
            </a:r>
            <a:r>
              <a:rPr lang="zh-CN" altLang="en-US" sz="2400" b="1" dirty="0">
                <a:solidFill>
                  <a:srgbClr val="000000"/>
                </a:solidFill>
              </a:rPr>
              <a:t>．插入单元格</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2</a:t>
            </a:r>
            <a:r>
              <a:rPr lang="zh-CN" altLang="en-US" sz="2400" b="1" dirty="0">
                <a:solidFill>
                  <a:srgbClr val="000000"/>
                </a:solidFill>
              </a:rPr>
              <a:t>．删除</a:t>
            </a:r>
            <a:r>
              <a:rPr lang="zh-CN" altLang="en-US" sz="2400" b="1" dirty="0" smtClean="0">
                <a:solidFill>
                  <a:srgbClr val="000000"/>
                </a:solidFill>
              </a:rPr>
              <a:t>单元格</a:t>
            </a:r>
            <a:endParaRPr lang="en-US" altLang="zh-CN" sz="2400" b="1" dirty="0" smtClean="0">
              <a:solidFill>
                <a:srgbClr val="000000"/>
              </a:solidFill>
            </a:endParaRPr>
          </a:p>
          <a:p>
            <a:pPr>
              <a:lnSpc>
                <a:spcPct val="150000"/>
              </a:lnSpc>
            </a:pP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549096" cy="654988"/>
          </a:xfrm>
          <a:prstGeom prst="rect">
            <a:avLst/>
          </a:prstGeom>
        </p:spPr>
        <p:txBody>
          <a:bodyPr wrap="none">
            <a:spAutoFit/>
          </a:bodyPr>
          <a:lstStyle/>
          <a:p>
            <a:pPr>
              <a:lnSpc>
                <a:spcPct val="150000"/>
              </a:lnSpc>
            </a:pPr>
            <a:r>
              <a:rPr lang="en-US" altLang="zh-CN" sz="2800" b="1" dirty="0">
                <a:solidFill>
                  <a:srgbClr val="000000"/>
                </a:solidFill>
              </a:rPr>
              <a:t>1</a:t>
            </a:r>
            <a:r>
              <a:rPr lang="zh-CN" altLang="en-US" sz="2800" b="1" dirty="0">
                <a:solidFill>
                  <a:srgbClr val="000000"/>
                </a:solidFill>
              </a:rPr>
              <a:t>．插入单元格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971600" y="1988840"/>
            <a:ext cx="7848872" cy="1754326"/>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a:t>
            </a:r>
            <a:r>
              <a:rPr lang="en-US" altLang="zh-CN" sz="2400" dirty="0">
                <a:solidFill>
                  <a:srgbClr val="000000"/>
                </a:solidFill>
              </a:rPr>
              <a:t> </a:t>
            </a:r>
            <a:r>
              <a:rPr lang="zh-CN" altLang="en-US" sz="2400" dirty="0" smtClean="0">
                <a:solidFill>
                  <a:srgbClr val="000000"/>
                </a:solidFill>
              </a:rPr>
              <a:t>选择单元格</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功能</a:t>
            </a:r>
            <a:r>
              <a:rPr lang="zh-CN" altLang="en-US" sz="2400" dirty="0">
                <a:solidFill>
                  <a:srgbClr val="000000"/>
                </a:solidFill>
              </a:rPr>
              <a:t>区</a:t>
            </a:r>
            <a:r>
              <a:rPr lang="en-US" altLang="zh-CN" sz="2400" dirty="0">
                <a:solidFill>
                  <a:srgbClr val="000000"/>
                </a:solidFill>
              </a:rPr>
              <a:t>】</a:t>
            </a:r>
            <a:r>
              <a:rPr lang="zh-CN" altLang="en-US" sz="2400" dirty="0">
                <a:solidFill>
                  <a:srgbClr val="FF0000"/>
                </a:solidFill>
              </a:rPr>
              <a:t>→</a:t>
            </a:r>
            <a:r>
              <a:rPr lang="en-US" altLang="zh-CN" sz="2400" dirty="0">
                <a:solidFill>
                  <a:srgbClr val="000000"/>
                </a:solidFill>
              </a:rPr>
              <a:t>【</a:t>
            </a:r>
            <a:r>
              <a:rPr lang="zh-CN" altLang="en-US" sz="2400" dirty="0">
                <a:solidFill>
                  <a:srgbClr val="000000"/>
                </a:solidFill>
              </a:rPr>
              <a:t>开始</a:t>
            </a:r>
            <a:r>
              <a:rPr lang="en-US" altLang="zh-CN" sz="2400" dirty="0">
                <a:solidFill>
                  <a:srgbClr val="000000"/>
                </a:solidFill>
              </a:rPr>
              <a:t>】</a:t>
            </a:r>
            <a:r>
              <a:rPr lang="zh-CN" altLang="en-US" sz="2400" dirty="0">
                <a:solidFill>
                  <a:srgbClr val="000000"/>
                </a:solidFill>
              </a:rPr>
              <a:t>选项卡</a:t>
            </a:r>
            <a:r>
              <a:rPr lang="zh-CN" altLang="en-US" sz="2400" dirty="0">
                <a:solidFill>
                  <a:srgbClr val="FF0000"/>
                </a:solidFill>
              </a:rPr>
              <a:t>→</a:t>
            </a:r>
            <a:r>
              <a:rPr lang="en-US" altLang="zh-CN" sz="2400" dirty="0">
                <a:solidFill>
                  <a:srgbClr val="000000"/>
                </a:solidFill>
              </a:rPr>
              <a:t>【</a:t>
            </a:r>
            <a:r>
              <a:rPr lang="zh-CN" altLang="en-US" sz="2400" dirty="0">
                <a:solidFill>
                  <a:srgbClr val="000000"/>
                </a:solidFill>
              </a:rPr>
              <a:t>单元格</a:t>
            </a:r>
            <a:r>
              <a:rPr lang="en-US" altLang="zh-CN" sz="2400" dirty="0">
                <a:solidFill>
                  <a:srgbClr val="000000"/>
                </a:solidFill>
              </a:rPr>
              <a:t>】</a:t>
            </a:r>
            <a:r>
              <a:rPr lang="zh-CN" altLang="en-US" sz="2400" dirty="0">
                <a:solidFill>
                  <a:srgbClr val="000000"/>
                </a:solidFill>
              </a:rPr>
              <a:t>组</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插入</a:t>
            </a:r>
            <a:r>
              <a:rPr lang="en-US" altLang="zh-CN" sz="2400" dirty="0" smtClean="0">
                <a:solidFill>
                  <a:srgbClr val="000000"/>
                </a:solidFill>
              </a:rPr>
              <a:t>】</a:t>
            </a:r>
            <a:r>
              <a:rPr lang="zh-CN" altLang="en-US" sz="2400" dirty="0" smtClean="0">
                <a:solidFill>
                  <a:srgbClr val="000000"/>
                </a:solidFill>
              </a:rPr>
              <a:t>按钮</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插入单元格</a:t>
            </a:r>
            <a:r>
              <a:rPr lang="en-US" altLang="zh-CN" sz="2400" dirty="0" smtClean="0">
                <a:solidFill>
                  <a:srgbClr val="000000"/>
                </a:solidFill>
              </a:rPr>
              <a:t>】</a:t>
            </a:r>
            <a:r>
              <a:rPr lang="zh-CN" altLang="en-US" sz="2400" dirty="0">
                <a:solidFill>
                  <a:srgbClr val="000000"/>
                </a:solidFill>
              </a:rPr>
              <a:t>命令</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smtClean="0">
                <a:solidFill>
                  <a:srgbClr val="000000"/>
                </a:solidFill>
              </a:rPr>
              <a:t>：右键单击选中的单元格</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549096" cy="654988"/>
          </a:xfrm>
          <a:prstGeom prst="rect">
            <a:avLst/>
          </a:prstGeom>
        </p:spPr>
        <p:txBody>
          <a:bodyPr wrap="none">
            <a:spAutoFit/>
          </a:bodyPr>
          <a:lstStyle/>
          <a:p>
            <a:pPr>
              <a:lnSpc>
                <a:spcPct val="150000"/>
              </a:lnSpc>
            </a:pPr>
            <a:r>
              <a:rPr lang="en-US" altLang="zh-CN" sz="2800" b="1" dirty="0">
                <a:solidFill>
                  <a:srgbClr val="000000"/>
                </a:solidFill>
              </a:rPr>
              <a:t>2</a:t>
            </a:r>
            <a:r>
              <a:rPr lang="zh-CN" altLang="en-US" sz="2800" b="1" dirty="0">
                <a:solidFill>
                  <a:srgbClr val="000000"/>
                </a:solidFill>
              </a:rPr>
              <a:t>．删除单元格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971600" y="1988840"/>
            <a:ext cx="7848872" cy="1754326"/>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a:t>
            </a:r>
            <a:r>
              <a:rPr lang="en-US" altLang="zh-CN" sz="2400" dirty="0">
                <a:solidFill>
                  <a:srgbClr val="000000"/>
                </a:solidFill>
              </a:rPr>
              <a:t> </a:t>
            </a:r>
            <a:r>
              <a:rPr lang="zh-CN" altLang="en-US" sz="2400" dirty="0" smtClean="0">
                <a:solidFill>
                  <a:srgbClr val="000000"/>
                </a:solidFill>
              </a:rPr>
              <a:t>选择单元格</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功能</a:t>
            </a:r>
            <a:r>
              <a:rPr lang="zh-CN" altLang="en-US" sz="2400" dirty="0">
                <a:solidFill>
                  <a:srgbClr val="000000"/>
                </a:solidFill>
              </a:rPr>
              <a:t>区</a:t>
            </a:r>
            <a:r>
              <a:rPr lang="en-US" altLang="zh-CN" sz="2400" dirty="0">
                <a:solidFill>
                  <a:srgbClr val="000000"/>
                </a:solidFill>
              </a:rPr>
              <a:t>】</a:t>
            </a:r>
            <a:r>
              <a:rPr lang="zh-CN" altLang="en-US" sz="2400" dirty="0">
                <a:solidFill>
                  <a:srgbClr val="FF0000"/>
                </a:solidFill>
              </a:rPr>
              <a:t>→</a:t>
            </a:r>
            <a:r>
              <a:rPr lang="en-US" altLang="zh-CN" sz="2400" dirty="0">
                <a:solidFill>
                  <a:srgbClr val="000000"/>
                </a:solidFill>
              </a:rPr>
              <a:t>【</a:t>
            </a:r>
            <a:r>
              <a:rPr lang="zh-CN" altLang="en-US" sz="2400" dirty="0">
                <a:solidFill>
                  <a:srgbClr val="000000"/>
                </a:solidFill>
              </a:rPr>
              <a:t>开始</a:t>
            </a:r>
            <a:r>
              <a:rPr lang="en-US" altLang="zh-CN" sz="2400" dirty="0">
                <a:solidFill>
                  <a:srgbClr val="000000"/>
                </a:solidFill>
              </a:rPr>
              <a:t>】</a:t>
            </a:r>
            <a:r>
              <a:rPr lang="zh-CN" altLang="en-US" sz="2400" dirty="0">
                <a:solidFill>
                  <a:srgbClr val="000000"/>
                </a:solidFill>
              </a:rPr>
              <a:t>选项卡</a:t>
            </a:r>
            <a:r>
              <a:rPr lang="zh-CN" altLang="en-US" sz="2400" dirty="0">
                <a:solidFill>
                  <a:srgbClr val="FF0000"/>
                </a:solidFill>
              </a:rPr>
              <a:t>→</a:t>
            </a:r>
            <a:r>
              <a:rPr lang="en-US" altLang="zh-CN" sz="2400" dirty="0">
                <a:solidFill>
                  <a:srgbClr val="000000"/>
                </a:solidFill>
              </a:rPr>
              <a:t>【</a:t>
            </a:r>
            <a:r>
              <a:rPr lang="zh-CN" altLang="en-US" sz="2400" dirty="0">
                <a:solidFill>
                  <a:srgbClr val="000000"/>
                </a:solidFill>
              </a:rPr>
              <a:t>单元格</a:t>
            </a:r>
            <a:r>
              <a:rPr lang="en-US" altLang="zh-CN" sz="2400" dirty="0">
                <a:solidFill>
                  <a:srgbClr val="000000"/>
                </a:solidFill>
              </a:rPr>
              <a:t>】</a:t>
            </a:r>
            <a:r>
              <a:rPr lang="zh-CN" altLang="en-US" sz="2400" dirty="0">
                <a:solidFill>
                  <a:srgbClr val="000000"/>
                </a:solidFill>
              </a:rPr>
              <a:t>组</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删除</a:t>
            </a:r>
            <a:r>
              <a:rPr lang="en-US" altLang="zh-CN" sz="2400" dirty="0" smtClean="0">
                <a:solidFill>
                  <a:srgbClr val="000000"/>
                </a:solidFill>
              </a:rPr>
              <a:t>】</a:t>
            </a:r>
            <a:r>
              <a:rPr lang="zh-CN" altLang="en-US" sz="2400" dirty="0" smtClean="0">
                <a:solidFill>
                  <a:srgbClr val="000000"/>
                </a:solidFill>
              </a:rPr>
              <a:t>按钮</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删除单元格</a:t>
            </a:r>
            <a:r>
              <a:rPr lang="en-US" altLang="zh-CN" sz="2400" dirty="0" smtClean="0">
                <a:solidFill>
                  <a:srgbClr val="000000"/>
                </a:solidFill>
              </a:rPr>
              <a:t>】</a:t>
            </a:r>
            <a:r>
              <a:rPr lang="zh-CN" altLang="en-US" sz="2400" dirty="0">
                <a:solidFill>
                  <a:srgbClr val="000000"/>
                </a:solidFill>
              </a:rPr>
              <a:t>命令</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smtClean="0">
                <a:solidFill>
                  <a:srgbClr val="000000"/>
                </a:solidFill>
              </a:rPr>
              <a:t>：右键单击选中的单元格</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969356" cy="654988"/>
          </a:xfrm>
          <a:prstGeom prst="rect">
            <a:avLst/>
          </a:prstGeom>
        </p:spPr>
        <p:txBody>
          <a:bodyPr wrap="none">
            <a:spAutoFit/>
          </a:bodyPr>
          <a:lstStyle/>
          <a:p>
            <a:pPr>
              <a:lnSpc>
                <a:spcPct val="150000"/>
              </a:lnSpc>
            </a:pPr>
            <a:r>
              <a:rPr lang="en-US" altLang="zh-CN" sz="2800" b="1" dirty="0">
                <a:solidFill>
                  <a:srgbClr val="000000"/>
                </a:solidFill>
              </a:rPr>
              <a:t>6.3.3 </a:t>
            </a:r>
            <a:r>
              <a:rPr lang="zh-CN" altLang="en-US" sz="2800" b="1" dirty="0">
                <a:solidFill>
                  <a:srgbClr val="000000"/>
                </a:solidFill>
              </a:rPr>
              <a:t>移动与复制单元格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1259632" y="1988840"/>
            <a:ext cx="6696744"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1</a:t>
            </a:r>
            <a:r>
              <a:rPr lang="zh-CN" altLang="en-US" sz="2400" b="1" dirty="0">
                <a:solidFill>
                  <a:srgbClr val="000000"/>
                </a:solidFill>
              </a:rPr>
              <a:t>．使用功能</a:t>
            </a:r>
            <a:r>
              <a:rPr lang="zh-CN" altLang="en-US" sz="2400" b="1" dirty="0" smtClean="0">
                <a:solidFill>
                  <a:srgbClr val="000000"/>
                </a:solidFill>
              </a:rPr>
              <a:t>区的剪切和粘贴命令</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2</a:t>
            </a:r>
            <a:r>
              <a:rPr lang="zh-CN" altLang="en-US" sz="2400" b="1" dirty="0">
                <a:solidFill>
                  <a:srgbClr val="000000"/>
                </a:solidFill>
              </a:rPr>
              <a:t>．使用</a:t>
            </a:r>
            <a:r>
              <a:rPr lang="zh-CN" altLang="en-US" sz="2400" b="1" dirty="0" smtClean="0">
                <a:solidFill>
                  <a:srgbClr val="000000"/>
                </a:solidFill>
              </a:rPr>
              <a:t>快捷键</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3</a:t>
            </a:r>
            <a:r>
              <a:rPr lang="zh-CN" altLang="en-US" sz="2400" b="1" dirty="0">
                <a:solidFill>
                  <a:srgbClr val="000000"/>
                </a:solidFill>
              </a:rPr>
              <a:t>．</a:t>
            </a:r>
            <a:r>
              <a:rPr lang="zh-CN" altLang="en-US" sz="2400" b="1" dirty="0" smtClean="0">
                <a:solidFill>
                  <a:srgbClr val="000000"/>
                </a:solidFill>
              </a:rPr>
              <a:t>使用右键菜单</a:t>
            </a: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969356" cy="654988"/>
          </a:xfrm>
          <a:prstGeom prst="rect">
            <a:avLst/>
          </a:prstGeom>
        </p:spPr>
        <p:txBody>
          <a:bodyPr wrap="none">
            <a:spAutoFit/>
          </a:bodyPr>
          <a:lstStyle/>
          <a:p>
            <a:pPr>
              <a:lnSpc>
                <a:spcPct val="150000"/>
              </a:lnSpc>
            </a:pPr>
            <a:r>
              <a:rPr lang="en-US" altLang="zh-CN" sz="2800" b="1" dirty="0">
                <a:solidFill>
                  <a:srgbClr val="000000"/>
                </a:solidFill>
              </a:rPr>
              <a:t>6.3.4 </a:t>
            </a:r>
            <a:r>
              <a:rPr lang="zh-CN" altLang="en-US" sz="2800" b="1" dirty="0">
                <a:solidFill>
                  <a:srgbClr val="000000"/>
                </a:solidFill>
              </a:rPr>
              <a:t>合并与拆分单元格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1259632" y="1988840"/>
            <a:ext cx="6696744"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1</a:t>
            </a:r>
            <a:r>
              <a:rPr lang="zh-CN" altLang="en-US" sz="2400" b="1" dirty="0">
                <a:solidFill>
                  <a:srgbClr val="000000"/>
                </a:solidFill>
              </a:rPr>
              <a:t>．合并</a:t>
            </a:r>
            <a:r>
              <a:rPr lang="zh-CN" altLang="en-US" sz="2400" b="1" dirty="0" smtClean="0">
                <a:solidFill>
                  <a:srgbClr val="000000"/>
                </a:solidFill>
              </a:rPr>
              <a:t>单元格</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2</a:t>
            </a:r>
            <a:r>
              <a:rPr lang="zh-CN" altLang="en-US" sz="2400" b="1" dirty="0">
                <a:solidFill>
                  <a:srgbClr val="000000"/>
                </a:solidFill>
              </a:rPr>
              <a:t>．拆分</a:t>
            </a:r>
            <a:r>
              <a:rPr lang="zh-CN" altLang="en-US" sz="2400" b="1" dirty="0" smtClean="0">
                <a:solidFill>
                  <a:srgbClr val="000000"/>
                </a:solidFill>
              </a:rPr>
              <a:t>单元格</a:t>
            </a:r>
            <a:endParaRPr lang="en-US" altLang="zh-CN" sz="2400" b="1" dirty="0" smtClean="0">
              <a:solidFill>
                <a:srgbClr val="00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549096" cy="654988"/>
          </a:xfrm>
          <a:prstGeom prst="rect">
            <a:avLst/>
          </a:prstGeom>
        </p:spPr>
        <p:txBody>
          <a:bodyPr wrap="none">
            <a:spAutoFit/>
          </a:bodyPr>
          <a:lstStyle/>
          <a:p>
            <a:pPr>
              <a:lnSpc>
                <a:spcPct val="150000"/>
              </a:lnSpc>
            </a:pPr>
            <a:r>
              <a:rPr lang="en-US" altLang="zh-CN" sz="2800" b="1" dirty="0">
                <a:solidFill>
                  <a:srgbClr val="000000"/>
                </a:solidFill>
              </a:rPr>
              <a:t>1</a:t>
            </a:r>
            <a:r>
              <a:rPr lang="zh-CN" altLang="en-US" sz="2800" b="1" dirty="0">
                <a:solidFill>
                  <a:srgbClr val="000000"/>
                </a:solidFill>
              </a:rPr>
              <a:t>．合并单元格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971600" y="1988840"/>
            <a:ext cx="7848872" cy="2308324"/>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a:t>
            </a:r>
            <a:r>
              <a:rPr lang="en-US" altLang="zh-CN" sz="2400" dirty="0">
                <a:solidFill>
                  <a:srgbClr val="000000"/>
                </a:solidFill>
              </a:rPr>
              <a:t> </a:t>
            </a:r>
            <a:r>
              <a:rPr lang="zh-CN" altLang="en-US" sz="2400" dirty="0" smtClean="0">
                <a:solidFill>
                  <a:srgbClr val="000000"/>
                </a:solidFill>
              </a:rPr>
              <a:t>选择单元格</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功能</a:t>
            </a:r>
            <a:r>
              <a:rPr lang="zh-CN" altLang="en-US" sz="2400" dirty="0">
                <a:solidFill>
                  <a:srgbClr val="000000"/>
                </a:solidFill>
              </a:rPr>
              <a:t>区</a:t>
            </a:r>
            <a:r>
              <a:rPr lang="en-US" altLang="zh-CN" sz="2400" dirty="0">
                <a:solidFill>
                  <a:srgbClr val="000000"/>
                </a:solidFill>
              </a:rPr>
              <a:t>】</a:t>
            </a:r>
            <a:r>
              <a:rPr lang="zh-CN" altLang="en-US" sz="2400" dirty="0">
                <a:solidFill>
                  <a:srgbClr val="FF0000"/>
                </a:solidFill>
              </a:rPr>
              <a:t>→</a:t>
            </a:r>
            <a:r>
              <a:rPr lang="en-US" altLang="zh-CN" sz="2400" dirty="0">
                <a:solidFill>
                  <a:srgbClr val="000000"/>
                </a:solidFill>
              </a:rPr>
              <a:t>【</a:t>
            </a:r>
            <a:r>
              <a:rPr lang="zh-CN" altLang="en-US" sz="2400" dirty="0">
                <a:solidFill>
                  <a:srgbClr val="000000"/>
                </a:solidFill>
              </a:rPr>
              <a:t>开始</a:t>
            </a:r>
            <a:r>
              <a:rPr lang="en-US" altLang="zh-CN" sz="2400" dirty="0">
                <a:solidFill>
                  <a:srgbClr val="000000"/>
                </a:solidFill>
              </a:rPr>
              <a:t>】</a:t>
            </a:r>
            <a:r>
              <a:rPr lang="zh-CN" altLang="en-US" sz="2400" dirty="0">
                <a:solidFill>
                  <a:srgbClr val="000000"/>
                </a:solidFill>
              </a:rPr>
              <a:t>选项卡</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对齐方式</a:t>
            </a:r>
            <a:r>
              <a:rPr lang="en-US" altLang="zh-CN" sz="2400" dirty="0" smtClean="0">
                <a:solidFill>
                  <a:srgbClr val="000000"/>
                </a:solidFill>
              </a:rPr>
              <a:t>】</a:t>
            </a:r>
            <a:r>
              <a:rPr lang="zh-CN" altLang="en-US" sz="2400" dirty="0">
                <a:solidFill>
                  <a:srgbClr val="000000"/>
                </a:solidFill>
              </a:rPr>
              <a:t>组</a:t>
            </a:r>
            <a:r>
              <a:rPr lang="zh-CN" altLang="en-US" sz="2400" dirty="0">
                <a:solidFill>
                  <a:srgbClr val="FF0000"/>
                </a:solidFill>
              </a:rPr>
              <a:t>→</a:t>
            </a:r>
            <a:r>
              <a:rPr lang="en-US" altLang="zh-CN" sz="2400" dirty="0" smtClean="0">
                <a:solidFill>
                  <a:srgbClr val="000000"/>
                </a:solidFill>
              </a:rPr>
              <a:t>【</a:t>
            </a:r>
            <a:r>
              <a:rPr lang="zh-CN" altLang="en-US" sz="2400" dirty="0">
                <a:solidFill>
                  <a:srgbClr val="000000"/>
                </a:solidFill>
              </a:rPr>
              <a:t>合并后居中</a:t>
            </a:r>
            <a:r>
              <a:rPr lang="en-US" altLang="zh-CN" sz="2400" dirty="0" smtClean="0">
                <a:solidFill>
                  <a:srgbClr val="000000"/>
                </a:solidFill>
              </a:rPr>
              <a:t>】</a:t>
            </a:r>
            <a:r>
              <a:rPr lang="zh-CN" altLang="en-US" sz="2400" dirty="0" smtClean="0">
                <a:solidFill>
                  <a:srgbClr val="000000"/>
                </a:solidFill>
              </a:rPr>
              <a:t>按钮</a:t>
            </a:r>
            <a:r>
              <a:rPr lang="zh-CN" altLang="en-US" sz="2400" dirty="0" smtClean="0">
                <a:solidFill>
                  <a:srgbClr val="FF0000"/>
                </a:solidFill>
              </a:rPr>
              <a:t>。</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smtClean="0">
                <a:solidFill>
                  <a:srgbClr val="000000"/>
                </a:solidFill>
              </a:rPr>
              <a:t>：右键单击选中的单元格区域</a:t>
            </a:r>
            <a:r>
              <a:rPr lang="zh-CN" altLang="en-US" sz="2400" dirty="0" smtClean="0">
                <a:solidFill>
                  <a:srgbClr val="FF0000"/>
                </a:solidFill>
              </a:rPr>
              <a:t>→</a:t>
            </a:r>
            <a:r>
              <a:rPr lang="en-US" altLang="zh-CN" sz="2400" dirty="0" smtClean="0"/>
              <a:t>【</a:t>
            </a:r>
            <a:r>
              <a:rPr lang="zh-CN" altLang="en-US" sz="2400" dirty="0" smtClean="0"/>
              <a:t>设置</a:t>
            </a:r>
            <a:r>
              <a:rPr lang="zh-CN" altLang="en-US" sz="2400" dirty="0" smtClean="0">
                <a:solidFill>
                  <a:srgbClr val="000000"/>
                </a:solidFill>
              </a:rPr>
              <a:t>单元格格式</a:t>
            </a:r>
            <a:r>
              <a:rPr lang="en-US" altLang="zh-CN" sz="2400" dirty="0" smtClean="0">
                <a:solidFill>
                  <a:srgbClr val="000000"/>
                </a:solidFill>
              </a:rPr>
              <a:t>】</a:t>
            </a:r>
            <a:r>
              <a:rPr lang="zh-CN" altLang="en-US" sz="2400" dirty="0" smtClean="0">
                <a:solidFill>
                  <a:srgbClr val="000000"/>
                </a:solidFill>
              </a:rPr>
              <a:t>命令</a:t>
            </a:r>
            <a:r>
              <a:rPr lang="zh-CN" altLang="en-US" sz="2400" dirty="0">
                <a:solidFill>
                  <a:srgbClr val="FF0000"/>
                </a:solidFill>
              </a:rPr>
              <a:t>→ </a:t>
            </a:r>
            <a:r>
              <a:rPr lang="en-US" altLang="zh-CN" sz="2400" dirty="0" smtClean="0">
                <a:solidFill>
                  <a:srgbClr val="000000"/>
                </a:solidFill>
              </a:rPr>
              <a:t>【</a:t>
            </a:r>
            <a:r>
              <a:rPr lang="zh-CN" altLang="en-US" sz="2400" dirty="0" smtClean="0">
                <a:solidFill>
                  <a:srgbClr val="000000"/>
                </a:solidFill>
              </a:rPr>
              <a:t>对齐</a:t>
            </a:r>
            <a:r>
              <a:rPr lang="en-US" altLang="zh-CN" sz="2400" dirty="0" smtClean="0">
                <a:solidFill>
                  <a:srgbClr val="000000"/>
                </a:solidFill>
              </a:rPr>
              <a:t>】</a:t>
            </a:r>
            <a:r>
              <a:rPr lang="zh-CN" altLang="en-US" sz="2400" dirty="0" smtClean="0">
                <a:solidFill>
                  <a:srgbClr val="000000"/>
                </a:solidFill>
              </a:rPr>
              <a:t>选项卡</a:t>
            </a:r>
            <a:r>
              <a:rPr lang="zh-CN" altLang="en-US" sz="2400" dirty="0">
                <a:solidFill>
                  <a:srgbClr val="FF0000"/>
                </a:solidFill>
              </a:rPr>
              <a:t>→ </a:t>
            </a:r>
            <a:r>
              <a:rPr lang="en-US" altLang="zh-CN" sz="2400" dirty="0" smtClean="0">
                <a:solidFill>
                  <a:srgbClr val="000000"/>
                </a:solidFill>
              </a:rPr>
              <a:t>【</a:t>
            </a:r>
            <a:r>
              <a:rPr lang="zh-CN" altLang="en-US" sz="2400" dirty="0" smtClean="0">
                <a:solidFill>
                  <a:srgbClr val="000000"/>
                </a:solidFill>
              </a:rPr>
              <a:t>合并单元格</a:t>
            </a:r>
            <a:r>
              <a:rPr lang="en-US" altLang="zh-CN" sz="2400" dirty="0" smtClean="0">
                <a:solidFill>
                  <a:srgbClr val="000000"/>
                </a:solidFill>
              </a:rPr>
              <a:t>】</a:t>
            </a:r>
            <a:r>
              <a:rPr lang="zh-CN" altLang="en-US" sz="2400" dirty="0" smtClean="0">
                <a:solidFill>
                  <a:srgbClr val="000000"/>
                </a:solidFill>
              </a:rPr>
              <a:t>命令</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5929828" cy="654988"/>
          </a:xfrm>
          <a:prstGeom prst="rect">
            <a:avLst/>
          </a:prstGeom>
        </p:spPr>
        <p:txBody>
          <a:bodyPr wrap="none">
            <a:spAutoFit/>
          </a:bodyPr>
          <a:lstStyle/>
          <a:p>
            <a:pPr>
              <a:lnSpc>
                <a:spcPct val="150000"/>
              </a:lnSpc>
            </a:pPr>
            <a:r>
              <a:rPr lang="zh-CN" altLang="en-US" sz="2800" b="1" dirty="0"/>
              <a:t>补充：为</a:t>
            </a:r>
            <a:r>
              <a:rPr lang="en-US" altLang="zh-CN" sz="2800" b="1" dirty="0"/>
              <a:t>【</a:t>
            </a:r>
            <a:r>
              <a:rPr lang="zh-CN" altLang="en-US" sz="2800" b="1" dirty="0"/>
              <a:t>合并后居中</a:t>
            </a:r>
            <a:r>
              <a:rPr lang="en-US" altLang="zh-CN" sz="2800" b="1" dirty="0"/>
              <a:t>】</a:t>
            </a:r>
            <a:r>
              <a:rPr lang="zh-CN" altLang="en-US" sz="2800" b="1" dirty="0"/>
              <a:t>定义快捷键</a:t>
            </a:r>
            <a:endParaRPr lang="zh-CN" altLang="en-US"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971600" y="1772816"/>
            <a:ext cx="7848872" cy="646331"/>
          </a:xfrm>
          <a:prstGeom prst="rect">
            <a:avLst/>
          </a:prstGeom>
        </p:spPr>
        <p:txBody>
          <a:bodyPr wrap="square">
            <a:spAutoFit/>
          </a:bodyPr>
          <a:lstStyle/>
          <a:p>
            <a:pPr>
              <a:lnSpc>
                <a:spcPct val="150000"/>
              </a:lnSpc>
            </a:pPr>
            <a:r>
              <a:rPr lang="en-US" altLang="zh-CN" sz="2400" dirty="0"/>
              <a:t>【</a:t>
            </a:r>
            <a:r>
              <a:rPr lang="zh-CN" altLang="en-US" sz="2400" dirty="0"/>
              <a:t>自定义快速访问工具栏</a:t>
            </a:r>
            <a:r>
              <a:rPr lang="en-US" altLang="zh-CN" sz="2400" dirty="0"/>
              <a:t>】</a:t>
            </a:r>
            <a:r>
              <a:rPr lang="zh-CN" altLang="en-US" sz="2400" dirty="0"/>
              <a:t>→</a:t>
            </a:r>
            <a:r>
              <a:rPr lang="en-US" altLang="zh-CN" sz="2400" dirty="0"/>
              <a:t>【</a:t>
            </a:r>
            <a:r>
              <a:rPr lang="zh-CN" altLang="en-US" sz="2400" dirty="0"/>
              <a:t>其他命令</a:t>
            </a:r>
            <a:r>
              <a:rPr lang="en-US" altLang="zh-CN" sz="2400" dirty="0" smtClean="0"/>
              <a:t>】</a:t>
            </a:r>
            <a:r>
              <a:rPr lang="zh-CN" altLang="en-US" sz="2400" dirty="0" smtClean="0"/>
              <a:t>，按下图操作。</a:t>
            </a:r>
            <a:endParaRPr lang="en-US" altLang="zh-CN" sz="2400" dirty="0" smtClean="0">
              <a:solidFill>
                <a:srgbClr val="000000"/>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623" y="2414077"/>
            <a:ext cx="4758282" cy="382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167" y="2886074"/>
            <a:ext cx="2404155" cy="470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5929828" cy="654988"/>
          </a:xfrm>
          <a:prstGeom prst="rect">
            <a:avLst/>
          </a:prstGeom>
        </p:spPr>
        <p:txBody>
          <a:bodyPr wrap="none">
            <a:spAutoFit/>
          </a:bodyPr>
          <a:lstStyle/>
          <a:p>
            <a:pPr>
              <a:lnSpc>
                <a:spcPct val="150000"/>
              </a:lnSpc>
            </a:pPr>
            <a:r>
              <a:rPr lang="zh-CN" altLang="en-US" sz="2800" b="1" dirty="0"/>
              <a:t>补充：为</a:t>
            </a:r>
            <a:r>
              <a:rPr lang="en-US" altLang="zh-CN" sz="2800" b="1" dirty="0"/>
              <a:t>【</a:t>
            </a:r>
            <a:r>
              <a:rPr lang="zh-CN" altLang="en-US" sz="2800" b="1" dirty="0"/>
              <a:t>合并后居中</a:t>
            </a:r>
            <a:r>
              <a:rPr lang="en-US" altLang="zh-CN" sz="2800" b="1" dirty="0"/>
              <a:t>】</a:t>
            </a:r>
            <a:r>
              <a:rPr lang="zh-CN" altLang="en-US" sz="2800" b="1" dirty="0"/>
              <a:t>定义快捷键</a:t>
            </a:r>
            <a:endParaRPr lang="zh-CN" altLang="en-US"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971600" y="1772816"/>
            <a:ext cx="7848872" cy="577850"/>
          </a:xfrm>
          <a:prstGeom prst="rect">
            <a:avLst/>
          </a:prstGeom>
        </p:spPr>
        <p:txBody>
          <a:bodyPr wrap="square">
            <a:spAutoFit/>
          </a:bodyPr>
          <a:lstStyle/>
          <a:p>
            <a:pPr>
              <a:lnSpc>
                <a:spcPct val="150000"/>
              </a:lnSpc>
            </a:pPr>
            <a:r>
              <a:rPr lang="zh-CN" altLang="en-US" sz="2400" dirty="0" smtClean="0">
                <a:solidFill>
                  <a:srgbClr val="000000"/>
                </a:solidFill>
              </a:rPr>
              <a:t>按下</a:t>
            </a:r>
            <a:r>
              <a:rPr lang="en-US" altLang="zh-CN" sz="2400" dirty="0" smtClean="0">
                <a:solidFill>
                  <a:srgbClr val="000000"/>
                </a:solidFill>
              </a:rPr>
              <a:t>【Alt】</a:t>
            </a:r>
            <a:r>
              <a:rPr lang="zh-CN" altLang="en-US" sz="2400" dirty="0" smtClean="0">
                <a:solidFill>
                  <a:srgbClr val="000000"/>
                </a:solidFill>
              </a:rPr>
              <a:t>，将显示下图，则快捷键为</a:t>
            </a:r>
            <a:r>
              <a:rPr lang="en-US" altLang="zh-CN" sz="2400" dirty="0">
                <a:solidFill>
                  <a:srgbClr val="000000"/>
                </a:solidFill>
              </a:rPr>
              <a:t>【 Alt </a:t>
            </a:r>
            <a:r>
              <a:rPr lang="en-US" altLang="zh-CN" sz="2400" dirty="0" smtClean="0">
                <a:solidFill>
                  <a:srgbClr val="000000"/>
                </a:solidFill>
              </a:rPr>
              <a:t>+5】</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904" y="3301552"/>
            <a:ext cx="4242264" cy="83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549096" cy="654988"/>
          </a:xfrm>
          <a:prstGeom prst="rect">
            <a:avLst/>
          </a:prstGeom>
        </p:spPr>
        <p:txBody>
          <a:bodyPr wrap="none">
            <a:spAutoFit/>
          </a:bodyPr>
          <a:lstStyle/>
          <a:p>
            <a:pPr>
              <a:lnSpc>
                <a:spcPct val="150000"/>
              </a:lnSpc>
            </a:pPr>
            <a:r>
              <a:rPr lang="en-US" altLang="zh-CN" sz="2800" b="1" dirty="0">
                <a:solidFill>
                  <a:srgbClr val="000000"/>
                </a:solidFill>
              </a:rPr>
              <a:t>2</a:t>
            </a:r>
            <a:r>
              <a:rPr lang="zh-CN" altLang="en-US" sz="2800" b="1" dirty="0">
                <a:solidFill>
                  <a:srgbClr val="000000"/>
                </a:solidFill>
              </a:rPr>
              <a:t>．拆分单元格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971600" y="1988840"/>
            <a:ext cx="7848872" cy="2308324"/>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a:t>
            </a:r>
            <a:r>
              <a:rPr lang="en-US" altLang="zh-CN" sz="2400" dirty="0">
                <a:solidFill>
                  <a:srgbClr val="000000"/>
                </a:solidFill>
              </a:rPr>
              <a:t> </a:t>
            </a:r>
            <a:r>
              <a:rPr lang="zh-CN" altLang="en-US" sz="2400" dirty="0" smtClean="0">
                <a:solidFill>
                  <a:srgbClr val="000000"/>
                </a:solidFill>
              </a:rPr>
              <a:t>选择合并的单元格</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功能</a:t>
            </a:r>
            <a:r>
              <a:rPr lang="zh-CN" altLang="en-US" sz="2400" dirty="0">
                <a:solidFill>
                  <a:srgbClr val="000000"/>
                </a:solidFill>
              </a:rPr>
              <a:t>区</a:t>
            </a:r>
            <a:r>
              <a:rPr lang="en-US" altLang="zh-CN" sz="2400" dirty="0">
                <a:solidFill>
                  <a:srgbClr val="000000"/>
                </a:solidFill>
              </a:rPr>
              <a:t>】</a:t>
            </a:r>
            <a:r>
              <a:rPr lang="zh-CN" altLang="en-US" sz="2400" dirty="0">
                <a:solidFill>
                  <a:srgbClr val="FF0000"/>
                </a:solidFill>
              </a:rPr>
              <a:t>→</a:t>
            </a:r>
            <a:r>
              <a:rPr lang="en-US" altLang="zh-CN" sz="2400" dirty="0">
                <a:solidFill>
                  <a:srgbClr val="000000"/>
                </a:solidFill>
              </a:rPr>
              <a:t>【</a:t>
            </a:r>
            <a:r>
              <a:rPr lang="zh-CN" altLang="en-US" sz="2400" dirty="0">
                <a:solidFill>
                  <a:srgbClr val="000000"/>
                </a:solidFill>
              </a:rPr>
              <a:t>开始</a:t>
            </a:r>
            <a:r>
              <a:rPr lang="en-US" altLang="zh-CN" sz="2400" dirty="0">
                <a:solidFill>
                  <a:srgbClr val="000000"/>
                </a:solidFill>
              </a:rPr>
              <a:t>】</a:t>
            </a:r>
            <a:r>
              <a:rPr lang="zh-CN" altLang="en-US" sz="2400" dirty="0">
                <a:solidFill>
                  <a:srgbClr val="000000"/>
                </a:solidFill>
              </a:rPr>
              <a:t>选项卡</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对齐方式</a:t>
            </a:r>
            <a:r>
              <a:rPr lang="en-US" altLang="zh-CN" sz="2400" dirty="0" smtClean="0">
                <a:solidFill>
                  <a:srgbClr val="000000"/>
                </a:solidFill>
              </a:rPr>
              <a:t>】</a:t>
            </a:r>
            <a:r>
              <a:rPr lang="zh-CN" altLang="en-US" sz="2400" dirty="0">
                <a:solidFill>
                  <a:srgbClr val="000000"/>
                </a:solidFill>
              </a:rPr>
              <a:t>组</a:t>
            </a:r>
            <a:r>
              <a:rPr lang="zh-CN" altLang="en-US" sz="2400" dirty="0">
                <a:solidFill>
                  <a:srgbClr val="FF0000"/>
                </a:solidFill>
              </a:rPr>
              <a:t>→</a:t>
            </a:r>
            <a:r>
              <a:rPr lang="en-US" altLang="zh-CN" sz="2400" dirty="0" smtClean="0">
                <a:solidFill>
                  <a:srgbClr val="000000"/>
                </a:solidFill>
              </a:rPr>
              <a:t>【</a:t>
            </a:r>
            <a:r>
              <a:rPr lang="zh-CN" altLang="en-US" sz="2400" dirty="0">
                <a:solidFill>
                  <a:srgbClr val="000000"/>
                </a:solidFill>
              </a:rPr>
              <a:t>合并后居中</a:t>
            </a:r>
            <a:r>
              <a:rPr lang="en-US" altLang="zh-CN" sz="2400" dirty="0" smtClean="0">
                <a:solidFill>
                  <a:srgbClr val="000000"/>
                </a:solidFill>
              </a:rPr>
              <a:t>】</a:t>
            </a:r>
            <a:r>
              <a:rPr lang="zh-CN" altLang="en-US" sz="2400" dirty="0" smtClean="0">
                <a:solidFill>
                  <a:srgbClr val="000000"/>
                </a:solidFill>
              </a:rPr>
              <a:t>按钮</a:t>
            </a:r>
            <a:r>
              <a:rPr lang="zh-CN" altLang="en-US" sz="2400" dirty="0" smtClean="0">
                <a:solidFill>
                  <a:srgbClr val="FF0000"/>
                </a:solidFill>
              </a:rPr>
              <a:t>。</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a:solidFill>
                  <a:srgbClr val="000000"/>
                </a:solidFill>
              </a:rPr>
              <a:t>：右键单击选中的单元格区域</a:t>
            </a:r>
            <a:r>
              <a:rPr lang="zh-CN" altLang="en-US" sz="2400" dirty="0">
                <a:solidFill>
                  <a:srgbClr val="FF0000"/>
                </a:solidFill>
              </a:rPr>
              <a:t>→</a:t>
            </a:r>
            <a:r>
              <a:rPr lang="en-US" altLang="zh-CN" sz="2400" dirty="0"/>
              <a:t>【</a:t>
            </a:r>
            <a:r>
              <a:rPr lang="zh-CN" altLang="en-US" sz="2400" dirty="0"/>
              <a:t>设置</a:t>
            </a:r>
            <a:r>
              <a:rPr lang="zh-CN" altLang="en-US" sz="2400" dirty="0">
                <a:solidFill>
                  <a:srgbClr val="000000"/>
                </a:solidFill>
              </a:rPr>
              <a:t>单元格格式</a:t>
            </a:r>
            <a:r>
              <a:rPr lang="en-US" altLang="zh-CN" sz="2400" dirty="0">
                <a:solidFill>
                  <a:srgbClr val="000000"/>
                </a:solidFill>
              </a:rPr>
              <a:t>】</a:t>
            </a:r>
            <a:r>
              <a:rPr lang="zh-CN" altLang="en-US" sz="2400" dirty="0">
                <a:solidFill>
                  <a:srgbClr val="000000"/>
                </a:solidFill>
              </a:rPr>
              <a:t>命令</a:t>
            </a:r>
            <a:r>
              <a:rPr lang="zh-CN" altLang="en-US" sz="2400" dirty="0">
                <a:solidFill>
                  <a:srgbClr val="FF0000"/>
                </a:solidFill>
              </a:rPr>
              <a:t>→ </a:t>
            </a:r>
            <a:r>
              <a:rPr lang="en-US" altLang="zh-CN" sz="2400" dirty="0">
                <a:solidFill>
                  <a:srgbClr val="000000"/>
                </a:solidFill>
              </a:rPr>
              <a:t>【</a:t>
            </a:r>
            <a:r>
              <a:rPr lang="zh-CN" altLang="en-US" sz="2400" dirty="0">
                <a:solidFill>
                  <a:srgbClr val="000000"/>
                </a:solidFill>
              </a:rPr>
              <a:t>对齐</a:t>
            </a:r>
            <a:r>
              <a:rPr lang="en-US" altLang="zh-CN" sz="2400" dirty="0">
                <a:solidFill>
                  <a:srgbClr val="000000"/>
                </a:solidFill>
              </a:rPr>
              <a:t>】</a:t>
            </a:r>
            <a:r>
              <a:rPr lang="zh-CN" altLang="en-US" sz="2400" dirty="0">
                <a:solidFill>
                  <a:srgbClr val="000000"/>
                </a:solidFill>
              </a:rPr>
              <a:t>选项卡</a:t>
            </a:r>
            <a:r>
              <a:rPr lang="zh-CN" altLang="en-US" sz="2400" dirty="0" smtClean="0">
                <a:solidFill>
                  <a:srgbClr val="FF0000"/>
                </a:solidFill>
              </a:rPr>
              <a:t>→</a:t>
            </a:r>
            <a:r>
              <a:rPr lang="zh-CN" altLang="en-US" sz="2400" dirty="0" smtClean="0"/>
              <a:t>取消</a:t>
            </a:r>
            <a:r>
              <a:rPr lang="en-US" altLang="zh-CN" sz="2400" dirty="0" smtClean="0">
                <a:solidFill>
                  <a:srgbClr val="000000"/>
                </a:solidFill>
              </a:rPr>
              <a:t>【</a:t>
            </a:r>
            <a:r>
              <a:rPr lang="zh-CN" altLang="en-US" sz="2400" dirty="0">
                <a:solidFill>
                  <a:srgbClr val="000000"/>
                </a:solidFill>
              </a:rPr>
              <a:t>合并单元格</a:t>
            </a:r>
            <a:r>
              <a:rPr lang="en-US" altLang="zh-CN" sz="2400" dirty="0">
                <a:solidFill>
                  <a:srgbClr val="000000"/>
                </a:solidFill>
              </a:rPr>
              <a:t>】</a:t>
            </a:r>
            <a:r>
              <a:rPr lang="zh-CN" altLang="en-US" sz="2400" dirty="0">
                <a:solidFill>
                  <a:srgbClr val="000000"/>
                </a:solidFill>
              </a:rPr>
              <a:t>命令</a:t>
            </a:r>
            <a:endParaRPr lang="en-US" altLang="zh-CN" sz="2400"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906017" cy="654988"/>
          </a:xfrm>
          <a:prstGeom prst="rect">
            <a:avLst/>
          </a:prstGeom>
        </p:spPr>
        <p:txBody>
          <a:bodyPr wrap="none">
            <a:spAutoFit/>
          </a:bodyPr>
          <a:lstStyle/>
          <a:p>
            <a:pPr>
              <a:lnSpc>
                <a:spcPct val="150000"/>
              </a:lnSpc>
            </a:pPr>
            <a:r>
              <a:rPr lang="zh-CN" altLang="en-US" sz="2800" b="1" dirty="0" smtClean="0">
                <a:solidFill>
                  <a:srgbClr val="000000"/>
                </a:solidFill>
              </a:rPr>
              <a:t>重点</a:t>
            </a:r>
            <a:endParaRPr lang="zh-CN" altLang="en-US"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57785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工作簿和工作表的创建和保存</a:t>
            </a:r>
            <a:endParaRPr lang="zh-CN" altLang="en-US" sz="2400" b="1" dirty="0">
              <a:solidFill>
                <a:srgbClr val="000000"/>
              </a:solidFill>
            </a:endParaRPr>
          </a:p>
        </p:txBody>
      </p:sp>
      <p:sp>
        <p:nvSpPr>
          <p:cNvPr id="15" name="矩形 14"/>
          <p:cNvSpPr/>
          <p:nvPr/>
        </p:nvSpPr>
        <p:spPr>
          <a:xfrm>
            <a:off x="1259632" y="2707134"/>
            <a:ext cx="6696744" cy="57785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行、列、单元格的插入、删除和编辑</a:t>
            </a:r>
            <a:endParaRPr lang="zh-CN" altLang="en-US" sz="2400" b="1" dirty="0">
              <a:solidFill>
                <a:srgbClr val="000000"/>
              </a:solidFill>
            </a:endParaRPr>
          </a:p>
        </p:txBody>
      </p:sp>
      <p:sp>
        <p:nvSpPr>
          <p:cNvPr id="16" name="矩形 15"/>
          <p:cNvSpPr/>
          <p:nvPr/>
        </p:nvSpPr>
        <p:spPr>
          <a:xfrm>
            <a:off x="1259632" y="3427214"/>
            <a:ext cx="6696744" cy="57785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数据的输入和编辑</a:t>
            </a:r>
            <a:endParaRPr lang="zh-CN" altLang="en-US" sz="2400" b="1" dirty="0">
              <a:solidFill>
                <a:srgbClr val="000000"/>
              </a:solidFill>
            </a:endParaRPr>
          </a:p>
        </p:txBody>
      </p:sp>
      <p:sp>
        <p:nvSpPr>
          <p:cNvPr id="18" name="矩形 17"/>
          <p:cNvSpPr/>
          <p:nvPr/>
        </p:nvSpPr>
        <p:spPr>
          <a:xfrm>
            <a:off x="1259632" y="4075286"/>
            <a:ext cx="6696744" cy="57785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条件格式</a:t>
            </a:r>
            <a:endParaRPr lang="zh-CN" altLang="en-US" sz="2400" b="1" dirty="0">
              <a:solidFill>
                <a:srgbClr val="000000"/>
              </a:solidFill>
            </a:endParaRPr>
          </a:p>
        </p:txBody>
      </p:sp>
      <p:sp>
        <p:nvSpPr>
          <p:cNvPr id="19" name="矩形 18"/>
          <p:cNvSpPr/>
          <p:nvPr/>
        </p:nvSpPr>
        <p:spPr>
          <a:xfrm>
            <a:off x="1259632" y="4723358"/>
            <a:ext cx="6696744" cy="57785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公式和函数</a:t>
            </a: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887329" cy="654988"/>
          </a:xfrm>
          <a:prstGeom prst="rect">
            <a:avLst/>
          </a:prstGeom>
        </p:spPr>
        <p:txBody>
          <a:bodyPr wrap="none">
            <a:spAutoFit/>
          </a:bodyPr>
          <a:lstStyle/>
          <a:p>
            <a:pPr>
              <a:lnSpc>
                <a:spcPct val="150000"/>
              </a:lnSpc>
            </a:pPr>
            <a:r>
              <a:rPr lang="en-US" altLang="zh-CN" sz="2800" b="1" dirty="0">
                <a:solidFill>
                  <a:srgbClr val="000000"/>
                </a:solidFill>
              </a:rPr>
              <a:t>6.3.5 </a:t>
            </a:r>
            <a:r>
              <a:rPr lang="zh-CN" altLang="en-US" sz="2800" b="1" dirty="0">
                <a:solidFill>
                  <a:srgbClr val="000000"/>
                </a:solidFill>
              </a:rPr>
              <a:t>保护单元格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4" name="矩形 3"/>
          <p:cNvSpPr/>
          <p:nvPr/>
        </p:nvSpPr>
        <p:spPr>
          <a:xfrm>
            <a:off x="666229" y="1916832"/>
            <a:ext cx="7992888" cy="1691104"/>
          </a:xfrm>
          <a:prstGeom prst="rect">
            <a:avLst/>
          </a:prstGeom>
        </p:spPr>
        <p:txBody>
          <a:bodyPr wrap="square">
            <a:spAutoFit/>
          </a:bodyPr>
          <a:lstStyle/>
          <a:p>
            <a:pPr indent="266700" algn="just">
              <a:lnSpc>
                <a:spcPct val="150000"/>
              </a:lnSpc>
              <a:spcAft>
                <a:spcPts val="0"/>
              </a:spcAft>
            </a:pPr>
            <a:r>
              <a:rPr lang="zh-CN" altLang="zh-CN" sz="2400" kern="100" dirty="0">
                <a:latin typeface="Calibri" panose="020F0502020204030204"/>
                <a:ea typeface="宋体" panose="02010600030101010101" pitchFamily="2" charset="-122"/>
                <a:cs typeface="Times New Roman" panose="02020603050405020304"/>
              </a:rPr>
              <a:t>默认状态下，所有单元格都被锁定，</a:t>
            </a:r>
            <a:r>
              <a:rPr lang="zh-CN" altLang="zh-CN" sz="2400" kern="100" dirty="0" smtClean="0">
                <a:latin typeface="Calibri" panose="020F0502020204030204"/>
                <a:ea typeface="宋体" panose="02010600030101010101" pitchFamily="2" charset="-122"/>
                <a:cs typeface="Times New Roman" panose="02020603050405020304"/>
              </a:rPr>
              <a:t>如果</a:t>
            </a:r>
            <a:r>
              <a:rPr lang="zh-CN" altLang="en-US" sz="2400" b="1" kern="100" dirty="0" smtClean="0">
                <a:solidFill>
                  <a:srgbClr val="FF0000"/>
                </a:solidFill>
                <a:latin typeface="Calibri" panose="020F0502020204030204"/>
                <a:ea typeface="宋体" panose="02010600030101010101" pitchFamily="2" charset="-122"/>
                <a:cs typeface="Times New Roman" panose="02020603050405020304"/>
              </a:rPr>
              <a:t>不</a:t>
            </a:r>
            <a:r>
              <a:rPr lang="zh-CN" altLang="zh-CN" sz="2400" b="1" kern="100" dirty="0" smtClean="0">
                <a:solidFill>
                  <a:srgbClr val="FF0000"/>
                </a:solidFill>
                <a:latin typeface="Calibri" panose="020F0502020204030204"/>
                <a:ea typeface="宋体" panose="02010600030101010101" pitchFamily="2" charset="-122"/>
                <a:cs typeface="Times New Roman" panose="02020603050405020304"/>
              </a:rPr>
              <a:t>需要</a:t>
            </a:r>
            <a:r>
              <a:rPr lang="zh-CN" altLang="zh-CN" sz="2400" kern="100" dirty="0">
                <a:latin typeface="Calibri" panose="020F0502020204030204"/>
                <a:ea typeface="宋体" panose="02010600030101010101" pitchFamily="2" charset="-122"/>
                <a:cs typeface="Times New Roman" panose="02020603050405020304"/>
              </a:rPr>
              <a:t>保护单元格，需要</a:t>
            </a:r>
            <a:r>
              <a:rPr lang="zh-CN" altLang="zh-CN" sz="2400" kern="100" dirty="0" smtClean="0">
                <a:latin typeface="Calibri" panose="020F0502020204030204"/>
                <a:ea typeface="宋体" panose="02010600030101010101" pitchFamily="2" charset="-122"/>
                <a:cs typeface="Times New Roman" panose="02020603050405020304"/>
              </a:rPr>
              <a:t>先取消</a:t>
            </a:r>
            <a:r>
              <a:rPr lang="zh-CN" altLang="en-US" sz="2400" kern="100" dirty="0" smtClean="0">
                <a:latin typeface="Calibri" panose="020F0502020204030204"/>
                <a:ea typeface="宋体" panose="02010600030101010101" pitchFamily="2" charset="-122"/>
                <a:cs typeface="Times New Roman" panose="02020603050405020304"/>
              </a:rPr>
              <a:t>对单元格的</a:t>
            </a:r>
            <a:r>
              <a:rPr lang="zh-CN" altLang="zh-CN" sz="2400" kern="100" dirty="0" smtClean="0">
                <a:latin typeface="Calibri" panose="020F0502020204030204"/>
                <a:ea typeface="宋体" panose="02010600030101010101" pitchFamily="2" charset="-122"/>
                <a:cs typeface="Times New Roman" panose="02020603050405020304"/>
              </a:rPr>
              <a:t>锁定</a:t>
            </a:r>
            <a:r>
              <a:rPr lang="zh-CN" altLang="en-US" sz="2400" kern="100" dirty="0" smtClean="0">
                <a:latin typeface="Calibri" panose="020F0502020204030204"/>
                <a:ea typeface="宋体" panose="02010600030101010101" pitchFamily="2" charset="-122"/>
                <a:cs typeface="Times New Roman" panose="02020603050405020304"/>
              </a:rPr>
              <a:t>。</a:t>
            </a:r>
            <a:endParaRPr lang="en-US" altLang="zh-CN" sz="2400" kern="100" dirty="0" smtClean="0">
              <a:latin typeface="Calibri" panose="020F0502020204030204"/>
              <a:ea typeface="宋体" panose="02010600030101010101" pitchFamily="2" charset="-122"/>
              <a:cs typeface="Times New Roman" panose="02020603050405020304"/>
            </a:endParaRPr>
          </a:p>
          <a:p>
            <a:pPr indent="266700" algn="just">
              <a:lnSpc>
                <a:spcPct val="150000"/>
              </a:lnSpc>
              <a:spcAft>
                <a:spcPts val="0"/>
              </a:spcAft>
            </a:pPr>
            <a:r>
              <a:rPr lang="zh-CN" altLang="en-US" sz="2400" b="1" dirty="0" smtClean="0">
                <a:solidFill>
                  <a:srgbClr val="000000"/>
                </a:solidFill>
              </a:rPr>
              <a:t>设置</a:t>
            </a:r>
            <a:r>
              <a:rPr lang="zh-CN" altLang="en-US" sz="2400" b="1" dirty="0">
                <a:solidFill>
                  <a:srgbClr val="000000"/>
                </a:solidFill>
              </a:rPr>
              <a:t>单元格</a:t>
            </a:r>
            <a:r>
              <a:rPr lang="zh-CN" altLang="en-US" sz="2400" b="1" dirty="0" smtClean="0">
                <a:solidFill>
                  <a:srgbClr val="000000"/>
                </a:solidFill>
              </a:rPr>
              <a:t>锁定属性：</a:t>
            </a:r>
            <a:endParaRPr lang="zh-CN" altLang="zh-CN" sz="2400" kern="100" dirty="0">
              <a:effectLst/>
              <a:latin typeface="Calibri" panose="020F0502020204030204"/>
              <a:ea typeface="宋体" panose="02010600030101010101" pitchFamily="2" charset="-122"/>
              <a:cs typeface="Times New Roman" panose="02020603050405020304"/>
            </a:endParaRPr>
          </a:p>
        </p:txBody>
      </p:sp>
      <p:sp>
        <p:nvSpPr>
          <p:cNvPr id="15" name="矩形 14"/>
          <p:cNvSpPr/>
          <p:nvPr/>
        </p:nvSpPr>
        <p:spPr>
          <a:xfrm>
            <a:off x="755576" y="3712964"/>
            <a:ext cx="7848872" cy="2308324"/>
          </a:xfrm>
          <a:prstGeom prst="rect">
            <a:avLst/>
          </a:prstGeom>
        </p:spPr>
        <p:txBody>
          <a:bodyPr wrap="square">
            <a:spAutoFit/>
          </a:bodyPr>
          <a:lstStyle/>
          <a:p>
            <a:pPr algn="just">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dirty="0" smtClean="0">
                <a:solidFill>
                  <a:srgbClr val="000000"/>
                </a:solidFill>
              </a:rPr>
              <a:t>：选择单元格</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功能</a:t>
            </a:r>
            <a:r>
              <a:rPr lang="zh-CN" altLang="en-US" sz="2400" dirty="0">
                <a:solidFill>
                  <a:srgbClr val="000000"/>
                </a:solidFill>
              </a:rPr>
              <a:t>区</a:t>
            </a:r>
            <a:r>
              <a:rPr lang="en-US" altLang="zh-CN" sz="2400" dirty="0">
                <a:solidFill>
                  <a:srgbClr val="000000"/>
                </a:solidFill>
              </a:rPr>
              <a:t>】</a:t>
            </a:r>
            <a:r>
              <a:rPr lang="zh-CN" altLang="en-US" sz="2400" dirty="0">
                <a:solidFill>
                  <a:srgbClr val="FF0000"/>
                </a:solidFill>
              </a:rPr>
              <a:t>→</a:t>
            </a:r>
            <a:r>
              <a:rPr lang="en-US" altLang="zh-CN" sz="2400" dirty="0">
                <a:solidFill>
                  <a:srgbClr val="000000"/>
                </a:solidFill>
              </a:rPr>
              <a:t>【</a:t>
            </a:r>
            <a:r>
              <a:rPr lang="zh-CN" altLang="en-US" sz="2400" dirty="0">
                <a:solidFill>
                  <a:srgbClr val="000000"/>
                </a:solidFill>
              </a:rPr>
              <a:t>开始</a:t>
            </a:r>
            <a:r>
              <a:rPr lang="en-US" altLang="zh-CN" sz="2400" dirty="0">
                <a:solidFill>
                  <a:srgbClr val="000000"/>
                </a:solidFill>
              </a:rPr>
              <a:t>】</a:t>
            </a:r>
            <a:r>
              <a:rPr lang="zh-CN" altLang="en-US" sz="2400" dirty="0">
                <a:solidFill>
                  <a:srgbClr val="000000"/>
                </a:solidFill>
              </a:rPr>
              <a:t>选项卡</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单元格</a:t>
            </a:r>
            <a:r>
              <a:rPr lang="en-US" altLang="zh-CN" sz="2400" dirty="0" smtClean="0">
                <a:solidFill>
                  <a:srgbClr val="000000"/>
                </a:solidFill>
              </a:rPr>
              <a:t>】</a:t>
            </a:r>
            <a:r>
              <a:rPr lang="zh-CN" altLang="en-US" sz="2400" dirty="0">
                <a:solidFill>
                  <a:srgbClr val="000000"/>
                </a:solidFill>
              </a:rPr>
              <a:t>组</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格式</a:t>
            </a:r>
            <a:r>
              <a:rPr lang="en-US" altLang="zh-CN" sz="2400" dirty="0" smtClean="0">
                <a:solidFill>
                  <a:srgbClr val="000000"/>
                </a:solidFill>
              </a:rPr>
              <a:t>】</a:t>
            </a:r>
            <a:r>
              <a:rPr lang="zh-CN" altLang="en-US" sz="2400" dirty="0" smtClean="0">
                <a:solidFill>
                  <a:srgbClr val="000000"/>
                </a:solidFill>
              </a:rPr>
              <a:t>按钮</a:t>
            </a:r>
            <a:r>
              <a:rPr lang="zh-CN" altLang="en-US" sz="2400" dirty="0" smtClean="0">
                <a:solidFill>
                  <a:srgbClr val="FF0000"/>
                </a:solidFill>
              </a:rPr>
              <a:t>→</a:t>
            </a:r>
            <a:r>
              <a:rPr lang="zh-CN" altLang="en-US" sz="2400" dirty="0" smtClean="0"/>
              <a:t>单击</a:t>
            </a:r>
            <a:r>
              <a:rPr lang="en-US" altLang="zh-CN" sz="2400" dirty="0" smtClean="0">
                <a:solidFill>
                  <a:srgbClr val="000000"/>
                </a:solidFill>
              </a:rPr>
              <a:t>【</a:t>
            </a:r>
            <a:r>
              <a:rPr lang="zh-CN" altLang="en-US" sz="2400" dirty="0" smtClean="0">
                <a:solidFill>
                  <a:srgbClr val="000000"/>
                </a:solidFill>
              </a:rPr>
              <a:t>锁定单元格</a:t>
            </a:r>
            <a:r>
              <a:rPr lang="en-US" altLang="zh-CN" sz="2400" dirty="0" smtClean="0">
                <a:solidFill>
                  <a:srgbClr val="000000"/>
                </a:solidFill>
              </a:rPr>
              <a:t>】</a:t>
            </a:r>
            <a:r>
              <a:rPr lang="zh-CN" altLang="en-US" sz="2400" dirty="0" smtClean="0">
                <a:solidFill>
                  <a:srgbClr val="000000"/>
                </a:solidFill>
              </a:rPr>
              <a:t>命令，可以更改单元格的锁定属性。</a:t>
            </a:r>
            <a:endParaRPr lang="en-US" altLang="zh-CN" sz="2400" dirty="0" smtClean="0">
              <a:solidFill>
                <a:srgbClr val="000000"/>
              </a:solidFill>
            </a:endParaRPr>
          </a:p>
          <a:p>
            <a:pPr algn="just">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smtClean="0">
                <a:solidFill>
                  <a:srgbClr val="000000"/>
                </a:solidFill>
              </a:rPr>
              <a:t>：选中单元格上点右键</a:t>
            </a:r>
            <a:r>
              <a:rPr lang="zh-CN" altLang="en-US" sz="2400" dirty="0" smtClean="0">
                <a:solidFill>
                  <a:srgbClr val="FF0000"/>
                </a:solidFill>
              </a:rPr>
              <a:t>→</a:t>
            </a:r>
            <a:r>
              <a:rPr lang="en-US" altLang="zh-CN" sz="2400" dirty="0" smtClean="0"/>
              <a:t>【</a:t>
            </a:r>
            <a:r>
              <a:rPr lang="zh-CN" altLang="en-US" sz="2400" dirty="0" smtClean="0"/>
              <a:t>设置单元格格式</a:t>
            </a:r>
            <a:r>
              <a:rPr lang="en-US" altLang="zh-CN" sz="2400" dirty="0"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887329" cy="654988"/>
          </a:xfrm>
          <a:prstGeom prst="rect">
            <a:avLst/>
          </a:prstGeom>
        </p:spPr>
        <p:txBody>
          <a:bodyPr wrap="none">
            <a:spAutoFit/>
          </a:bodyPr>
          <a:lstStyle/>
          <a:p>
            <a:pPr>
              <a:lnSpc>
                <a:spcPct val="150000"/>
              </a:lnSpc>
            </a:pPr>
            <a:r>
              <a:rPr lang="en-US" altLang="zh-CN" sz="2800" b="1" dirty="0">
                <a:solidFill>
                  <a:srgbClr val="000000"/>
                </a:solidFill>
              </a:rPr>
              <a:t>6.3.5 </a:t>
            </a:r>
            <a:r>
              <a:rPr lang="zh-CN" altLang="en-US" sz="2800" b="1" dirty="0">
                <a:solidFill>
                  <a:srgbClr val="000000"/>
                </a:solidFill>
              </a:rPr>
              <a:t>保护单元格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755576" y="1986806"/>
            <a:ext cx="7848872" cy="1128579"/>
          </a:xfrm>
          <a:prstGeom prst="rect">
            <a:avLst/>
          </a:prstGeom>
        </p:spPr>
        <p:txBody>
          <a:bodyPr wrap="square">
            <a:spAutoFit/>
          </a:bodyPr>
          <a:lstStyle/>
          <a:p>
            <a:pPr algn="just">
              <a:lnSpc>
                <a:spcPct val="150000"/>
              </a:lnSpc>
            </a:pPr>
            <a:r>
              <a:rPr lang="zh-CN" altLang="en-US" sz="2400" b="1" dirty="0" smtClean="0">
                <a:solidFill>
                  <a:srgbClr val="000000"/>
                </a:solidFill>
              </a:rPr>
              <a:t>保护锁定方法</a:t>
            </a:r>
            <a:r>
              <a:rPr lang="zh-CN" altLang="en-US" sz="2400" dirty="0" smtClean="0">
                <a:solidFill>
                  <a:srgbClr val="000000"/>
                </a:solidFill>
              </a:rPr>
              <a:t>：选择要保护的单元格</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功能</a:t>
            </a:r>
            <a:r>
              <a:rPr lang="zh-CN" altLang="en-US" sz="2400" dirty="0">
                <a:solidFill>
                  <a:srgbClr val="000000"/>
                </a:solidFill>
              </a:rPr>
              <a:t>区</a:t>
            </a:r>
            <a:r>
              <a:rPr lang="en-US" altLang="zh-CN" sz="2400" dirty="0" smtClean="0">
                <a:solidFill>
                  <a:srgbClr val="000000"/>
                </a:solidFill>
              </a:rPr>
              <a:t>】【</a:t>
            </a:r>
            <a:r>
              <a:rPr lang="zh-CN" altLang="en-US" sz="2400" dirty="0" smtClean="0">
                <a:solidFill>
                  <a:srgbClr val="000000"/>
                </a:solidFill>
              </a:rPr>
              <a:t>审阅</a:t>
            </a:r>
            <a:r>
              <a:rPr lang="en-US" altLang="zh-CN" sz="2400" dirty="0" smtClean="0">
                <a:solidFill>
                  <a:srgbClr val="000000"/>
                </a:solidFill>
              </a:rPr>
              <a:t>】</a:t>
            </a:r>
            <a:r>
              <a:rPr lang="zh-CN" altLang="en-US" sz="2400" dirty="0">
                <a:solidFill>
                  <a:srgbClr val="000000"/>
                </a:solidFill>
              </a:rPr>
              <a:t>选项</a:t>
            </a:r>
            <a:r>
              <a:rPr lang="zh-CN" altLang="en-US" sz="2400" dirty="0" smtClean="0">
                <a:solidFill>
                  <a:srgbClr val="000000"/>
                </a:solidFill>
              </a:rPr>
              <a:t>卡中单击</a:t>
            </a:r>
            <a:r>
              <a:rPr lang="en-US" altLang="zh-CN" sz="2400" dirty="0" smtClean="0">
                <a:solidFill>
                  <a:srgbClr val="000000"/>
                </a:solidFill>
              </a:rPr>
              <a:t>【</a:t>
            </a:r>
            <a:r>
              <a:rPr lang="zh-CN" altLang="en-US" sz="2400" dirty="0" smtClean="0">
                <a:solidFill>
                  <a:srgbClr val="000000"/>
                </a:solidFill>
              </a:rPr>
              <a:t>保护工作表</a:t>
            </a:r>
            <a:r>
              <a:rPr lang="en-US" altLang="zh-CN" sz="2400" dirty="0" smtClean="0">
                <a:solidFill>
                  <a:srgbClr val="000000"/>
                </a:solidFill>
              </a:rPr>
              <a:t>】</a:t>
            </a:r>
            <a:r>
              <a:rPr lang="zh-CN" altLang="en-US" sz="2400" dirty="0" smtClean="0">
                <a:solidFill>
                  <a:srgbClr val="000000"/>
                </a:solidFill>
              </a:rPr>
              <a:t>按钮进行设置。</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669594" cy="654988"/>
          </a:xfrm>
          <a:prstGeom prst="rect">
            <a:avLst/>
          </a:prstGeom>
        </p:spPr>
        <p:txBody>
          <a:bodyPr wrap="none">
            <a:spAutoFit/>
          </a:bodyPr>
          <a:lstStyle/>
          <a:p>
            <a:pPr>
              <a:lnSpc>
                <a:spcPct val="150000"/>
              </a:lnSpc>
            </a:pPr>
            <a:r>
              <a:rPr lang="en-US" altLang="zh-CN" sz="2800" b="1" dirty="0">
                <a:solidFill>
                  <a:srgbClr val="000000"/>
                </a:solidFill>
              </a:rPr>
              <a:t>6.4 </a:t>
            </a:r>
            <a:r>
              <a:rPr lang="zh-CN" altLang="en-US" sz="2800" b="1" dirty="0">
                <a:solidFill>
                  <a:srgbClr val="000000"/>
                </a:solidFill>
              </a:rPr>
              <a:t>数据的输入与编辑</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6.4.1 </a:t>
            </a:r>
            <a:r>
              <a:rPr lang="zh-CN" altLang="en-US" sz="2400" b="1" dirty="0">
                <a:solidFill>
                  <a:srgbClr val="000000"/>
                </a:solidFill>
              </a:rPr>
              <a:t>数据的</a:t>
            </a:r>
            <a:r>
              <a:rPr lang="zh-CN" altLang="en-US" sz="2400" b="1" dirty="0" smtClean="0">
                <a:solidFill>
                  <a:srgbClr val="000000"/>
                </a:solidFill>
              </a:rPr>
              <a:t>输入</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6.4.2 </a:t>
            </a:r>
            <a:r>
              <a:rPr lang="zh-CN" altLang="en-US" sz="2400" b="1" dirty="0">
                <a:solidFill>
                  <a:srgbClr val="000000"/>
                </a:solidFill>
              </a:rPr>
              <a:t>数据的</a:t>
            </a:r>
            <a:r>
              <a:rPr lang="zh-CN" altLang="en-US" sz="2400" b="1" dirty="0" smtClean="0">
                <a:solidFill>
                  <a:srgbClr val="000000"/>
                </a:solidFill>
              </a:rPr>
              <a:t>修改</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6.4.3 </a:t>
            </a:r>
            <a:r>
              <a:rPr lang="zh-CN" altLang="en-US" sz="2400" b="1" dirty="0">
                <a:solidFill>
                  <a:srgbClr val="000000"/>
                </a:solidFill>
              </a:rPr>
              <a:t>数据的移动、复制与</a:t>
            </a:r>
            <a:r>
              <a:rPr lang="zh-CN" altLang="en-US" sz="2400" b="1" dirty="0" smtClean="0">
                <a:solidFill>
                  <a:srgbClr val="000000"/>
                </a:solidFill>
              </a:rPr>
              <a:t>删除</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smtClean="0">
                <a:solidFill>
                  <a:srgbClr val="000000"/>
                </a:solidFill>
              </a:rPr>
              <a:t>6.4.4 </a:t>
            </a:r>
            <a:r>
              <a:rPr lang="zh-CN" altLang="en-US" sz="2400" b="1" dirty="0">
                <a:solidFill>
                  <a:srgbClr val="000000"/>
                </a:solidFill>
              </a:rPr>
              <a:t>撤销与恢复</a:t>
            </a:r>
            <a:r>
              <a:rPr lang="zh-CN" altLang="en-US" sz="2400" b="1" dirty="0" smtClean="0">
                <a:solidFill>
                  <a:srgbClr val="000000"/>
                </a:solidFill>
              </a:rPr>
              <a:t>操作</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smtClean="0">
                <a:solidFill>
                  <a:srgbClr val="000000"/>
                </a:solidFill>
              </a:rPr>
              <a:t>6.4.5 </a:t>
            </a:r>
            <a:r>
              <a:rPr lang="zh-CN" altLang="en-US" sz="2400" b="1" dirty="0">
                <a:solidFill>
                  <a:srgbClr val="000000"/>
                </a:solidFill>
              </a:rPr>
              <a:t>数据的查找与替换</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887329" cy="654988"/>
          </a:xfrm>
          <a:prstGeom prst="rect">
            <a:avLst/>
          </a:prstGeom>
        </p:spPr>
        <p:txBody>
          <a:bodyPr wrap="none">
            <a:spAutoFit/>
          </a:bodyPr>
          <a:lstStyle/>
          <a:p>
            <a:pPr>
              <a:lnSpc>
                <a:spcPct val="150000"/>
              </a:lnSpc>
            </a:pPr>
            <a:r>
              <a:rPr lang="en-US" altLang="zh-CN" sz="2800" b="1" dirty="0">
                <a:solidFill>
                  <a:srgbClr val="000000"/>
                </a:solidFill>
              </a:rPr>
              <a:t>6.4.1 </a:t>
            </a:r>
            <a:r>
              <a:rPr lang="zh-CN" altLang="en-US" sz="2800" b="1" dirty="0">
                <a:solidFill>
                  <a:srgbClr val="000000"/>
                </a:solidFill>
              </a:rPr>
              <a:t>数据的输入</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1259632" y="1988840"/>
            <a:ext cx="6696744"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1</a:t>
            </a:r>
            <a:r>
              <a:rPr lang="zh-CN" altLang="en-US" sz="2400" b="1" dirty="0">
                <a:solidFill>
                  <a:srgbClr val="000000"/>
                </a:solidFill>
              </a:rPr>
              <a:t>．输入</a:t>
            </a:r>
            <a:r>
              <a:rPr lang="zh-CN" altLang="en-US" sz="2400" b="1" dirty="0" smtClean="0">
                <a:solidFill>
                  <a:srgbClr val="000000"/>
                </a:solidFill>
              </a:rPr>
              <a:t>文本</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2</a:t>
            </a:r>
            <a:r>
              <a:rPr lang="zh-CN" altLang="en-US" sz="2400" b="1" dirty="0">
                <a:solidFill>
                  <a:srgbClr val="000000"/>
                </a:solidFill>
              </a:rPr>
              <a:t>．输入</a:t>
            </a:r>
            <a:r>
              <a:rPr lang="zh-CN" altLang="en-US" sz="2400" b="1" dirty="0" smtClean="0">
                <a:solidFill>
                  <a:srgbClr val="000000"/>
                </a:solidFill>
              </a:rPr>
              <a:t>数值</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3</a:t>
            </a:r>
            <a:r>
              <a:rPr lang="zh-CN" altLang="en-US" sz="2400" b="1" dirty="0">
                <a:solidFill>
                  <a:srgbClr val="000000"/>
                </a:solidFill>
              </a:rPr>
              <a:t>．输入日期和</a:t>
            </a:r>
            <a:r>
              <a:rPr lang="zh-CN" altLang="en-US" sz="2400" b="1" dirty="0" smtClean="0">
                <a:solidFill>
                  <a:srgbClr val="000000"/>
                </a:solidFill>
              </a:rPr>
              <a:t>时间</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4</a:t>
            </a:r>
            <a:r>
              <a:rPr lang="zh-CN" altLang="en-US" sz="2400" b="1" dirty="0">
                <a:solidFill>
                  <a:srgbClr val="000000"/>
                </a:solidFill>
              </a:rPr>
              <a:t>．同时在多个单元格输入相同</a:t>
            </a:r>
            <a:r>
              <a:rPr lang="zh-CN" altLang="en-US" sz="2400" b="1" dirty="0" smtClean="0">
                <a:solidFill>
                  <a:srgbClr val="000000"/>
                </a:solidFill>
              </a:rPr>
              <a:t>数据</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5</a:t>
            </a:r>
            <a:r>
              <a:rPr lang="zh-CN" altLang="en-US" sz="2400" b="1" dirty="0">
                <a:solidFill>
                  <a:srgbClr val="000000"/>
                </a:solidFill>
              </a:rPr>
              <a:t>．输入特殊</a:t>
            </a:r>
            <a:r>
              <a:rPr lang="zh-CN" altLang="en-US" sz="2400" b="1" dirty="0" smtClean="0">
                <a:solidFill>
                  <a:srgbClr val="000000"/>
                </a:solidFill>
              </a:rPr>
              <a:t>符号</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6</a:t>
            </a:r>
            <a:r>
              <a:rPr lang="zh-CN" altLang="en-US" sz="2400" b="1" dirty="0">
                <a:solidFill>
                  <a:srgbClr val="000000"/>
                </a:solidFill>
              </a:rPr>
              <a:t>．自动填充</a:t>
            </a:r>
            <a:endParaRPr lang="en-US" altLang="zh-CN" sz="2400" b="1" dirty="0" smtClean="0">
              <a:solidFill>
                <a:srgbClr val="00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188420" cy="654988"/>
          </a:xfrm>
          <a:prstGeom prst="rect">
            <a:avLst/>
          </a:prstGeom>
        </p:spPr>
        <p:txBody>
          <a:bodyPr wrap="none">
            <a:spAutoFit/>
          </a:bodyPr>
          <a:lstStyle/>
          <a:p>
            <a:pPr>
              <a:lnSpc>
                <a:spcPct val="150000"/>
              </a:lnSpc>
            </a:pPr>
            <a:r>
              <a:rPr lang="en-US" altLang="zh-CN" sz="2800" b="1" dirty="0">
                <a:solidFill>
                  <a:srgbClr val="000000"/>
                </a:solidFill>
              </a:rPr>
              <a:t>1</a:t>
            </a:r>
            <a:r>
              <a:rPr lang="zh-CN" altLang="en-US" sz="2800" b="1" dirty="0">
                <a:solidFill>
                  <a:srgbClr val="000000"/>
                </a:solidFill>
              </a:rPr>
              <a:t>．输入文本</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TextBox 16"/>
          <p:cNvSpPr txBox="1"/>
          <p:nvPr/>
        </p:nvSpPr>
        <p:spPr>
          <a:xfrm>
            <a:off x="570711" y="1916832"/>
            <a:ext cx="8280920" cy="1754326"/>
          </a:xfrm>
          <a:prstGeom prst="rect">
            <a:avLst/>
          </a:prstGeom>
          <a:noFill/>
        </p:spPr>
        <p:txBody>
          <a:bodyPr wrap="square" rtlCol="0">
            <a:spAutoFit/>
          </a:bodyPr>
          <a:lstStyle/>
          <a:p>
            <a:pPr>
              <a:lnSpc>
                <a:spcPct val="150000"/>
              </a:lnSpc>
            </a:pPr>
            <a:r>
              <a:rPr lang="zh-CN" altLang="en-US" sz="2400" b="1" dirty="0" smtClean="0"/>
              <a:t>方法</a:t>
            </a:r>
            <a:r>
              <a:rPr lang="en-US" altLang="zh-CN" sz="2400" b="1" dirty="0" smtClean="0"/>
              <a:t>1</a:t>
            </a:r>
            <a:r>
              <a:rPr lang="zh-CN" altLang="en-US" sz="2400" b="1" dirty="0" smtClean="0"/>
              <a:t>：</a:t>
            </a:r>
            <a:r>
              <a:rPr lang="zh-CN" altLang="en-US" sz="2400" dirty="0" smtClean="0"/>
              <a:t>选定单元格</a:t>
            </a:r>
            <a:r>
              <a:rPr lang="zh-CN" altLang="en-US" sz="2400" dirty="0" smtClean="0">
                <a:solidFill>
                  <a:srgbClr val="FF0000"/>
                </a:solidFill>
              </a:rPr>
              <a:t>→</a:t>
            </a:r>
            <a:r>
              <a:rPr lang="en-US" altLang="zh-CN" sz="2400" dirty="0" smtClean="0"/>
              <a:t>【</a:t>
            </a:r>
            <a:r>
              <a:rPr lang="zh-CN" altLang="en-US" sz="2400" dirty="0" smtClean="0"/>
              <a:t>开始</a:t>
            </a:r>
            <a:r>
              <a:rPr lang="en-US" altLang="zh-CN" sz="2400" dirty="0" smtClean="0"/>
              <a:t>】</a:t>
            </a:r>
            <a:r>
              <a:rPr lang="zh-CN" altLang="en-US" sz="2400" dirty="0" smtClean="0"/>
              <a:t>选项卡</a:t>
            </a:r>
            <a:r>
              <a:rPr lang="zh-CN" altLang="en-US" sz="2400" dirty="0">
                <a:solidFill>
                  <a:srgbClr val="FF0000"/>
                </a:solidFill>
              </a:rPr>
              <a:t>→ </a:t>
            </a:r>
            <a:r>
              <a:rPr lang="en-US" altLang="zh-CN" sz="2400" dirty="0" smtClean="0"/>
              <a:t>【</a:t>
            </a:r>
            <a:r>
              <a:rPr lang="zh-CN" altLang="en-US" sz="2400" dirty="0" smtClean="0"/>
              <a:t>单元格</a:t>
            </a:r>
            <a:r>
              <a:rPr lang="en-US" altLang="zh-CN" sz="2400" dirty="0" smtClean="0"/>
              <a:t>】</a:t>
            </a:r>
            <a:r>
              <a:rPr lang="zh-CN" altLang="en-US" sz="2400" dirty="0" smtClean="0"/>
              <a:t>组</a:t>
            </a:r>
            <a:r>
              <a:rPr lang="zh-CN" altLang="en-US" sz="2400" dirty="0">
                <a:solidFill>
                  <a:srgbClr val="FF0000"/>
                </a:solidFill>
              </a:rPr>
              <a:t>→ </a:t>
            </a:r>
            <a:r>
              <a:rPr lang="en-US" altLang="zh-CN" sz="2400" dirty="0" smtClean="0"/>
              <a:t>【</a:t>
            </a:r>
            <a:r>
              <a:rPr lang="zh-CN" altLang="en-US" sz="2400" dirty="0" smtClean="0"/>
              <a:t>设置单元格格式</a:t>
            </a:r>
            <a:r>
              <a:rPr lang="en-US" altLang="zh-CN" sz="2400" dirty="0" smtClean="0"/>
              <a:t>】</a:t>
            </a:r>
            <a:r>
              <a:rPr lang="zh-CN" altLang="en-US" sz="2400" dirty="0" smtClean="0"/>
              <a:t>命令</a:t>
            </a:r>
            <a:r>
              <a:rPr lang="zh-CN" altLang="en-US" sz="2400" dirty="0">
                <a:solidFill>
                  <a:srgbClr val="FF0000"/>
                </a:solidFill>
              </a:rPr>
              <a:t>→ </a:t>
            </a:r>
            <a:r>
              <a:rPr lang="en-US" altLang="zh-CN" sz="2400" dirty="0" smtClean="0"/>
              <a:t>【</a:t>
            </a:r>
            <a:r>
              <a:rPr lang="zh-CN" altLang="en-US" sz="2400" dirty="0" smtClean="0"/>
              <a:t>数字</a:t>
            </a:r>
            <a:r>
              <a:rPr lang="en-US" altLang="zh-CN" sz="2400" dirty="0" smtClean="0"/>
              <a:t>】</a:t>
            </a:r>
            <a:r>
              <a:rPr lang="zh-CN" altLang="en-US" sz="2400" dirty="0" smtClean="0"/>
              <a:t>选项卡</a:t>
            </a:r>
            <a:r>
              <a:rPr lang="zh-CN" altLang="en-US" sz="2400" dirty="0">
                <a:solidFill>
                  <a:srgbClr val="FF0000"/>
                </a:solidFill>
              </a:rPr>
              <a:t>→</a:t>
            </a:r>
            <a:r>
              <a:rPr lang="zh-CN" altLang="en-US" sz="2400" dirty="0" smtClean="0"/>
              <a:t>选择</a:t>
            </a:r>
            <a:r>
              <a:rPr lang="en-US" altLang="zh-CN" sz="2400" dirty="0" smtClean="0"/>
              <a:t>【</a:t>
            </a:r>
            <a:r>
              <a:rPr lang="zh-CN" altLang="en-US" sz="2400" dirty="0" smtClean="0"/>
              <a:t>文本</a:t>
            </a:r>
            <a:r>
              <a:rPr lang="en-US" altLang="zh-CN" sz="2400" dirty="0" smtClean="0"/>
              <a:t>】</a:t>
            </a:r>
            <a:r>
              <a:rPr lang="zh-CN" altLang="en-US" sz="2400" dirty="0" smtClean="0"/>
              <a:t>选项。</a:t>
            </a:r>
            <a:endParaRPr lang="zh-CN" altLang="en-US" sz="24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093" y="3327421"/>
            <a:ext cx="4689814" cy="324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188420" cy="654988"/>
          </a:xfrm>
          <a:prstGeom prst="rect">
            <a:avLst/>
          </a:prstGeom>
        </p:spPr>
        <p:txBody>
          <a:bodyPr wrap="none">
            <a:spAutoFit/>
          </a:bodyPr>
          <a:lstStyle/>
          <a:p>
            <a:pPr>
              <a:lnSpc>
                <a:spcPct val="150000"/>
              </a:lnSpc>
            </a:pPr>
            <a:r>
              <a:rPr lang="en-US" altLang="zh-CN" sz="2800" b="1" dirty="0">
                <a:solidFill>
                  <a:srgbClr val="000000"/>
                </a:solidFill>
              </a:rPr>
              <a:t>1</a:t>
            </a:r>
            <a:r>
              <a:rPr lang="zh-CN" altLang="en-US" sz="2800" b="1" dirty="0">
                <a:solidFill>
                  <a:srgbClr val="000000"/>
                </a:solidFill>
              </a:rPr>
              <a:t>．输入文本</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TextBox 16"/>
          <p:cNvSpPr txBox="1"/>
          <p:nvPr/>
        </p:nvSpPr>
        <p:spPr>
          <a:xfrm>
            <a:off x="570711" y="1916832"/>
            <a:ext cx="8280920" cy="1754326"/>
          </a:xfrm>
          <a:prstGeom prst="rect">
            <a:avLst/>
          </a:prstGeom>
          <a:noFill/>
        </p:spPr>
        <p:txBody>
          <a:bodyPr wrap="square" rtlCol="0">
            <a:spAutoFit/>
          </a:bodyPr>
          <a:lstStyle/>
          <a:p>
            <a:pPr>
              <a:lnSpc>
                <a:spcPct val="150000"/>
              </a:lnSpc>
            </a:pPr>
            <a:r>
              <a:rPr lang="zh-CN" altLang="en-US" sz="2400" b="1" dirty="0" smtClean="0"/>
              <a:t>方法</a:t>
            </a:r>
            <a:r>
              <a:rPr lang="en-US" altLang="zh-CN" sz="2400" b="1" dirty="0" smtClean="0"/>
              <a:t>2</a:t>
            </a:r>
            <a:r>
              <a:rPr lang="zh-CN" altLang="en-US" sz="2400" b="1" dirty="0" smtClean="0"/>
              <a:t>：</a:t>
            </a:r>
            <a:r>
              <a:rPr lang="zh-CN" altLang="en-US" sz="2400" dirty="0" smtClean="0"/>
              <a:t>选定单元格</a:t>
            </a:r>
            <a:r>
              <a:rPr lang="zh-CN" altLang="en-US" sz="2400" dirty="0" smtClean="0">
                <a:solidFill>
                  <a:srgbClr val="FF0000"/>
                </a:solidFill>
              </a:rPr>
              <a:t>→</a:t>
            </a:r>
            <a:r>
              <a:rPr lang="en-US" altLang="zh-CN" sz="2400" dirty="0" smtClean="0"/>
              <a:t>【</a:t>
            </a:r>
            <a:r>
              <a:rPr lang="zh-CN" altLang="en-US" sz="2400" dirty="0" smtClean="0"/>
              <a:t>开始</a:t>
            </a:r>
            <a:r>
              <a:rPr lang="en-US" altLang="zh-CN" sz="2400" dirty="0" smtClean="0"/>
              <a:t>】</a:t>
            </a:r>
            <a:r>
              <a:rPr lang="zh-CN" altLang="en-US" sz="2400" dirty="0" smtClean="0"/>
              <a:t>选项卡</a:t>
            </a:r>
            <a:r>
              <a:rPr lang="zh-CN" altLang="en-US" sz="2400" dirty="0">
                <a:solidFill>
                  <a:srgbClr val="FF0000"/>
                </a:solidFill>
              </a:rPr>
              <a:t>→ </a:t>
            </a:r>
            <a:r>
              <a:rPr lang="en-US" altLang="zh-CN" sz="2400" dirty="0" smtClean="0"/>
              <a:t>【</a:t>
            </a:r>
            <a:r>
              <a:rPr lang="zh-CN" altLang="en-US" sz="2400" dirty="0" smtClean="0"/>
              <a:t>数字</a:t>
            </a:r>
            <a:r>
              <a:rPr lang="en-US" altLang="zh-CN" sz="2400" dirty="0" smtClean="0"/>
              <a:t>】</a:t>
            </a:r>
            <a:r>
              <a:rPr lang="zh-CN" altLang="en-US" sz="2400" dirty="0" smtClean="0"/>
              <a:t>组</a:t>
            </a:r>
            <a:r>
              <a:rPr lang="zh-CN" altLang="en-US" sz="2400" dirty="0" smtClean="0">
                <a:solidFill>
                  <a:srgbClr val="FF0000"/>
                </a:solidFill>
              </a:rPr>
              <a:t>→</a:t>
            </a:r>
            <a:r>
              <a:rPr lang="zh-CN" altLang="en-US" sz="2400" dirty="0" smtClean="0"/>
              <a:t>将</a:t>
            </a:r>
            <a:r>
              <a:rPr lang="en-US" altLang="zh-CN" sz="2400" dirty="0" smtClean="0"/>
              <a:t>【</a:t>
            </a:r>
            <a:r>
              <a:rPr lang="zh-CN" altLang="en-US" sz="2400" dirty="0" smtClean="0"/>
              <a:t>常规</a:t>
            </a:r>
            <a:r>
              <a:rPr lang="en-US" altLang="zh-CN" sz="2400" dirty="0" smtClean="0"/>
              <a:t>】</a:t>
            </a:r>
            <a:r>
              <a:rPr lang="zh-CN" altLang="en-US" sz="2400" dirty="0" smtClean="0"/>
              <a:t>改为</a:t>
            </a:r>
            <a:r>
              <a:rPr lang="en-US" altLang="zh-CN" sz="2400" dirty="0" smtClean="0"/>
              <a:t>【</a:t>
            </a:r>
            <a:r>
              <a:rPr lang="zh-CN" altLang="en-US" sz="2400" dirty="0" smtClean="0"/>
              <a:t>文本</a:t>
            </a:r>
            <a:r>
              <a:rPr lang="en-US" altLang="zh-CN" sz="2400" dirty="0" smtClean="0"/>
              <a:t>】</a:t>
            </a:r>
            <a:r>
              <a:rPr lang="zh-CN" altLang="en-US" sz="2400" dirty="0" smtClean="0"/>
              <a:t>。</a:t>
            </a:r>
            <a:endParaRPr lang="en-US" altLang="zh-CN" sz="2400" dirty="0" smtClean="0"/>
          </a:p>
          <a:p>
            <a:pPr>
              <a:lnSpc>
                <a:spcPct val="150000"/>
              </a:lnSpc>
            </a:pPr>
            <a:r>
              <a:rPr lang="zh-CN" altLang="en-US" sz="2400" b="1" dirty="0" smtClean="0"/>
              <a:t>方法</a:t>
            </a:r>
            <a:r>
              <a:rPr lang="en-US" altLang="zh-CN" sz="2400" b="1" dirty="0" smtClean="0"/>
              <a:t>3</a:t>
            </a:r>
            <a:r>
              <a:rPr lang="zh-CN" altLang="en-US" sz="2400" dirty="0" smtClean="0"/>
              <a:t>：右键单击选定单元格，选择</a:t>
            </a:r>
            <a:r>
              <a:rPr lang="en-US" altLang="zh-CN" sz="2400" dirty="0" smtClean="0"/>
              <a:t>【</a:t>
            </a:r>
            <a:r>
              <a:rPr lang="zh-CN" altLang="en-US" sz="2400" dirty="0" smtClean="0"/>
              <a:t>设置单元格格式</a:t>
            </a:r>
            <a:r>
              <a:rPr lang="en-US" altLang="zh-CN" sz="2400" dirty="0" smtClean="0"/>
              <a:t>】</a:t>
            </a:r>
            <a:r>
              <a:rPr lang="zh-CN" altLang="en-US" sz="2400" dirty="0" smtClean="0"/>
              <a:t>命令。</a:t>
            </a:r>
            <a:endParaRPr lang="zh-CN" alt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026517" cy="738664"/>
          </a:xfrm>
          <a:prstGeom prst="rect">
            <a:avLst/>
          </a:prstGeom>
        </p:spPr>
        <p:txBody>
          <a:bodyPr wrap="none">
            <a:spAutoFit/>
          </a:bodyPr>
          <a:lstStyle/>
          <a:p>
            <a:pPr>
              <a:lnSpc>
                <a:spcPct val="150000"/>
              </a:lnSpc>
            </a:pPr>
            <a:r>
              <a:rPr lang="en-US" altLang="zh-CN" sz="2800" b="1" dirty="0" smtClean="0">
                <a:solidFill>
                  <a:srgbClr val="000000"/>
                </a:solidFill>
              </a:rPr>
              <a:t>2. </a:t>
            </a:r>
            <a:r>
              <a:rPr lang="zh-CN" altLang="en-US" sz="2800" b="1" dirty="0" smtClean="0">
                <a:solidFill>
                  <a:srgbClr val="000000"/>
                </a:solidFill>
              </a:rPr>
              <a:t>输入</a:t>
            </a:r>
            <a:r>
              <a:rPr lang="zh-CN" altLang="en-US" sz="2800" b="1" dirty="0">
                <a:solidFill>
                  <a:srgbClr val="000000"/>
                </a:solidFill>
              </a:rPr>
              <a:t>数值</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17" name="图片 16"/>
          <p:cNvPicPr/>
          <p:nvPr/>
        </p:nvPicPr>
        <p:blipFill>
          <a:blip r:embed="rId4"/>
          <a:stretch>
            <a:fillRect/>
          </a:stretch>
        </p:blipFill>
        <p:spPr>
          <a:xfrm>
            <a:off x="2195736" y="1844824"/>
            <a:ext cx="4967491" cy="3625304"/>
          </a:xfrm>
          <a:prstGeom prst="rect">
            <a:avLst/>
          </a:prstGeom>
        </p:spPr>
      </p:pic>
      <p:sp>
        <p:nvSpPr>
          <p:cNvPr id="4" name="矩形 3"/>
          <p:cNvSpPr/>
          <p:nvPr/>
        </p:nvSpPr>
        <p:spPr>
          <a:xfrm>
            <a:off x="2303784" y="2565474"/>
            <a:ext cx="32400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611560" y="5517232"/>
            <a:ext cx="8280920" cy="1200329"/>
          </a:xfrm>
          <a:prstGeom prst="rect">
            <a:avLst/>
          </a:prstGeom>
          <a:noFill/>
        </p:spPr>
        <p:txBody>
          <a:bodyPr wrap="square" rtlCol="0">
            <a:spAutoFit/>
          </a:bodyPr>
          <a:lstStyle/>
          <a:p>
            <a:pPr>
              <a:lnSpc>
                <a:spcPct val="150000"/>
              </a:lnSpc>
            </a:pPr>
            <a:r>
              <a:rPr lang="zh-CN" altLang="en-US" sz="2400" b="1" dirty="0" smtClean="0"/>
              <a:t>注意：</a:t>
            </a:r>
            <a:r>
              <a:rPr lang="zh-CN" altLang="en-US" sz="2400" dirty="0" smtClean="0"/>
              <a:t>当输入数值超出所标示的范围，将无法正确表示。解决方法：输入之前先输入英文单引号</a:t>
            </a:r>
            <a:r>
              <a:rPr lang="en-US" altLang="zh-CN" sz="2400" dirty="0" smtClean="0"/>
              <a:t>’</a:t>
            </a:r>
            <a:r>
              <a:rPr lang="zh-CN" altLang="en-US" sz="2400" dirty="0" smtClean="0"/>
              <a:t>。</a:t>
            </a:r>
            <a:endParaRPr lang="zh-CN" alt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270447" cy="654988"/>
          </a:xfrm>
          <a:prstGeom prst="rect">
            <a:avLst/>
          </a:prstGeom>
        </p:spPr>
        <p:txBody>
          <a:bodyPr wrap="none">
            <a:spAutoFit/>
          </a:bodyPr>
          <a:lstStyle/>
          <a:p>
            <a:pPr>
              <a:lnSpc>
                <a:spcPct val="150000"/>
              </a:lnSpc>
            </a:pPr>
            <a:r>
              <a:rPr lang="en-US" altLang="zh-CN" sz="2800" b="1" dirty="0">
                <a:solidFill>
                  <a:srgbClr val="000000"/>
                </a:solidFill>
              </a:rPr>
              <a:t>3</a:t>
            </a:r>
            <a:r>
              <a:rPr lang="zh-CN" altLang="en-US" sz="2800" b="1" dirty="0">
                <a:solidFill>
                  <a:srgbClr val="000000"/>
                </a:solidFill>
              </a:rPr>
              <a:t>．输入日期和时间</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16" name="图片 15"/>
          <p:cNvPicPr/>
          <p:nvPr/>
        </p:nvPicPr>
        <p:blipFill>
          <a:blip r:embed="rId4"/>
          <a:stretch>
            <a:fillRect/>
          </a:stretch>
        </p:blipFill>
        <p:spPr>
          <a:xfrm>
            <a:off x="827584" y="2219077"/>
            <a:ext cx="3484249" cy="2502644"/>
          </a:xfrm>
          <a:prstGeom prst="rect">
            <a:avLst/>
          </a:prstGeom>
        </p:spPr>
      </p:pic>
      <p:pic>
        <p:nvPicPr>
          <p:cNvPr id="18" name="图片 17"/>
          <p:cNvPicPr/>
          <p:nvPr/>
        </p:nvPicPr>
        <p:blipFill>
          <a:blip r:embed="rId5"/>
          <a:stretch>
            <a:fillRect/>
          </a:stretch>
        </p:blipFill>
        <p:spPr>
          <a:xfrm>
            <a:off x="4984601" y="2222500"/>
            <a:ext cx="3483273" cy="2502644"/>
          </a:xfrm>
          <a:prstGeom prst="rect">
            <a:avLst/>
          </a:prstGeom>
        </p:spPr>
      </p:pic>
      <p:sp>
        <p:nvSpPr>
          <p:cNvPr id="19" name="TextBox 18"/>
          <p:cNvSpPr txBox="1"/>
          <p:nvPr/>
        </p:nvSpPr>
        <p:spPr>
          <a:xfrm>
            <a:off x="467544" y="5157192"/>
            <a:ext cx="8280920" cy="574581"/>
          </a:xfrm>
          <a:prstGeom prst="rect">
            <a:avLst/>
          </a:prstGeom>
          <a:noFill/>
        </p:spPr>
        <p:txBody>
          <a:bodyPr wrap="square" rtlCol="0">
            <a:spAutoFit/>
          </a:bodyPr>
          <a:lstStyle/>
          <a:p>
            <a:pPr>
              <a:lnSpc>
                <a:spcPct val="150000"/>
              </a:lnSpc>
            </a:pPr>
            <a:r>
              <a:rPr lang="zh-CN" altLang="en-US" sz="2400" b="1" dirty="0" smtClean="0"/>
              <a:t>注意：</a:t>
            </a:r>
            <a:r>
              <a:rPr lang="en-US" altLang="zh-CN" sz="2400" dirty="0" smtClean="0"/>
              <a:t>Ctrl+</a:t>
            </a:r>
            <a:r>
              <a:rPr lang="zh-CN" altLang="en-US" sz="2400" dirty="0" smtClean="0"/>
              <a:t>；输入当前日期；</a:t>
            </a:r>
            <a:r>
              <a:rPr lang="en-US" altLang="zh-CN" sz="2400" dirty="0"/>
              <a:t> </a:t>
            </a:r>
            <a:r>
              <a:rPr lang="en-US" altLang="zh-CN" sz="2400" dirty="0" smtClean="0"/>
              <a:t>Ctrl+Shift+</a:t>
            </a:r>
            <a:r>
              <a:rPr lang="zh-CN" altLang="en-US" sz="2400" dirty="0" smtClean="0"/>
              <a:t>；输入当前时间。</a:t>
            </a:r>
            <a:endParaRPr lang="zh-CN" altLang="en-US"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5795176" cy="654988"/>
          </a:xfrm>
          <a:prstGeom prst="rect">
            <a:avLst/>
          </a:prstGeom>
        </p:spPr>
        <p:txBody>
          <a:bodyPr wrap="none">
            <a:spAutoFit/>
          </a:bodyPr>
          <a:lstStyle/>
          <a:p>
            <a:pPr>
              <a:lnSpc>
                <a:spcPct val="150000"/>
              </a:lnSpc>
            </a:pPr>
            <a:r>
              <a:rPr lang="en-US" altLang="zh-CN" sz="2800" b="1" dirty="0" smtClean="0">
                <a:solidFill>
                  <a:srgbClr val="000000"/>
                </a:solidFill>
              </a:rPr>
              <a:t>4</a:t>
            </a:r>
            <a:r>
              <a:rPr lang="zh-CN" altLang="en-US" sz="2800" b="1" dirty="0" smtClean="0">
                <a:solidFill>
                  <a:srgbClr val="000000"/>
                </a:solidFill>
              </a:rPr>
              <a:t>．</a:t>
            </a:r>
            <a:r>
              <a:rPr lang="zh-CN" altLang="en-US" sz="2800" b="1" dirty="0">
                <a:solidFill>
                  <a:srgbClr val="000000"/>
                </a:solidFill>
              </a:rPr>
              <a:t>同时在多个单元格输入相同</a:t>
            </a:r>
            <a:r>
              <a:rPr lang="zh-CN" altLang="en-US" sz="2800" b="1" dirty="0" smtClean="0">
                <a:solidFill>
                  <a:srgbClr val="000000"/>
                </a:solidFill>
              </a:rPr>
              <a:t>数据</a:t>
            </a:r>
            <a:endParaRPr lang="en-US" altLang="zh-CN"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9" name="TextBox 18"/>
          <p:cNvSpPr txBox="1"/>
          <p:nvPr/>
        </p:nvSpPr>
        <p:spPr>
          <a:xfrm>
            <a:off x="570711" y="1988840"/>
            <a:ext cx="8280920" cy="646331"/>
          </a:xfrm>
          <a:prstGeom prst="rect">
            <a:avLst/>
          </a:prstGeom>
          <a:noFill/>
        </p:spPr>
        <p:txBody>
          <a:bodyPr wrap="square" rtlCol="0">
            <a:spAutoFit/>
          </a:bodyPr>
          <a:lstStyle/>
          <a:p>
            <a:pPr>
              <a:lnSpc>
                <a:spcPct val="150000"/>
              </a:lnSpc>
            </a:pPr>
            <a:r>
              <a:rPr lang="zh-CN" altLang="en-US" sz="2400" b="1" dirty="0" smtClean="0"/>
              <a:t>方法：</a:t>
            </a:r>
            <a:r>
              <a:rPr lang="zh-CN" altLang="en-US" sz="2400" dirty="0" smtClean="0"/>
              <a:t>选定单元格</a:t>
            </a:r>
            <a:r>
              <a:rPr lang="zh-CN" altLang="en-US" sz="2400" dirty="0" smtClean="0">
                <a:solidFill>
                  <a:srgbClr val="FF0000"/>
                </a:solidFill>
              </a:rPr>
              <a:t>→</a:t>
            </a:r>
            <a:r>
              <a:rPr lang="zh-CN" altLang="en-US" sz="2400" dirty="0" smtClean="0"/>
              <a:t>输入</a:t>
            </a:r>
            <a:r>
              <a:rPr lang="zh-CN" altLang="en-US" sz="2400" dirty="0"/>
              <a:t>相应的</a:t>
            </a:r>
            <a:r>
              <a:rPr lang="zh-CN" altLang="en-US" sz="2400" dirty="0" smtClean="0"/>
              <a:t>数据</a:t>
            </a:r>
            <a:r>
              <a:rPr lang="zh-CN" altLang="en-US" sz="2400" dirty="0">
                <a:solidFill>
                  <a:srgbClr val="FF0000"/>
                </a:solidFill>
              </a:rPr>
              <a:t>→</a:t>
            </a:r>
            <a:r>
              <a:rPr lang="zh-CN" altLang="en-US" sz="2400" dirty="0" smtClean="0"/>
              <a:t>按</a:t>
            </a:r>
            <a:r>
              <a:rPr lang="en-US" altLang="zh-CN" sz="2400" dirty="0" smtClean="0"/>
              <a:t>&lt;</a:t>
            </a:r>
            <a:r>
              <a:rPr lang="en-US" altLang="zh-CN" sz="2400" dirty="0" err="1" smtClean="0"/>
              <a:t>Ctrl+Enter</a:t>
            </a:r>
            <a:r>
              <a:rPr lang="en-US" altLang="zh-CN" sz="2400" dirty="0" smtClean="0"/>
              <a:t>&gt;</a:t>
            </a:r>
            <a:r>
              <a:rPr lang="zh-CN" altLang="en-US" sz="2400" dirty="0" smtClean="0"/>
              <a:t>键。</a:t>
            </a:r>
            <a:endParaRPr lang="zh-CN" alt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909771" cy="654988"/>
          </a:xfrm>
          <a:prstGeom prst="rect">
            <a:avLst/>
          </a:prstGeom>
        </p:spPr>
        <p:txBody>
          <a:bodyPr wrap="none">
            <a:spAutoFit/>
          </a:bodyPr>
          <a:lstStyle/>
          <a:p>
            <a:pPr>
              <a:lnSpc>
                <a:spcPct val="150000"/>
              </a:lnSpc>
            </a:pPr>
            <a:r>
              <a:rPr lang="en-US" altLang="zh-CN" sz="2800" b="1" dirty="0">
                <a:solidFill>
                  <a:srgbClr val="000000"/>
                </a:solidFill>
              </a:rPr>
              <a:t>5</a:t>
            </a:r>
            <a:r>
              <a:rPr lang="zh-CN" altLang="en-US" sz="2800" b="1" dirty="0">
                <a:solidFill>
                  <a:srgbClr val="000000"/>
                </a:solidFill>
              </a:rPr>
              <a:t>．输入特殊符号</a:t>
            </a:r>
            <a:endParaRPr lang="en-US" altLang="zh-CN"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9" name="TextBox 18"/>
          <p:cNvSpPr txBox="1"/>
          <p:nvPr/>
        </p:nvSpPr>
        <p:spPr>
          <a:xfrm>
            <a:off x="570711" y="1988840"/>
            <a:ext cx="8280920" cy="574581"/>
          </a:xfrm>
          <a:prstGeom prst="rect">
            <a:avLst/>
          </a:prstGeom>
          <a:noFill/>
        </p:spPr>
        <p:txBody>
          <a:bodyPr wrap="square" rtlCol="0">
            <a:spAutoFit/>
          </a:bodyPr>
          <a:lstStyle/>
          <a:p>
            <a:pPr>
              <a:lnSpc>
                <a:spcPct val="150000"/>
              </a:lnSpc>
            </a:pPr>
            <a:r>
              <a:rPr lang="zh-CN" altLang="en-US" sz="2400" b="1" dirty="0" smtClean="0"/>
              <a:t>方法：</a:t>
            </a:r>
            <a:r>
              <a:rPr lang="zh-CN" altLang="en-US" sz="2400" dirty="0" smtClean="0"/>
              <a:t>使用</a:t>
            </a:r>
            <a:r>
              <a:rPr lang="en-US" altLang="zh-CN" sz="2400" dirty="0" smtClean="0"/>
              <a:t>【</a:t>
            </a:r>
            <a:r>
              <a:rPr lang="zh-CN" altLang="en-US" sz="2400" dirty="0" smtClean="0"/>
              <a:t>符号</a:t>
            </a:r>
            <a:r>
              <a:rPr lang="en-US" altLang="zh-CN" sz="2400" dirty="0" smtClean="0"/>
              <a:t>】</a:t>
            </a:r>
            <a:r>
              <a:rPr lang="zh-CN" altLang="en-US" sz="2400" dirty="0" smtClean="0"/>
              <a:t>按钮。</a:t>
            </a:r>
            <a:endParaRPr lang="zh-CN" altLang="en-US" sz="2400" dirty="0"/>
          </a:p>
        </p:txBody>
      </p:sp>
      <p:pic>
        <p:nvPicPr>
          <p:cNvPr id="15" name="图片 14"/>
          <p:cNvPicPr/>
          <p:nvPr/>
        </p:nvPicPr>
        <p:blipFill>
          <a:blip r:embed="rId4"/>
          <a:stretch>
            <a:fillRect/>
          </a:stretch>
        </p:blipFill>
        <p:spPr>
          <a:xfrm>
            <a:off x="2525770" y="2975361"/>
            <a:ext cx="4370801" cy="288032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906017" cy="654988"/>
          </a:xfrm>
          <a:prstGeom prst="rect">
            <a:avLst/>
          </a:prstGeom>
        </p:spPr>
        <p:txBody>
          <a:bodyPr wrap="none">
            <a:spAutoFit/>
          </a:bodyPr>
          <a:lstStyle/>
          <a:p>
            <a:pPr>
              <a:lnSpc>
                <a:spcPct val="150000"/>
              </a:lnSpc>
            </a:pPr>
            <a:r>
              <a:rPr lang="zh-CN" altLang="en-US" sz="2800" b="1" dirty="0" smtClean="0">
                <a:solidFill>
                  <a:srgbClr val="000000"/>
                </a:solidFill>
              </a:rPr>
              <a:t>难点</a:t>
            </a:r>
            <a:endParaRPr lang="zh-CN" altLang="en-US"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57785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数据输入技巧</a:t>
            </a:r>
            <a:endParaRPr lang="zh-CN" altLang="en-US" sz="2400" b="1" dirty="0">
              <a:solidFill>
                <a:srgbClr val="000000"/>
              </a:solidFill>
            </a:endParaRPr>
          </a:p>
        </p:txBody>
      </p:sp>
      <p:sp>
        <p:nvSpPr>
          <p:cNvPr id="15" name="矩形 14"/>
          <p:cNvSpPr/>
          <p:nvPr/>
        </p:nvSpPr>
        <p:spPr>
          <a:xfrm>
            <a:off x="1259632" y="2707134"/>
            <a:ext cx="6696744" cy="57785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条件格式</a:t>
            </a:r>
            <a:endParaRPr lang="zh-CN" altLang="en-US" sz="2400" b="1" dirty="0">
              <a:solidFill>
                <a:srgbClr val="000000"/>
              </a:solidFill>
            </a:endParaRPr>
          </a:p>
        </p:txBody>
      </p:sp>
      <p:sp>
        <p:nvSpPr>
          <p:cNvPr id="16" name="矩形 15"/>
          <p:cNvSpPr/>
          <p:nvPr/>
        </p:nvSpPr>
        <p:spPr>
          <a:xfrm>
            <a:off x="1259632" y="3427214"/>
            <a:ext cx="6696744" cy="57785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自定义数据格式</a:t>
            </a:r>
            <a:endParaRPr lang="zh-CN" altLang="en-US" sz="2400" b="1" dirty="0">
              <a:solidFill>
                <a:srgbClr val="000000"/>
              </a:solidFill>
            </a:endParaRPr>
          </a:p>
        </p:txBody>
      </p:sp>
      <p:sp>
        <p:nvSpPr>
          <p:cNvPr id="21" name="矩形 20"/>
          <p:cNvSpPr/>
          <p:nvPr/>
        </p:nvSpPr>
        <p:spPr>
          <a:xfrm>
            <a:off x="1259632" y="4149080"/>
            <a:ext cx="6696744" cy="57785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公式和函数</a:t>
            </a: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188420" cy="654988"/>
          </a:xfrm>
          <a:prstGeom prst="rect">
            <a:avLst/>
          </a:prstGeom>
        </p:spPr>
        <p:txBody>
          <a:bodyPr wrap="none">
            <a:spAutoFit/>
          </a:bodyPr>
          <a:lstStyle/>
          <a:p>
            <a:pPr>
              <a:lnSpc>
                <a:spcPct val="150000"/>
              </a:lnSpc>
            </a:pPr>
            <a:r>
              <a:rPr lang="en-US" altLang="zh-CN" sz="2800" b="1" dirty="0">
                <a:solidFill>
                  <a:srgbClr val="000000"/>
                </a:solidFill>
              </a:rPr>
              <a:t>6</a:t>
            </a:r>
            <a:r>
              <a:rPr lang="zh-CN" altLang="en-US" sz="2800" b="1" dirty="0">
                <a:solidFill>
                  <a:srgbClr val="000000"/>
                </a:solidFill>
              </a:rPr>
              <a:t>．自动填充</a:t>
            </a:r>
            <a:endParaRPr lang="en-US" altLang="zh-CN"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9" name="TextBox 18"/>
          <p:cNvSpPr txBox="1"/>
          <p:nvPr/>
        </p:nvSpPr>
        <p:spPr>
          <a:xfrm>
            <a:off x="570711" y="1772816"/>
            <a:ext cx="8280920" cy="574581"/>
          </a:xfrm>
          <a:prstGeom prst="rect">
            <a:avLst/>
          </a:prstGeom>
          <a:noFill/>
        </p:spPr>
        <p:txBody>
          <a:bodyPr wrap="square" rtlCol="0">
            <a:spAutoFit/>
          </a:bodyPr>
          <a:lstStyle/>
          <a:p>
            <a:pPr>
              <a:lnSpc>
                <a:spcPct val="150000"/>
              </a:lnSpc>
            </a:pPr>
            <a:r>
              <a:rPr lang="zh-CN" altLang="en-US" sz="2400" b="1" dirty="0" smtClean="0"/>
              <a:t>（</a:t>
            </a:r>
            <a:r>
              <a:rPr lang="en-US" altLang="zh-CN" sz="2400" b="1" dirty="0" smtClean="0"/>
              <a:t>1</a:t>
            </a:r>
            <a:r>
              <a:rPr lang="zh-CN" altLang="en-US" sz="2400" b="1" dirty="0"/>
              <a:t>）使用填充柄</a:t>
            </a:r>
            <a:endParaRPr lang="zh-CN" altLang="en-US" sz="2400" dirty="0"/>
          </a:p>
        </p:txBody>
      </p:sp>
      <p:grpSp>
        <p:nvGrpSpPr>
          <p:cNvPr id="15" name="组合 14"/>
          <p:cNvGrpSpPr/>
          <p:nvPr/>
        </p:nvGrpSpPr>
        <p:grpSpPr>
          <a:xfrm>
            <a:off x="2676926" y="3306474"/>
            <a:ext cx="2687162" cy="1148710"/>
            <a:chOff x="-203393" y="3306474"/>
            <a:chExt cx="2687162" cy="114871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393" y="3306474"/>
              <a:ext cx="2687162" cy="1148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05770" y="3832020"/>
              <a:ext cx="432048"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709396" cy="654988"/>
          </a:xfrm>
          <a:prstGeom prst="rect">
            <a:avLst/>
          </a:prstGeom>
        </p:spPr>
        <p:txBody>
          <a:bodyPr wrap="none">
            <a:spAutoFit/>
          </a:bodyPr>
          <a:lstStyle/>
          <a:p>
            <a:pPr>
              <a:lnSpc>
                <a:spcPct val="150000"/>
              </a:lnSpc>
            </a:pPr>
            <a:r>
              <a:rPr lang="zh-CN" altLang="en-US" sz="2800" b="1" dirty="0" smtClean="0">
                <a:solidFill>
                  <a:srgbClr val="000000"/>
                </a:solidFill>
              </a:rPr>
              <a:t>等差数列的填充</a:t>
            </a:r>
            <a:endParaRPr lang="en-US" altLang="zh-CN"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570710" y="1844824"/>
            <a:ext cx="8249761" cy="2973122"/>
          </a:xfrm>
          <a:prstGeom prst="rect">
            <a:avLst/>
          </a:prstGeom>
        </p:spPr>
        <p:txBody>
          <a:bodyPr wrap="square">
            <a:spAutoFit/>
          </a:bodyPr>
          <a:lstStyle/>
          <a:p>
            <a:pPr marL="342900" lvl="0" indent="-342900" eaLnBrk="0" hangingPunct="0">
              <a:lnSpc>
                <a:spcPct val="150000"/>
              </a:lnSpc>
              <a:spcBef>
                <a:spcPct val="30000"/>
              </a:spcBef>
              <a:buFont typeface="Arial" panose="020B0604020202020204" pitchFamily="34" charset="0"/>
              <a:buChar char="•"/>
            </a:pPr>
            <a:r>
              <a:rPr lang="zh-CN" altLang="en-US" sz="2400" b="1" dirty="0">
                <a:solidFill>
                  <a:srgbClr val="000000"/>
                </a:solidFill>
                <a:latin typeface="Times New Roman" panose="02020603050405020304" pitchFamily="18" charset="0"/>
                <a:cs typeface="Times New Roman" panose="02020603050405020304" pitchFamily="18" charset="0"/>
              </a:rPr>
              <a:t>方法</a:t>
            </a:r>
            <a:r>
              <a:rPr lang="en-US" altLang="zh-CN" sz="2400" b="1" dirty="0">
                <a:solidFill>
                  <a:srgbClr val="000000"/>
                </a:solidFill>
                <a:latin typeface="Times New Roman" panose="02020603050405020304" pitchFamily="18" charset="0"/>
                <a:cs typeface="Times New Roman" panose="02020603050405020304" pitchFamily="18" charset="0"/>
              </a:rPr>
              <a:t>1</a:t>
            </a:r>
            <a:r>
              <a:rPr lang="zh-CN" altLang="en-US" sz="2400" dirty="0">
                <a:solidFill>
                  <a:srgbClr val="000000"/>
                </a:solidFill>
                <a:latin typeface="Times New Roman" panose="02020603050405020304" pitchFamily="18" charset="0"/>
                <a:cs typeface="Times New Roman" panose="02020603050405020304" pitchFamily="18" charset="0"/>
              </a:rPr>
              <a:t>：在</a:t>
            </a:r>
            <a:r>
              <a:rPr lang="en-US" altLang="zh-CN" sz="2400" dirty="0">
                <a:solidFill>
                  <a:srgbClr val="000000"/>
                </a:solidFill>
                <a:latin typeface="Times New Roman" panose="02020603050405020304" pitchFamily="18" charset="0"/>
                <a:cs typeface="Times New Roman" panose="02020603050405020304" pitchFamily="18" charset="0"/>
              </a:rPr>
              <a:t>A1</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A2</a:t>
            </a:r>
            <a:r>
              <a:rPr lang="zh-CN" altLang="en-US" sz="2400" dirty="0">
                <a:solidFill>
                  <a:srgbClr val="000000"/>
                </a:solidFill>
                <a:latin typeface="Times New Roman" panose="02020603050405020304" pitchFamily="18" charset="0"/>
                <a:cs typeface="Times New Roman" panose="02020603050405020304" pitchFamily="18" charset="0"/>
              </a:rPr>
              <a:t>单元格中分别输入</a:t>
            </a:r>
            <a:r>
              <a:rPr lang="en-US" altLang="zh-CN" sz="2400" dirty="0" smtClean="0">
                <a:solidFill>
                  <a:srgbClr val="000000"/>
                </a:solidFill>
                <a:latin typeface="Times New Roman" panose="02020603050405020304" pitchFamily="18" charset="0"/>
                <a:cs typeface="Times New Roman" panose="02020603050405020304" pitchFamily="18" charset="0"/>
              </a:rPr>
              <a:t>1</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选中</a:t>
            </a:r>
            <a:r>
              <a:rPr lang="en-US" altLang="zh-CN" sz="2400" dirty="0">
                <a:solidFill>
                  <a:srgbClr val="000000"/>
                </a:solidFill>
                <a:latin typeface="Times New Roman" panose="02020603050405020304" pitchFamily="18" charset="0"/>
                <a:cs typeface="Times New Roman" panose="02020603050405020304" pitchFamily="18" charset="0"/>
              </a:rPr>
              <a:t>A1:A2</a:t>
            </a:r>
            <a:r>
              <a:rPr lang="zh-CN" altLang="en-US" sz="2400" dirty="0">
                <a:solidFill>
                  <a:srgbClr val="000000"/>
                </a:solidFill>
                <a:latin typeface="Times New Roman" panose="02020603050405020304" pitchFamily="18" charset="0"/>
                <a:cs typeface="Times New Roman" panose="02020603050405020304" pitchFamily="18" charset="0"/>
              </a:rPr>
              <a:t>，并将鼠标指向填充柄，此时鼠标指针变成黑色实心十字形</a:t>
            </a:r>
            <a:r>
              <a:rPr lang="zh-CN" altLang="en-US" sz="2400"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按住左键向下拖动。</a:t>
            </a:r>
            <a:endParaRPr lang="en-US" altLang="zh-CN" sz="2400" dirty="0">
              <a:solidFill>
                <a:srgbClr val="000000"/>
              </a:solidFill>
              <a:latin typeface="Times New Roman" panose="02020603050405020304" pitchFamily="18" charset="0"/>
              <a:cs typeface="Times New Roman" panose="02020603050405020304" pitchFamily="18" charset="0"/>
            </a:endParaRPr>
          </a:p>
          <a:p>
            <a:pPr marL="342900" lvl="0" indent="-342900" eaLnBrk="0" hangingPunct="0">
              <a:lnSpc>
                <a:spcPct val="150000"/>
              </a:lnSpc>
              <a:spcBef>
                <a:spcPct val="30000"/>
              </a:spcBef>
              <a:buFont typeface="Arial" panose="020B0604020202020204" pitchFamily="34" charset="0"/>
              <a:buChar char="•"/>
              <a:defRPr/>
            </a:pPr>
            <a:r>
              <a:rPr lang="zh-CN" altLang="en-US" sz="2400" b="1" dirty="0" smtClean="0">
                <a:solidFill>
                  <a:srgbClr val="000000"/>
                </a:solidFill>
                <a:latin typeface="Times New Roman" panose="02020603050405020304" pitchFamily="18" charset="0"/>
                <a:cs typeface="Times New Roman" panose="02020603050405020304" pitchFamily="18" charset="0"/>
              </a:rPr>
              <a:t>方法</a:t>
            </a:r>
            <a:r>
              <a:rPr lang="en-US" altLang="zh-CN" sz="2400" b="1" dirty="0">
                <a:solidFill>
                  <a:srgbClr val="000000"/>
                </a:solidFill>
                <a:latin typeface="Times New Roman" panose="02020603050405020304" pitchFamily="18" charset="0"/>
                <a:cs typeface="Times New Roman" panose="02020603050405020304" pitchFamily="18" charset="0"/>
              </a:rPr>
              <a:t>2</a:t>
            </a:r>
            <a:r>
              <a:rPr lang="zh-CN" altLang="en-US" sz="2400" dirty="0">
                <a:solidFill>
                  <a:srgbClr val="000000"/>
                </a:solidFill>
                <a:latin typeface="Times New Roman" panose="02020603050405020304" pitchFamily="18" charset="0"/>
                <a:cs typeface="Times New Roman" panose="02020603050405020304" pitchFamily="18" charset="0"/>
              </a:rPr>
              <a:t>：在</a:t>
            </a:r>
            <a:r>
              <a:rPr lang="en-US" altLang="zh-CN" sz="2400" dirty="0">
                <a:solidFill>
                  <a:srgbClr val="000000"/>
                </a:solidFill>
                <a:latin typeface="Times New Roman" panose="02020603050405020304" pitchFamily="18" charset="0"/>
                <a:cs typeface="Times New Roman" panose="02020603050405020304" pitchFamily="18" charset="0"/>
              </a:rPr>
              <a:t>A1</a:t>
            </a:r>
            <a:r>
              <a:rPr lang="zh-CN" altLang="en-US" sz="2400" dirty="0">
                <a:solidFill>
                  <a:srgbClr val="000000"/>
                </a:solidFill>
                <a:latin typeface="Times New Roman" panose="02020603050405020304" pitchFamily="18" charset="0"/>
                <a:cs typeface="Times New Roman" panose="02020603050405020304" pitchFamily="18" charset="0"/>
              </a:rPr>
              <a:t>单元格中分别输入</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选中</a:t>
            </a:r>
            <a:r>
              <a:rPr lang="en-US" altLang="zh-CN" sz="2400" dirty="0">
                <a:solidFill>
                  <a:srgbClr val="000000"/>
                </a:solidFill>
                <a:latin typeface="Times New Roman" panose="02020603050405020304" pitchFamily="18" charset="0"/>
                <a:cs typeface="Times New Roman" panose="02020603050405020304" pitchFamily="18" charset="0"/>
              </a:rPr>
              <a:t>A1</a:t>
            </a:r>
            <a:r>
              <a:rPr lang="zh-CN" altLang="en-US" sz="2400" dirty="0">
                <a:solidFill>
                  <a:srgbClr val="000000"/>
                </a:solidFill>
                <a:latin typeface="Times New Roman" panose="02020603050405020304" pitchFamily="18" charset="0"/>
                <a:cs typeface="Times New Roman" panose="02020603050405020304" pitchFamily="18" charset="0"/>
              </a:rPr>
              <a:t>，按住</a:t>
            </a:r>
            <a:r>
              <a:rPr lang="en-US" altLang="zh-CN" sz="2400" dirty="0">
                <a:solidFill>
                  <a:srgbClr val="000000"/>
                </a:solidFill>
                <a:latin typeface="Times New Roman" panose="02020603050405020304" pitchFamily="18" charset="0"/>
                <a:cs typeface="Times New Roman" panose="02020603050405020304" pitchFamily="18" charset="0"/>
              </a:rPr>
              <a:t>&lt;Ctrl&gt;</a:t>
            </a:r>
            <a:r>
              <a:rPr lang="zh-CN" altLang="en-US" sz="2400" dirty="0">
                <a:solidFill>
                  <a:srgbClr val="000000"/>
                </a:solidFill>
                <a:latin typeface="Times New Roman" panose="02020603050405020304" pitchFamily="18" charset="0"/>
                <a:cs typeface="Times New Roman" panose="02020603050405020304" pitchFamily="18" charset="0"/>
              </a:rPr>
              <a:t>键的同时拖动填充柄。</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709396" cy="654988"/>
          </a:xfrm>
          <a:prstGeom prst="rect">
            <a:avLst/>
          </a:prstGeom>
        </p:spPr>
        <p:txBody>
          <a:bodyPr wrap="none">
            <a:spAutoFit/>
          </a:bodyPr>
          <a:lstStyle/>
          <a:p>
            <a:pPr>
              <a:lnSpc>
                <a:spcPct val="150000"/>
              </a:lnSpc>
            </a:pPr>
            <a:r>
              <a:rPr lang="zh-CN" altLang="en-US" sz="2800" b="1" dirty="0" smtClean="0">
                <a:solidFill>
                  <a:srgbClr val="000000"/>
                </a:solidFill>
              </a:rPr>
              <a:t>日期的自动填充</a:t>
            </a:r>
            <a:endParaRPr lang="en-US" altLang="zh-CN"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556484" y="2060848"/>
            <a:ext cx="8249761" cy="1200329"/>
          </a:xfrm>
          <a:prstGeom prst="rect">
            <a:avLst/>
          </a:prstGeom>
        </p:spPr>
        <p:txBody>
          <a:bodyPr wrap="square">
            <a:spAutoFit/>
          </a:bodyPr>
          <a:lstStyle/>
          <a:p>
            <a:pPr marL="342900" lvl="0" indent="-342900" eaLnBrk="0" hangingPunct="0">
              <a:lnSpc>
                <a:spcPct val="150000"/>
              </a:lnSpc>
              <a:spcBef>
                <a:spcPct val="30000"/>
              </a:spcBef>
              <a:buFont typeface="Arial" panose="020B0604020202020204" pitchFamily="34" charset="0"/>
              <a:buChar char="•"/>
            </a:pPr>
            <a:r>
              <a:rPr lang="zh-CN" altLang="en-US" sz="2400" dirty="0" smtClean="0">
                <a:solidFill>
                  <a:srgbClr val="000000"/>
                </a:solidFill>
                <a:latin typeface="Times New Roman" panose="02020603050405020304" pitchFamily="18" charset="0"/>
                <a:cs typeface="Times New Roman" panose="02020603050405020304" pitchFamily="18" charset="0"/>
              </a:rPr>
              <a:t>方法：日期的填充可逐日填充，也可以逐年逐月逐日的填充。</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980" y="2735101"/>
            <a:ext cx="1971124" cy="4092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709396" cy="738664"/>
          </a:xfrm>
          <a:prstGeom prst="rect">
            <a:avLst/>
          </a:prstGeom>
        </p:spPr>
        <p:txBody>
          <a:bodyPr wrap="none">
            <a:spAutoFit/>
          </a:bodyPr>
          <a:lstStyle/>
          <a:p>
            <a:pPr>
              <a:lnSpc>
                <a:spcPct val="150000"/>
              </a:lnSpc>
            </a:pPr>
            <a:r>
              <a:rPr lang="zh-CN" altLang="en-US" sz="2800" b="1" dirty="0" smtClean="0">
                <a:solidFill>
                  <a:srgbClr val="000000"/>
                </a:solidFill>
              </a:rPr>
              <a:t>文本的自动填充</a:t>
            </a:r>
            <a:endParaRPr lang="en-US" altLang="zh-CN"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12" y="2643868"/>
            <a:ext cx="3231129" cy="128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3224" y="4256667"/>
            <a:ext cx="3456000" cy="461665"/>
          </a:xfrm>
          <a:prstGeom prst="rect">
            <a:avLst/>
          </a:prstGeom>
          <a:noFill/>
        </p:spPr>
        <p:txBody>
          <a:bodyPr wrap="square" rtlCol="0" anchor="ctr">
            <a:spAutoFit/>
          </a:bodyPr>
          <a:lstStyle/>
          <a:p>
            <a:r>
              <a:rPr lang="zh-CN" altLang="en-US" sz="2400" dirty="0" smtClean="0"/>
              <a:t>按</a:t>
            </a:r>
            <a:r>
              <a:rPr lang="en-US" altLang="zh-CN" sz="2400" dirty="0" smtClean="0"/>
              <a:t>&lt;Enter&gt;</a:t>
            </a:r>
            <a:r>
              <a:rPr lang="zh-CN" altLang="en-US" sz="2400" dirty="0" smtClean="0"/>
              <a:t>接受记忆输入。</a:t>
            </a:r>
            <a:endParaRPr lang="zh-CN" altLang="en-US" sz="2400" dirty="0"/>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7" y="2276871"/>
            <a:ext cx="1992016" cy="1979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8040" y="1318910"/>
            <a:ext cx="2125960" cy="292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128" y="5157192"/>
            <a:ext cx="1656184" cy="1623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0" y="2276871"/>
            <a:ext cx="4067944" cy="28803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348720" cy="654988"/>
          </a:xfrm>
          <a:prstGeom prst="rect">
            <a:avLst/>
          </a:prstGeom>
        </p:spPr>
        <p:txBody>
          <a:bodyPr wrap="none">
            <a:spAutoFit/>
          </a:bodyPr>
          <a:lstStyle/>
          <a:p>
            <a:pPr>
              <a:lnSpc>
                <a:spcPct val="150000"/>
              </a:lnSpc>
            </a:pPr>
            <a:r>
              <a:rPr lang="zh-CN" altLang="en-US" sz="2800" b="1" dirty="0" smtClean="0">
                <a:solidFill>
                  <a:srgbClr val="000000"/>
                </a:solidFill>
              </a:rPr>
              <a:t>使用右键填充</a:t>
            </a:r>
            <a:endParaRPr lang="en-US" altLang="zh-CN"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863" y="1772816"/>
            <a:ext cx="4022377" cy="4835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188420" cy="654988"/>
          </a:xfrm>
          <a:prstGeom prst="rect">
            <a:avLst/>
          </a:prstGeom>
        </p:spPr>
        <p:txBody>
          <a:bodyPr wrap="none">
            <a:spAutoFit/>
          </a:bodyPr>
          <a:lstStyle/>
          <a:p>
            <a:pPr>
              <a:lnSpc>
                <a:spcPct val="150000"/>
              </a:lnSpc>
            </a:pPr>
            <a:r>
              <a:rPr lang="en-US" altLang="zh-CN" sz="2800" b="1" dirty="0">
                <a:solidFill>
                  <a:srgbClr val="000000"/>
                </a:solidFill>
              </a:rPr>
              <a:t>6</a:t>
            </a:r>
            <a:r>
              <a:rPr lang="zh-CN" altLang="en-US" sz="2800" b="1" dirty="0">
                <a:solidFill>
                  <a:srgbClr val="000000"/>
                </a:solidFill>
              </a:rPr>
              <a:t>．自动填充</a:t>
            </a:r>
            <a:endParaRPr lang="en-US" altLang="zh-CN"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9" name="TextBox 18"/>
          <p:cNvSpPr txBox="1"/>
          <p:nvPr/>
        </p:nvSpPr>
        <p:spPr>
          <a:xfrm>
            <a:off x="570711" y="1772816"/>
            <a:ext cx="8280920" cy="2308324"/>
          </a:xfrm>
          <a:prstGeom prst="rect">
            <a:avLst/>
          </a:prstGeom>
          <a:noFill/>
        </p:spPr>
        <p:txBody>
          <a:bodyPr wrap="square" rtlCol="0">
            <a:spAutoFit/>
          </a:bodyPr>
          <a:lstStyle/>
          <a:p>
            <a:pPr>
              <a:lnSpc>
                <a:spcPct val="150000"/>
              </a:lnSpc>
            </a:pPr>
            <a:r>
              <a:rPr lang="zh-CN" altLang="en-US" sz="2400" b="1" dirty="0" smtClean="0"/>
              <a:t>（</a:t>
            </a:r>
            <a:r>
              <a:rPr lang="en-US" altLang="zh-CN" sz="2400" b="1" dirty="0"/>
              <a:t>2</a:t>
            </a:r>
            <a:r>
              <a:rPr lang="zh-CN" altLang="en-US" sz="2400" b="1" dirty="0"/>
              <a:t>）使用序列</a:t>
            </a:r>
            <a:r>
              <a:rPr lang="zh-CN" altLang="en-US" sz="2400" b="1" dirty="0" smtClean="0"/>
              <a:t>对话框</a:t>
            </a:r>
            <a:endParaRPr lang="en-US" altLang="zh-CN" sz="2400" b="1" dirty="0" smtClean="0"/>
          </a:p>
          <a:p>
            <a:pPr>
              <a:lnSpc>
                <a:spcPct val="150000"/>
              </a:lnSpc>
            </a:pPr>
            <a:r>
              <a:rPr lang="zh-CN" altLang="en-US" sz="2400" b="1" dirty="0" smtClean="0"/>
              <a:t>方法：</a:t>
            </a:r>
            <a:r>
              <a:rPr lang="zh-CN" altLang="en-US" sz="2400" dirty="0"/>
              <a:t>选定单元格</a:t>
            </a:r>
            <a:r>
              <a:rPr lang="zh-CN" altLang="en-US" sz="2400" dirty="0">
                <a:solidFill>
                  <a:srgbClr val="FF0000"/>
                </a:solidFill>
              </a:rPr>
              <a:t>→</a:t>
            </a:r>
            <a:r>
              <a:rPr lang="en-US" altLang="zh-CN" sz="2400" dirty="0"/>
              <a:t>【</a:t>
            </a:r>
            <a:r>
              <a:rPr lang="zh-CN" altLang="en-US" sz="2400" dirty="0"/>
              <a:t>开始</a:t>
            </a:r>
            <a:r>
              <a:rPr lang="en-US" altLang="zh-CN" sz="2400" dirty="0"/>
              <a:t>】</a:t>
            </a:r>
            <a:r>
              <a:rPr lang="zh-CN" altLang="en-US" sz="2400" dirty="0"/>
              <a:t>选项卡</a:t>
            </a:r>
            <a:r>
              <a:rPr lang="zh-CN" altLang="en-US" sz="2400" dirty="0">
                <a:solidFill>
                  <a:srgbClr val="FF0000"/>
                </a:solidFill>
              </a:rPr>
              <a:t>→ </a:t>
            </a:r>
            <a:r>
              <a:rPr lang="en-US" altLang="zh-CN" sz="2400" dirty="0" smtClean="0"/>
              <a:t>【</a:t>
            </a:r>
            <a:r>
              <a:rPr lang="zh-CN" altLang="en-US" sz="2400" dirty="0" smtClean="0"/>
              <a:t>编辑</a:t>
            </a:r>
            <a:r>
              <a:rPr lang="en-US" altLang="zh-CN" sz="2400" dirty="0" smtClean="0"/>
              <a:t>】</a:t>
            </a:r>
            <a:r>
              <a:rPr lang="zh-CN" altLang="en-US" sz="2400" dirty="0"/>
              <a:t>组</a:t>
            </a:r>
            <a:r>
              <a:rPr lang="zh-CN" altLang="en-US" sz="2400" dirty="0" smtClean="0">
                <a:solidFill>
                  <a:srgbClr val="FF0000"/>
                </a:solidFill>
              </a:rPr>
              <a:t>→</a:t>
            </a:r>
            <a:r>
              <a:rPr lang="en-US" altLang="zh-CN" sz="2400" dirty="0" smtClean="0"/>
              <a:t>【</a:t>
            </a:r>
            <a:r>
              <a:rPr lang="zh-CN" altLang="en-US" sz="2400" dirty="0" smtClean="0"/>
              <a:t>填充</a:t>
            </a:r>
            <a:r>
              <a:rPr lang="en-US" altLang="zh-CN" sz="2400" dirty="0" smtClean="0"/>
              <a:t>】</a:t>
            </a:r>
            <a:r>
              <a:rPr lang="zh-CN" altLang="en-US" sz="2400" dirty="0" smtClean="0"/>
              <a:t>按钮</a:t>
            </a:r>
            <a:r>
              <a:rPr lang="zh-CN" altLang="en-US" sz="2400" dirty="0">
                <a:solidFill>
                  <a:srgbClr val="FF0000"/>
                </a:solidFill>
              </a:rPr>
              <a:t>→ </a:t>
            </a:r>
            <a:r>
              <a:rPr lang="en-US" altLang="zh-CN" sz="2400" dirty="0" smtClean="0"/>
              <a:t>【</a:t>
            </a:r>
            <a:r>
              <a:rPr lang="zh-CN" altLang="en-US" sz="2400" dirty="0" smtClean="0"/>
              <a:t>系列</a:t>
            </a:r>
            <a:r>
              <a:rPr lang="en-US" altLang="zh-CN" sz="2400" dirty="0" smtClean="0"/>
              <a:t>】</a:t>
            </a:r>
            <a:r>
              <a:rPr lang="zh-CN" altLang="en-US" sz="2400" dirty="0" smtClean="0"/>
              <a:t>命令。</a:t>
            </a:r>
            <a:endParaRPr lang="en-US" altLang="zh-CN" sz="2400" dirty="0"/>
          </a:p>
          <a:p>
            <a:pPr>
              <a:lnSpc>
                <a:spcPct val="150000"/>
              </a:lnSpc>
            </a:pPr>
            <a:endParaRPr lang="zh-CN" altLang="en-US" sz="24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7517" y="3717032"/>
            <a:ext cx="3390574" cy="234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7763664" cy="1220912"/>
          </a:xfrm>
          <a:prstGeom prst="rect">
            <a:avLst/>
          </a:prstGeom>
        </p:spPr>
        <p:txBody>
          <a:bodyPr wrap="none">
            <a:spAutoFit/>
          </a:bodyPr>
          <a:lstStyle/>
          <a:p>
            <a:pPr>
              <a:lnSpc>
                <a:spcPct val="150000"/>
              </a:lnSpc>
            </a:pPr>
            <a:r>
              <a:rPr lang="zh-CN" altLang="en-US" sz="2800" b="1" dirty="0" smtClean="0">
                <a:solidFill>
                  <a:srgbClr val="FF0000"/>
                </a:solidFill>
              </a:rPr>
              <a:t>操作：</a:t>
            </a:r>
            <a:r>
              <a:rPr lang="zh-CN" altLang="en-US" sz="2400" b="1" dirty="0" smtClean="0"/>
              <a:t>在工作簿文件“成绩分析表”的“成绩分析表”</a:t>
            </a:r>
            <a:endParaRPr lang="en-US" altLang="zh-CN" sz="2400" b="1" dirty="0" smtClean="0"/>
          </a:p>
          <a:p>
            <a:pPr>
              <a:lnSpc>
                <a:spcPct val="150000"/>
              </a:lnSpc>
            </a:pPr>
            <a:r>
              <a:rPr lang="zh-CN" altLang="en-US" sz="2400" b="1" dirty="0" smtClean="0"/>
              <a:t>工作表中输入以下数据。</a:t>
            </a:r>
            <a:endParaRPr lang="zh-CN" altLang="en-US" sz="2400" b="1" dirty="0">
              <a:solidFill>
                <a:srgbClr val="FF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564904"/>
            <a:ext cx="7200800" cy="4134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887329" cy="654988"/>
          </a:xfrm>
          <a:prstGeom prst="rect">
            <a:avLst/>
          </a:prstGeom>
        </p:spPr>
        <p:txBody>
          <a:bodyPr wrap="none">
            <a:spAutoFit/>
          </a:bodyPr>
          <a:lstStyle/>
          <a:p>
            <a:pPr>
              <a:lnSpc>
                <a:spcPct val="150000"/>
              </a:lnSpc>
            </a:pPr>
            <a:r>
              <a:rPr lang="en-US" altLang="zh-CN" sz="2800" b="1" dirty="0">
                <a:solidFill>
                  <a:srgbClr val="000000"/>
                </a:solidFill>
              </a:rPr>
              <a:t>6.4.2 </a:t>
            </a:r>
            <a:r>
              <a:rPr lang="zh-CN" altLang="en-US" sz="2800" b="1" dirty="0">
                <a:solidFill>
                  <a:srgbClr val="000000"/>
                </a:solidFill>
              </a:rPr>
              <a:t>数据的修改</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4" name="矩形 3"/>
          <p:cNvSpPr/>
          <p:nvPr/>
        </p:nvSpPr>
        <p:spPr>
          <a:xfrm>
            <a:off x="632520" y="2420888"/>
            <a:ext cx="8259960" cy="1200329"/>
          </a:xfrm>
          <a:prstGeom prst="rect">
            <a:avLst/>
          </a:prstGeom>
        </p:spPr>
        <p:txBody>
          <a:bodyPr wrap="square">
            <a:spAutoFit/>
          </a:bodyPr>
          <a:lstStyle/>
          <a:p>
            <a:pPr>
              <a:lnSpc>
                <a:spcPct val="150000"/>
              </a:lnSpc>
            </a:pPr>
            <a:r>
              <a:rPr lang="zh-CN" altLang="en-US" sz="2400" dirty="0">
                <a:solidFill>
                  <a:srgbClr val="000000"/>
                </a:solidFill>
              </a:rPr>
              <a:t>在工作表中对单元格中的数据修改，可以直接在单元格内修改，也可在编辑栏中进行修改数据。</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5051383" cy="654988"/>
          </a:xfrm>
          <a:prstGeom prst="rect">
            <a:avLst/>
          </a:prstGeom>
        </p:spPr>
        <p:txBody>
          <a:bodyPr wrap="none">
            <a:spAutoFit/>
          </a:bodyPr>
          <a:lstStyle/>
          <a:p>
            <a:pPr>
              <a:lnSpc>
                <a:spcPct val="150000"/>
              </a:lnSpc>
            </a:pPr>
            <a:r>
              <a:rPr lang="en-US" altLang="zh-CN" sz="2800" b="1" dirty="0">
                <a:solidFill>
                  <a:srgbClr val="000000"/>
                </a:solidFill>
              </a:rPr>
              <a:t>6.4.3 </a:t>
            </a:r>
            <a:r>
              <a:rPr lang="zh-CN" altLang="en-US" sz="2800" b="1" dirty="0">
                <a:solidFill>
                  <a:srgbClr val="000000"/>
                </a:solidFill>
              </a:rPr>
              <a:t>数据的移动、复制与删除</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1259632" y="1988840"/>
            <a:ext cx="6696744" cy="2308324"/>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400" b="1" dirty="0">
                <a:solidFill>
                  <a:srgbClr val="000000"/>
                </a:solidFill>
              </a:rPr>
              <a:t>1</a:t>
            </a:r>
            <a:r>
              <a:rPr lang="zh-CN" altLang="en-US" sz="2400" b="1" dirty="0">
                <a:solidFill>
                  <a:srgbClr val="000000"/>
                </a:solidFill>
              </a:rPr>
              <a:t>．移动</a:t>
            </a:r>
            <a:r>
              <a:rPr lang="zh-CN" altLang="en-US" sz="2400" b="1" dirty="0" smtClean="0">
                <a:solidFill>
                  <a:srgbClr val="000000"/>
                </a:solidFill>
              </a:rPr>
              <a:t>数据</a:t>
            </a:r>
            <a:endParaRPr lang="en-US" altLang="zh-CN" sz="2400" b="1" dirty="0" smtClean="0">
              <a:solidFill>
                <a:srgbClr val="000000"/>
              </a:solidFill>
            </a:endParaRPr>
          </a:p>
          <a:p>
            <a:pPr marL="342900" indent="-342900">
              <a:lnSpc>
                <a:spcPct val="200000"/>
              </a:lnSpc>
              <a:buFont typeface="Arial" panose="020B0604020202020204" pitchFamily="34" charset="0"/>
              <a:buChar char="•"/>
            </a:pPr>
            <a:r>
              <a:rPr lang="en-US" altLang="zh-CN" sz="2400" b="1" dirty="0">
                <a:solidFill>
                  <a:srgbClr val="000000"/>
                </a:solidFill>
              </a:rPr>
              <a:t>2</a:t>
            </a:r>
            <a:r>
              <a:rPr lang="zh-CN" altLang="en-US" sz="2400" b="1" dirty="0">
                <a:solidFill>
                  <a:srgbClr val="000000"/>
                </a:solidFill>
              </a:rPr>
              <a:t>．复制</a:t>
            </a:r>
            <a:r>
              <a:rPr lang="zh-CN" altLang="en-US" sz="2400" b="1" dirty="0" smtClean="0">
                <a:solidFill>
                  <a:srgbClr val="000000"/>
                </a:solidFill>
              </a:rPr>
              <a:t>数据</a:t>
            </a:r>
            <a:endParaRPr lang="en-US" altLang="zh-CN" sz="2400" b="1" dirty="0" smtClean="0">
              <a:solidFill>
                <a:srgbClr val="000000"/>
              </a:solidFill>
            </a:endParaRPr>
          </a:p>
          <a:p>
            <a:pPr marL="342900" indent="-342900">
              <a:lnSpc>
                <a:spcPct val="200000"/>
              </a:lnSpc>
              <a:buFont typeface="Arial" panose="020B0604020202020204" pitchFamily="34" charset="0"/>
              <a:buChar char="•"/>
            </a:pPr>
            <a:r>
              <a:rPr lang="en-US" altLang="zh-CN" sz="2400" b="1" dirty="0">
                <a:solidFill>
                  <a:srgbClr val="000000"/>
                </a:solidFill>
              </a:rPr>
              <a:t>3</a:t>
            </a:r>
            <a:r>
              <a:rPr lang="zh-CN" altLang="en-US" sz="2400" b="1" dirty="0">
                <a:solidFill>
                  <a:srgbClr val="000000"/>
                </a:solidFill>
              </a:rPr>
              <a:t>．删除数据</a:t>
            </a:r>
            <a:endParaRPr lang="en-US" altLang="zh-CN" sz="2400" b="1" dirty="0" smtClean="0">
              <a:solidFill>
                <a:srgbClr val="00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188420" cy="654988"/>
          </a:xfrm>
          <a:prstGeom prst="rect">
            <a:avLst/>
          </a:prstGeom>
        </p:spPr>
        <p:txBody>
          <a:bodyPr wrap="none">
            <a:spAutoFit/>
          </a:bodyPr>
          <a:lstStyle/>
          <a:p>
            <a:pPr>
              <a:lnSpc>
                <a:spcPct val="150000"/>
              </a:lnSpc>
            </a:pPr>
            <a:r>
              <a:rPr lang="en-US" altLang="zh-CN" sz="2800" b="1" dirty="0">
                <a:solidFill>
                  <a:srgbClr val="000000"/>
                </a:solidFill>
              </a:rPr>
              <a:t>1</a:t>
            </a:r>
            <a:r>
              <a:rPr lang="zh-CN" altLang="en-US" sz="2800" b="1" dirty="0">
                <a:solidFill>
                  <a:srgbClr val="000000"/>
                </a:solidFill>
              </a:rPr>
              <a:t>．移动数据</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1043608" y="1981229"/>
            <a:ext cx="6696744" cy="2308324"/>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b="1" dirty="0" smtClean="0">
                <a:solidFill>
                  <a:srgbClr val="000000"/>
                </a:solidFill>
              </a:rPr>
              <a:t>：</a:t>
            </a:r>
            <a:r>
              <a:rPr lang="zh-CN" altLang="en-US" sz="2400" dirty="0" smtClean="0">
                <a:solidFill>
                  <a:srgbClr val="000000"/>
                </a:solidFill>
              </a:rPr>
              <a:t>使用</a:t>
            </a:r>
            <a:r>
              <a:rPr lang="zh-CN" altLang="en-US" sz="2400" dirty="0">
                <a:solidFill>
                  <a:srgbClr val="000000"/>
                </a:solidFill>
              </a:rPr>
              <a:t>鼠标</a:t>
            </a:r>
            <a:r>
              <a:rPr lang="zh-CN" altLang="en-US" sz="2400" dirty="0" smtClean="0">
                <a:solidFill>
                  <a:srgbClr val="000000"/>
                </a:solidFill>
              </a:rPr>
              <a:t>拖动</a:t>
            </a:r>
            <a:r>
              <a:rPr lang="zh-CN" altLang="en-US" sz="2400" b="1" dirty="0" smtClean="0">
                <a:solidFill>
                  <a:srgbClr val="000000"/>
                </a:solidFill>
              </a:rPr>
              <a:t>；</a:t>
            </a:r>
            <a:endParaRPr lang="en-US" altLang="zh-CN" sz="2400" b="1"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b="1" dirty="0">
                <a:solidFill>
                  <a:srgbClr val="000000"/>
                </a:solidFill>
              </a:rPr>
              <a:t>：</a:t>
            </a:r>
            <a:r>
              <a:rPr lang="zh-CN" altLang="en-US" sz="2400" dirty="0">
                <a:solidFill>
                  <a:srgbClr val="000000"/>
                </a:solidFill>
              </a:rPr>
              <a:t>使用功能</a:t>
            </a:r>
            <a:r>
              <a:rPr lang="zh-CN" altLang="en-US" sz="2400" dirty="0" smtClean="0">
                <a:solidFill>
                  <a:srgbClr val="000000"/>
                </a:solidFill>
              </a:rPr>
              <a:t>区</a:t>
            </a:r>
            <a:r>
              <a:rPr lang="en-US" altLang="zh-CN" sz="2400" dirty="0">
                <a:solidFill>
                  <a:srgbClr val="000000"/>
                </a:solidFill>
              </a:rPr>
              <a:t>【</a:t>
            </a:r>
            <a:r>
              <a:rPr lang="zh-CN" altLang="en-US" sz="2400" dirty="0" smtClean="0">
                <a:solidFill>
                  <a:srgbClr val="000000"/>
                </a:solidFill>
              </a:rPr>
              <a:t>剪切</a:t>
            </a:r>
            <a:r>
              <a:rPr lang="en-US" altLang="zh-CN" sz="2400" dirty="0" smtClean="0">
                <a:solidFill>
                  <a:srgbClr val="000000"/>
                </a:solidFill>
              </a:rPr>
              <a:t>】</a:t>
            </a:r>
            <a:r>
              <a:rPr lang="zh-CN" altLang="en-US" sz="2400" dirty="0" smtClean="0">
                <a:solidFill>
                  <a:srgbClr val="000000"/>
                </a:solidFill>
              </a:rPr>
              <a:t>命令；</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3</a:t>
            </a:r>
            <a:r>
              <a:rPr lang="zh-CN" altLang="en-US" sz="2400" dirty="0" smtClean="0">
                <a:solidFill>
                  <a:srgbClr val="000000"/>
                </a:solidFill>
              </a:rPr>
              <a:t>：使用右键菜单；</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4</a:t>
            </a:r>
            <a:r>
              <a:rPr lang="zh-CN" altLang="en-US" sz="2400" dirty="0" smtClean="0">
                <a:solidFill>
                  <a:srgbClr val="000000"/>
                </a:solidFill>
              </a:rPr>
              <a:t>：使用快捷键。</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246402" cy="738664"/>
          </a:xfrm>
          <a:prstGeom prst="rect">
            <a:avLst/>
          </a:prstGeom>
        </p:spPr>
        <p:txBody>
          <a:bodyPr wrap="none">
            <a:spAutoFit/>
          </a:bodyPr>
          <a:lstStyle/>
          <a:p>
            <a:pPr>
              <a:lnSpc>
                <a:spcPct val="150000"/>
              </a:lnSpc>
            </a:pPr>
            <a:r>
              <a:rPr lang="en-US" altLang="zh-CN" sz="2800" b="1" dirty="0">
                <a:solidFill>
                  <a:srgbClr val="000000"/>
                </a:solidFill>
              </a:rPr>
              <a:t>6.1 </a:t>
            </a:r>
            <a:r>
              <a:rPr lang="en-US" altLang="zh-CN" sz="2800" b="1" dirty="0" smtClean="0">
                <a:solidFill>
                  <a:srgbClr val="000000"/>
                </a:solidFill>
              </a:rPr>
              <a:t>Excel2016</a:t>
            </a:r>
            <a:r>
              <a:rPr lang="zh-CN" altLang="en-US" sz="2800" b="1" dirty="0" smtClean="0">
                <a:solidFill>
                  <a:srgbClr val="000000"/>
                </a:solidFill>
              </a:rPr>
              <a:t>概</a:t>
            </a:r>
            <a:r>
              <a:rPr lang="zh-CN" altLang="en-US" sz="2800" b="1" dirty="0">
                <a:solidFill>
                  <a:srgbClr val="000000"/>
                </a:solidFill>
              </a:rPr>
              <a:t>述</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6.1.1 </a:t>
            </a:r>
            <a:r>
              <a:rPr lang="en-US" altLang="zh-CN" sz="2400" b="1" dirty="0" smtClean="0">
                <a:solidFill>
                  <a:srgbClr val="000000"/>
                </a:solidFill>
              </a:rPr>
              <a:t>Excel2016</a:t>
            </a:r>
            <a:r>
              <a:rPr lang="zh-CN" altLang="en-US" sz="2400" b="1" dirty="0" smtClean="0">
                <a:solidFill>
                  <a:srgbClr val="000000"/>
                </a:solidFill>
              </a:rPr>
              <a:t>的</a:t>
            </a:r>
            <a:r>
              <a:rPr lang="zh-CN" altLang="en-US" sz="2400" b="1" dirty="0">
                <a:solidFill>
                  <a:srgbClr val="000000"/>
                </a:solidFill>
              </a:rPr>
              <a:t>启动与</a:t>
            </a:r>
            <a:r>
              <a:rPr lang="zh-CN" altLang="en-US" sz="2400" b="1" dirty="0" smtClean="0">
                <a:solidFill>
                  <a:srgbClr val="000000"/>
                </a:solidFill>
              </a:rPr>
              <a:t>退出</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6.1.2 </a:t>
            </a:r>
            <a:r>
              <a:rPr lang="en-US" altLang="zh-CN" sz="2400" b="1" dirty="0" smtClean="0">
                <a:solidFill>
                  <a:srgbClr val="000000"/>
                </a:solidFill>
              </a:rPr>
              <a:t>Excel2016</a:t>
            </a:r>
            <a:r>
              <a:rPr lang="zh-CN" altLang="en-US" sz="2400" b="1" dirty="0" smtClean="0">
                <a:solidFill>
                  <a:srgbClr val="000000"/>
                </a:solidFill>
              </a:rPr>
              <a:t>工</a:t>
            </a:r>
            <a:r>
              <a:rPr lang="zh-CN" altLang="en-US" sz="2400" b="1" dirty="0">
                <a:solidFill>
                  <a:srgbClr val="000000"/>
                </a:solidFill>
              </a:rPr>
              <a:t>作</a:t>
            </a:r>
            <a:r>
              <a:rPr lang="zh-CN" altLang="en-US" sz="2400" b="1" dirty="0" smtClean="0">
                <a:solidFill>
                  <a:srgbClr val="000000"/>
                </a:solidFill>
              </a:rPr>
              <a:t>界面</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6.1.3 </a:t>
            </a:r>
            <a:r>
              <a:rPr lang="en-US" altLang="zh-CN" sz="2400" b="1" dirty="0" smtClean="0">
                <a:solidFill>
                  <a:srgbClr val="000000"/>
                </a:solidFill>
              </a:rPr>
              <a:t>Excel2016</a:t>
            </a:r>
            <a:r>
              <a:rPr lang="zh-CN" altLang="en-US" sz="2400" b="1" dirty="0" smtClean="0">
                <a:solidFill>
                  <a:srgbClr val="000000"/>
                </a:solidFill>
              </a:rPr>
              <a:t>相</a:t>
            </a:r>
            <a:r>
              <a:rPr lang="zh-CN" altLang="en-US" sz="2400" b="1" dirty="0">
                <a:solidFill>
                  <a:srgbClr val="000000"/>
                </a:solidFill>
              </a:rPr>
              <a:t>关概念</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188420" cy="654988"/>
          </a:xfrm>
          <a:prstGeom prst="rect">
            <a:avLst/>
          </a:prstGeom>
        </p:spPr>
        <p:txBody>
          <a:bodyPr wrap="none">
            <a:spAutoFit/>
          </a:bodyPr>
          <a:lstStyle/>
          <a:p>
            <a:pPr>
              <a:lnSpc>
                <a:spcPct val="150000"/>
              </a:lnSpc>
            </a:pPr>
            <a:r>
              <a:rPr lang="en-US" altLang="zh-CN" sz="2800" b="1" dirty="0">
                <a:solidFill>
                  <a:srgbClr val="000000"/>
                </a:solidFill>
              </a:rPr>
              <a:t>2</a:t>
            </a:r>
            <a:r>
              <a:rPr lang="zh-CN" altLang="en-US" sz="2800" b="1" dirty="0">
                <a:solidFill>
                  <a:srgbClr val="000000"/>
                </a:solidFill>
              </a:rPr>
              <a:t>．复制数据</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1223628" y="2012760"/>
            <a:ext cx="6696744" cy="2308324"/>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b="1" dirty="0" smtClean="0">
                <a:solidFill>
                  <a:srgbClr val="000000"/>
                </a:solidFill>
              </a:rPr>
              <a:t>：</a:t>
            </a:r>
            <a:r>
              <a:rPr lang="zh-CN" altLang="en-US" sz="2400" dirty="0" smtClean="0">
                <a:solidFill>
                  <a:srgbClr val="000000"/>
                </a:solidFill>
              </a:rPr>
              <a:t>按住</a:t>
            </a:r>
            <a:r>
              <a:rPr lang="en-US" altLang="zh-CN" sz="2400" dirty="0" smtClean="0">
                <a:solidFill>
                  <a:srgbClr val="000000"/>
                </a:solidFill>
              </a:rPr>
              <a:t>Ctrl</a:t>
            </a:r>
            <a:r>
              <a:rPr lang="zh-CN" altLang="en-US" sz="2400" dirty="0" smtClean="0">
                <a:solidFill>
                  <a:srgbClr val="000000"/>
                </a:solidFill>
              </a:rPr>
              <a:t>键并使用</a:t>
            </a:r>
            <a:r>
              <a:rPr lang="zh-CN" altLang="en-US" sz="2400" dirty="0">
                <a:solidFill>
                  <a:srgbClr val="000000"/>
                </a:solidFill>
              </a:rPr>
              <a:t>鼠标</a:t>
            </a:r>
            <a:r>
              <a:rPr lang="zh-CN" altLang="en-US" sz="2400" dirty="0" smtClean="0">
                <a:solidFill>
                  <a:srgbClr val="000000"/>
                </a:solidFill>
              </a:rPr>
              <a:t>拖动</a:t>
            </a:r>
            <a:r>
              <a:rPr lang="zh-CN" altLang="en-US" sz="2400" b="1" dirty="0" smtClean="0">
                <a:solidFill>
                  <a:srgbClr val="000000"/>
                </a:solidFill>
              </a:rPr>
              <a:t>；</a:t>
            </a:r>
            <a:endParaRPr lang="en-US" altLang="zh-CN" sz="2400" b="1"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b="1" dirty="0">
                <a:solidFill>
                  <a:srgbClr val="000000"/>
                </a:solidFill>
              </a:rPr>
              <a:t>：</a:t>
            </a:r>
            <a:r>
              <a:rPr lang="zh-CN" altLang="en-US" sz="2400" dirty="0">
                <a:solidFill>
                  <a:srgbClr val="000000"/>
                </a:solidFill>
              </a:rPr>
              <a:t>使用功能</a:t>
            </a:r>
            <a:r>
              <a:rPr lang="zh-CN" altLang="en-US" sz="2400" dirty="0" smtClean="0">
                <a:solidFill>
                  <a:srgbClr val="000000"/>
                </a:solidFill>
              </a:rPr>
              <a:t>区</a:t>
            </a:r>
            <a:r>
              <a:rPr lang="en-US" altLang="zh-CN" sz="2400" dirty="0" smtClean="0">
                <a:solidFill>
                  <a:srgbClr val="000000"/>
                </a:solidFill>
              </a:rPr>
              <a:t>【</a:t>
            </a:r>
            <a:r>
              <a:rPr lang="zh-CN" altLang="en-US" sz="2400" dirty="0" smtClean="0">
                <a:solidFill>
                  <a:srgbClr val="000000"/>
                </a:solidFill>
              </a:rPr>
              <a:t>复制</a:t>
            </a:r>
            <a:r>
              <a:rPr lang="en-US" altLang="zh-CN" sz="2400" dirty="0" smtClean="0">
                <a:solidFill>
                  <a:srgbClr val="000000"/>
                </a:solidFill>
              </a:rPr>
              <a:t>】</a:t>
            </a:r>
            <a:r>
              <a:rPr lang="zh-CN" altLang="en-US" sz="2400" dirty="0" smtClean="0">
                <a:solidFill>
                  <a:srgbClr val="000000"/>
                </a:solidFill>
              </a:rPr>
              <a:t>命令；</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3</a:t>
            </a:r>
            <a:r>
              <a:rPr lang="zh-CN" altLang="en-US" sz="2400" dirty="0" smtClean="0">
                <a:solidFill>
                  <a:srgbClr val="000000"/>
                </a:solidFill>
              </a:rPr>
              <a:t>：使用右键菜单；</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4</a:t>
            </a:r>
            <a:r>
              <a:rPr lang="zh-CN" altLang="en-US" sz="2400" dirty="0" smtClean="0">
                <a:solidFill>
                  <a:srgbClr val="000000"/>
                </a:solidFill>
              </a:rPr>
              <a:t>：使用快捷键。</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188420" cy="654988"/>
          </a:xfrm>
          <a:prstGeom prst="rect">
            <a:avLst/>
          </a:prstGeom>
        </p:spPr>
        <p:txBody>
          <a:bodyPr wrap="none">
            <a:spAutoFit/>
          </a:bodyPr>
          <a:lstStyle/>
          <a:p>
            <a:pPr>
              <a:lnSpc>
                <a:spcPct val="150000"/>
              </a:lnSpc>
            </a:pPr>
            <a:r>
              <a:rPr lang="en-US" altLang="zh-CN" sz="2800" b="1" dirty="0">
                <a:solidFill>
                  <a:srgbClr val="000000"/>
                </a:solidFill>
              </a:rPr>
              <a:t>3</a:t>
            </a:r>
            <a:r>
              <a:rPr lang="zh-CN" altLang="en-US" sz="2800" b="1" dirty="0">
                <a:solidFill>
                  <a:srgbClr val="000000"/>
                </a:solidFill>
              </a:rPr>
              <a:t>．删除数据</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632520" y="1960194"/>
            <a:ext cx="6696744" cy="574581"/>
          </a:xfrm>
          <a:prstGeom prst="rect">
            <a:avLst/>
          </a:prstGeom>
        </p:spPr>
        <p:txBody>
          <a:bodyPr wrap="square">
            <a:spAutoFit/>
          </a:bodyPr>
          <a:lstStyle/>
          <a:p>
            <a:pPr>
              <a:lnSpc>
                <a:spcPct val="150000"/>
              </a:lnSpc>
            </a:pPr>
            <a:r>
              <a:rPr lang="zh-CN" altLang="en-US" sz="2400" b="1" dirty="0" smtClean="0">
                <a:solidFill>
                  <a:srgbClr val="000000"/>
                </a:solidFill>
              </a:rPr>
              <a:t>方法：</a:t>
            </a:r>
            <a:r>
              <a:rPr lang="zh-CN" altLang="en-US" sz="2400" dirty="0" smtClean="0">
                <a:solidFill>
                  <a:srgbClr val="000000"/>
                </a:solidFill>
              </a:rPr>
              <a:t>选中单元格，按</a:t>
            </a:r>
            <a:r>
              <a:rPr lang="en-US" altLang="zh-CN" sz="2400" dirty="0" smtClean="0">
                <a:solidFill>
                  <a:srgbClr val="000000"/>
                </a:solidFill>
              </a:rPr>
              <a:t>Delete</a:t>
            </a:r>
            <a:r>
              <a:rPr lang="zh-CN" altLang="en-US" sz="2400" dirty="0" smtClean="0">
                <a:solidFill>
                  <a:srgbClr val="000000"/>
                </a:solidFill>
              </a:rPr>
              <a:t>。</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608680" cy="654988"/>
          </a:xfrm>
          <a:prstGeom prst="rect">
            <a:avLst/>
          </a:prstGeom>
        </p:spPr>
        <p:txBody>
          <a:bodyPr wrap="none">
            <a:spAutoFit/>
          </a:bodyPr>
          <a:lstStyle/>
          <a:p>
            <a:pPr>
              <a:lnSpc>
                <a:spcPct val="150000"/>
              </a:lnSpc>
            </a:pPr>
            <a:r>
              <a:rPr lang="en-US" altLang="zh-CN" sz="2800" b="1" dirty="0">
                <a:solidFill>
                  <a:srgbClr val="000000"/>
                </a:solidFill>
              </a:rPr>
              <a:t>6.4.4 </a:t>
            </a:r>
            <a:r>
              <a:rPr lang="zh-CN" altLang="en-US" sz="2800" b="1" dirty="0">
                <a:solidFill>
                  <a:srgbClr val="000000"/>
                </a:solidFill>
              </a:rPr>
              <a:t>撤销与恢复操作</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441312" y="1960194"/>
            <a:ext cx="8702688" cy="1200329"/>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b="1" dirty="0" smtClean="0">
                <a:solidFill>
                  <a:srgbClr val="000000"/>
                </a:solidFill>
              </a:rPr>
              <a:t>：</a:t>
            </a:r>
            <a:r>
              <a:rPr lang="zh-CN" altLang="en-US" sz="2400" dirty="0">
                <a:solidFill>
                  <a:srgbClr val="000000"/>
                </a:solidFill>
              </a:rPr>
              <a:t>还</a:t>
            </a:r>
            <a:r>
              <a:rPr lang="zh-CN" altLang="en-US" sz="2400" dirty="0" smtClean="0">
                <a:solidFill>
                  <a:srgbClr val="000000"/>
                </a:solidFill>
              </a:rPr>
              <a:t>用快速访问工具栏中的</a:t>
            </a:r>
            <a:r>
              <a:rPr lang="en-US" altLang="zh-CN" sz="2400" dirty="0" smtClean="0">
                <a:solidFill>
                  <a:srgbClr val="000000"/>
                </a:solidFill>
              </a:rPr>
              <a:t>【</a:t>
            </a:r>
            <a:r>
              <a:rPr lang="zh-CN" altLang="en-US" sz="2400" dirty="0" smtClean="0">
                <a:solidFill>
                  <a:srgbClr val="000000"/>
                </a:solidFill>
              </a:rPr>
              <a:t>撤销</a:t>
            </a:r>
            <a:r>
              <a:rPr lang="en-US" altLang="zh-CN" sz="2400" dirty="0" smtClean="0">
                <a:solidFill>
                  <a:srgbClr val="000000"/>
                </a:solidFill>
              </a:rPr>
              <a:t>】</a:t>
            </a:r>
            <a:r>
              <a:rPr lang="zh-CN" altLang="en-US" sz="2400" dirty="0" smtClean="0">
                <a:solidFill>
                  <a:srgbClr val="000000"/>
                </a:solidFill>
              </a:rPr>
              <a:t>按钮和</a:t>
            </a:r>
            <a:r>
              <a:rPr lang="en-US" altLang="zh-CN" sz="2400" dirty="0" smtClean="0">
                <a:solidFill>
                  <a:srgbClr val="000000"/>
                </a:solidFill>
              </a:rPr>
              <a:t>【</a:t>
            </a:r>
            <a:r>
              <a:rPr lang="zh-CN" altLang="en-US" sz="2400" dirty="0" smtClean="0">
                <a:solidFill>
                  <a:srgbClr val="000000"/>
                </a:solidFill>
              </a:rPr>
              <a:t>重复</a:t>
            </a:r>
            <a:r>
              <a:rPr lang="en-US" altLang="zh-CN" sz="2400" dirty="0" smtClean="0">
                <a:solidFill>
                  <a:srgbClr val="000000"/>
                </a:solidFill>
              </a:rPr>
              <a:t>】</a:t>
            </a:r>
            <a:r>
              <a:rPr lang="zh-CN" altLang="en-US" sz="2400" dirty="0" smtClean="0">
                <a:solidFill>
                  <a:srgbClr val="000000"/>
                </a:solidFill>
              </a:rPr>
              <a:t>按钮。</a:t>
            </a:r>
            <a:endParaRPr lang="en-US" altLang="zh-CN" sz="2400" dirty="0" smtClean="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dirty="0" smtClean="0">
                <a:solidFill>
                  <a:srgbClr val="000000"/>
                </a:solidFill>
              </a:rPr>
              <a:t>：使用快捷键。</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969356" cy="654988"/>
          </a:xfrm>
          <a:prstGeom prst="rect">
            <a:avLst/>
          </a:prstGeom>
        </p:spPr>
        <p:txBody>
          <a:bodyPr wrap="none">
            <a:spAutoFit/>
          </a:bodyPr>
          <a:lstStyle/>
          <a:p>
            <a:pPr>
              <a:lnSpc>
                <a:spcPct val="150000"/>
              </a:lnSpc>
            </a:pPr>
            <a:r>
              <a:rPr lang="en-US" altLang="zh-CN" sz="2800" b="1" dirty="0">
                <a:solidFill>
                  <a:srgbClr val="000000"/>
                </a:solidFill>
              </a:rPr>
              <a:t>6.4.5 </a:t>
            </a:r>
            <a:r>
              <a:rPr lang="zh-CN" altLang="en-US" sz="2800" b="1" dirty="0">
                <a:solidFill>
                  <a:srgbClr val="000000"/>
                </a:solidFill>
              </a:rPr>
              <a:t>数据的查找与替换</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1259632" y="1988840"/>
            <a:ext cx="6696744"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1</a:t>
            </a:r>
            <a:r>
              <a:rPr lang="zh-CN" altLang="en-US" sz="2400" b="1" dirty="0">
                <a:solidFill>
                  <a:srgbClr val="000000"/>
                </a:solidFill>
              </a:rPr>
              <a:t>．</a:t>
            </a:r>
            <a:r>
              <a:rPr lang="zh-CN" altLang="en-US" sz="2400" b="1" dirty="0" smtClean="0">
                <a:solidFill>
                  <a:srgbClr val="000000"/>
                </a:solidFill>
              </a:rPr>
              <a:t>查找</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2</a:t>
            </a:r>
            <a:r>
              <a:rPr lang="zh-CN" altLang="en-US" sz="2400" b="1" dirty="0">
                <a:solidFill>
                  <a:srgbClr val="000000"/>
                </a:solidFill>
              </a:rPr>
              <a:t>．替换</a:t>
            </a:r>
            <a:endParaRPr lang="en-US" altLang="zh-CN" sz="2400" b="1" dirty="0" smtClean="0">
              <a:solidFill>
                <a:srgbClr val="000000"/>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804" y="3501008"/>
            <a:ext cx="4724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5594801" cy="738664"/>
          </a:xfrm>
          <a:prstGeom prst="rect">
            <a:avLst/>
          </a:prstGeom>
        </p:spPr>
        <p:txBody>
          <a:bodyPr wrap="none">
            <a:spAutoFit/>
          </a:bodyPr>
          <a:lstStyle/>
          <a:p>
            <a:pPr>
              <a:lnSpc>
                <a:spcPct val="150000"/>
              </a:lnSpc>
            </a:pPr>
            <a:r>
              <a:rPr lang="zh-CN" altLang="en-US" sz="2800" b="1" dirty="0" smtClean="0">
                <a:solidFill>
                  <a:srgbClr val="000000"/>
                </a:solidFill>
              </a:rPr>
              <a:t>补充：模糊匹配查找数据（选讲）</a:t>
            </a:r>
            <a:endParaRPr lang="zh-CN" altLang="en-US"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441312" y="1960194"/>
            <a:ext cx="8702688" cy="646331"/>
          </a:xfrm>
          <a:prstGeom prst="rect">
            <a:avLst/>
          </a:prstGeom>
        </p:spPr>
        <p:txBody>
          <a:bodyPr wrap="square">
            <a:spAutoFit/>
          </a:bodyPr>
          <a:lstStyle/>
          <a:p>
            <a:pPr>
              <a:lnSpc>
                <a:spcPct val="150000"/>
              </a:lnSpc>
            </a:pPr>
            <a:r>
              <a:rPr lang="zh-CN" altLang="en-US" sz="2400" b="1" dirty="0" smtClean="0">
                <a:solidFill>
                  <a:srgbClr val="000000"/>
                </a:solidFill>
              </a:rPr>
              <a:t>问题：</a:t>
            </a:r>
            <a:r>
              <a:rPr lang="zh-CN" altLang="en-US" sz="2400" dirty="0" smtClean="0">
                <a:solidFill>
                  <a:srgbClr val="000000"/>
                </a:solidFill>
              </a:rPr>
              <a:t>搜素以“徐”开头的人名，或者包含“</a:t>
            </a:r>
            <a:r>
              <a:rPr lang="en-US" altLang="zh-CN" sz="2400" dirty="0" smtClean="0">
                <a:solidFill>
                  <a:srgbClr val="000000"/>
                </a:solidFill>
              </a:rPr>
              <a:t>6</a:t>
            </a:r>
            <a:r>
              <a:rPr lang="zh-CN" altLang="en-US" sz="2400" dirty="0" smtClean="0">
                <a:solidFill>
                  <a:srgbClr val="000000"/>
                </a:solidFill>
              </a:rPr>
              <a:t>”的电话号码等</a:t>
            </a:r>
            <a:endParaRPr lang="en-US" altLang="zh-CN" sz="2400" dirty="0" smtClean="0">
              <a:solidFill>
                <a:srgbClr val="000000"/>
              </a:solidFill>
            </a:endParaRPr>
          </a:p>
        </p:txBody>
      </p:sp>
      <p:sp>
        <p:nvSpPr>
          <p:cNvPr id="17" name="矩形 16"/>
          <p:cNvSpPr/>
          <p:nvPr/>
        </p:nvSpPr>
        <p:spPr>
          <a:xfrm>
            <a:off x="441312" y="2708920"/>
            <a:ext cx="8702688" cy="2308324"/>
          </a:xfrm>
          <a:prstGeom prst="rect">
            <a:avLst/>
          </a:prstGeom>
        </p:spPr>
        <p:txBody>
          <a:bodyPr wrap="square">
            <a:spAutoFit/>
          </a:bodyPr>
          <a:lstStyle/>
          <a:p>
            <a:pPr>
              <a:lnSpc>
                <a:spcPct val="150000"/>
              </a:lnSpc>
            </a:pPr>
            <a:r>
              <a:rPr lang="zh-CN" altLang="en-US" sz="2400" b="1" dirty="0" smtClean="0">
                <a:solidFill>
                  <a:srgbClr val="000000"/>
                </a:solidFill>
              </a:rPr>
              <a:t>方法：</a:t>
            </a:r>
            <a:r>
              <a:rPr lang="zh-CN" altLang="en-US" sz="2400" dirty="0" smtClean="0">
                <a:solidFill>
                  <a:srgbClr val="000000"/>
                </a:solidFill>
              </a:rPr>
              <a:t>在</a:t>
            </a:r>
            <a:r>
              <a:rPr lang="en-US" altLang="zh-CN" sz="2400" dirty="0" smtClean="0">
                <a:solidFill>
                  <a:srgbClr val="000000"/>
                </a:solidFill>
              </a:rPr>
              <a:t>Excel</a:t>
            </a:r>
            <a:r>
              <a:rPr lang="zh-CN" altLang="en-US" sz="2400" dirty="0" smtClean="0">
                <a:solidFill>
                  <a:srgbClr val="000000"/>
                </a:solidFill>
              </a:rPr>
              <a:t>中两个通配符：半角问号“</a:t>
            </a:r>
            <a:r>
              <a:rPr lang="en-US" altLang="zh-CN" sz="2400" dirty="0" smtClean="0">
                <a:solidFill>
                  <a:srgbClr val="000000"/>
                </a:solidFill>
              </a:rPr>
              <a:t>?</a:t>
            </a:r>
            <a:r>
              <a:rPr lang="zh-CN" altLang="en-US" sz="2400" dirty="0" smtClean="0">
                <a:solidFill>
                  <a:srgbClr val="000000"/>
                </a:solidFill>
              </a:rPr>
              <a:t>”和半角星号“</a:t>
            </a:r>
            <a:r>
              <a:rPr lang="en-US" altLang="zh-CN" sz="2400" dirty="0" smtClean="0">
                <a:solidFill>
                  <a:srgbClr val="000000"/>
                </a:solidFill>
              </a:rPr>
              <a:t>*</a:t>
            </a:r>
            <a:r>
              <a:rPr lang="zh-CN" altLang="en-US" sz="2400" dirty="0" smtClean="0">
                <a:solidFill>
                  <a:srgbClr val="000000"/>
                </a:solidFill>
              </a:rPr>
              <a:t>”。</a:t>
            </a:r>
            <a:endParaRPr lang="en-US" altLang="zh-CN" sz="2400" dirty="0" smtClean="0">
              <a:solidFill>
                <a:srgbClr val="000000"/>
              </a:solidFill>
            </a:endParaRPr>
          </a:p>
          <a:p>
            <a:pPr marL="800100" lvl="1" indent="-342900">
              <a:lnSpc>
                <a:spcPct val="150000"/>
              </a:lnSpc>
              <a:buFont typeface="Arial" panose="020B0604020202020204" pitchFamily="34" charset="0"/>
              <a:buChar char="•"/>
            </a:pPr>
            <a:r>
              <a:rPr lang="zh-CN" altLang="en-US" sz="2400" dirty="0">
                <a:solidFill>
                  <a:srgbClr val="000000"/>
                </a:solidFill>
              </a:rPr>
              <a:t>半角问号“</a:t>
            </a:r>
            <a:r>
              <a:rPr lang="en-US" altLang="zh-CN" sz="2400" dirty="0">
                <a:solidFill>
                  <a:srgbClr val="000000"/>
                </a:solidFill>
              </a:rPr>
              <a:t>?</a:t>
            </a:r>
            <a:r>
              <a:rPr lang="zh-CN" altLang="en-US" sz="2400" dirty="0" smtClean="0">
                <a:solidFill>
                  <a:srgbClr val="000000"/>
                </a:solidFill>
              </a:rPr>
              <a:t>”代替任何单个字符；</a:t>
            </a:r>
            <a:endParaRPr lang="en-US" altLang="zh-CN" sz="2400" dirty="0" smtClean="0">
              <a:solidFill>
                <a:srgbClr val="000000"/>
              </a:solidFill>
            </a:endParaRPr>
          </a:p>
          <a:p>
            <a:pPr marL="800100" lvl="1" indent="-342900">
              <a:lnSpc>
                <a:spcPct val="150000"/>
              </a:lnSpc>
              <a:buFont typeface="Arial" panose="020B0604020202020204" pitchFamily="34" charset="0"/>
              <a:buChar char="•"/>
            </a:pPr>
            <a:r>
              <a:rPr lang="zh-CN" altLang="en-US" sz="2400" dirty="0">
                <a:solidFill>
                  <a:srgbClr val="000000"/>
                </a:solidFill>
              </a:rPr>
              <a:t>半角星号“</a:t>
            </a:r>
            <a:r>
              <a:rPr lang="en-US" altLang="zh-CN" sz="2400" dirty="0">
                <a:solidFill>
                  <a:srgbClr val="000000"/>
                </a:solidFill>
              </a:rPr>
              <a:t>*</a:t>
            </a:r>
            <a:r>
              <a:rPr lang="zh-CN" altLang="en-US" sz="2400" dirty="0" smtClean="0">
                <a:solidFill>
                  <a:srgbClr val="000000"/>
                </a:solidFill>
              </a:rPr>
              <a:t>”代替任意多个连续的字符，包括空字符。</a:t>
            </a:r>
            <a:endParaRPr lang="en-US" altLang="zh-CN" sz="2400" dirty="0" smtClean="0">
              <a:solidFill>
                <a:srgbClr val="000000"/>
              </a:solidFill>
            </a:endParaRPr>
          </a:p>
          <a:p>
            <a:pPr marL="800100" lvl="1" indent="-342900">
              <a:lnSpc>
                <a:spcPct val="150000"/>
              </a:lnSpc>
              <a:buFont typeface="Arial" panose="020B0604020202020204" pitchFamily="34" charset="0"/>
              <a:buChar char="•"/>
            </a:pPr>
            <a:r>
              <a:rPr lang="zh-CN" altLang="en-US" sz="2400" dirty="0" smtClean="0">
                <a:solidFill>
                  <a:srgbClr val="000000"/>
                </a:solidFill>
              </a:rPr>
              <a:t>如果要查找的符号是通配符，前面加“</a:t>
            </a:r>
            <a:r>
              <a:rPr lang="en-US" altLang="zh-CN" sz="2400" dirty="0" smtClean="0">
                <a:solidFill>
                  <a:srgbClr val="000000"/>
                </a:solidFill>
              </a:rPr>
              <a:t>~</a:t>
            </a:r>
            <a:r>
              <a:rPr lang="zh-CN" altLang="en-US" sz="2400" dirty="0" smtClean="0">
                <a:solidFill>
                  <a:srgbClr val="000000"/>
                </a:solidFill>
              </a:rPr>
              <a:t>”进行转义</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709396" cy="738664"/>
          </a:xfrm>
          <a:prstGeom prst="rect">
            <a:avLst/>
          </a:prstGeom>
        </p:spPr>
        <p:txBody>
          <a:bodyPr wrap="none">
            <a:spAutoFit/>
          </a:bodyPr>
          <a:lstStyle/>
          <a:p>
            <a:pPr>
              <a:lnSpc>
                <a:spcPct val="150000"/>
              </a:lnSpc>
            </a:pPr>
            <a:r>
              <a:rPr lang="zh-CN" altLang="en-US" sz="2800" b="1" dirty="0" smtClean="0">
                <a:solidFill>
                  <a:srgbClr val="FF0000"/>
                </a:solidFill>
              </a:rPr>
              <a:t>练习（选讲）：</a:t>
            </a:r>
            <a:endParaRPr lang="zh-CN" altLang="en-US" sz="2800" b="1" dirty="0">
              <a:solidFill>
                <a:srgbClr val="FF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667" y="2347913"/>
            <a:ext cx="8660665" cy="2305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948243" cy="654988"/>
          </a:xfrm>
          <a:prstGeom prst="rect">
            <a:avLst/>
          </a:prstGeom>
        </p:spPr>
        <p:txBody>
          <a:bodyPr wrap="none">
            <a:spAutoFit/>
          </a:bodyPr>
          <a:lstStyle/>
          <a:p>
            <a:pPr>
              <a:lnSpc>
                <a:spcPct val="150000"/>
              </a:lnSpc>
            </a:pPr>
            <a:r>
              <a:rPr lang="en-US" altLang="zh-CN" sz="2800" b="1" dirty="0">
                <a:solidFill>
                  <a:srgbClr val="000000"/>
                </a:solidFill>
              </a:rPr>
              <a:t>6.5 </a:t>
            </a:r>
            <a:r>
              <a:rPr lang="zh-CN" altLang="en-US" sz="2800" b="1" dirty="0">
                <a:solidFill>
                  <a:srgbClr val="000000"/>
                </a:solidFill>
              </a:rPr>
              <a:t>格式化工作表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6.5.1 </a:t>
            </a:r>
            <a:r>
              <a:rPr lang="zh-CN" altLang="en-US" sz="2400" b="1" dirty="0">
                <a:solidFill>
                  <a:srgbClr val="000000"/>
                </a:solidFill>
              </a:rPr>
              <a:t>设置单元格格</a:t>
            </a:r>
            <a:r>
              <a:rPr lang="zh-CN" altLang="en-US" sz="2400" b="1" dirty="0" smtClean="0">
                <a:solidFill>
                  <a:srgbClr val="000000"/>
                </a:solidFill>
              </a:rPr>
              <a:t>式</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6.5.2 </a:t>
            </a:r>
            <a:r>
              <a:rPr lang="zh-CN" altLang="en-US" sz="2400" b="1" dirty="0">
                <a:solidFill>
                  <a:srgbClr val="000000"/>
                </a:solidFill>
              </a:rPr>
              <a:t>设置工作表</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608680" cy="654988"/>
          </a:xfrm>
          <a:prstGeom prst="rect">
            <a:avLst/>
          </a:prstGeom>
        </p:spPr>
        <p:txBody>
          <a:bodyPr wrap="none">
            <a:spAutoFit/>
          </a:bodyPr>
          <a:lstStyle/>
          <a:p>
            <a:pPr>
              <a:lnSpc>
                <a:spcPct val="150000"/>
              </a:lnSpc>
            </a:pPr>
            <a:r>
              <a:rPr lang="en-US" altLang="zh-CN" sz="2800" b="1" dirty="0">
                <a:solidFill>
                  <a:srgbClr val="000000"/>
                </a:solidFill>
              </a:rPr>
              <a:t>6.5.1 </a:t>
            </a:r>
            <a:r>
              <a:rPr lang="zh-CN" altLang="en-US" sz="2800" b="1" dirty="0">
                <a:solidFill>
                  <a:srgbClr val="000000"/>
                </a:solidFill>
              </a:rPr>
              <a:t>设置单元格格式</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1259632" y="1988840"/>
            <a:ext cx="6696744"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1</a:t>
            </a:r>
            <a:r>
              <a:rPr lang="zh-CN" altLang="en-US" sz="2400" b="1" dirty="0">
                <a:solidFill>
                  <a:srgbClr val="000000"/>
                </a:solidFill>
              </a:rPr>
              <a:t>．设置字符</a:t>
            </a:r>
            <a:r>
              <a:rPr lang="zh-CN" altLang="en-US" sz="2400" b="1" dirty="0" smtClean="0">
                <a:solidFill>
                  <a:srgbClr val="000000"/>
                </a:solidFill>
              </a:rPr>
              <a:t>格式</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2</a:t>
            </a:r>
            <a:r>
              <a:rPr lang="zh-CN" altLang="en-US" sz="2400" b="1" dirty="0">
                <a:solidFill>
                  <a:srgbClr val="000000"/>
                </a:solidFill>
              </a:rPr>
              <a:t>．设置对齐</a:t>
            </a:r>
            <a:r>
              <a:rPr lang="zh-CN" altLang="en-US" sz="2400" b="1" dirty="0" smtClean="0">
                <a:solidFill>
                  <a:srgbClr val="000000"/>
                </a:solidFill>
              </a:rPr>
              <a:t>方式</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3</a:t>
            </a:r>
            <a:r>
              <a:rPr lang="zh-CN" altLang="en-US" sz="2400" b="1" dirty="0">
                <a:solidFill>
                  <a:srgbClr val="000000"/>
                </a:solidFill>
              </a:rPr>
              <a:t>．设置单元格的边框和底</a:t>
            </a:r>
            <a:r>
              <a:rPr lang="zh-CN" altLang="en-US" sz="2400" b="1" dirty="0" smtClean="0">
                <a:solidFill>
                  <a:srgbClr val="000000"/>
                </a:solidFill>
              </a:rPr>
              <a:t>纹</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4</a:t>
            </a:r>
            <a:r>
              <a:rPr lang="zh-CN" altLang="en-US" sz="2400" b="1" dirty="0">
                <a:solidFill>
                  <a:srgbClr val="000000"/>
                </a:solidFill>
              </a:rPr>
              <a:t>．套用单元格格式</a:t>
            </a:r>
            <a:endParaRPr lang="en-US" altLang="zh-CN" sz="2400" b="1" dirty="0" smtClean="0">
              <a:solidFill>
                <a:srgbClr val="00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909771" cy="654988"/>
          </a:xfrm>
          <a:prstGeom prst="rect">
            <a:avLst/>
          </a:prstGeom>
        </p:spPr>
        <p:txBody>
          <a:bodyPr wrap="none">
            <a:spAutoFit/>
          </a:bodyPr>
          <a:lstStyle/>
          <a:p>
            <a:pPr>
              <a:lnSpc>
                <a:spcPct val="150000"/>
              </a:lnSpc>
            </a:pPr>
            <a:r>
              <a:rPr lang="en-US" altLang="zh-CN" sz="2800" b="1" dirty="0">
                <a:solidFill>
                  <a:srgbClr val="000000"/>
                </a:solidFill>
              </a:rPr>
              <a:t>1</a:t>
            </a:r>
            <a:r>
              <a:rPr lang="zh-CN" altLang="en-US" sz="2800" b="1" dirty="0">
                <a:solidFill>
                  <a:srgbClr val="000000"/>
                </a:solidFill>
              </a:rPr>
              <a:t>．设置字符格式</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632520" y="1960194"/>
            <a:ext cx="8511480" cy="1200329"/>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b="1" dirty="0" smtClean="0">
                <a:solidFill>
                  <a:srgbClr val="000000"/>
                </a:solidFill>
              </a:rPr>
              <a:t>：</a:t>
            </a:r>
            <a:r>
              <a:rPr lang="zh-CN" altLang="en-US" sz="2400" b="1" dirty="0" smtClean="0">
                <a:solidFill>
                  <a:srgbClr val="FF0000"/>
                </a:solidFill>
              </a:rPr>
              <a:t>选中单元格</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开始</a:t>
            </a:r>
            <a:r>
              <a:rPr lang="en-US" altLang="zh-CN" sz="2400" dirty="0" smtClean="0">
                <a:solidFill>
                  <a:srgbClr val="000000"/>
                </a:solidFill>
              </a:rPr>
              <a:t>】</a:t>
            </a:r>
            <a:r>
              <a:rPr lang="zh-CN" altLang="en-US" sz="2400" dirty="0" smtClean="0">
                <a:solidFill>
                  <a:srgbClr val="000000"/>
                </a:solidFill>
              </a:rPr>
              <a:t>选项卡</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字体</a:t>
            </a:r>
            <a:r>
              <a:rPr lang="en-US" altLang="zh-CN" sz="2400" dirty="0" smtClean="0">
                <a:solidFill>
                  <a:srgbClr val="000000"/>
                </a:solidFill>
              </a:rPr>
              <a:t>】</a:t>
            </a:r>
            <a:r>
              <a:rPr lang="zh-CN" altLang="en-US" sz="2400" dirty="0" smtClean="0">
                <a:solidFill>
                  <a:srgbClr val="000000"/>
                </a:solidFill>
              </a:rPr>
              <a:t>组右下角的对话框启动器。</a:t>
            </a:r>
            <a:endParaRPr lang="en-US" altLang="zh-CN" sz="2400" dirty="0" smtClean="0">
              <a:solidFill>
                <a:srgbClr val="000000"/>
              </a:solidFill>
            </a:endParaRPr>
          </a:p>
        </p:txBody>
      </p:sp>
      <p:pic>
        <p:nvPicPr>
          <p:cNvPr id="17" name="图片 16"/>
          <p:cNvPicPr/>
          <p:nvPr/>
        </p:nvPicPr>
        <p:blipFill>
          <a:blip r:embed="rId4"/>
          <a:stretch>
            <a:fillRect/>
          </a:stretch>
        </p:blipFill>
        <p:spPr>
          <a:xfrm>
            <a:off x="2710272" y="2996952"/>
            <a:ext cx="4032448" cy="2520280"/>
          </a:xfrm>
          <a:prstGeom prst="rect">
            <a:avLst/>
          </a:prstGeom>
        </p:spPr>
      </p:pic>
      <p:sp>
        <p:nvSpPr>
          <p:cNvPr id="18" name="矩形 17"/>
          <p:cNvSpPr/>
          <p:nvPr/>
        </p:nvSpPr>
        <p:spPr>
          <a:xfrm>
            <a:off x="590764" y="5805264"/>
            <a:ext cx="8511480" cy="646331"/>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b="1" dirty="0" smtClean="0">
                <a:solidFill>
                  <a:srgbClr val="000000"/>
                </a:solidFill>
              </a:rPr>
              <a:t>：</a:t>
            </a:r>
            <a:r>
              <a:rPr lang="zh-CN" altLang="en-US" sz="2400" b="1" dirty="0">
                <a:solidFill>
                  <a:srgbClr val="FF0000"/>
                </a:solidFill>
              </a:rPr>
              <a:t>选中单元格</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开始</a:t>
            </a:r>
            <a:r>
              <a:rPr lang="en-US" altLang="zh-CN" sz="2400" dirty="0" smtClean="0">
                <a:solidFill>
                  <a:srgbClr val="000000"/>
                </a:solidFill>
              </a:rPr>
              <a:t>】</a:t>
            </a:r>
            <a:r>
              <a:rPr lang="zh-CN" altLang="en-US" sz="2400" dirty="0" smtClean="0">
                <a:solidFill>
                  <a:srgbClr val="000000"/>
                </a:solidFill>
              </a:rPr>
              <a:t>选项卡</a:t>
            </a:r>
            <a:r>
              <a:rPr lang="zh-CN" altLang="en-US" sz="2400" dirty="0" smtClean="0">
                <a:solidFill>
                  <a:srgbClr val="FF0000"/>
                </a:solidFill>
              </a:rPr>
              <a:t>→</a:t>
            </a:r>
            <a:r>
              <a:rPr lang="en-US" altLang="zh-CN" sz="2400" dirty="0">
                <a:solidFill>
                  <a:srgbClr val="000000"/>
                </a:solidFill>
              </a:rPr>
              <a:t> 【</a:t>
            </a:r>
            <a:r>
              <a:rPr lang="zh-CN" altLang="en-US" sz="2400" dirty="0" smtClean="0">
                <a:solidFill>
                  <a:srgbClr val="000000"/>
                </a:solidFill>
              </a:rPr>
              <a:t>字体</a:t>
            </a:r>
            <a:r>
              <a:rPr lang="en-US" altLang="zh-CN" sz="2400" dirty="0" smtClean="0">
                <a:solidFill>
                  <a:srgbClr val="000000"/>
                </a:solidFill>
              </a:rPr>
              <a:t>】</a:t>
            </a:r>
            <a:r>
              <a:rPr lang="zh-CN" altLang="en-US" sz="2400" dirty="0" smtClean="0">
                <a:solidFill>
                  <a:srgbClr val="000000"/>
                </a:solidFill>
              </a:rPr>
              <a:t>组中的按钮。</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909771" cy="654988"/>
          </a:xfrm>
          <a:prstGeom prst="rect">
            <a:avLst/>
          </a:prstGeom>
        </p:spPr>
        <p:txBody>
          <a:bodyPr wrap="none">
            <a:spAutoFit/>
          </a:bodyPr>
          <a:lstStyle/>
          <a:p>
            <a:pPr>
              <a:lnSpc>
                <a:spcPct val="150000"/>
              </a:lnSpc>
            </a:pPr>
            <a:r>
              <a:rPr lang="en-US" altLang="zh-CN" sz="2800" b="1" dirty="0">
                <a:solidFill>
                  <a:srgbClr val="000000"/>
                </a:solidFill>
              </a:rPr>
              <a:t>2</a:t>
            </a:r>
            <a:r>
              <a:rPr lang="zh-CN" altLang="en-US" sz="2800" b="1" dirty="0">
                <a:solidFill>
                  <a:srgbClr val="000000"/>
                </a:solidFill>
              </a:rPr>
              <a:t>．设置对齐方式</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597024" y="1772816"/>
            <a:ext cx="8511480" cy="1200329"/>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b="1" dirty="0" smtClean="0">
                <a:solidFill>
                  <a:srgbClr val="000000"/>
                </a:solidFill>
              </a:rPr>
              <a:t>：</a:t>
            </a:r>
            <a:r>
              <a:rPr lang="zh-CN" altLang="en-US" sz="2400" b="1" dirty="0">
                <a:solidFill>
                  <a:srgbClr val="FF0000"/>
                </a:solidFill>
              </a:rPr>
              <a:t>选中单元格</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开始</a:t>
            </a:r>
            <a:r>
              <a:rPr lang="en-US" altLang="zh-CN" sz="2400" dirty="0" smtClean="0">
                <a:solidFill>
                  <a:srgbClr val="000000"/>
                </a:solidFill>
              </a:rPr>
              <a:t>】</a:t>
            </a:r>
            <a:r>
              <a:rPr lang="zh-CN" altLang="en-US" sz="2400" dirty="0" smtClean="0">
                <a:solidFill>
                  <a:srgbClr val="000000"/>
                </a:solidFill>
              </a:rPr>
              <a:t>选项卡</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对齐方式</a:t>
            </a:r>
            <a:r>
              <a:rPr lang="en-US" altLang="zh-CN" sz="2400" dirty="0" smtClean="0">
                <a:solidFill>
                  <a:srgbClr val="000000"/>
                </a:solidFill>
              </a:rPr>
              <a:t>】</a:t>
            </a:r>
            <a:r>
              <a:rPr lang="zh-CN" altLang="en-US" sz="2400" dirty="0" smtClean="0">
                <a:solidFill>
                  <a:srgbClr val="000000"/>
                </a:solidFill>
              </a:rPr>
              <a:t>组右下角的对话框启动器。</a:t>
            </a:r>
            <a:endParaRPr lang="en-US" altLang="zh-CN" sz="2400" dirty="0" smtClean="0">
              <a:solidFill>
                <a:srgbClr val="000000"/>
              </a:solidFill>
            </a:endParaRPr>
          </a:p>
        </p:txBody>
      </p:sp>
      <p:pic>
        <p:nvPicPr>
          <p:cNvPr id="17" name="图片 16"/>
          <p:cNvPicPr/>
          <p:nvPr/>
        </p:nvPicPr>
        <p:blipFill>
          <a:blip r:embed="rId4"/>
          <a:stretch>
            <a:fillRect/>
          </a:stretch>
        </p:blipFill>
        <p:spPr>
          <a:xfrm>
            <a:off x="2753544" y="3068960"/>
            <a:ext cx="3600400" cy="2376264"/>
          </a:xfrm>
          <a:prstGeom prst="rect">
            <a:avLst/>
          </a:prstGeom>
        </p:spPr>
      </p:pic>
      <p:sp>
        <p:nvSpPr>
          <p:cNvPr id="18" name="矩形 17"/>
          <p:cNvSpPr/>
          <p:nvPr/>
        </p:nvSpPr>
        <p:spPr>
          <a:xfrm>
            <a:off x="755576" y="5589240"/>
            <a:ext cx="8136904" cy="1200329"/>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b="1" dirty="0" smtClean="0">
                <a:solidFill>
                  <a:srgbClr val="000000"/>
                </a:solidFill>
              </a:rPr>
              <a:t>：</a:t>
            </a:r>
            <a:r>
              <a:rPr lang="zh-CN" altLang="en-US" sz="2400" b="1" dirty="0">
                <a:solidFill>
                  <a:srgbClr val="FF0000"/>
                </a:solidFill>
              </a:rPr>
              <a:t>选中单元格</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开始</a:t>
            </a:r>
            <a:r>
              <a:rPr lang="en-US" altLang="zh-CN" sz="2400" dirty="0" smtClean="0">
                <a:solidFill>
                  <a:srgbClr val="000000"/>
                </a:solidFill>
              </a:rPr>
              <a:t>】</a:t>
            </a:r>
            <a:r>
              <a:rPr lang="zh-CN" altLang="en-US" sz="2400" dirty="0" smtClean="0">
                <a:solidFill>
                  <a:srgbClr val="000000"/>
                </a:solidFill>
              </a:rPr>
              <a:t>选项卡</a:t>
            </a:r>
            <a:r>
              <a:rPr lang="zh-CN" altLang="en-US" sz="2400" dirty="0" smtClean="0">
                <a:solidFill>
                  <a:srgbClr val="FF0000"/>
                </a:solidFill>
              </a:rPr>
              <a:t>→</a:t>
            </a:r>
            <a:r>
              <a:rPr lang="en-US" altLang="zh-CN" sz="2400" dirty="0">
                <a:solidFill>
                  <a:srgbClr val="000000"/>
                </a:solidFill>
              </a:rPr>
              <a:t> </a:t>
            </a:r>
            <a:r>
              <a:rPr lang="en-US" altLang="zh-CN" sz="2400" dirty="0" smtClean="0">
                <a:solidFill>
                  <a:srgbClr val="000000"/>
                </a:solidFill>
              </a:rPr>
              <a:t>【</a:t>
            </a:r>
            <a:r>
              <a:rPr lang="zh-CN" altLang="en-US" sz="2400" dirty="0" smtClean="0">
                <a:solidFill>
                  <a:srgbClr val="000000"/>
                </a:solidFill>
              </a:rPr>
              <a:t>对齐方式</a:t>
            </a:r>
            <a:r>
              <a:rPr lang="en-US" altLang="zh-CN" sz="2400" dirty="0" smtClean="0">
                <a:solidFill>
                  <a:srgbClr val="000000"/>
                </a:solidFill>
              </a:rPr>
              <a:t>】</a:t>
            </a:r>
            <a:r>
              <a:rPr lang="zh-CN" altLang="en-US" sz="2400" dirty="0" smtClean="0">
                <a:solidFill>
                  <a:srgbClr val="000000"/>
                </a:solidFill>
              </a:rPr>
              <a:t>组中的按钮。</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4988866" cy="738664"/>
          </a:xfrm>
          <a:prstGeom prst="rect">
            <a:avLst/>
          </a:prstGeom>
        </p:spPr>
        <p:txBody>
          <a:bodyPr wrap="none">
            <a:spAutoFit/>
          </a:bodyPr>
          <a:lstStyle/>
          <a:p>
            <a:pPr>
              <a:lnSpc>
                <a:spcPct val="150000"/>
              </a:lnSpc>
            </a:pPr>
            <a:r>
              <a:rPr lang="en-US" altLang="zh-CN" sz="2800" b="1" dirty="0">
                <a:solidFill>
                  <a:srgbClr val="000000"/>
                </a:solidFill>
              </a:rPr>
              <a:t>6.1.1 </a:t>
            </a:r>
            <a:r>
              <a:rPr lang="en-US" altLang="zh-CN" sz="2800" b="1" dirty="0" smtClean="0">
                <a:solidFill>
                  <a:srgbClr val="000000"/>
                </a:solidFill>
              </a:rPr>
              <a:t>Excel2016</a:t>
            </a:r>
            <a:r>
              <a:rPr lang="zh-CN" altLang="en-US" sz="2800" b="1" dirty="0" smtClean="0">
                <a:solidFill>
                  <a:srgbClr val="000000"/>
                </a:solidFill>
              </a:rPr>
              <a:t>的</a:t>
            </a:r>
            <a:r>
              <a:rPr lang="zh-CN" altLang="en-US" sz="2800" b="1" dirty="0">
                <a:solidFill>
                  <a:srgbClr val="000000"/>
                </a:solidFill>
              </a:rPr>
              <a:t>启动与退出</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4" name="矩形 3"/>
          <p:cNvSpPr/>
          <p:nvPr/>
        </p:nvSpPr>
        <p:spPr>
          <a:xfrm>
            <a:off x="442020" y="2204864"/>
            <a:ext cx="8450460" cy="1200329"/>
          </a:xfrm>
          <a:prstGeom prst="rect">
            <a:avLst/>
          </a:prstGeom>
        </p:spPr>
        <p:txBody>
          <a:bodyPr wrap="square">
            <a:spAutoFit/>
          </a:bodyPr>
          <a:lstStyle/>
          <a:p>
            <a:pPr indent="457200">
              <a:lnSpc>
                <a:spcPct val="150000"/>
              </a:lnSpc>
            </a:pPr>
            <a:r>
              <a:rPr lang="en-US" altLang="zh-CN" sz="2400" dirty="0"/>
              <a:t>Excel </a:t>
            </a:r>
            <a:r>
              <a:rPr lang="en-US" altLang="zh-CN" sz="2400" dirty="0" smtClean="0"/>
              <a:t>2016</a:t>
            </a:r>
            <a:r>
              <a:rPr lang="zh-CN" altLang="zh-CN" sz="2400" dirty="0" smtClean="0"/>
              <a:t>主</a:t>
            </a:r>
            <a:r>
              <a:rPr lang="zh-CN" altLang="zh-CN" sz="2400" dirty="0" smtClean="0"/>
              <a:t>要</a:t>
            </a:r>
            <a:r>
              <a:rPr lang="zh-CN" altLang="zh-CN" sz="2400" dirty="0"/>
              <a:t>用于电子表格的编辑制作</a:t>
            </a:r>
            <a:r>
              <a:rPr lang="zh-CN" altLang="zh-CN" sz="2400" dirty="0" smtClean="0"/>
              <a:t>。其</a:t>
            </a:r>
            <a:r>
              <a:rPr lang="zh-CN" altLang="zh-CN" sz="2400" dirty="0"/>
              <a:t>启动与退出的</a:t>
            </a:r>
            <a:r>
              <a:rPr lang="zh-CN" altLang="zh-CN" sz="2400" dirty="0" smtClean="0"/>
              <a:t>方法</a:t>
            </a:r>
            <a:r>
              <a:rPr lang="zh-CN" altLang="en-US" sz="2400" dirty="0" smtClean="0"/>
              <a:t>与</a:t>
            </a:r>
            <a:r>
              <a:rPr lang="en-US" altLang="zh-CN" sz="2400" dirty="0" smtClean="0"/>
              <a:t>Word2016</a:t>
            </a:r>
            <a:r>
              <a:rPr lang="zh-CN" altLang="en-US" sz="2400" dirty="0" smtClean="0"/>
              <a:t>相</a:t>
            </a:r>
            <a:r>
              <a:rPr lang="zh-CN" altLang="en-US" sz="2400" dirty="0" smtClean="0"/>
              <a:t>同。</a:t>
            </a:r>
            <a:endParaRPr lang="zh-CN" altLang="en-US" sz="2400" dirty="0">
              <a:solidFill>
                <a:srgbClr val="00000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4713150" cy="654988"/>
          </a:xfrm>
          <a:prstGeom prst="rect">
            <a:avLst/>
          </a:prstGeom>
        </p:spPr>
        <p:txBody>
          <a:bodyPr wrap="none">
            <a:spAutoFit/>
          </a:bodyPr>
          <a:lstStyle/>
          <a:p>
            <a:pPr>
              <a:lnSpc>
                <a:spcPct val="150000"/>
              </a:lnSpc>
            </a:pPr>
            <a:r>
              <a:rPr lang="en-US" altLang="zh-CN" sz="2800" b="1" dirty="0">
                <a:solidFill>
                  <a:srgbClr val="000000"/>
                </a:solidFill>
              </a:rPr>
              <a:t>3</a:t>
            </a:r>
            <a:r>
              <a:rPr lang="zh-CN" altLang="en-US" sz="2800" b="1" dirty="0">
                <a:solidFill>
                  <a:srgbClr val="000000"/>
                </a:solidFill>
              </a:rPr>
              <a:t>．设置单元格的边框和底纹</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720080" y="2084655"/>
            <a:ext cx="7740352" cy="1200329"/>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b="1" dirty="0" smtClean="0">
                <a:solidFill>
                  <a:srgbClr val="000000"/>
                </a:solidFill>
              </a:rPr>
              <a:t>：</a:t>
            </a:r>
            <a:r>
              <a:rPr lang="zh-CN" altLang="en-US" sz="2400" b="1" dirty="0">
                <a:solidFill>
                  <a:srgbClr val="FF0000"/>
                </a:solidFill>
              </a:rPr>
              <a:t>选中单元格</a:t>
            </a:r>
            <a:r>
              <a:rPr lang="zh-CN" altLang="en-US" sz="2400" dirty="0">
                <a:solidFill>
                  <a:srgbClr val="FF0000"/>
                </a:solidFill>
              </a:rPr>
              <a:t>→ </a:t>
            </a:r>
            <a:r>
              <a:rPr lang="en-US" altLang="zh-CN" sz="2400" dirty="0" smtClean="0">
                <a:solidFill>
                  <a:srgbClr val="000000"/>
                </a:solidFill>
              </a:rPr>
              <a:t>【</a:t>
            </a:r>
            <a:r>
              <a:rPr lang="zh-CN" altLang="en-US" sz="2400" dirty="0" smtClean="0">
                <a:solidFill>
                  <a:srgbClr val="000000"/>
                </a:solidFill>
              </a:rPr>
              <a:t>开始</a:t>
            </a:r>
            <a:r>
              <a:rPr lang="en-US" altLang="zh-CN" sz="2400" dirty="0" smtClean="0">
                <a:solidFill>
                  <a:srgbClr val="000000"/>
                </a:solidFill>
              </a:rPr>
              <a:t>】</a:t>
            </a:r>
            <a:r>
              <a:rPr lang="zh-CN" altLang="en-US" sz="2400" dirty="0" smtClean="0">
                <a:solidFill>
                  <a:srgbClr val="000000"/>
                </a:solidFill>
              </a:rPr>
              <a:t>选项卡</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字体</a:t>
            </a:r>
            <a:r>
              <a:rPr lang="en-US" altLang="zh-CN" sz="2400" dirty="0" smtClean="0">
                <a:solidFill>
                  <a:srgbClr val="000000"/>
                </a:solidFill>
              </a:rPr>
              <a:t>】</a:t>
            </a:r>
            <a:r>
              <a:rPr lang="zh-CN" altLang="en-US" sz="2400" dirty="0" smtClean="0">
                <a:solidFill>
                  <a:srgbClr val="000000"/>
                </a:solidFill>
              </a:rPr>
              <a:t>组</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下框线</a:t>
            </a:r>
            <a:r>
              <a:rPr lang="en-US" altLang="zh-CN" sz="2400" dirty="0" smtClean="0">
                <a:solidFill>
                  <a:srgbClr val="000000"/>
                </a:solidFill>
              </a:rPr>
              <a:t>】</a:t>
            </a:r>
            <a:r>
              <a:rPr lang="zh-CN" altLang="en-US" sz="2400" dirty="0" smtClean="0">
                <a:solidFill>
                  <a:srgbClr val="000000"/>
                </a:solidFill>
              </a:rPr>
              <a:t>按钮</a:t>
            </a:r>
            <a:r>
              <a:rPr lang="en-US" altLang="zh-CN" sz="2400" dirty="0" smtClean="0">
                <a:solidFill>
                  <a:srgbClr val="000000"/>
                </a:solidFill>
              </a:rPr>
              <a:t> </a:t>
            </a:r>
            <a:r>
              <a:rPr lang="zh-CN" altLang="en-US" sz="2400" dirty="0" smtClean="0">
                <a:solidFill>
                  <a:srgbClr val="000000"/>
                </a:solidFill>
              </a:rPr>
              <a:t>。</a:t>
            </a:r>
            <a:endParaRPr lang="en-US" altLang="zh-CN" sz="2400" dirty="0" smtClean="0">
              <a:solidFill>
                <a:srgbClr val="000000"/>
              </a:solidFill>
            </a:endParaRPr>
          </a:p>
        </p:txBody>
      </p:sp>
      <p:sp>
        <p:nvSpPr>
          <p:cNvPr id="17" name="矩形 16"/>
          <p:cNvSpPr/>
          <p:nvPr/>
        </p:nvSpPr>
        <p:spPr>
          <a:xfrm>
            <a:off x="741040" y="3452807"/>
            <a:ext cx="7431360" cy="1200329"/>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b="1" dirty="0" smtClean="0">
                <a:solidFill>
                  <a:srgbClr val="000000"/>
                </a:solidFill>
              </a:rPr>
              <a:t>：</a:t>
            </a:r>
            <a:r>
              <a:rPr lang="zh-CN" altLang="en-US" sz="2400" b="1" dirty="0">
                <a:solidFill>
                  <a:srgbClr val="FF0000"/>
                </a:solidFill>
              </a:rPr>
              <a:t>选中单元格</a:t>
            </a:r>
            <a:r>
              <a:rPr lang="zh-CN" altLang="en-US" sz="2400" dirty="0">
                <a:solidFill>
                  <a:srgbClr val="FF0000"/>
                </a:solidFill>
              </a:rPr>
              <a:t>→ </a:t>
            </a:r>
            <a:r>
              <a:rPr lang="en-US" altLang="zh-CN" sz="2400" dirty="0" smtClean="0">
                <a:solidFill>
                  <a:srgbClr val="000000"/>
                </a:solidFill>
              </a:rPr>
              <a:t>【</a:t>
            </a:r>
            <a:r>
              <a:rPr lang="zh-CN" altLang="en-US" sz="2400" dirty="0" smtClean="0">
                <a:solidFill>
                  <a:srgbClr val="000000"/>
                </a:solidFill>
              </a:rPr>
              <a:t>开始</a:t>
            </a:r>
            <a:r>
              <a:rPr lang="en-US" altLang="zh-CN" sz="2400" dirty="0" smtClean="0">
                <a:solidFill>
                  <a:srgbClr val="000000"/>
                </a:solidFill>
              </a:rPr>
              <a:t>】</a:t>
            </a:r>
            <a:r>
              <a:rPr lang="zh-CN" altLang="en-US" sz="2400" dirty="0" smtClean="0">
                <a:solidFill>
                  <a:srgbClr val="000000"/>
                </a:solidFill>
              </a:rPr>
              <a:t>选项卡</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字体</a:t>
            </a:r>
            <a:r>
              <a:rPr lang="en-US" altLang="zh-CN" sz="2400" dirty="0" smtClean="0">
                <a:solidFill>
                  <a:srgbClr val="000000"/>
                </a:solidFill>
              </a:rPr>
              <a:t>】</a:t>
            </a:r>
            <a:r>
              <a:rPr lang="zh-CN" altLang="en-US" sz="2400" dirty="0" smtClean="0">
                <a:solidFill>
                  <a:srgbClr val="000000"/>
                </a:solidFill>
              </a:rPr>
              <a:t>组右下角的对话框启动器</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边框</a:t>
            </a:r>
            <a:r>
              <a:rPr lang="en-US" altLang="zh-CN" sz="2400" dirty="0" smtClean="0">
                <a:solidFill>
                  <a:srgbClr val="000000"/>
                </a:solidFill>
              </a:rPr>
              <a:t>】</a:t>
            </a:r>
            <a:r>
              <a:rPr lang="zh-CN" altLang="en-US" sz="2400" dirty="0" smtClean="0">
                <a:solidFill>
                  <a:srgbClr val="000000"/>
                </a:solidFill>
              </a:rPr>
              <a:t>选项</a:t>
            </a:r>
            <a:r>
              <a:rPr lang="en-US" altLang="zh-CN" sz="2400" dirty="0" smtClean="0">
                <a:solidFill>
                  <a:srgbClr val="000000"/>
                </a:solidFill>
              </a:rPr>
              <a:t> </a:t>
            </a:r>
            <a:r>
              <a:rPr lang="zh-CN" altLang="en-US" sz="2400" dirty="0" smtClean="0">
                <a:solidFill>
                  <a:srgbClr val="000000"/>
                </a:solidFill>
              </a:rPr>
              <a:t>。</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270447" cy="654988"/>
          </a:xfrm>
          <a:prstGeom prst="rect">
            <a:avLst/>
          </a:prstGeom>
        </p:spPr>
        <p:txBody>
          <a:bodyPr wrap="none">
            <a:spAutoFit/>
          </a:bodyPr>
          <a:lstStyle/>
          <a:p>
            <a:pPr>
              <a:lnSpc>
                <a:spcPct val="150000"/>
              </a:lnSpc>
            </a:pPr>
            <a:r>
              <a:rPr lang="en-US" altLang="zh-CN" sz="2800" b="1" dirty="0">
                <a:solidFill>
                  <a:srgbClr val="000000"/>
                </a:solidFill>
              </a:rPr>
              <a:t>4</a:t>
            </a:r>
            <a:r>
              <a:rPr lang="zh-CN" altLang="en-US" sz="2800" b="1" dirty="0">
                <a:solidFill>
                  <a:srgbClr val="000000"/>
                </a:solidFill>
              </a:rPr>
              <a:t>．套用单元格格式</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720080" y="2084655"/>
            <a:ext cx="7740352" cy="1200329"/>
          </a:xfrm>
          <a:prstGeom prst="rect">
            <a:avLst/>
          </a:prstGeom>
        </p:spPr>
        <p:txBody>
          <a:bodyPr wrap="square">
            <a:spAutoFit/>
          </a:bodyPr>
          <a:lstStyle/>
          <a:p>
            <a:pPr>
              <a:lnSpc>
                <a:spcPct val="150000"/>
              </a:lnSpc>
            </a:pPr>
            <a:r>
              <a:rPr lang="zh-CN" altLang="en-US" sz="2400" b="1" dirty="0" smtClean="0">
                <a:solidFill>
                  <a:srgbClr val="000000"/>
                </a:solidFill>
              </a:rPr>
              <a:t>方法：</a:t>
            </a:r>
            <a:r>
              <a:rPr lang="zh-CN" altLang="en-US" sz="2400" b="1" dirty="0">
                <a:solidFill>
                  <a:srgbClr val="FF0000"/>
                </a:solidFill>
              </a:rPr>
              <a:t>选中单元格</a:t>
            </a:r>
            <a:r>
              <a:rPr lang="zh-CN" altLang="en-US" sz="2400" dirty="0">
                <a:solidFill>
                  <a:srgbClr val="FF0000"/>
                </a:solidFill>
              </a:rPr>
              <a:t>→ </a:t>
            </a:r>
            <a:r>
              <a:rPr lang="en-US" altLang="zh-CN" sz="2400" dirty="0" smtClean="0">
                <a:solidFill>
                  <a:srgbClr val="000000"/>
                </a:solidFill>
              </a:rPr>
              <a:t>【</a:t>
            </a:r>
            <a:r>
              <a:rPr lang="zh-CN" altLang="en-US" sz="2400" dirty="0" smtClean="0">
                <a:solidFill>
                  <a:srgbClr val="000000"/>
                </a:solidFill>
              </a:rPr>
              <a:t>开始</a:t>
            </a:r>
            <a:r>
              <a:rPr lang="en-US" altLang="zh-CN" sz="2400" dirty="0" smtClean="0">
                <a:solidFill>
                  <a:srgbClr val="000000"/>
                </a:solidFill>
              </a:rPr>
              <a:t>】</a:t>
            </a:r>
            <a:r>
              <a:rPr lang="zh-CN" altLang="en-US" sz="2400" dirty="0" smtClean="0">
                <a:solidFill>
                  <a:srgbClr val="000000"/>
                </a:solidFill>
              </a:rPr>
              <a:t>选项卡</a:t>
            </a:r>
            <a:r>
              <a:rPr lang="zh-CN" altLang="en-US" sz="2400" dirty="0" smtClean="0">
                <a:solidFill>
                  <a:srgbClr val="FF0000"/>
                </a:solidFill>
              </a:rPr>
              <a:t>→</a:t>
            </a:r>
            <a:r>
              <a:rPr lang="en-US" altLang="zh-CN" sz="2400" dirty="0" smtClean="0">
                <a:solidFill>
                  <a:srgbClr val="000000"/>
                </a:solidFill>
              </a:rPr>
              <a:t>【</a:t>
            </a:r>
            <a:r>
              <a:rPr lang="zh-CN" altLang="en-US" sz="2400" dirty="0" smtClean="0">
                <a:solidFill>
                  <a:srgbClr val="000000"/>
                </a:solidFill>
              </a:rPr>
              <a:t>样式</a:t>
            </a:r>
            <a:r>
              <a:rPr lang="en-US" altLang="zh-CN" sz="2400" dirty="0" smtClean="0">
                <a:solidFill>
                  <a:srgbClr val="000000"/>
                </a:solidFill>
              </a:rPr>
              <a:t>】</a:t>
            </a:r>
            <a:r>
              <a:rPr lang="zh-CN" altLang="en-US" sz="2400" dirty="0" smtClean="0">
                <a:solidFill>
                  <a:srgbClr val="000000"/>
                </a:solidFill>
              </a:rPr>
              <a:t>组</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单元格样式</a:t>
            </a:r>
            <a:r>
              <a:rPr lang="en-US" altLang="zh-CN" sz="2400" dirty="0" smtClean="0">
                <a:solidFill>
                  <a:srgbClr val="000000"/>
                </a:solidFill>
              </a:rPr>
              <a:t>】</a:t>
            </a:r>
            <a:r>
              <a:rPr lang="zh-CN" altLang="en-US" sz="2400" dirty="0" smtClean="0">
                <a:solidFill>
                  <a:srgbClr val="000000"/>
                </a:solidFill>
              </a:rPr>
              <a:t>按钮</a:t>
            </a:r>
            <a:r>
              <a:rPr lang="en-US" altLang="zh-CN" sz="2400" dirty="0" smtClean="0">
                <a:solidFill>
                  <a:srgbClr val="000000"/>
                </a:solidFill>
              </a:rPr>
              <a:t> </a:t>
            </a:r>
            <a:r>
              <a:rPr lang="zh-CN" altLang="en-US" sz="2400" dirty="0" smtClean="0">
                <a:solidFill>
                  <a:srgbClr val="000000"/>
                </a:solidFill>
              </a:rPr>
              <a:t>。</a:t>
            </a:r>
            <a:endParaRPr lang="en-US" altLang="zh-CN" sz="2400" dirty="0" smtClean="0">
              <a:solidFill>
                <a:srgbClr val="00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887329" cy="654988"/>
          </a:xfrm>
          <a:prstGeom prst="rect">
            <a:avLst/>
          </a:prstGeom>
        </p:spPr>
        <p:txBody>
          <a:bodyPr wrap="none">
            <a:spAutoFit/>
          </a:bodyPr>
          <a:lstStyle/>
          <a:p>
            <a:pPr>
              <a:lnSpc>
                <a:spcPct val="150000"/>
              </a:lnSpc>
            </a:pPr>
            <a:r>
              <a:rPr lang="en-US" altLang="zh-CN" sz="2800" b="1" dirty="0">
                <a:solidFill>
                  <a:srgbClr val="000000"/>
                </a:solidFill>
              </a:rPr>
              <a:t>6.5.2 </a:t>
            </a:r>
            <a:r>
              <a:rPr lang="zh-CN" altLang="en-US" sz="2800" b="1" dirty="0">
                <a:solidFill>
                  <a:srgbClr val="000000"/>
                </a:solidFill>
              </a:rPr>
              <a:t>设置工作表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1259632" y="1988840"/>
            <a:ext cx="6696744"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1</a:t>
            </a:r>
            <a:r>
              <a:rPr lang="zh-CN" altLang="en-US" sz="2400" b="1" dirty="0">
                <a:solidFill>
                  <a:srgbClr val="000000"/>
                </a:solidFill>
              </a:rPr>
              <a:t>．调整行高与列</a:t>
            </a:r>
            <a:r>
              <a:rPr lang="zh-CN" altLang="en-US" sz="2400" b="1" dirty="0" smtClean="0">
                <a:solidFill>
                  <a:srgbClr val="000000"/>
                </a:solidFill>
              </a:rPr>
              <a:t>宽</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2</a:t>
            </a:r>
            <a:r>
              <a:rPr lang="zh-CN" altLang="en-US" sz="2400" b="1" dirty="0">
                <a:solidFill>
                  <a:srgbClr val="000000"/>
                </a:solidFill>
              </a:rPr>
              <a:t>．套用表格</a:t>
            </a:r>
            <a:r>
              <a:rPr lang="zh-CN" altLang="en-US" sz="2400" b="1" dirty="0" smtClean="0">
                <a:solidFill>
                  <a:srgbClr val="000000"/>
                </a:solidFill>
              </a:rPr>
              <a:t>格式</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3</a:t>
            </a:r>
            <a:r>
              <a:rPr lang="zh-CN" altLang="en-US" sz="2400" b="1" dirty="0">
                <a:solidFill>
                  <a:srgbClr val="000000"/>
                </a:solidFill>
              </a:rPr>
              <a:t>．设置条件格式</a:t>
            </a:r>
            <a:endParaRPr lang="en-US" altLang="zh-CN" sz="2400" b="1" dirty="0" smtClean="0">
              <a:solidFill>
                <a:srgbClr val="0000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270447" cy="654988"/>
          </a:xfrm>
          <a:prstGeom prst="rect">
            <a:avLst/>
          </a:prstGeom>
        </p:spPr>
        <p:txBody>
          <a:bodyPr wrap="none">
            <a:spAutoFit/>
          </a:bodyPr>
          <a:lstStyle/>
          <a:p>
            <a:pPr>
              <a:lnSpc>
                <a:spcPct val="150000"/>
              </a:lnSpc>
            </a:pPr>
            <a:r>
              <a:rPr lang="en-US" altLang="zh-CN" sz="2800" b="1" dirty="0">
                <a:solidFill>
                  <a:srgbClr val="000000"/>
                </a:solidFill>
              </a:rPr>
              <a:t>1</a:t>
            </a:r>
            <a:r>
              <a:rPr lang="zh-CN" altLang="en-US" sz="2800" b="1" dirty="0">
                <a:solidFill>
                  <a:srgbClr val="000000"/>
                </a:solidFill>
              </a:rPr>
              <a:t>．调整行高与列宽</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632520" y="1988840"/>
            <a:ext cx="8187952" cy="1754326"/>
          </a:xfrm>
          <a:prstGeom prst="rect">
            <a:avLst/>
          </a:prstGeom>
        </p:spPr>
        <p:txBody>
          <a:bodyPr wrap="square">
            <a:spAutoFit/>
          </a:bodyPr>
          <a:lstStyle/>
          <a:p>
            <a:pPr>
              <a:lnSpc>
                <a:spcPct val="150000"/>
              </a:lnSpc>
            </a:pPr>
            <a:r>
              <a:rPr lang="zh-CN" altLang="en-US" sz="2400" b="1" dirty="0" smtClean="0">
                <a:solidFill>
                  <a:srgbClr val="000000"/>
                </a:solidFill>
              </a:rPr>
              <a:t>方法</a:t>
            </a:r>
            <a:r>
              <a:rPr lang="en-US" altLang="zh-CN" sz="2400" b="1" dirty="0" smtClean="0">
                <a:solidFill>
                  <a:srgbClr val="000000"/>
                </a:solidFill>
              </a:rPr>
              <a:t>1</a:t>
            </a:r>
            <a:r>
              <a:rPr lang="zh-CN" altLang="en-US" sz="2400" b="1" dirty="0" smtClean="0">
                <a:solidFill>
                  <a:srgbClr val="000000"/>
                </a:solidFill>
              </a:rPr>
              <a:t>：</a:t>
            </a:r>
            <a:r>
              <a:rPr lang="zh-CN" altLang="en-US" sz="2400" dirty="0" smtClean="0">
                <a:solidFill>
                  <a:srgbClr val="000000"/>
                </a:solidFill>
              </a:rPr>
              <a:t>选中行或单元格</a:t>
            </a:r>
            <a:r>
              <a:rPr lang="zh-CN" altLang="en-US" sz="2400" dirty="0" smtClean="0">
                <a:solidFill>
                  <a:srgbClr val="FF0000"/>
                </a:solidFill>
              </a:rPr>
              <a:t>→ </a:t>
            </a:r>
            <a:r>
              <a:rPr lang="en-US" altLang="zh-CN" sz="2400" dirty="0">
                <a:solidFill>
                  <a:srgbClr val="000000"/>
                </a:solidFill>
              </a:rPr>
              <a:t>【</a:t>
            </a:r>
            <a:r>
              <a:rPr lang="zh-CN" altLang="en-US" sz="2400" dirty="0">
                <a:solidFill>
                  <a:srgbClr val="000000"/>
                </a:solidFill>
              </a:rPr>
              <a:t>开始</a:t>
            </a:r>
            <a:r>
              <a:rPr lang="en-US" altLang="zh-CN" sz="2400" dirty="0">
                <a:solidFill>
                  <a:srgbClr val="000000"/>
                </a:solidFill>
              </a:rPr>
              <a:t>】</a:t>
            </a:r>
            <a:r>
              <a:rPr lang="zh-CN" altLang="en-US" sz="2400" dirty="0">
                <a:solidFill>
                  <a:srgbClr val="000000"/>
                </a:solidFill>
              </a:rPr>
              <a:t>选项卡</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单元格</a:t>
            </a:r>
            <a:r>
              <a:rPr lang="en-US" altLang="zh-CN" sz="2400" dirty="0" smtClean="0">
                <a:solidFill>
                  <a:srgbClr val="000000"/>
                </a:solidFill>
              </a:rPr>
              <a:t>】</a:t>
            </a:r>
            <a:r>
              <a:rPr lang="zh-CN" altLang="en-US" sz="2400" dirty="0">
                <a:solidFill>
                  <a:srgbClr val="000000"/>
                </a:solidFill>
              </a:rPr>
              <a:t>组</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格式</a:t>
            </a:r>
            <a:r>
              <a:rPr lang="en-US" altLang="zh-CN" sz="2400" dirty="0" smtClean="0">
                <a:solidFill>
                  <a:srgbClr val="000000"/>
                </a:solidFill>
              </a:rPr>
              <a:t>】</a:t>
            </a:r>
            <a:r>
              <a:rPr lang="zh-CN" altLang="en-US" sz="2400" dirty="0" smtClean="0">
                <a:solidFill>
                  <a:srgbClr val="000000"/>
                </a:solidFill>
              </a:rPr>
              <a:t>按钮</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行高</a:t>
            </a:r>
            <a:r>
              <a:rPr lang="en-US" altLang="zh-CN" sz="2400" dirty="0" smtClean="0">
                <a:solidFill>
                  <a:srgbClr val="000000"/>
                </a:solidFill>
              </a:rPr>
              <a:t>】</a:t>
            </a:r>
            <a:r>
              <a:rPr lang="zh-CN" altLang="en-US" sz="2400" dirty="0" smtClean="0">
                <a:solidFill>
                  <a:srgbClr val="000000"/>
                </a:solidFill>
              </a:rPr>
              <a:t>命令，在对话框中输入行高值。</a:t>
            </a:r>
            <a:endParaRPr lang="en-US" altLang="zh-CN" sz="2400" dirty="0">
              <a:solidFill>
                <a:srgbClr val="000000"/>
              </a:solidFill>
            </a:endParaRPr>
          </a:p>
          <a:p>
            <a:pPr>
              <a:lnSpc>
                <a:spcPct val="150000"/>
              </a:lnSpc>
            </a:pPr>
            <a:r>
              <a:rPr lang="zh-CN" altLang="en-US" sz="2400" b="1" dirty="0" smtClean="0">
                <a:solidFill>
                  <a:srgbClr val="000000"/>
                </a:solidFill>
              </a:rPr>
              <a:t>方法</a:t>
            </a:r>
            <a:r>
              <a:rPr lang="en-US" altLang="zh-CN" sz="2400" b="1" dirty="0" smtClean="0">
                <a:solidFill>
                  <a:srgbClr val="000000"/>
                </a:solidFill>
              </a:rPr>
              <a:t>2</a:t>
            </a:r>
            <a:r>
              <a:rPr lang="zh-CN" altLang="en-US" sz="2400" b="1" dirty="0" smtClean="0">
                <a:solidFill>
                  <a:srgbClr val="000000"/>
                </a:solidFill>
              </a:rPr>
              <a:t>：</a:t>
            </a:r>
            <a:r>
              <a:rPr lang="zh-CN" altLang="en-US" sz="2400" dirty="0" smtClean="0">
                <a:solidFill>
                  <a:srgbClr val="000000"/>
                </a:solidFill>
              </a:rPr>
              <a:t>右键单击选中行，选择</a:t>
            </a:r>
            <a:r>
              <a:rPr lang="en-US" altLang="zh-CN" sz="2400" dirty="0" smtClean="0">
                <a:solidFill>
                  <a:srgbClr val="000000"/>
                </a:solidFill>
              </a:rPr>
              <a:t>【</a:t>
            </a:r>
            <a:r>
              <a:rPr lang="zh-CN" altLang="en-US" sz="2400" dirty="0" smtClean="0">
                <a:solidFill>
                  <a:srgbClr val="000000"/>
                </a:solidFill>
              </a:rPr>
              <a:t>行高</a:t>
            </a:r>
            <a:r>
              <a:rPr lang="en-US" altLang="zh-CN" sz="2400" dirty="0" smtClean="0">
                <a:solidFill>
                  <a:srgbClr val="000000"/>
                </a:solidFill>
              </a:rPr>
              <a:t>】</a:t>
            </a:r>
            <a:r>
              <a:rPr lang="zh-CN" altLang="en-US" sz="2400" dirty="0" smtClean="0">
                <a:solidFill>
                  <a:srgbClr val="000000"/>
                </a:solidFill>
              </a:rPr>
              <a:t>命令。</a:t>
            </a:r>
            <a:endParaRPr lang="en-US" altLang="zh-CN" sz="2400" b="1" dirty="0" smtClean="0">
              <a:solidFill>
                <a:srgbClr val="000000"/>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909771" cy="654988"/>
          </a:xfrm>
          <a:prstGeom prst="rect">
            <a:avLst/>
          </a:prstGeom>
        </p:spPr>
        <p:txBody>
          <a:bodyPr wrap="none">
            <a:spAutoFit/>
          </a:bodyPr>
          <a:lstStyle/>
          <a:p>
            <a:pPr>
              <a:lnSpc>
                <a:spcPct val="150000"/>
              </a:lnSpc>
            </a:pPr>
            <a:r>
              <a:rPr lang="en-US" altLang="zh-CN" sz="2800" b="1" dirty="0">
                <a:solidFill>
                  <a:srgbClr val="000000"/>
                </a:solidFill>
              </a:rPr>
              <a:t>2</a:t>
            </a:r>
            <a:r>
              <a:rPr lang="zh-CN" altLang="en-US" sz="2800" b="1" dirty="0">
                <a:solidFill>
                  <a:srgbClr val="000000"/>
                </a:solidFill>
              </a:rPr>
              <a:t>．套用表格格式</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827584" y="1988840"/>
            <a:ext cx="7992888" cy="1200329"/>
          </a:xfrm>
          <a:prstGeom prst="rect">
            <a:avLst/>
          </a:prstGeom>
        </p:spPr>
        <p:txBody>
          <a:bodyPr wrap="square">
            <a:spAutoFit/>
          </a:bodyPr>
          <a:lstStyle/>
          <a:p>
            <a:pPr>
              <a:lnSpc>
                <a:spcPct val="150000"/>
              </a:lnSpc>
            </a:pPr>
            <a:r>
              <a:rPr lang="zh-CN" altLang="en-US" sz="2400" b="1" dirty="0" smtClean="0">
                <a:solidFill>
                  <a:srgbClr val="000000"/>
                </a:solidFill>
              </a:rPr>
              <a:t>方法</a:t>
            </a:r>
            <a:r>
              <a:rPr lang="zh-CN" altLang="en-US" sz="2400" dirty="0" smtClean="0">
                <a:solidFill>
                  <a:srgbClr val="000000"/>
                </a:solidFill>
              </a:rPr>
              <a:t>：选中</a:t>
            </a:r>
            <a:r>
              <a:rPr lang="zh-CN" altLang="en-US" sz="2400" dirty="0">
                <a:solidFill>
                  <a:srgbClr val="000000"/>
                </a:solidFill>
              </a:rPr>
              <a:t>单元格</a:t>
            </a:r>
            <a:r>
              <a:rPr lang="zh-CN" altLang="en-US" sz="2400" dirty="0">
                <a:solidFill>
                  <a:srgbClr val="FF0000"/>
                </a:solidFill>
              </a:rPr>
              <a:t>→ </a:t>
            </a:r>
            <a:r>
              <a:rPr lang="en-US" altLang="zh-CN" sz="2400" dirty="0">
                <a:solidFill>
                  <a:srgbClr val="000000"/>
                </a:solidFill>
              </a:rPr>
              <a:t>【</a:t>
            </a:r>
            <a:r>
              <a:rPr lang="zh-CN" altLang="en-US" sz="2400" dirty="0">
                <a:solidFill>
                  <a:srgbClr val="000000"/>
                </a:solidFill>
              </a:rPr>
              <a:t>开始</a:t>
            </a:r>
            <a:r>
              <a:rPr lang="en-US" altLang="zh-CN" sz="2400" dirty="0">
                <a:solidFill>
                  <a:srgbClr val="000000"/>
                </a:solidFill>
              </a:rPr>
              <a:t>】</a:t>
            </a:r>
            <a:r>
              <a:rPr lang="zh-CN" altLang="en-US" sz="2400" dirty="0">
                <a:solidFill>
                  <a:srgbClr val="000000"/>
                </a:solidFill>
              </a:rPr>
              <a:t>选项卡</a:t>
            </a:r>
            <a:r>
              <a:rPr lang="zh-CN" altLang="en-US" sz="2400" dirty="0">
                <a:solidFill>
                  <a:srgbClr val="FF0000"/>
                </a:solidFill>
              </a:rPr>
              <a:t>→</a:t>
            </a:r>
            <a:r>
              <a:rPr lang="en-US" altLang="zh-CN" sz="2400" dirty="0">
                <a:solidFill>
                  <a:srgbClr val="000000"/>
                </a:solidFill>
              </a:rPr>
              <a:t>【</a:t>
            </a:r>
            <a:r>
              <a:rPr lang="zh-CN" altLang="en-US" sz="2400" dirty="0">
                <a:solidFill>
                  <a:srgbClr val="000000"/>
                </a:solidFill>
              </a:rPr>
              <a:t>样式</a:t>
            </a:r>
            <a:r>
              <a:rPr lang="en-US" altLang="zh-CN" sz="2400" dirty="0">
                <a:solidFill>
                  <a:srgbClr val="000000"/>
                </a:solidFill>
              </a:rPr>
              <a:t>】</a:t>
            </a:r>
            <a:r>
              <a:rPr lang="zh-CN" altLang="en-US" sz="2400" dirty="0">
                <a:solidFill>
                  <a:srgbClr val="000000"/>
                </a:solidFill>
              </a:rPr>
              <a:t>组</a:t>
            </a:r>
            <a:r>
              <a:rPr lang="zh-CN" altLang="en-US" sz="2400" dirty="0">
                <a:solidFill>
                  <a:srgbClr val="FF0000"/>
                </a:solidFill>
              </a:rPr>
              <a:t>→</a:t>
            </a:r>
            <a:r>
              <a:rPr lang="en-US" altLang="zh-CN" sz="2400" dirty="0" smtClean="0">
                <a:solidFill>
                  <a:srgbClr val="000000"/>
                </a:solidFill>
              </a:rPr>
              <a:t>【</a:t>
            </a:r>
            <a:r>
              <a:rPr lang="zh-CN" altLang="en-US" sz="2400" dirty="0" smtClean="0">
                <a:solidFill>
                  <a:srgbClr val="000000"/>
                </a:solidFill>
              </a:rPr>
              <a:t>套用表格格式</a:t>
            </a:r>
            <a:r>
              <a:rPr lang="en-US" altLang="zh-CN" sz="2400" dirty="0" smtClean="0">
                <a:solidFill>
                  <a:srgbClr val="000000"/>
                </a:solidFill>
              </a:rPr>
              <a:t>】</a:t>
            </a:r>
            <a:r>
              <a:rPr lang="zh-CN" altLang="en-US" sz="2400" dirty="0">
                <a:solidFill>
                  <a:srgbClr val="000000"/>
                </a:solidFill>
              </a:rPr>
              <a:t>按钮</a:t>
            </a:r>
            <a:r>
              <a:rPr lang="en-US" altLang="zh-CN" sz="2400" dirty="0">
                <a:solidFill>
                  <a:srgbClr val="000000"/>
                </a:solidFill>
              </a:rPr>
              <a:t> </a:t>
            </a:r>
            <a:r>
              <a:rPr lang="zh-CN" altLang="en-US" sz="2400" dirty="0">
                <a:solidFill>
                  <a:srgbClr val="000000"/>
                </a:solidFill>
              </a:rPr>
              <a:t>。</a:t>
            </a:r>
            <a:endParaRPr lang="en-US" altLang="zh-CN" sz="2400" dirty="0">
              <a:solidFill>
                <a:srgbClr val="00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4669868" cy="645626"/>
          </a:xfrm>
          <a:prstGeom prst="rect">
            <a:avLst/>
          </a:prstGeom>
        </p:spPr>
        <p:txBody>
          <a:bodyPr wrap="none">
            <a:spAutoFit/>
          </a:bodyPr>
          <a:lstStyle/>
          <a:p>
            <a:pPr>
              <a:lnSpc>
                <a:spcPct val="150000"/>
              </a:lnSpc>
            </a:pPr>
            <a:r>
              <a:rPr lang="zh-CN" altLang="en-US" sz="2800" b="1" dirty="0" smtClean="0">
                <a:solidFill>
                  <a:srgbClr val="FF0000"/>
                </a:solidFill>
              </a:rPr>
              <a:t>操作：</a:t>
            </a:r>
            <a:r>
              <a:rPr lang="zh-CN" altLang="en-US" sz="2400" b="1" dirty="0" smtClean="0">
                <a:solidFill>
                  <a:srgbClr val="000000"/>
                </a:solidFill>
              </a:rPr>
              <a:t>设置成绩分析表的格式。</a:t>
            </a:r>
            <a:endParaRPr lang="zh-CN" altLang="en-US" sz="2400" b="1" dirty="0">
              <a:solidFill>
                <a:srgbClr val="FF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5425" y="1867619"/>
            <a:ext cx="615315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909771" cy="654988"/>
          </a:xfrm>
          <a:prstGeom prst="rect">
            <a:avLst/>
          </a:prstGeom>
        </p:spPr>
        <p:txBody>
          <a:bodyPr wrap="none">
            <a:spAutoFit/>
          </a:bodyPr>
          <a:lstStyle/>
          <a:p>
            <a:pPr>
              <a:lnSpc>
                <a:spcPct val="150000"/>
              </a:lnSpc>
            </a:pPr>
            <a:r>
              <a:rPr lang="en-US" altLang="zh-CN" sz="2800" b="1" dirty="0">
                <a:solidFill>
                  <a:srgbClr val="000000"/>
                </a:solidFill>
              </a:rPr>
              <a:t>3</a:t>
            </a:r>
            <a:r>
              <a:rPr lang="zh-CN" altLang="en-US" sz="2800" b="1" dirty="0">
                <a:solidFill>
                  <a:srgbClr val="000000"/>
                </a:solidFill>
              </a:rPr>
              <a:t>．设置条件格式</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6" name="矩形 15"/>
          <p:cNvSpPr/>
          <p:nvPr/>
        </p:nvSpPr>
        <p:spPr>
          <a:xfrm>
            <a:off x="827584" y="1988840"/>
            <a:ext cx="7992888" cy="1754326"/>
          </a:xfrm>
          <a:prstGeom prst="rect">
            <a:avLst/>
          </a:prstGeom>
        </p:spPr>
        <p:txBody>
          <a:bodyPr wrap="square">
            <a:spAutoFit/>
          </a:bodyPr>
          <a:lstStyle/>
          <a:p>
            <a:pPr>
              <a:lnSpc>
                <a:spcPct val="150000"/>
              </a:lnSpc>
            </a:pPr>
            <a:r>
              <a:rPr lang="zh-CN" altLang="en-US" sz="2400" b="1" dirty="0" smtClean="0">
                <a:solidFill>
                  <a:srgbClr val="000000"/>
                </a:solidFill>
              </a:rPr>
              <a:t>方法</a:t>
            </a:r>
            <a:r>
              <a:rPr lang="zh-CN" altLang="en-US" sz="2400" dirty="0" smtClean="0">
                <a:solidFill>
                  <a:srgbClr val="000000"/>
                </a:solidFill>
              </a:rPr>
              <a:t>：选中单元格区域</a:t>
            </a:r>
            <a:r>
              <a:rPr lang="zh-CN" altLang="en-US" sz="2400" dirty="0" smtClean="0">
                <a:solidFill>
                  <a:srgbClr val="FF0000"/>
                </a:solidFill>
              </a:rPr>
              <a:t>→ </a:t>
            </a:r>
            <a:r>
              <a:rPr lang="en-US" altLang="zh-CN" sz="2400" dirty="0">
                <a:solidFill>
                  <a:srgbClr val="000000"/>
                </a:solidFill>
              </a:rPr>
              <a:t>【</a:t>
            </a:r>
            <a:r>
              <a:rPr lang="zh-CN" altLang="en-US" sz="2400" dirty="0">
                <a:solidFill>
                  <a:srgbClr val="000000"/>
                </a:solidFill>
              </a:rPr>
              <a:t>开始</a:t>
            </a:r>
            <a:r>
              <a:rPr lang="en-US" altLang="zh-CN" sz="2400" dirty="0">
                <a:solidFill>
                  <a:srgbClr val="000000"/>
                </a:solidFill>
              </a:rPr>
              <a:t>】</a:t>
            </a:r>
            <a:r>
              <a:rPr lang="zh-CN" altLang="en-US" sz="2400" dirty="0">
                <a:solidFill>
                  <a:srgbClr val="000000"/>
                </a:solidFill>
              </a:rPr>
              <a:t>选项卡</a:t>
            </a:r>
            <a:r>
              <a:rPr lang="zh-CN" altLang="en-US" sz="2400" dirty="0">
                <a:solidFill>
                  <a:srgbClr val="FF0000"/>
                </a:solidFill>
              </a:rPr>
              <a:t>→</a:t>
            </a:r>
            <a:r>
              <a:rPr lang="en-US" altLang="zh-CN" sz="2400" dirty="0">
                <a:solidFill>
                  <a:srgbClr val="000000"/>
                </a:solidFill>
              </a:rPr>
              <a:t>【</a:t>
            </a:r>
            <a:r>
              <a:rPr lang="zh-CN" altLang="en-US" sz="2400" dirty="0">
                <a:solidFill>
                  <a:srgbClr val="000000"/>
                </a:solidFill>
              </a:rPr>
              <a:t>样式</a:t>
            </a:r>
            <a:r>
              <a:rPr lang="en-US" altLang="zh-CN" sz="2400" dirty="0">
                <a:solidFill>
                  <a:srgbClr val="000000"/>
                </a:solidFill>
              </a:rPr>
              <a:t>】</a:t>
            </a:r>
            <a:r>
              <a:rPr lang="zh-CN" altLang="en-US" sz="2400" dirty="0">
                <a:solidFill>
                  <a:srgbClr val="000000"/>
                </a:solidFill>
              </a:rPr>
              <a:t>组</a:t>
            </a:r>
            <a:r>
              <a:rPr lang="zh-CN" altLang="en-US" sz="2400" dirty="0">
                <a:solidFill>
                  <a:srgbClr val="FF0000"/>
                </a:solidFill>
              </a:rPr>
              <a:t>→</a:t>
            </a:r>
            <a:r>
              <a:rPr lang="en-US" altLang="zh-CN" sz="2400" dirty="0" smtClean="0">
                <a:solidFill>
                  <a:srgbClr val="000000"/>
                </a:solidFill>
              </a:rPr>
              <a:t>【</a:t>
            </a:r>
            <a:r>
              <a:rPr lang="zh-CN" altLang="zh-CN" sz="2400" dirty="0">
                <a:solidFill>
                  <a:srgbClr val="000000"/>
                </a:solidFill>
              </a:rPr>
              <a:t>条件格式</a:t>
            </a:r>
            <a:r>
              <a:rPr lang="en-US" altLang="zh-CN" sz="2400" dirty="0" smtClean="0">
                <a:solidFill>
                  <a:srgbClr val="000000"/>
                </a:solidFill>
              </a:rPr>
              <a:t>】</a:t>
            </a:r>
            <a:r>
              <a:rPr lang="zh-CN" altLang="en-US" sz="2400" dirty="0" smtClean="0">
                <a:solidFill>
                  <a:srgbClr val="000000"/>
                </a:solidFill>
              </a:rPr>
              <a:t>按钮</a:t>
            </a:r>
            <a:r>
              <a:rPr lang="zh-CN" altLang="en-US" sz="2400" dirty="0" smtClean="0">
                <a:solidFill>
                  <a:srgbClr val="FF0000"/>
                </a:solidFill>
              </a:rPr>
              <a:t>→</a:t>
            </a:r>
            <a:r>
              <a:rPr lang="zh-CN" altLang="en-US" sz="2400" dirty="0" smtClean="0">
                <a:solidFill>
                  <a:srgbClr val="000000"/>
                </a:solidFill>
              </a:rPr>
              <a:t>选择相应条件规则，并在弹出对话框中设置数值。</a:t>
            </a:r>
            <a:endParaRPr lang="en-US" altLang="zh-CN" sz="2400" dirty="0">
              <a:solidFill>
                <a:srgbClr val="000000"/>
              </a:solidFill>
            </a:endParaRPr>
          </a:p>
        </p:txBody>
      </p:sp>
      <p:pic>
        <p:nvPicPr>
          <p:cNvPr id="17" name="图片 16"/>
          <p:cNvPicPr/>
          <p:nvPr/>
        </p:nvPicPr>
        <p:blipFill>
          <a:blip r:embed="rId4">
            <a:extLst>
              <a:ext uri="{28A0092B-C50C-407E-A947-70E740481C1C}">
                <a14:useLocalDpi xmlns:a14="http://schemas.microsoft.com/office/drawing/2010/main" val="0"/>
              </a:ext>
            </a:extLst>
          </a:blip>
          <a:srcRect/>
          <a:stretch>
            <a:fillRect/>
          </a:stretch>
        </p:blipFill>
        <p:spPr bwMode="auto">
          <a:xfrm>
            <a:off x="2673416" y="3501008"/>
            <a:ext cx="1158208" cy="3083277"/>
          </a:xfrm>
          <a:prstGeom prst="rect">
            <a:avLst/>
          </a:prstGeom>
          <a:noFill/>
          <a:ln>
            <a:noFill/>
          </a:ln>
        </p:spPr>
      </p:pic>
      <p:pic>
        <p:nvPicPr>
          <p:cNvPr id="18" name="图片 17"/>
          <p:cNvPicPr/>
          <p:nvPr/>
        </p:nvPicPr>
        <p:blipFill>
          <a:blip r:embed="rId5"/>
          <a:stretch>
            <a:fillRect/>
          </a:stretch>
        </p:blipFill>
        <p:spPr>
          <a:xfrm>
            <a:off x="4067944" y="4653135"/>
            <a:ext cx="3706525" cy="960179"/>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4979248" cy="645626"/>
          </a:xfrm>
          <a:prstGeom prst="rect">
            <a:avLst/>
          </a:prstGeom>
        </p:spPr>
        <p:txBody>
          <a:bodyPr wrap="none">
            <a:spAutoFit/>
          </a:bodyPr>
          <a:lstStyle/>
          <a:p>
            <a:pPr>
              <a:lnSpc>
                <a:spcPct val="150000"/>
              </a:lnSpc>
            </a:pPr>
            <a:r>
              <a:rPr lang="zh-CN" altLang="en-US" sz="2800" b="1" dirty="0" smtClean="0">
                <a:solidFill>
                  <a:srgbClr val="FF0000"/>
                </a:solidFill>
              </a:rPr>
              <a:t>操作：</a:t>
            </a:r>
            <a:r>
              <a:rPr lang="zh-CN" altLang="en-US" sz="2400" b="1" dirty="0" smtClean="0">
                <a:solidFill>
                  <a:srgbClr val="000000"/>
                </a:solidFill>
              </a:rPr>
              <a:t>将不及格的成绩突出显示。</a:t>
            </a:r>
            <a:endParaRPr lang="zh-CN" altLang="en-US" sz="2400" b="1" dirty="0">
              <a:solidFill>
                <a:srgbClr val="FF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762" y="1898785"/>
            <a:ext cx="608647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611560" y="980728"/>
            <a:ext cx="8691803" cy="645626"/>
          </a:xfrm>
          <a:prstGeom prst="rect">
            <a:avLst/>
          </a:prstGeom>
        </p:spPr>
        <p:txBody>
          <a:bodyPr wrap="none">
            <a:spAutoFit/>
          </a:bodyPr>
          <a:lstStyle/>
          <a:p>
            <a:pPr>
              <a:lnSpc>
                <a:spcPct val="150000"/>
              </a:lnSpc>
            </a:pPr>
            <a:r>
              <a:rPr lang="zh-CN" altLang="en-US" sz="2800" b="1" dirty="0" smtClean="0">
                <a:solidFill>
                  <a:srgbClr val="FF0000"/>
                </a:solidFill>
              </a:rPr>
              <a:t>练习：</a:t>
            </a:r>
            <a:r>
              <a:rPr lang="zh-CN" altLang="en-US" sz="2400" b="1" dirty="0" smtClean="0"/>
              <a:t>对比源数据与校验数据，讲不同的校验数据突出显示。</a:t>
            </a:r>
            <a:endParaRPr lang="zh-CN" altLang="en-US" sz="2400" b="1"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988840"/>
            <a:ext cx="33909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669594" cy="654988"/>
          </a:xfrm>
          <a:prstGeom prst="rect">
            <a:avLst/>
          </a:prstGeom>
        </p:spPr>
        <p:txBody>
          <a:bodyPr wrap="none">
            <a:spAutoFit/>
          </a:bodyPr>
          <a:lstStyle/>
          <a:p>
            <a:pPr>
              <a:lnSpc>
                <a:spcPct val="150000"/>
              </a:lnSpc>
            </a:pPr>
            <a:r>
              <a:rPr lang="en-US" altLang="zh-CN" sz="2800" b="1" dirty="0">
                <a:solidFill>
                  <a:srgbClr val="000000"/>
                </a:solidFill>
              </a:rPr>
              <a:t>6.6 </a:t>
            </a:r>
            <a:r>
              <a:rPr lang="zh-CN" altLang="en-US" sz="2800" b="1" dirty="0">
                <a:solidFill>
                  <a:srgbClr val="000000"/>
                </a:solidFill>
              </a:rPr>
              <a:t>公式与函数的使用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6.6.1 </a:t>
            </a:r>
            <a:r>
              <a:rPr lang="zh-CN" altLang="en-US" sz="2400" b="1" dirty="0" smtClean="0">
                <a:solidFill>
                  <a:srgbClr val="000000"/>
                </a:solidFill>
              </a:rPr>
              <a:t>公式</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6.6.2 </a:t>
            </a:r>
            <a:r>
              <a:rPr lang="zh-CN" altLang="en-US" sz="2400" b="1" dirty="0">
                <a:solidFill>
                  <a:srgbClr val="000000"/>
                </a:solidFill>
              </a:rPr>
              <a:t>函数</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4267515" cy="738664"/>
          </a:xfrm>
          <a:prstGeom prst="rect">
            <a:avLst/>
          </a:prstGeom>
        </p:spPr>
        <p:txBody>
          <a:bodyPr wrap="none">
            <a:spAutoFit/>
          </a:bodyPr>
          <a:lstStyle/>
          <a:p>
            <a:pPr>
              <a:lnSpc>
                <a:spcPct val="150000"/>
              </a:lnSpc>
            </a:pPr>
            <a:r>
              <a:rPr lang="en-US" altLang="zh-CN" sz="2800" b="1" dirty="0">
                <a:solidFill>
                  <a:srgbClr val="000000"/>
                </a:solidFill>
              </a:rPr>
              <a:t>6.1.2 </a:t>
            </a:r>
            <a:r>
              <a:rPr lang="en-US" altLang="zh-CN" sz="2800" b="1" dirty="0" smtClean="0">
                <a:solidFill>
                  <a:srgbClr val="000000"/>
                </a:solidFill>
              </a:rPr>
              <a:t>Excel2016</a:t>
            </a:r>
            <a:r>
              <a:rPr lang="zh-CN" altLang="en-US" sz="2800" b="1" dirty="0" smtClean="0">
                <a:solidFill>
                  <a:srgbClr val="000000"/>
                </a:solidFill>
              </a:rPr>
              <a:t>工</a:t>
            </a:r>
            <a:r>
              <a:rPr lang="zh-CN" altLang="en-US" sz="2800" b="1" dirty="0">
                <a:solidFill>
                  <a:srgbClr val="000000"/>
                </a:solidFill>
              </a:rPr>
              <a:t>作界面</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15" name="图片 14"/>
          <p:cNvPicPr/>
          <p:nvPr/>
        </p:nvPicPr>
        <p:blipFill>
          <a:blip r:embed="rId4"/>
          <a:stretch>
            <a:fillRect/>
          </a:stretch>
        </p:blipFill>
        <p:spPr>
          <a:xfrm>
            <a:off x="1475656" y="2138938"/>
            <a:ext cx="6192688" cy="4386406"/>
          </a:xfrm>
          <a:prstGeom prst="rect">
            <a:avLst/>
          </a:prstGeom>
        </p:spPr>
      </p:pic>
      <p:grpSp>
        <p:nvGrpSpPr>
          <p:cNvPr id="18" name="组合 17"/>
          <p:cNvGrpSpPr/>
          <p:nvPr/>
        </p:nvGrpSpPr>
        <p:grpSpPr>
          <a:xfrm>
            <a:off x="2700224" y="1732746"/>
            <a:ext cx="3888000" cy="616134"/>
            <a:chOff x="2700224" y="1732746"/>
            <a:chExt cx="3888000" cy="616134"/>
          </a:xfrm>
        </p:grpSpPr>
        <p:sp>
          <p:nvSpPr>
            <p:cNvPr id="16" name="矩形 15"/>
            <p:cNvSpPr/>
            <p:nvPr/>
          </p:nvSpPr>
          <p:spPr>
            <a:xfrm>
              <a:off x="2700224" y="2138938"/>
              <a:ext cx="3888000" cy="209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427984" y="1732746"/>
              <a:ext cx="1800200" cy="400110"/>
            </a:xfrm>
            <a:prstGeom prst="rect">
              <a:avLst/>
            </a:prstGeom>
            <a:noFill/>
          </p:spPr>
          <p:txBody>
            <a:bodyPr wrap="square" rtlCol="0">
              <a:spAutoFit/>
            </a:bodyPr>
            <a:lstStyle/>
            <a:p>
              <a:pPr algn="ctr"/>
              <a:r>
                <a:rPr lang="zh-CN" altLang="en-US" sz="2000" dirty="0" smtClean="0"/>
                <a:t>标题栏</a:t>
              </a:r>
              <a:endParaRPr lang="zh-CN" altLang="en-US" sz="2000" dirty="0"/>
            </a:p>
          </p:txBody>
        </p:sp>
      </p:grpSp>
      <p:grpSp>
        <p:nvGrpSpPr>
          <p:cNvPr id="19" name="组合 18"/>
          <p:cNvGrpSpPr/>
          <p:nvPr/>
        </p:nvGrpSpPr>
        <p:grpSpPr>
          <a:xfrm>
            <a:off x="1665392" y="1628800"/>
            <a:ext cx="936000" cy="701935"/>
            <a:chOff x="2700224" y="1646945"/>
            <a:chExt cx="3888000" cy="701935"/>
          </a:xfrm>
        </p:grpSpPr>
        <p:sp>
          <p:nvSpPr>
            <p:cNvPr id="20" name="矩形 19"/>
            <p:cNvSpPr/>
            <p:nvPr/>
          </p:nvSpPr>
          <p:spPr>
            <a:xfrm>
              <a:off x="2700224" y="2138938"/>
              <a:ext cx="3888000" cy="209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2700224" y="1646945"/>
              <a:ext cx="3888000" cy="523220"/>
            </a:xfrm>
            <a:prstGeom prst="rect">
              <a:avLst/>
            </a:prstGeom>
            <a:noFill/>
          </p:spPr>
          <p:txBody>
            <a:bodyPr wrap="square" rtlCol="0">
              <a:spAutoFit/>
            </a:bodyPr>
            <a:lstStyle/>
            <a:p>
              <a:pPr algn="ctr"/>
              <a:r>
                <a:rPr lang="zh-CN" altLang="en-US" sz="1400" dirty="0" smtClean="0"/>
                <a:t>快速访问工具栏</a:t>
              </a:r>
              <a:endParaRPr lang="zh-CN" altLang="en-US" sz="1400" dirty="0"/>
            </a:p>
          </p:txBody>
        </p:sp>
      </p:grpSp>
      <p:grpSp>
        <p:nvGrpSpPr>
          <p:cNvPr id="22" name="组合 21"/>
          <p:cNvGrpSpPr/>
          <p:nvPr/>
        </p:nvGrpSpPr>
        <p:grpSpPr>
          <a:xfrm>
            <a:off x="1517864" y="2360008"/>
            <a:ext cx="7302608" cy="756000"/>
            <a:chOff x="2778828" y="1953816"/>
            <a:chExt cx="7302608" cy="756000"/>
          </a:xfrm>
        </p:grpSpPr>
        <p:sp>
          <p:nvSpPr>
            <p:cNvPr id="23" name="矩形 22"/>
            <p:cNvSpPr/>
            <p:nvPr/>
          </p:nvSpPr>
          <p:spPr>
            <a:xfrm>
              <a:off x="2778828" y="1953816"/>
              <a:ext cx="6120000" cy="756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8929308" y="2228036"/>
              <a:ext cx="1152128" cy="400110"/>
            </a:xfrm>
            <a:prstGeom prst="rect">
              <a:avLst/>
            </a:prstGeom>
            <a:noFill/>
          </p:spPr>
          <p:txBody>
            <a:bodyPr wrap="square" rtlCol="0">
              <a:spAutoFit/>
            </a:bodyPr>
            <a:lstStyle/>
            <a:p>
              <a:pPr algn="ctr"/>
              <a:r>
                <a:rPr lang="zh-CN" altLang="en-US" sz="2000" dirty="0" smtClean="0"/>
                <a:t>功能区</a:t>
              </a:r>
              <a:endParaRPr lang="zh-CN" altLang="en-US" sz="2000" dirty="0"/>
            </a:p>
          </p:txBody>
        </p:sp>
      </p:grpSp>
      <p:grpSp>
        <p:nvGrpSpPr>
          <p:cNvPr id="25" name="组合 24"/>
          <p:cNvGrpSpPr/>
          <p:nvPr/>
        </p:nvGrpSpPr>
        <p:grpSpPr>
          <a:xfrm>
            <a:off x="1547664" y="3049578"/>
            <a:ext cx="7553229" cy="400110"/>
            <a:chOff x="2700224" y="2099692"/>
            <a:chExt cx="4634421" cy="400110"/>
          </a:xfrm>
        </p:grpSpPr>
        <p:sp>
          <p:nvSpPr>
            <p:cNvPr id="26" name="矩形 25"/>
            <p:cNvSpPr/>
            <p:nvPr/>
          </p:nvSpPr>
          <p:spPr>
            <a:xfrm>
              <a:off x="2700224" y="2138938"/>
              <a:ext cx="3710860" cy="209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6278951" y="2099692"/>
              <a:ext cx="1055694" cy="400110"/>
            </a:xfrm>
            <a:prstGeom prst="rect">
              <a:avLst/>
            </a:prstGeom>
            <a:noFill/>
          </p:spPr>
          <p:txBody>
            <a:bodyPr wrap="square" rtlCol="0">
              <a:spAutoFit/>
            </a:bodyPr>
            <a:lstStyle/>
            <a:p>
              <a:pPr algn="ctr"/>
              <a:r>
                <a:rPr lang="zh-CN" altLang="en-US" sz="2000" dirty="0" smtClean="0"/>
                <a:t>编辑区</a:t>
              </a:r>
              <a:endParaRPr lang="zh-CN" altLang="en-US" sz="2000" dirty="0"/>
            </a:p>
          </p:txBody>
        </p:sp>
      </p:grpSp>
      <p:grpSp>
        <p:nvGrpSpPr>
          <p:cNvPr id="28" name="组合 27"/>
          <p:cNvGrpSpPr/>
          <p:nvPr/>
        </p:nvGrpSpPr>
        <p:grpSpPr>
          <a:xfrm>
            <a:off x="1547664" y="3201978"/>
            <a:ext cx="7553229" cy="400110"/>
            <a:chOff x="2700224" y="2099692"/>
            <a:chExt cx="4634421" cy="400110"/>
          </a:xfrm>
        </p:grpSpPr>
        <p:sp>
          <p:nvSpPr>
            <p:cNvPr id="29" name="矩形 28"/>
            <p:cNvSpPr/>
            <p:nvPr/>
          </p:nvSpPr>
          <p:spPr>
            <a:xfrm>
              <a:off x="2700224" y="2138938"/>
              <a:ext cx="3710860" cy="209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6278951" y="2099692"/>
              <a:ext cx="1055694" cy="400110"/>
            </a:xfrm>
            <a:prstGeom prst="rect">
              <a:avLst/>
            </a:prstGeom>
            <a:noFill/>
          </p:spPr>
          <p:txBody>
            <a:bodyPr wrap="square" rtlCol="0">
              <a:spAutoFit/>
            </a:bodyPr>
            <a:lstStyle/>
            <a:p>
              <a:pPr algn="ctr"/>
              <a:r>
                <a:rPr lang="zh-CN" altLang="en-US" sz="2000" dirty="0"/>
                <a:t>列号</a:t>
              </a:r>
            </a:p>
          </p:txBody>
        </p:sp>
      </p:grpSp>
      <p:grpSp>
        <p:nvGrpSpPr>
          <p:cNvPr id="31" name="组合 30"/>
          <p:cNvGrpSpPr/>
          <p:nvPr/>
        </p:nvGrpSpPr>
        <p:grpSpPr>
          <a:xfrm>
            <a:off x="1115616" y="3284973"/>
            <a:ext cx="678520" cy="3023999"/>
            <a:chOff x="-2885690" y="2093837"/>
            <a:chExt cx="9705404" cy="254614"/>
          </a:xfrm>
        </p:grpSpPr>
        <p:sp>
          <p:nvSpPr>
            <p:cNvPr id="32" name="矩形 31"/>
            <p:cNvSpPr/>
            <p:nvPr/>
          </p:nvSpPr>
          <p:spPr>
            <a:xfrm>
              <a:off x="2700224" y="2093837"/>
              <a:ext cx="4119490" cy="2546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2885690" y="2160546"/>
              <a:ext cx="4119490" cy="59602"/>
            </a:xfrm>
            <a:prstGeom prst="rect">
              <a:avLst/>
            </a:prstGeom>
            <a:noFill/>
          </p:spPr>
          <p:txBody>
            <a:bodyPr wrap="square" rtlCol="0">
              <a:spAutoFit/>
            </a:bodyPr>
            <a:lstStyle/>
            <a:p>
              <a:pPr algn="ctr"/>
              <a:r>
                <a:rPr lang="zh-CN" altLang="en-US" sz="2000" dirty="0" smtClean="0"/>
                <a:t>行号</a:t>
              </a:r>
              <a:endParaRPr lang="zh-CN" altLang="en-US" sz="2000" dirty="0"/>
            </a:p>
          </p:txBody>
        </p:sp>
      </p:grpSp>
      <p:grpSp>
        <p:nvGrpSpPr>
          <p:cNvPr id="34" name="组合 33"/>
          <p:cNvGrpSpPr/>
          <p:nvPr/>
        </p:nvGrpSpPr>
        <p:grpSpPr>
          <a:xfrm>
            <a:off x="1919824" y="6172938"/>
            <a:ext cx="1152000" cy="497003"/>
            <a:chOff x="2700224" y="2138938"/>
            <a:chExt cx="4785228" cy="497003"/>
          </a:xfrm>
        </p:grpSpPr>
        <p:sp>
          <p:nvSpPr>
            <p:cNvPr id="35" name="矩形 34"/>
            <p:cNvSpPr/>
            <p:nvPr/>
          </p:nvSpPr>
          <p:spPr>
            <a:xfrm>
              <a:off x="2700224" y="2138938"/>
              <a:ext cx="4785228" cy="209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2700224" y="2328164"/>
              <a:ext cx="4785228" cy="307777"/>
            </a:xfrm>
            <a:prstGeom prst="rect">
              <a:avLst/>
            </a:prstGeom>
            <a:noFill/>
          </p:spPr>
          <p:txBody>
            <a:bodyPr wrap="square" rtlCol="0">
              <a:spAutoFit/>
            </a:bodyPr>
            <a:lstStyle/>
            <a:p>
              <a:pPr algn="ctr"/>
              <a:r>
                <a:rPr lang="zh-CN" altLang="en-US" sz="1400" dirty="0" smtClean="0"/>
                <a:t>工作表标签</a:t>
              </a:r>
              <a:endParaRPr lang="zh-CN" altLang="en-US" sz="1400" dirty="0"/>
            </a:p>
          </p:txBody>
        </p:sp>
      </p:grpSp>
      <p:grpSp>
        <p:nvGrpSpPr>
          <p:cNvPr id="37" name="组合 36"/>
          <p:cNvGrpSpPr/>
          <p:nvPr/>
        </p:nvGrpSpPr>
        <p:grpSpPr>
          <a:xfrm>
            <a:off x="6341848" y="6294858"/>
            <a:ext cx="1152000" cy="497003"/>
            <a:chOff x="2700224" y="2138938"/>
            <a:chExt cx="4785228" cy="497003"/>
          </a:xfrm>
        </p:grpSpPr>
        <p:sp>
          <p:nvSpPr>
            <p:cNvPr id="38" name="矩形 37"/>
            <p:cNvSpPr/>
            <p:nvPr/>
          </p:nvSpPr>
          <p:spPr>
            <a:xfrm>
              <a:off x="2700224" y="2138938"/>
              <a:ext cx="4785228" cy="209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2700224" y="2328164"/>
              <a:ext cx="4785228" cy="307777"/>
            </a:xfrm>
            <a:prstGeom prst="rect">
              <a:avLst/>
            </a:prstGeom>
            <a:noFill/>
          </p:spPr>
          <p:txBody>
            <a:bodyPr wrap="square" rtlCol="0">
              <a:spAutoFit/>
            </a:bodyPr>
            <a:lstStyle/>
            <a:p>
              <a:pPr algn="ctr"/>
              <a:r>
                <a:rPr lang="zh-CN" altLang="en-US" sz="1400" dirty="0" smtClean="0"/>
                <a:t>缩放比例</a:t>
              </a:r>
              <a:endParaRPr lang="zh-CN" altLang="en-US" sz="1400" dirty="0"/>
            </a:p>
          </p:txBody>
        </p:sp>
      </p:grpSp>
      <p:grpSp>
        <p:nvGrpSpPr>
          <p:cNvPr id="43" name="组合 42"/>
          <p:cNvGrpSpPr/>
          <p:nvPr/>
        </p:nvGrpSpPr>
        <p:grpSpPr>
          <a:xfrm>
            <a:off x="6228184" y="4596917"/>
            <a:ext cx="2821660" cy="400110"/>
            <a:chOff x="6228184" y="4596917"/>
            <a:chExt cx="2821660" cy="400110"/>
          </a:xfrm>
        </p:grpSpPr>
        <p:cxnSp>
          <p:nvCxnSpPr>
            <p:cNvPr id="41" name="直接箭头连接符 40"/>
            <p:cNvCxnSpPr/>
            <p:nvPr/>
          </p:nvCxnSpPr>
          <p:spPr>
            <a:xfrm>
              <a:off x="6228184" y="4796972"/>
              <a:ext cx="1764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961272" y="4596917"/>
              <a:ext cx="1088572" cy="400110"/>
            </a:xfrm>
            <a:prstGeom prst="rect">
              <a:avLst/>
            </a:prstGeom>
            <a:noFill/>
          </p:spPr>
          <p:txBody>
            <a:bodyPr wrap="square" rtlCol="0">
              <a:spAutoFit/>
            </a:bodyPr>
            <a:lstStyle/>
            <a:p>
              <a:pPr algn="ctr"/>
              <a:r>
                <a:rPr lang="zh-CN" altLang="en-US" sz="2000" dirty="0"/>
                <a:t>编辑区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2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2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3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3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3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1805302" cy="654988"/>
          </a:xfrm>
          <a:prstGeom prst="rect">
            <a:avLst/>
          </a:prstGeom>
        </p:spPr>
        <p:txBody>
          <a:bodyPr wrap="none">
            <a:spAutoFit/>
          </a:bodyPr>
          <a:lstStyle/>
          <a:p>
            <a:pPr>
              <a:lnSpc>
                <a:spcPct val="150000"/>
              </a:lnSpc>
            </a:pPr>
            <a:r>
              <a:rPr lang="en-US" altLang="zh-CN" sz="2800" b="1" dirty="0">
                <a:solidFill>
                  <a:srgbClr val="000000"/>
                </a:solidFill>
              </a:rPr>
              <a:t>6.6.1 </a:t>
            </a:r>
            <a:r>
              <a:rPr lang="zh-CN" altLang="en-US" sz="2800" b="1" dirty="0">
                <a:solidFill>
                  <a:srgbClr val="000000"/>
                </a:solidFill>
              </a:rPr>
              <a:t>公式</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1</a:t>
            </a:r>
            <a:r>
              <a:rPr lang="zh-CN" altLang="en-US" sz="2400" b="1" dirty="0">
                <a:solidFill>
                  <a:srgbClr val="000000"/>
                </a:solidFill>
              </a:rPr>
              <a:t>．公式的</a:t>
            </a:r>
            <a:r>
              <a:rPr lang="zh-CN" altLang="en-US" sz="2400" b="1" dirty="0" smtClean="0">
                <a:solidFill>
                  <a:srgbClr val="000000"/>
                </a:solidFill>
              </a:rPr>
              <a:t>组成</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2</a:t>
            </a:r>
            <a:r>
              <a:rPr lang="zh-CN" altLang="en-US" sz="2400" b="1" dirty="0">
                <a:solidFill>
                  <a:srgbClr val="000000"/>
                </a:solidFill>
              </a:rPr>
              <a:t>．公式</a:t>
            </a:r>
            <a:r>
              <a:rPr lang="zh-CN" altLang="en-US" sz="2400" b="1" dirty="0" smtClean="0">
                <a:solidFill>
                  <a:srgbClr val="000000"/>
                </a:solidFill>
              </a:rPr>
              <a:t>输入</a:t>
            </a:r>
            <a:endParaRPr lang="en-US" altLang="zh-CN" sz="2400" b="1" dirty="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3</a:t>
            </a:r>
            <a:r>
              <a:rPr lang="zh-CN" altLang="en-US" sz="2400" b="1" dirty="0">
                <a:solidFill>
                  <a:srgbClr val="000000"/>
                </a:solidFill>
              </a:rPr>
              <a:t>．复制与删除</a:t>
            </a:r>
            <a:r>
              <a:rPr lang="zh-CN" altLang="en-US" sz="2400" b="1" dirty="0" smtClean="0">
                <a:solidFill>
                  <a:srgbClr val="000000"/>
                </a:solidFill>
              </a:rPr>
              <a:t>公式</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a:solidFill>
                  <a:srgbClr val="000000"/>
                </a:solidFill>
              </a:rPr>
              <a:t>4</a:t>
            </a:r>
            <a:r>
              <a:rPr lang="zh-CN" altLang="en-US" sz="2400" b="1" dirty="0">
                <a:solidFill>
                  <a:srgbClr val="000000"/>
                </a:solidFill>
              </a:rPr>
              <a:t>．单元格的引用</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549096" cy="654988"/>
          </a:xfrm>
          <a:prstGeom prst="rect">
            <a:avLst/>
          </a:prstGeom>
        </p:spPr>
        <p:txBody>
          <a:bodyPr wrap="none">
            <a:spAutoFit/>
          </a:bodyPr>
          <a:lstStyle/>
          <a:p>
            <a:pPr>
              <a:lnSpc>
                <a:spcPct val="150000"/>
              </a:lnSpc>
            </a:pPr>
            <a:r>
              <a:rPr lang="en-US" altLang="zh-CN" sz="2800" b="1" dirty="0">
                <a:solidFill>
                  <a:srgbClr val="000000"/>
                </a:solidFill>
              </a:rPr>
              <a:t>1</a:t>
            </a:r>
            <a:r>
              <a:rPr lang="zh-CN" altLang="en-US" sz="2800" b="1" dirty="0">
                <a:solidFill>
                  <a:srgbClr val="000000"/>
                </a:solidFill>
              </a:rPr>
              <a:t>．公式的组成</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6696744" cy="3416320"/>
          </a:xfrm>
          <a:prstGeom prst="rect">
            <a:avLst/>
          </a:prstGeom>
        </p:spPr>
        <p:txBody>
          <a:bodyPr wrap="square">
            <a:spAutoFit/>
          </a:bodyPr>
          <a:lstStyle/>
          <a:p>
            <a:pPr>
              <a:lnSpc>
                <a:spcPct val="150000"/>
              </a:lnSpc>
            </a:pPr>
            <a:r>
              <a:rPr lang="zh-CN" altLang="en-US" sz="2400" b="1" dirty="0">
                <a:solidFill>
                  <a:srgbClr val="000000"/>
                </a:solidFill>
              </a:rPr>
              <a:t>一个公式通常包括以下几个部分</a:t>
            </a:r>
            <a:r>
              <a:rPr lang="zh-CN" altLang="en-US" sz="2400" b="1" dirty="0" smtClean="0">
                <a:solidFill>
                  <a:srgbClr val="000000"/>
                </a:solidFill>
              </a:rPr>
              <a:t>：</a:t>
            </a:r>
          </a:p>
          <a:p>
            <a:pPr marL="342900" indent="-342900">
              <a:lnSpc>
                <a:spcPct val="150000"/>
              </a:lnSpc>
              <a:buFont typeface="Arial" panose="020B0604020202020204" pitchFamily="34" charset="0"/>
              <a:buChar char="•"/>
            </a:pPr>
            <a:r>
              <a:rPr lang="en-US" altLang="zh-CN" sz="2400" b="1" dirty="0" smtClean="0">
                <a:solidFill>
                  <a:srgbClr val="000000"/>
                </a:solidFill>
              </a:rPr>
              <a:t>=</a:t>
            </a:r>
          </a:p>
          <a:p>
            <a:pPr marL="342900" indent="-342900">
              <a:lnSpc>
                <a:spcPct val="150000"/>
              </a:lnSpc>
              <a:buFont typeface="Arial" panose="020B0604020202020204" pitchFamily="34" charset="0"/>
              <a:buChar char="•"/>
            </a:pPr>
            <a:r>
              <a:rPr lang="zh-CN" altLang="en-US" sz="2400" b="1" dirty="0" smtClean="0">
                <a:solidFill>
                  <a:srgbClr val="000000"/>
                </a:solidFill>
              </a:rPr>
              <a:t>运算符</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zh-CN" altLang="en-US" sz="2400" b="1" dirty="0" smtClean="0">
                <a:solidFill>
                  <a:srgbClr val="000000"/>
                </a:solidFill>
              </a:rPr>
              <a:t>函数</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zh-CN" altLang="en-US" sz="2400" b="1" dirty="0">
                <a:solidFill>
                  <a:srgbClr val="000000"/>
                </a:solidFill>
              </a:rPr>
              <a:t>单元格</a:t>
            </a:r>
            <a:r>
              <a:rPr lang="zh-CN" altLang="en-US" sz="2400" b="1" dirty="0" smtClean="0">
                <a:solidFill>
                  <a:srgbClr val="000000"/>
                </a:solidFill>
              </a:rPr>
              <a:t>引用</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zh-CN" altLang="en-US" sz="2400" b="1" dirty="0">
                <a:solidFill>
                  <a:srgbClr val="000000"/>
                </a:solidFill>
              </a:rPr>
              <a:t>常量</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188420" cy="654988"/>
          </a:xfrm>
          <a:prstGeom prst="rect">
            <a:avLst/>
          </a:prstGeom>
        </p:spPr>
        <p:txBody>
          <a:bodyPr wrap="none">
            <a:spAutoFit/>
          </a:bodyPr>
          <a:lstStyle/>
          <a:p>
            <a:pPr>
              <a:lnSpc>
                <a:spcPct val="150000"/>
              </a:lnSpc>
            </a:pPr>
            <a:r>
              <a:rPr lang="en-US" altLang="zh-CN" sz="2800" b="1" dirty="0">
                <a:solidFill>
                  <a:srgbClr val="000000"/>
                </a:solidFill>
              </a:rPr>
              <a:t>2</a:t>
            </a:r>
            <a:r>
              <a:rPr lang="zh-CN" altLang="en-US" sz="2800" b="1" dirty="0">
                <a:solidFill>
                  <a:srgbClr val="000000"/>
                </a:solidFill>
              </a:rPr>
              <a:t>．公式输入</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1259632" y="1988840"/>
            <a:ext cx="7704856" cy="2862322"/>
          </a:xfrm>
          <a:prstGeom prst="rect">
            <a:avLst/>
          </a:prstGeom>
        </p:spPr>
        <p:txBody>
          <a:bodyPr wrap="square">
            <a:spAutoFit/>
          </a:bodyPr>
          <a:lstStyle/>
          <a:p>
            <a:pPr>
              <a:lnSpc>
                <a:spcPct val="150000"/>
              </a:lnSpc>
            </a:pPr>
            <a:r>
              <a:rPr lang="zh-CN" altLang="en-US" sz="2400" b="1" dirty="0">
                <a:solidFill>
                  <a:srgbClr val="000000"/>
                </a:solidFill>
              </a:rPr>
              <a:t>步骤如下</a:t>
            </a:r>
            <a:r>
              <a:rPr lang="zh-CN" altLang="en-US" sz="2400" b="1" dirty="0" smtClean="0">
                <a:solidFill>
                  <a:srgbClr val="000000"/>
                </a:solidFill>
              </a:rPr>
              <a:t>：</a:t>
            </a:r>
          </a:p>
          <a:p>
            <a:pPr marL="342900" indent="-342900">
              <a:lnSpc>
                <a:spcPct val="150000"/>
              </a:lnSpc>
              <a:buFont typeface="Arial" panose="020B0604020202020204" pitchFamily="34" charset="0"/>
              <a:buChar char="•"/>
            </a:pPr>
            <a:r>
              <a:rPr lang="zh-CN" altLang="en-US" sz="2400" dirty="0">
                <a:solidFill>
                  <a:srgbClr val="000000"/>
                </a:solidFill>
              </a:rPr>
              <a:t>选中需要输入公式的单元格；</a:t>
            </a:r>
          </a:p>
          <a:p>
            <a:pPr marL="342900" indent="-342900">
              <a:lnSpc>
                <a:spcPct val="150000"/>
              </a:lnSpc>
              <a:buFont typeface="Arial" panose="020B0604020202020204" pitchFamily="34" charset="0"/>
              <a:buChar char="•"/>
            </a:pPr>
            <a:r>
              <a:rPr lang="zh-CN" altLang="en-US" sz="2400" dirty="0" smtClean="0">
                <a:solidFill>
                  <a:srgbClr val="000000"/>
                </a:solidFill>
              </a:rPr>
              <a:t>输入</a:t>
            </a:r>
            <a:r>
              <a:rPr lang="zh-CN" altLang="en-US" sz="2400" dirty="0">
                <a:solidFill>
                  <a:srgbClr val="000000"/>
                </a:solidFill>
              </a:rPr>
              <a:t>公式标记“</a:t>
            </a:r>
            <a:r>
              <a:rPr lang="en-US" altLang="zh-CN" sz="2400" dirty="0">
                <a:solidFill>
                  <a:srgbClr val="000000"/>
                </a:solidFill>
              </a:rPr>
              <a:t>=”</a:t>
            </a:r>
            <a:r>
              <a:rPr lang="zh-CN" altLang="en-US" sz="2400" dirty="0">
                <a:solidFill>
                  <a:srgbClr val="000000"/>
                </a:solidFill>
              </a:rPr>
              <a:t>；</a:t>
            </a:r>
          </a:p>
          <a:p>
            <a:pPr marL="342900" indent="-342900">
              <a:lnSpc>
                <a:spcPct val="150000"/>
              </a:lnSpc>
              <a:buFont typeface="Arial" panose="020B0604020202020204" pitchFamily="34" charset="0"/>
              <a:buChar char="•"/>
            </a:pPr>
            <a:r>
              <a:rPr lang="zh-CN" altLang="en-US" sz="2400" dirty="0" smtClean="0">
                <a:solidFill>
                  <a:srgbClr val="000000"/>
                </a:solidFill>
              </a:rPr>
              <a:t>输入</a:t>
            </a:r>
            <a:r>
              <a:rPr lang="zh-CN" altLang="en-US" sz="2400" dirty="0">
                <a:solidFill>
                  <a:srgbClr val="000000"/>
                </a:solidFill>
              </a:rPr>
              <a:t>公式</a:t>
            </a:r>
            <a:r>
              <a:rPr lang="zh-CN" altLang="en-US" sz="2400" dirty="0" smtClean="0">
                <a:solidFill>
                  <a:srgbClr val="000000"/>
                </a:solidFill>
              </a:rPr>
              <a:t>内容；</a:t>
            </a:r>
            <a:endParaRPr lang="zh-CN" altLang="en-US" sz="2400" dirty="0">
              <a:solidFill>
                <a:srgbClr val="000000"/>
              </a:solidFill>
            </a:endParaRPr>
          </a:p>
          <a:p>
            <a:pPr marL="342900" indent="-342900">
              <a:lnSpc>
                <a:spcPct val="150000"/>
              </a:lnSpc>
              <a:buFont typeface="Arial" panose="020B0604020202020204" pitchFamily="34" charset="0"/>
              <a:buChar char="•"/>
            </a:pPr>
            <a:r>
              <a:rPr lang="zh-CN" altLang="en-US" sz="2400" dirty="0" smtClean="0">
                <a:solidFill>
                  <a:srgbClr val="000000"/>
                </a:solidFill>
              </a:rPr>
              <a:t>输入</a:t>
            </a:r>
            <a:r>
              <a:rPr lang="zh-CN" altLang="en-US" sz="2400" dirty="0">
                <a:solidFill>
                  <a:srgbClr val="000000"/>
                </a:solidFill>
              </a:rPr>
              <a:t>完成后按</a:t>
            </a:r>
            <a:r>
              <a:rPr lang="en-US" altLang="zh-CN" sz="2400" dirty="0">
                <a:solidFill>
                  <a:srgbClr val="000000"/>
                </a:solidFill>
              </a:rPr>
              <a:t>Enter</a:t>
            </a:r>
            <a:r>
              <a:rPr lang="zh-CN" altLang="en-US" sz="2400" smtClean="0">
                <a:solidFill>
                  <a:srgbClr val="000000"/>
                </a:solidFill>
              </a:rPr>
              <a:t>键。</a:t>
            </a:r>
            <a:endParaRPr lang="zh-CN" altLang="en-US" sz="2400" dirty="0">
              <a:solidFill>
                <a:srgbClr val="0000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270447" cy="654988"/>
          </a:xfrm>
          <a:prstGeom prst="rect">
            <a:avLst/>
          </a:prstGeom>
        </p:spPr>
        <p:txBody>
          <a:bodyPr wrap="none">
            <a:spAutoFit/>
          </a:bodyPr>
          <a:lstStyle/>
          <a:p>
            <a:pPr>
              <a:lnSpc>
                <a:spcPct val="150000"/>
              </a:lnSpc>
            </a:pPr>
            <a:r>
              <a:rPr lang="en-US" altLang="zh-CN" sz="2800" b="1" dirty="0">
                <a:solidFill>
                  <a:srgbClr val="000000"/>
                </a:solidFill>
              </a:rPr>
              <a:t>3</a:t>
            </a:r>
            <a:r>
              <a:rPr lang="zh-CN" altLang="en-US" sz="2800" b="1" dirty="0">
                <a:solidFill>
                  <a:srgbClr val="000000"/>
                </a:solidFill>
              </a:rPr>
              <a:t>．复制与删除公式</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806014" y="1988840"/>
            <a:ext cx="7942449"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smtClean="0">
                <a:solidFill>
                  <a:srgbClr val="000000"/>
                </a:solidFill>
              </a:rPr>
              <a:t>复制方法同复制数据，在复制过程中由于对单元格的引用方式不同，公式会发生变化。</a:t>
            </a:r>
            <a:endParaRPr lang="en-US" altLang="zh-CN" sz="2400" dirty="0" smtClean="0">
              <a:solidFill>
                <a:srgbClr val="000000"/>
              </a:solidFill>
            </a:endParaRPr>
          </a:p>
          <a:p>
            <a:pPr marL="342900" indent="-342900">
              <a:lnSpc>
                <a:spcPct val="150000"/>
              </a:lnSpc>
              <a:buFont typeface="Arial" panose="020B0604020202020204" pitchFamily="34" charset="0"/>
              <a:buChar char="•"/>
            </a:pPr>
            <a:r>
              <a:rPr lang="zh-CN" altLang="en-US" sz="2400" dirty="0" smtClean="0">
                <a:solidFill>
                  <a:srgbClr val="000000"/>
                </a:solidFill>
              </a:rPr>
              <a:t>删除公式只需选中单元格，按</a:t>
            </a:r>
            <a:r>
              <a:rPr lang="en-US" altLang="zh-CN" sz="2400" dirty="0" smtClean="0">
                <a:solidFill>
                  <a:srgbClr val="000000"/>
                </a:solidFill>
              </a:rPr>
              <a:t>Delete</a:t>
            </a:r>
            <a:r>
              <a:rPr lang="zh-CN" altLang="en-US" sz="2400" dirty="0" smtClean="0">
                <a:solidFill>
                  <a:srgbClr val="000000"/>
                </a:solidFill>
              </a:rPr>
              <a:t>键即可。</a:t>
            </a:r>
            <a:endParaRPr lang="zh-CN" altLang="en-US" sz="2400" dirty="0">
              <a:solidFill>
                <a:srgbClr val="000000"/>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909771" cy="654988"/>
          </a:xfrm>
          <a:prstGeom prst="rect">
            <a:avLst/>
          </a:prstGeom>
        </p:spPr>
        <p:txBody>
          <a:bodyPr wrap="none">
            <a:spAutoFit/>
          </a:bodyPr>
          <a:lstStyle/>
          <a:p>
            <a:pPr>
              <a:lnSpc>
                <a:spcPct val="150000"/>
              </a:lnSpc>
            </a:pPr>
            <a:r>
              <a:rPr lang="en-US" altLang="zh-CN" sz="2800" b="1" dirty="0">
                <a:solidFill>
                  <a:srgbClr val="000000"/>
                </a:solidFill>
              </a:rPr>
              <a:t>4</a:t>
            </a:r>
            <a:r>
              <a:rPr lang="zh-CN" altLang="en-US" sz="2800" b="1" dirty="0">
                <a:solidFill>
                  <a:srgbClr val="000000"/>
                </a:solidFill>
              </a:rPr>
              <a:t>．单元格的引用</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806014" y="1988840"/>
            <a:ext cx="8158473" cy="2308324"/>
          </a:xfrm>
          <a:prstGeom prst="rect">
            <a:avLst/>
          </a:prstGeom>
        </p:spPr>
        <p:txBody>
          <a:bodyPr wrap="square">
            <a:spAutoFit/>
          </a:bodyPr>
          <a:lstStyle/>
          <a:p>
            <a:pPr>
              <a:lnSpc>
                <a:spcPct val="150000"/>
              </a:lnSpc>
            </a:pPr>
            <a:r>
              <a:rPr lang="zh-CN" altLang="en-US" sz="2400" dirty="0" smtClean="0">
                <a:solidFill>
                  <a:srgbClr val="000000"/>
                </a:solidFill>
              </a:rPr>
              <a:t>按</a:t>
            </a:r>
            <a:r>
              <a:rPr lang="en-US" altLang="zh-CN" sz="2400" dirty="0" smtClean="0">
                <a:solidFill>
                  <a:srgbClr val="000000"/>
                </a:solidFill>
              </a:rPr>
              <a:t>F4</a:t>
            </a:r>
            <a:r>
              <a:rPr lang="zh-CN" altLang="en-US" sz="2400" dirty="0" smtClean="0">
                <a:solidFill>
                  <a:srgbClr val="000000"/>
                </a:solidFill>
              </a:rPr>
              <a:t>键可以实现对单元格引用方式的切换。</a:t>
            </a:r>
            <a:endParaRPr lang="en-US" altLang="zh-CN" sz="2400" dirty="0" smtClean="0">
              <a:solidFill>
                <a:srgbClr val="000000"/>
              </a:solidFill>
            </a:endParaRPr>
          </a:p>
          <a:p>
            <a:pPr marL="342900" indent="-342900">
              <a:lnSpc>
                <a:spcPct val="150000"/>
              </a:lnSpc>
              <a:buFont typeface="Arial" panose="020B0604020202020204" pitchFamily="34" charset="0"/>
              <a:buChar char="•"/>
            </a:pPr>
            <a:r>
              <a:rPr lang="zh-CN" altLang="en-US" sz="2400" dirty="0">
                <a:solidFill>
                  <a:srgbClr val="000000"/>
                </a:solidFill>
              </a:rPr>
              <a:t>相对</a:t>
            </a:r>
            <a:r>
              <a:rPr lang="zh-CN" altLang="en-US" sz="2400" dirty="0" smtClean="0">
                <a:solidFill>
                  <a:srgbClr val="000000"/>
                </a:solidFill>
              </a:rPr>
              <a:t>引用：如</a:t>
            </a:r>
            <a:r>
              <a:rPr lang="en-US" altLang="zh-CN" sz="2400" dirty="0" smtClean="0">
                <a:solidFill>
                  <a:srgbClr val="000000"/>
                </a:solidFill>
              </a:rPr>
              <a:t>A1;</a:t>
            </a:r>
          </a:p>
          <a:p>
            <a:pPr marL="342900" indent="-342900">
              <a:lnSpc>
                <a:spcPct val="150000"/>
              </a:lnSpc>
              <a:buFont typeface="Arial" panose="020B0604020202020204" pitchFamily="34" charset="0"/>
              <a:buChar char="•"/>
            </a:pPr>
            <a:r>
              <a:rPr lang="zh-CN" altLang="en-US" sz="2400" dirty="0">
                <a:solidFill>
                  <a:srgbClr val="000000"/>
                </a:solidFill>
              </a:rPr>
              <a:t>绝对</a:t>
            </a:r>
            <a:r>
              <a:rPr lang="zh-CN" altLang="en-US" sz="2400" dirty="0" smtClean="0">
                <a:solidFill>
                  <a:srgbClr val="000000"/>
                </a:solidFill>
              </a:rPr>
              <a:t>引用：如</a:t>
            </a:r>
            <a:r>
              <a:rPr lang="en-US" altLang="zh-CN" sz="2400" dirty="0" smtClean="0">
                <a:solidFill>
                  <a:srgbClr val="000000"/>
                </a:solidFill>
              </a:rPr>
              <a:t>$A$1</a:t>
            </a:r>
            <a:r>
              <a:rPr lang="zh-CN" altLang="en-US" sz="2400" dirty="0" smtClean="0">
                <a:solidFill>
                  <a:srgbClr val="000000"/>
                </a:solidFill>
              </a:rPr>
              <a:t>；</a:t>
            </a:r>
            <a:endParaRPr lang="en-US" altLang="zh-CN" sz="2400" dirty="0" smtClean="0">
              <a:solidFill>
                <a:srgbClr val="000000"/>
              </a:solidFill>
            </a:endParaRPr>
          </a:p>
          <a:p>
            <a:pPr marL="342900" indent="-342900">
              <a:lnSpc>
                <a:spcPct val="150000"/>
              </a:lnSpc>
              <a:buFont typeface="Arial" panose="020B0604020202020204" pitchFamily="34" charset="0"/>
              <a:buChar char="•"/>
            </a:pPr>
            <a:r>
              <a:rPr lang="zh-CN" altLang="en-US" sz="2400" dirty="0">
                <a:solidFill>
                  <a:srgbClr val="000000"/>
                </a:solidFill>
              </a:rPr>
              <a:t>混合</a:t>
            </a:r>
            <a:r>
              <a:rPr lang="zh-CN" altLang="en-US" sz="2400" dirty="0" smtClean="0">
                <a:solidFill>
                  <a:srgbClr val="000000"/>
                </a:solidFill>
              </a:rPr>
              <a:t>引用：如</a:t>
            </a:r>
            <a:r>
              <a:rPr lang="en-US" altLang="zh-CN" sz="2400" dirty="0">
                <a:solidFill>
                  <a:srgbClr val="000000"/>
                </a:solidFill>
              </a:rPr>
              <a:t>$</a:t>
            </a:r>
            <a:r>
              <a:rPr lang="en-US" altLang="zh-CN" sz="2400" dirty="0" smtClean="0">
                <a:solidFill>
                  <a:srgbClr val="000000"/>
                </a:solidFill>
              </a:rPr>
              <a:t>A1</a:t>
            </a:r>
            <a:r>
              <a:rPr lang="zh-CN" altLang="en-US" sz="2400" dirty="0" smtClean="0">
                <a:solidFill>
                  <a:srgbClr val="000000"/>
                </a:solidFill>
              </a:rPr>
              <a:t>，</a:t>
            </a:r>
            <a:r>
              <a:rPr lang="en-US" altLang="zh-CN" sz="2400" dirty="0">
                <a:solidFill>
                  <a:srgbClr val="000000"/>
                </a:solidFill>
              </a:rPr>
              <a:t> </a:t>
            </a:r>
            <a:r>
              <a:rPr lang="en-US" altLang="zh-CN" sz="2400" dirty="0" smtClean="0">
                <a:solidFill>
                  <a:srgbClr val="000000"/>
                </a:solidFill>
              </a:rPr>
              <a:t>A$1</a:t>
            </a:r>
            <a:r>
              <a:rPr lang="zh-CN" altLang="en-US" sz="2400" dirty="0" smtClean="0">
                <a:solidFill>
                  <a:srgbClr val="000000"/>
                </a:solidFill>
              </a:rPr>
              <a:t>。</a:t>
            </a:r>
            <a:endParaRPr lang="zh-CN" altLang="en-US" sz="2400" dirty="0">
              <a:solidFill>
                <a:srgbClr val="0000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4868640" cy="738664"/>
          </a:xfrm>
          <a:prstGeom prst="rect">
            <a:avLst/>
          </a:prstGeom>
        </p:spPr>
        <p:txBody>
          <a:bodyPr wrap="none">
            <a:spAutoFit/>
          </a:bodyPr>
          <a:lstStyle/>
          <a:p>
            <a:pPr>
              <a:lnSpc>
                <a:spcPct val="150000"/>
              </a:lnSpc>
            </a:pPr>
            <a:r>
              <a:rPr lang="en-US" altLang="zh-CN" sz="2800" b="1" dirty="0">
                <a:solidFill>
                  <a:srgbClr val="000000"/>
                </a:solidFill>
              </a:rPr>
              <a:t>4</a:t>
            </a:r>
            <a:r>
              <a:rPr lang="zh-CN" altLang="en-US" sz="2800" b="1" dirty="0">
                <a:solidFill>
                  <a:srgbClr val="000000"/>
                </a:solidFill>
              </a:rPr>
              <a:t>．单元格的</a:t>
            </a:r>
            <a:r>
              <a:rPr lang="zh-CN" altLang="en-US" sz="2800" b="1" dirty="0" smtClean="0">
                <a:solidFill>
                  <a:srgbClr val="000000"/>
                </a:solidFill>
              </a:rPr>
              <a:t>引用</a:t>
            </a:r>
            <a:r>
              <a:rPr lang="zh-CN" altLang="en-US" sz="2800" b="1" i="1" dirty="0" smtClean="0">
                <a:solidFill>
                  <a:srgbClr val="FF0000"/>
                </a:solidFill>
              </a:rPr>
              <a:t>（</a:t>
            </a:r>
            <a:r>
              <a:rPr lang="zh-CN" altLang="en-US" sz="2400" b="1" i="1" dirty="0" smtClean="0">
                <a:solidFill>
                  <a:srgbClr val="FF0000"/>
                </a:solidFill>
              </a:rPr>
              <a:t>跨表引用</a:t>
            </a:r>
            <a:r>
              <a:rPr lang="zh-CN" altLang="en-US" sz="2800" b="1" i="1" dirty="0" smtClean="0">
                <a:solidFill>
                  <a:srgbClr val="FF0000"/>
                </a:solidFill>
              </a:rPr>
              <a:t>）</a:t>
            </a:r>
            <a:endParaRPr lang="zh-CN" altLang="en-US" sz="2800" b="1" i="1" dirty="0">
              <a:solidFill>
                <a:srgbClr val="FF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251520" y="1988840"/>
            <a:ext cx="8424936" cy="2308324"/>
          </a:xfrm>
          <a:prstGeom prst="rect">
            <a:avLst/>
          </a:prstGeom>
        </p:spPr>
        <p:txBody>
          <a:bodyPr wrap="square">
            <a:spAutoFit/>
          </a:bodyPr>
          <a:lstStyle/>
          <a:p>
            <a:pPr>
              <a:lnSpc>
                <a:spcPct val="150000"/>
              </a:lnSpc>
            </a:pPr>
            <a:r>
              <a:rPr lang="zh-CN" altLang="en-US" sz="2400" dirty="0" smtClean="0">
                <a:solidFill>
                  <a:srgbClr val="000000"/>
                </a:solidFill>
              </a:rPr>
              <a:t>跨表引用由</a:t>
            </a:r>
            <a:r>
              <a:rPr lang="zh-CN" altLang="en-US" sz="2400" b="1" dirty="0" smtClean="0">
                <a:solidFill>
                  <a:srgbClr val="000000"/>
                </a:solidFill>
              </a:rPr>
              <a:t>工作表名称</a:t>
            </a:r>
            <a:r>
              <a:rPr lang="zh-CN" altLang="en-US" sz="2400" dirty="0" smtClean="0">
                <a:solidFill>
                  <a:srgbClr val="000000"/>
                </a:solidFill>
              </a:rPr>
              <a:t>、</a:t>
            </a:r>
            <a:r>
              <a:rPr lang="zh-CN" altLang="en-US" sz="2400" b="1" dirty="0" smtClean="0">
                <a:solidFill>
                  <a:srgbClr val="000000"/>
                </a:solidFill>
              </a:rPr>
              <a:t>半角叹号（</a:t>
            </a:r>
            <a:r>
              <a:rPr lang="en-US" altLang="zh-CN" sz="2400" b="1" dirty="0" smtClean="0">
                <a:solidFill>
                  <a:srgbClr val="000000"/>
                </a:solidFill>
              </a:rPr>
              <a:t>!</a:t>
            </a:r>
            <a:r>
              <a:rPr lang="zh-CN" altLang="en-US" sz="2400" b="1" dirty="0" smtClean="0">
                <a:solidFill>
                  <a:srgbClr val="000000"/>
                </a:solidFill>
              </a:rPr>
              <a:t>）</a:t>
            </a:r>
            <a:r>
              <a:rPr lang="zh-CN" altLang="en-US" sz="2400" dirty="0" smtClean="0">
                <a:solidFill>
                  <a:srgbClr val="000000"/>
                </a:solidFill>
              </a:rPr>
              <a:t>、</a:t>
            </a:r>
            <a:r>
              <a:rPr lang="zh-CN" altLang="en-US" sz="2400" b="1" dirty="0" smtClean="0">
                <a:solidFill>
                  <a:srgbClr val="000000"/>
                </a:solidFill>
              </a:rPr>
              <a:t>目标单元格地址</a:t>
            </a:r>
            <a:r>
              <a:rPr lang="en-US" altLang="zh-CN" sz="2400" dirty="0" smtClean="0">
                <a:solidFill>
                  <a:srgbClr val="FF0000"/>
                </a:solidFill>
              </a:rPr>
              <a:t>3</a:t>
            </a:r>
            <a:r>
              <a:rPr lang="zh-CN" altLang="en-US" sz="2400" dirty="0" smtClean="0">
                <a:solidFill>
                  <a:srgbClr val="000000"/>
                </a:solidFill>
              </a:rPr>
              <a:t>个部分组成。</a:t>
            </a:r>
            <a:endParaRPr lang="en-US" altLang="zh-CN" sz="2400" dirty="0" smtClean="0">
              <a:solidFill>
                <a:srgbClr val="000000"/>
              </a:solidFill>
            </a:endParaRPr>
          </a:p>
          <a:p>
            <a:pPr marL="342900" indent="-342900">
              <a:lnSpc>
                <a:spcPct val="150000"/>
              </a:lnSpc>
              <a:buFont typeface="Arial" panose="020B0604020202020204" pitchFamily="34" charset="0"/>
              <a:buChar char="•"/>
            </a:pPr>
            <a:r>
              <a:rPr lang="zh-CN" altLang="en-US" sz="2400" dirty="0" smtClean="0">
                <a:solidFill>
                  <a:srgbClr val="000000"/>
                </a:solidFill>
              </a:rPr>
              <a:t>如要在</a:t>
            </a:r>
            <a:r>
              <a:rPr lang="en-US" altLang="zh-CN" sz="2400" dirty="0" smtClean="0">
                <a:solidFill>
                  <a:srgbClr val="000000"/>
                </a:solidFill>
              </a:rPr>
              <a:t>Sheet1</a:t>
            </a:r>
            <a:r>
              <a:rPr lang="zh-CN" altLang="en-US" sz="2400" dirty="0" smtClean="0">
                <a:solidFill>
                  <a:srgbClr val="000000"/>
                </a:solidFill>
              </a:rPr>
              <a:t>表中直接引用</a:t>
            </a:r>
            <a:r>
              <a:rPr lang="en-US" altLang="zh-CN" sz="2400" dirty="0" smtClean="0">
                <a:solidFill>
                  <a:srgbClr val="000000"/>
                </a:solidFill>
              </a:rPr>
              <a:t>Sheet2</a:t>
            </a:r>
            <a:r>
              <a:rPr lang="zh-CN" altLang="en-US" sz="2400" dirty="0" smtClean="0">
                <a:solidFill>
                  <a:srgbClr val="000000"/>
                </a:solidFill>
              </a:rPr>
              <a:t>表中的</a:t>
            </a:r>
            <a:r>
              <a:rPr lang="en-US" altLang="zh-CN" sz="2400" dirty="0" smtClean="0">
                <a:solidFill>
                  <a:srgbClr val="000000"/>
                </a:solidFill>
              </a:rPr>
              <a:t>C3</a:t>
            </a:r>
            <a:r>
              <a:rPr lang="zh-CN" altLang="en-US" sz="2400" dirty="0" smtClean="0">
                <a:solidFill>
                  <a:srgbClr val="000000"/>
                </a:solidFill>
              </a:rPr>
              <a:t>单元格，则公式为：</a:t>
            </a:r>
            <a:r>
              <a:rPr lang="en-US" altLang="zh-CN" sz="2400" dirty="0" smtClean="0">
                <a:solidFill>
                  <a:srgbClr val="000000"/>
                </a:solidFill>
              </a:rPr>
              <a:t>=</a:t>
            </a:r>
            <a:r>
              <a:rPr lang="en-US" altLang="zh-CN" sz="2400" dirty="0">
                <a:solidFill>
                  <a:srgbClr val="000000"/>
                </a:solidFill>
              </a:rPr>
              <a:t> </a:t>
            </a:r>
            <a:r>
              <a:rPr lang="en-US" altLang="zh-CN" sz="2400" dirty="0" smtClean="0">
                <a:solidFill>
                  <a:srgbClr val="000000"/>
                </a:solidFill>
              </a:rPr>
              <a:t>Sheet2!</a:t>
            </a:r>
            <a:r>
              <a:rPr lang="en-US" altLang="zh-CN" sz="2400" dirty="0">
                <a:solidFill>
                  <a:srgbClr val="000000"/>
                </a:solidFill>
              </a:rPr>
              <a:t> C3</a:t>
            </a:r>
            <a:endParaRPr lang="zh-CN" altLang="en-US" sz="2400" dirty="0">
              <a:solidFill>
                <a:srgbClr val="000000"/>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5487400" cy="738664"/>
          </a:xfrm>
          <a:prstGeom prst="rect">
            <a:avLst/>
          </a:prstGeom>
        </p:spPr>
        <p:txBody>
          <a:bodyPr wrap="none">
            <a:spAutoFit/>
          </a:bodyPr>
          <a:lstStyle/>
          <a:p>
            <a:pPr>
              <a:lnSpc>
                <a:spcPct val="150000"/>
              </a:lnSpc>
            </a:pPr>
            <a:r>
              <a:rPr lang="en-US" altLang="zh-CN" sz="2800" b="1" dirty="0">
                <a:solidFill>
                  <a:srgbClr val="000000"/>
                </a:solidFill>
              </a:rPr>
              <a:t>4</a:t>
            </a:r>
            <a:r>
              <a:rPr lang="zh-CN" altLang="en-US" sz="2800" b="1" dirty="0">
                <a:solidFill>
                  <a:srgbClr val="000000"/>
                </a:solidFill>
              </a:rPr>
              <a:t>．单元格的</a:t>
            </a:r>
            <a:r>
              <a:rPr lang="zh-CN" altLang="en-US" sz="2800" b="1" dirty="0" smtClean="0">
                <a:solidFill>
                  <a:srgbClr val="000000"/>
                </a:solidFill>
              </a:rPr>
              <a:t>引用</a:t>
            </a:r>
            <a:r>
              <a:rPr lang="zh-CN" altLang="en-US" sz="2800" b="1" i="1" dirty="0" smtClean="0">
                <a:solidFill>
                  <a:srgbClr val="FF0000"/>
                </a:solidFill>
              </a:rPr>
              <a:t>（</a:t>
            </a:r>
            <a:r>
              <a:rPr lang="zh-CN" altLang="en-US" sz="2400" b="1" i="1" dirty="0" smtClean="0">
                <a:solidFill>
                  <a:srgbClr val="FF0000"/>
                </a:solidFill>
              </a:rPr>
              <a:t>跨工作簿引用</a:t>
            </a:r>
            <a:r>
              <a:rPr lang="zh-CN" altLang="en-US" sz="2800" b="1" i="1" dirty="0" smtClean="0">
                <a:solidFill>
                  <a:srgbClr val="FF0000"/>
                </a:solidFill>
              </a:rPr>
              <a:t>）</a:t>
            </a:r>
            <a:endParaRPr lang="zh-CN" altLang="en-US" sz="2800" b="1" i="1" dirty="0">
              <a:solidFill>
                <a:srgbClr val="FF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7" name="矩形 16"/>
          <p:cNvSpPr/>
          <p:nvPr/>
        </p:nvSpPr>
        <p:spPr>
          <a:xfrm>
            <a:off x="251520" y="1988840"/>
            <a:ext cx="8424936"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smtClean="0">
                <a:solidFill>
                  <a:srgbClr val="000000"/>
                </a:solidFill>
              </a:rPr>
              <a:t>如要在</a:t>
            </a:r>
            <a:r>
              <a:rPr lang="en-US" altLang="zh-CN" sz="2400" dirty="0" smtClean="0">
                <a:solidFill>
                  <a:srgbClr val="000000"/>
                </a:solidFill>
              </a:rPr>
              <a:t>Sheet1</a:t>
            </a:r>
            <a:r>
              <a:rPr lang="zh-CN" altLang="en-US" sz="2400" dirty="0" smtClean="0">
                <a:solidFill>
                  <a:srgbClr val="000000"/>
                </a:solidFill>
              </a:rPr>
              <a:t>表中引用其他工作簿</a:t>
            </a:r>
            <a:r>
              <a:rPr lang="zh-CN" altLang="en-US" sz="2400" i="1" dirty="0" smtClean="0">
                <a:solidFill>
                  <a:srgbClr val="FF0000"/>
                </a:solidFill>
              </a:rPr>
              <a:t>（</a:t>
            </a:r>
            <a:r>
              <a:rPr lang="zh-CN" altLang="en-US" sz="2000" i="1" dirty="0" smtClean="0">
                <a:solidFill>
                  <a:srgbClr val="FF0000"/>
                </a:solidFill>
              </a:rPr>
              <a:t>名为</a:t>
            </a:r>
            <a:r>
              <a:rPr lang="en-US" altLang="zh-CN" sz="2000" i="1" dirty="0" smtClean="0">
                <a:solidFill>
                  <a:srgbClr val="FF0000"/>
                </a:solidFill>
              </a:rPr>
              <a:t>BOOK2</a:t>
            </a:r>
            <a:r>
              <a:rPr lang="zh-CN" altLang="en-US" sz="2400" i="1" dirty="0" smtClean="0">
                <a:solidFill>
                  <a:srgbClr val="FF0000"/>
                </a:solidFill>
              </a:rPr>
              <a:t>）</a:t>
            </a:r>
            <a:r>
              <a:rPr lang="zh-CN" altLang="en-US" sz="2400" dirty="0" smtClean="0">
                <a:solidFill>
                  <a:srgbClr val="000000"/>
                </a:solidFill>
              </a:rPr>
              <a:t>中</a:t>
            </a:r>
            <a:r>
              <a:rPr lang="en-US" altLang="zh-CN" sz="2400" dirty="0" smtClean="0">
                <a:solidFill>
                  <a:srgbClr val="000000"/>
                </a:solidFill>
              </a:rPr>
              <a:t>Sheet2</a:t>
            </a:r>
            <a:r>
              <a:rPr lang="zh-CN" altLang="en-US" sz="2400" dirty="0" smtClean="0">
                <a:solidFill>
                  <a:srgbClr val="000000"/>
                </a:solidFill>
              </a:rPr>
              <a:t>表中的</a:t>
            </a:r>
            <a:r>
              <a:rPr lang="en-US" altLang="zh-CN" sz="2400" dirty="0" smtClean="0">
                <a:solidFill>
                  <a:srgbClr val="000000"/>
                </a:solidFill>
              </a:rPr>
              <a:t>C3</a:t>
            </a:r>
            <a:r>
              <a:rPr lang="zh-CN" altLang="en-US" sz="2400" dirty="0" smtClean="0">
                <a:solidFill>
                  <a:srgbClr val="000000"/>
                </a:solidFill>
              </a:rPr>
              <a:t>单元格，则公式为：</a:t>
            </a:r>
            <a:endParaRPr lang="en-US" altLang="zh-CN" sz="2400" dirty="0" smtClean="0">
              <a:solidFill>
                <a:srgbClr val="000000"/>
              </a:solidFill>
            </a:endParaRPr>
          </a:p>
          <a:p>
            <a:pPr>
              <a:lnSpc>
                <a:spcPct val="150000"/>
              </a:lnSpc>
            </a:pPr>
            <a:r>
              <a:rPr lang="en-US" altLang="zh-CN" sz="2400" dirty="0" smtClean="0">
                <a:solidFill>
                  <a:srgbClr val="000000"/>
                </a:solidFill>
              </a:rPr>
              <a:t>= [BOOK2.XLSX]Sheet2!</a:t>
            </a:r>
            <a:r>
              <a:rPr lang="en-US" altLang="zh-CN" sz="2400" dirty="0">
                <a:solidFill>
                  <a:srgbClr val="000000"/>
                </a:solidFill>
              </a:rPr>
              <a:t> C3</a:t>
            </a:r>
            <a:endParaRPr lang="zh-CN" altLang="en-US" sz="2400" dirty="0">
              <a:solidFill>
                <a:srgbClr val="000000"/>
              </a:solidFill>
            </a:endParaRPr>
          </a:p>
        </p:txBody>
      </p:sp>
      <p:sp>
        <p:nvSpPr>
          <p:cNvPr id="15" name="矩形 14"/>
          <p:cNvSpPr/>
          <p:nvPr/>
        </p:nvSpPr>
        <p:spPr>
          <a:xfrm>
            <a:off x="251520" y="3789040"/>
            <a:ext cx="864096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smtClean="0">
                <a:solidFill>
                  <a:srgbClr val="000000"/>
                </a:solidFill>
              </a:rPr>
              <a:t>如果被引用的工作簿没有被打开，引用公式中被引用工作簿的名称需要包含完整的文件路劲，则公式为：</a:t>
            </a:r>
            <a:endParaRPr lang="en-US" altLang="zh-CN" sz="2400" dirty="0" smtClean="0">
              <a:solidFill>
                <a:srgbClr val="000000"/>
              </a:solidFill>
            </a:endParaRPr>
          </a:p>
          <a:p>
            <a:pPr>
              <a:lnSpc>
                <a:spcPct val="150000"/>
              </a:lnSpc>
            </a:pPr>
            <a:r>
              <a:rPr lang="en-US" altLang="zh-CN" sz="2400" dirty="0" smtClean="0">
                <a:solidFill>
                  <a:srgbClr val="000000"/>
                </a:solidFill>
              </a:rPr>
              <a:t>= ‘D:\</a:t>
            </a:r>
            <a:r>
              <a:rPr lang="en-US" altLang="zh-CN" sz="2400" dirty="0">
                <a:solidFill>
                  <a:srgbClr val="000000"/>
                </a:solidFill>
              </a:rPr>
              <a:t>[BOOK2.XLSX</a:t>
            </a:r>
            <a:r>
              <a:rPr lang="en-US" altLang="zh-CN" sz="2400" dirty="0" smtClean="0">
                <a:solidFill>
                  <a:srgbClr val="000000"/>
                </a:solidFill>
              </a:rPr>
              <a:t>]</a:t>
            </a:r>
            <a:r>
              <a:rPr lang="en-US" altLang="zh-CN" sz="2400" dirty="0">
                <a:solidFill>
                  <a:srgbClr val="000000"/>
                </a:solidFill>
              </a:rPr>
              <a:t> Sheet2</a:t>
            </a:r>
            <a:r>
              <a:rPr lang="en-US" altLang="zh-CN" sz="2400" dirty="0" smtClean="0">
                <a:solidFill>
                  <a:srgbClr val="000000"/>
                </a:solidFill>
              </a:rPr>
              <a:t>’! </a:t>
            </a:r>
            <a:r>
              <a:rPr lang="en-US" altLang="zh-CN" sz="2400" dirty="0">
                <a:solidFill>
                  <a:srgbClr val="000000"/>
                </a:solidFill>
              </a:rPr>
              <a:t>C3</a:t>
            </a:r>
            <a:endParaRPr lang="zh-CN" altLang="en-US" sz="2400" dirty="0">
              <a:solidFill>
                <a:srgbClr val="00000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1805302" cy="654988"/>
          </a:xfrm>
          <a:prstGeom prst="rect">
            <a:avLst/>
          </a:prstGeom>
        </p:spPr>
        <p:txBody>
          <a:bodyPr wrap="none">
            <a:spAutoFit/>
          </a:bodyPr>
          <a:lstStyle/>
          <a:p>
            <a:pPr>
              <a:lnSpc>
                <a:spcPct val="150000"/>
              </a:lnSpc>
            </a:pPr>
            <a:r>
              <a:rPr lang="en-US" altLang="zh-CN" sz="2800" b="1" dirty="0">
                <a:solidFill>
                  <a:srgbClr val="000000"/>
                </a:solidFill>
              </a:rPr>
              <a:t>6.6.2 </a:t>
            </a:r>
            <a:r>
              <a:rPr lang="zh-CN" altLang="en-US" sz="2800" b="1" dirty="0">
                <a:solidFill>
                  <a:srgbClr val="000000"/>
                </a:solidFill>
              </a:rPr>
              <a:t>函数</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1259632" y="1988840"/>
            <a:ext cx="6696744"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1</a:t>
            </a:r>
            <a:r>
              <a:rPr lang="zh-CN" altLang="en-US" sz="2400" b="1" dirty="0">
                <a:solidFill>
                  <a:srgbClr val="000000"/>
                </a:solidFill>
              </a:rPr>
              <a:t>．常用</a:t>
            </a:r>
            <a:r>
              <a:rPr lang="zh-CN" altLang="en-US" sz="2400" b="1" dirty="0" smtClean="0">
                <a:solidFill>
                  <a:srgbClr val="000000"/>
                </a:solidFill>
              </a:rPr>
              <a:t>函数</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en-US" altLang="zh-CN" sz="2400" b="1" dirty="0" smtClean="0">
                <a:solidFill>
                  <a:srgbClr val="000000"/>
                </a:solidFill>
              </a:rPr>
              <a:t>2</a:t>
            </a:r>
            <a:r>
              <a:rPr lang="zh-CN" altLang="en-US" sz="2400" b="1" dirty="0" smtClean="0">
                <a:solidFill>
                  <a:srgbClr val="000000"/>
                </a:solidFill>
              </a:rPr>
              <a:t>．输入函数</a:t>
            </a:r>
            <a:endParaRPr lang="en-US" altLang="zh-CN" sz="2400" b="1" dirty="0">
              <a:solidFill>
                <a:srgbClr val="0000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188420" cy="654988"/>
          </a:xfrm>
          <a:prstGeom prst="rect">
            <a:avLst/>
          </a:prstGeom>
        </p:spPr>
        <p:txBody>
          <a:bodyPr wrap="none">
            <a:spAutoFit/>
          </a:bodyPr>
          <a:lstStyle/>
          <a:p>
            <a:pPr>
              <a:lnSpc>
                <a:spcPct val="150000"/>
              </a:lnSpc>
            </a:pPr>
            <a:r>
              <a:rPr lang="en-US" altLang="zh-CN" sz="2800" b="1" dirty="0">
                <a:solidFill>
                  <a:srgbClr val="000000"/>
                </a:solidFill>
              </a:rPr>
              <a:t>1</a:t>
            </a:r>
            <a:r>
              <a:rPr lang="zh-CN" altLang="en-US" sz="2800" b="1" dirty="0">
                <a:solidFill>
                  <a:srgbClr val="000000"/>
                </a:solidFill>
              </a:rPr>
              <a:t>．常用函数</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1259632" y="1988840"/>
            <a:ext cx="6696744"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000000"/>
                </a:solidFill>
              </a:rPr>
              <a:t>（</a:t>
            </a:r>
            <a:r>
              <a:rPr lang="en-US" altLang="zh-CN" sz="2400" b="1" dirty="0">
                <a:solidFill>
                  <a:srgbClr val="000000"/>
                </a:solidFill>
              </a:rPr>
              <a:t>1</a:t>
            </a:r>
            <a:r>
              <a:rPr lang="zh-CN" altLang="en-US" sz="2400" b="1" dirty="0" smtClean="0">
                <a:solidFill>
                  <a:srgbClr val="000000"/>
                </a:solidFill>
              </a:rPr>
              <a:t>）</a:t>
            </a:r>
            <a:r>
              <a:rPr lang="en-US" altLang="zh-CN" sz="2400" b="1" dirty="0" smtClean="0">
                <a:solidFill>
                  <a:srgbClr val="000000"/>
                </a:solidFill>
              </a:rPr>
              <a:t>SUM</a:t>
            </a:r>
            <a:r>
              <a:rPr lang="zh-CN" altLang="en-US" sz="2400" b="1" dirty="0" smtClean="0">
                <a:solidFill>
                  <a:srgbClr val="000000"/>
                </a:solidFill>
              </a:rPr>
              <a:t>函数</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zh-CN" altLang="en-US" sz="2400" b="1" dirty="0" smtClean="0">
                <a:solidFill>
                  <a:srgbClr val="000000"/>
                </a:solidFill>
              </a:rPr>
              <a:t>（</a:t>
            </a:r>
            <a:r>
              <a:rPr lang="en-US" altLang="zh-CN" sz="2400" b="1" dirty="0">
                <a:solidFill>
                  <a:srgbClr val="000000"/>
                </a:solidFill>
              </a:rPr>
              <a:t>2</a:t>
            </a:r>
            <a:r>
              <a:rPr lang="zh-CN" altLang="en-US" sz="2400" b="1" dirty="0" smtClean="0">
                <a:solidFill>
                  <a:srgbClr val="000000"/>
                </a:solidFill>
              </a:rPr>
              <a:t>）</a:t>
            </a:r>
            <a:r>
              <a:rPr lang="en-US" altLang="zh-CN" sz="2400" b="1" dirty="0" smtClean="0">
                <a:solidFill>
                  <a:srgbClr val="000000"/>
                </a:solidFill>
              </a:rPr>
              <a:t>MAX</a:t>
            </a:r>
            <a:r>
              <a:rPr lang="zh-CN" altLang="en-US" sz="2400" b="1" dirty="0">
                <a:solidFill>
                  <a:srgbClr val="000000"/>
                </a:solidFill>
              </a:rPr>
              <a:t>和</a:t>
            </a:r>
            <a:r>
              <a:rPr lang="en-US" altLang="zh-CN" sz="2400" b="1" dirty="0">
                <a:solidFill>
                  <a:srgbClr val="000000"/>
                </a:solidFill>
              </a:rPr>
              <a:t>MIN</a:t>
            </a:r>
            <a:r>
              <a:rPr lang="zh-CN" altLang="en-US" sz="2400" b="1" dirty="0" smtClean="0">
                <a:solidFill>
                  <a:srgbClr val="000000"/>
                </a:solidFill>
              </a:rPr>
              <a:t>函数</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zh-CN" altLang="en-US" sz="2400" b="1" dirty="0" smtClean="0">
                <a:solidFill>
                  <a:srgbClr val="000000"/>
                </a:solidFill>
              </a:rPr>
              <a:t>（</a:t>
            </a:r>
            <a:r>
              <a:rPr lang="en-US" altLang="zh-CN" sz="2400" b="1" dirty="0">
                <a:solidFill>
                  <a:srgbClr val="000000"/>
                </a:solidFill>
              </a:rPr>
              <a:t>3</a:t>
            </a:r>
            <a:r>
              <a:rPr lang="zh-CN" altLang="en-US" sz="2400" b="1" dirty="0" smtClean="0">
                <a:solidFill>
                  <a:srgbClr val="000000"/>
                </a:solidFill>
              </a:rPr>
              <a:t>）</a:t>
            </a:r>
            <a:r>
              <a:rPr lang="en-US" altLang="zh-CN" sz="2400" b="1" dirty="0" smtClean="0">
                <a:solidFill>
                  <a:srgbClr val="000000"/>
                </a:solidFill>
              </a:rPr>
              <a:t>AVERAGE</a:t>
            </a:r>
            <a:r>
              <a:rPr lang="zh-CN" altLang="en-US" sz="2400" b="1" dirty="0" smtClean="0">
                <a:solidFill>
                  <a:srgbClr val="000000"/>
                </a:solidFill>
              </a:rPr>
              <a:t>函数</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zh-CN" altLang="en-US" sz="2400" b="1" dirty="0" smtClean="0">
                <a:solidFill>
                  <a:srgbClr val="000000"/>
                </a:solidFill>
              </a:rPr>
              <a:t>（</a:t>
            </a:r>
            <a:r>
              <a:rPr lang="en-US" altLang="zh-CN" sz="2400" b="1" dirty="0">
                <a:solidFill>
                  <a:srgbClr val="000000"/>
                </a:solidFill>
              </a:rPr>
              <a:t>4</a:t>
            </a:r>
            <a:r>
              <a:rPr lang="zh-CN" altLang="en-US" sz="2400" b="1" dirty="0" smtClean="0">
                <a:solidFill>
                  <a:srgbClr val="000000"/>
                </a:solidFill>
              </a:rPr>
              <a:t>）</a:t>
            </a:r>
            <a:r>
              <a:rPr lang="en-US" altLang="zh-CN" sz="2400" b="1" dirty="0" smtClean="0">
                <a:solidFill>
                  <a:srgbClr val="000000"/>
                </a:solidFill>
              </a:rPr>
              <a:t>COUNT</a:t>
            </a:r>
            <a:r>
              <a:rPr lang="zh-CN" altLang="en-US" sz="2400" b="1" dirty="0">
                <a:solidFill>
                  <a:srgbClr val="000000"/>
                </a:solidFill>
              </a:rPr>
              <a:t>和</a:t>
            </a:r>
            <a:r>
              <a:rPr lang="en-US" altLang="zh-CN" sz="2400" b="1" dirty="0">
                <a:solidFill>
                  <a:srgbClr val="000000"/>
                </a:solidFill>
              </a:rPr>
              <a:t>COUNTIF</a:t>
            </a:r>
            <a:r>
              <a:rPr lang="zh-CN" altLang="en-US" sz="2400" b="1" dirty="0">
                <a:solidFill>
                  <a:srgbClr val="000000"/>
                </a:solidFill>
              </a:rPr>
              <a:t>函数</a:t>
            </a:r>
            <a:endParaRPr lang="en-US" altLang="zh-CN" sz="2400" b="1" dirty="0">
              <a:solidFill>
                <a:srgbClr val="000000"/>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188420" cy="654988"/>
          </a:xfrm>
          <a:prstGeom prst="rect">
            <a:avLst/>
          </a:prstGeom>
        </p:spPr>
        <p:txBody>
          <a:bodyPr wrap="none">
            <a:spAutoFit/>
          </a:bodyPr>
          <a:lstStyle/>
          <a:p>
            <a:pPr>
              <a:lnSpc>
                <a:spcPct val="150000"/>
              </a:lnSpc>
            </a:pPr>
            <a:r>
              <a:rPr lang="en-US" altLang="zh-CN" sz="2800" b="1" dirty="0">
                <a:solidFill>
                  <a:srgbClr val="000000"/>
                </a:solidFill>
              </a:rPr>
              <a:t>2</a:t>
            </a:r>
            <a:r>
              <a:rPr lang="zh-CN" altLang="en-US" sz="2800" b="1" dirty="0">
                <a:solidFill>
                  <a:srgbClr val="000000"/>
                </a:solidFill>
              </a:rPr>
              <a:t>．输入函数</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1259632" y="1988840"/>
            <a:ext cx="6696744" cy="2308324"/>
          </a:xfrm>
          <a:prstGeom prst="rect">
            <a:avLst/>
          </a:prstGeom>
        </p:spPr>
        <p:txBody>
          <a:bodyPr wrap="square">
            <a:spAutoFit/>
          </a:bodyPr>
          <a:lstStyle/>
          <a:p>
            <a:pPr>
              <a:lnSpc>
                <a:spcPct val="150000"/>
              </a:lnSpc>
            </a:pPr>
            <a:r>
              <a:rPr lang="zh-CN" altLang="en-US" sz="2400" b="1" dirty="0" smtClean="0">
                <a:solidFill>
                  <a:srgbClr val="000000"/>
                </a:solidFill>
              </a:rPr>
              <a:t>步骤：</a:t>
            </a:r>
            <a:endParaRPr lang="en-US" altLang="zh-CN" sz="2400" b="1" dirty="0" smtClean="0">
              <a:solidFill>
                <a:srgbClr val="000000"/>
              </a:solidFill>
            </a:endParaRPr>
          </a:p>
          <a:p>
            <a:pPr marL="342900" indent="-342900">
              <a:lnSpc>
                <a:spcPct val="150000"/>
              </a:lnSpc>
              <a:buFont typeface="Arial" panose="020B0604020202020204" pitchFamily="34" charset="0"/>
              <a:buChar char="•"/>
            </a:pPr>
            <a:r>
              <a:rPr lang="zh-CN" altLang="zh-CN" sz="2400" dirty="0">
                <a:solidFill>
                  <a:srgbClr val="000000"/>
                </a:solidFill>
              </a:rPr>
              <a:t>选中要输入函数的单元格</a:t>
            </a:r>
            <a:r>
              <a:rPr lang="zh-CN" altLang="zh-CN" sz="2400" dirty="0" smtClean="0">
                <a:solidFill>
                  <a:srgbClr val="000000"/>
                </a:solidFill>
              </a:rPr>
              <a:t>；</a:t>
            </a:r>
            <a:endParaRPr lang="en-US" altLang="zh-CN" sz="2400" dirty="0" smtClean="0">
              <a:solidFill>
                <a:srgbClr val="000000"/>
              </a:solidFill>
            </a:endParaRPr>
          </a:p>
          <a:p>
            <a:pPr marL="342900" indent="-342900">
              <a:lnSpc>
                <a:spcPct val="150000"/>
              </a:lnSpc>
              <a:buFont typeface="Arial" panose="020B0604020202020204" pitchFamily="34" charset="0"/>
              <a:buChar char="•"/>
            </a:pPr>
            <a:r>
              <a:rPr lang="zh-CN" altLang="zh-CN" sz="2400" dirty="0">
                <a:solidFill>
                  <a:srgbClr val="000000"/>
                </a:solidFill>
              </a:rPr>
              <a:t>打开功能区“公式”选项卡“函数库”</a:t>
            </a:r>
            <a:r>
              <a:rPr lang="zh-CN" altLang="zh-CN" sz="2400" dirty="0" smtClean="0">
                <a:solidFill>
                  <a:srgbClr val="000000"/>
                </a:solidFill>
              </a:rPr>
              <a:t>组</a:t>
            </a:r>
            <a:endParaRPr lang="en-US" altLang="zh-CN" sz="2400" dirty="0" smtClean="0">
              <a:solidFill>
                <a:srgbClr val="000000"/>
              </a:solidFill>
            </a:endParaRPr>
          </a:p>
          <a:p>
            <a:pPr marL="342900" indent="-342900">
              <a:lnSpc>
                <a:spcPct val="150000"/>
              </a:lnSpc>
              <a:buFont typeface="Arial" panose="020B0604020202020204" pitchFamily="34" charset="0"/>
              <a:buChar char="•"/>
            </a:pPr>
            <a:r>
              <a:rPr lang="zh-CN" altLang="zh-CN" sz="2400" dirty="0">
                <a:solidFill>
                  <a:srgbClr val="000000"/>
                </a:solidFill>
              </a:rPr>
              <a:t>选择适合的</a:t>
            </a:r>
            <a:r>
              <a:rPr lang="zh-CN" altLang="zh-CN" sz="2400" dirty="0" smtClean="0">
                <a:solidFill>
                  <a:srgbClr val="000000"/>
                </a:solidFill>
              </a:rPr>
              <a:t>函数</a:t>
            </a:r>
            <a:r>
              <a:rPr lang="zh-CN" altLang="en-US" sz="2400" dirty="0" smtClean="0">
                <a:solidFill>
                  <a:srgbClr val="000000"/>
                </a:solidFill>
              </a:rPr>
              <a:t>。</a:t>
            </a:r>
            <a:endParaRPr lang="en-US" altLang="zh-CN" sz="2400" dirty="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4267515" cy="738664"/>
          </a:xfrm>
          <a:prstGeom prst="rect">
            <a:avLst/>
          </a:prstGeom>
        </p:spPr>
        <p:txBody>
          <a:bodyPr wrap="none">
            <a:spAutoFit/>
          </a:bodyPr>
          <a:lstStyle/>
          <a:p>
            <a:pPr>
              <a:lnSpc>
                <a:spcPct val="150000"/>
              </a:lnSpc>
            </a:pPr>
            <a:r>
              <a:rPr lang="en-US" altLang="zh-CN" sz="2800" b="1" dirty="0">
                <a:solidFill>
                  <a:srgbClr val="000000"/>
                </a:solidFill>
              </a:rPr>
              <a:t>6.1.3 </a:t>
            </a:r>
            <a:r>
              <a:rPr lang="en-US" altLang="zh-CN" sz="2800" b="1" dirty="0" smtClean="0">
                <a:solidFill>
                  <a:srgbClr val="000000"/>
                </a:solidFill>
              </a:rPr>
              <a:t>Excel2016</a:t>
            </a:r>
            <a:r>
              <a:rPr lang="zh-CN" altLang="en-US" sz="2800" b="1" dirty="0" smtClean="0">
                <a:solidFill>
                  <a:srgbClr val="000000"/>
                </a:solidFill>
              </a:rPr>
              <a:t>相</a:t>
            </a:r>
            <a:r>
              <a:rPr lang="zh-CN" altLang="en-US" sz="2800" b="1" dirty="0">
                <a:solidFill>
                  <a:srgbClr val="000000"/>
                </a:solidFill>
              </a:rPr>
              <a:t>关概念</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4" name="矩形 3"/>
          <p:cNvSpPr/>
          <p:nvPr/>
        </p:nvSpPr>
        <p:spPr>
          <a:xfrm>
            <a:off x="442020" y="2204864"/>
            <a:ext cx="8522468" cy="1200329"/>
          </a:xfrm>
          <a:prstGeom prst="rect">
            <a:avLst/>
          </a:prstGeom>
        </p:spPr>
        <p:txBody>
          <a:bodyPr wrap="square">
            <a:spAutoFit/>
          </a:bodyPr>
          <a:lstStyle/>
          <a:p>
            <a:pPr>
              <a:lnSpc>
                <a:spcPct val="150000"/>
              </a:lnSpc>
            </a:pPr>
            <a:r>
              <a:rPr lang="zh-CN" altLang="en-US" sz="2400" b="1" dirty="0" smtClean="0">
                <a:solidFill>
                  <a:srgbClr val="000000"/>
                </a:solidFill>
              </a:rPr>
              <a:t>工作簿</a:t>
            </a:r>
            <a:r>
              <a:rPr lang="zh-CN" altLang="en-US" sz="2400" dirty="0" smtClean="0">
                <a:solidFill>
                  <a:srgbClr val="000000"/>
                </a:solidFill>
              </a:rPr>
              <a:t>：</a:t>
            </a:r>
            <a:r>
              <a:rPr lang="zh-CN" altLang="zh-CN" sz="2400" dirty="0"/>
              <a:t>一种</a:t>
            </a:r>
            <a:r>
              <a:rPr lang="en-US" altLang="zh-CN" sz="2400" dirty="0"/>
              <a:t>Excel</a:t>
            </a:r>
            <a:r>
              <a:rPr lang="zh-CN" altLang="zh-CN" sz="2400" dirty="0"/>
              <a:t>文件，扩展名为</a:t>
            </a:r>
            <a:r>
              <a:rPr lang="en-US" altLang="zh-CN" sz="2400" dirty="0"/>
              <a:t>.</a:t>
            </a:r>
            <a:r>
              <a:rPr lang="en-US" altLang="zh-CN" sz="2400" dirty="0" smtClean="0"/>
              <a:t>xlsx</a:t>
            </a:r>
            <a:r>
              <a:rPr lang="zh-CN" altLang="en-US" sz="2400" dirty="0" smtClean="0"/>
              <a:t>或者</a:t>
            </a:r>
            <a:r>
              <a:rPr lang="en-US" altLang="zh-CN" sz="2400" dirty="0"/>
              <a:t>.</a:t>
            </a:r>
            <a:r>
              <a:rPr lang="en-US" altLang="zh-CN" sz="2400" dirty="0" smtClean="0"/>
              <a:t>xls</a:t>
            </a:r>
            <a:r>
              <a:rPr lang="zh-CN" altLang="en-US" sz="2400" dirty="0" smtClean="0"/>
              <a:t>（</a:t>
            </a:r>
            <a:r>
              <a:rPr lang="en-US" altLang="zh-CN" sz="2400" dirty="0" smtClean="0"/>
              <a:t>97-2003</a:t>
            </a:r>
            <a:r>
              <a:rPr lang="zh-CN" altLang="en-US" sz="2400" dirty="0" smtClean="0"/>
              <a:t>版本）。</a:t>
            </a:r>
            <a:endParaRPr lang="zh-CN" altLang="en-US" sz="2400" dirty="0">
              <a:solidFill>
                <a:srgbClr val="000000"/>
              </a:solidFill>
            </a:endParaRPr>
          </a:p>
        </p:txBody>
      </p:sp>
      <p:sp>
        <p:nvSpPr>
          <p:cNvPr id="15" name="矩形 14"/>
          <p:cNvSpPr/>
          <p:nvPr/>
        </p:nvSpPr>
        <p:spPr>
          <a:xfrm>
            <a:off x="442020" y="3356992"/>
            <a:ext cx="8522468" cy="1200329"/>
          </a:xfrm>
          <a:prstGeom prst="rect">
            <a:avLst/>
          </a:prstGeom>
        </p:spPr>
        <p:txBody>
          <a:bodyPr wrap="square">
            <a:spAutoFit/>
          </a:bodyPr>
          <a:lstStyle/>
          <a:p>
            <a:pPr>
              <a:lnSpc>
                <a:spcPct val="150000"/>
              </a:lnSpc>
            </a:pPr>
            <a:r>
              <a:rPr lang="zh-CN" altLang="en-US" sz="2400" b="1" dirty="0" smtClean="0">
                <a:solidFill>
                  <a:srgbClr val="000000"/>
                </a:solidFill>
              </a:rPr>
              <a:t>工作表</a:t>
            </a:r>
            <a:r>
              <a:rPr lang="zh-CN" altLang="en-US" sz="2400" dirty="0" smtClean="0">
                <a:solidFill>
                  <a:srgbClr val="000000"/>
                </a:solidFill>
              </a:rPr>
              <a:t>：</a:t>
            </a:r>
            <a:r>
              <a:rPr lang="zh-CN" altLang="zh-CN" sz="2400" dirty="0"/>
              <a:t>是工作薄的一部分</a:t>
            </a:r>
            <a:r>
              <a:rPr lang="zh-CN" altLang="zh-CN" sz="2400" dirty="0" smtClean="0"/>
              <a:t>，</a:t>
            </a:r>
            <a:r>
              <a:rPr lang="zh-CN" altLang="en-US" sz="2400" dirty="0" smtClean="0"/>
              <a:t>是一张大表，</a:t>
            </a:r>
            <a:r>
              <a:rPr lang="zh-CN" altLang="zh-CN" sz="2400" dirty="0" smtClean="0"/>
              <a:t>由</a:t>
            </a:r>
            <a:r>
              <a:rPr lang="zh-CN" altLang="zh-CN" sz="2400" dirty="0"/>
              <a:t>排成行或列的单元格组成。</a:t>
            </a:r>
            <a:endParaRPr lang="zh-CN" altLang="en-US" sz="2400" dirty="0">
              <a:solidFill>
                <a:srgbClr val="000000"/>
              </a:solidFill>
            </a:endParaRPr>
          </a:p>
        </p:txBody>
      </p:sp>
      <p:sp>
        <p:nvSpPr>
          <p:cNvPr id="16" name="矩形 15"/>
          <p:cNvSpPr/>
          <p:nvPr/>
        </p:nvSpPr>
        <p:spPr>
          <a:xfrm>
            <a:off x="442020" y="4582611"/>
            <a:ext cx="8018412" cy="574581"/>
          </a:xfrm>
          <a:prstGeom prst="rect">
            <a:avLst/>
          </a:prstGeom>
        </p:spPr>
        <p:txBody>
          <a:bodyPr wrap="square">
            <a:spAutoFit/>
          </a:bodyPr>
          <a:lstStyle/>
          <a:p>
            <a:pPr>
              <a:lnSpc>
                <a:spcPct val="150000"/>
              </a:lnSpc>
            </a:pPr>
            <a:r>
              <a:rPr lang="zh-CN" altLang="en-US" sz="2400" b="1" dirty="0" smtClean="0">
                <a:solidFill>
                  <a:srgbClr val="000000"/>
                </a:solidFill>
              </a:rPr>
              <a:t>单元格</a:t>
            </a:r>
            <a:r>
              <a:rPr lang="zh-CN" altLang="en-US" sz="2400" dirty="0" smtClean="0">
                <a:solidFill>
                  <a:srgbClr val="000000"/>
                </a:solidFill>
              </a:rPr>
              <a:t>：</a:t>
            </a:r>
            <a:r>
              <a:rPr lang="zh-CN" altLang="zh-CN" sz="2400" dirty="0"/>
              <a:t>单元格是构成工作表的</a:t>
            </a:r>
            <a:r>
              <a:rPr lang="zh-CN" altLang="zh-CN" sz="2400" dirty="0" smtClean="0"/>
              <a:t>基本单位</a:t>
            </a:r>
            <a:r>
              <a:rPr lang="zh-CN" altLang="en-US" sz="2400" dirty="0" smtClean="0"/>
              <a:t>。</a:t>
            </a:r>
            <a:r>
              <a:rPr lang="zh-CN" altLang="zh-CN" sz="2400" dirty="0"/>
              <a:t>如：</a:t>
            </a:r>
            <a:r>
              <a:rPr lang="en-US" altLang="zh-CN" sz="2400" dirty="0"/>
              <a:t>A6</a:t>
            </a:r>
            <a:r>
              <a:rPr lang="zh-CN" altLang="zh-CN" sz="2400" dirty="0"/>
              <a:t>，</a:t>
            </a:r>
            <a:r>
              <a:rPr lang="en-US" altLang="zh-CN" sz="2400" dirty="0"/>
              <a:t>B2</a:t>
            </a:r>
            <a:r>
              <a:rPr lang="zh-CN" altLang="zh-CN" sz="2400" dirty="0" smtClean="0"/>
              <a:t>等</a:t>
            </a:r>
            <a:r>
              <a:rPr lang="zh-CN" altLang="en-US" sz="2400" dirty="0" smtClean="0"/>
              <a:t>。</a:t>
            </a:r>
            <a:endParaRPr lang="zh-CN" altLang="en-US" sz="2400" dirty="0">
              <a:solidFill>
                <a:srgbClr val="000000"/>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1467068" cy="654988"/>
          </a:xfrm>
          <a:prstGeom prst="rect">
            <a:avLst/>
          </a:prstGeom>
        </p:spPr>
        <p:txBody>
          <a:bodyPr wrap="none">
            <a:spAutoFit/>
          </a:bodyPr>
          <a:lstStyle/>
          <a:p>
            <a:pPr>
              <a:lnSpc>
                <a:spcPct val="150000"/>
              </a:lnSpc>
            </a:pPr>
            <a:r>
              <a:rPr lang="zh-CN" altLang="en-US" sz="2800" b="1" dirty="0" smtClean="0">
                <a:solidFill>
                  <a:srgbClr val="FF0000"/>
                </a:solidFill>
              </a:rPr>
              <a:t>作业</a:t>
            </a:r>
            <a:r>
              <a:rPr lang="en-US" altLang="zh-CN" sz="2800" b="1" dirty="0" smtClean="0">
                <a:solidFill>
                  <a:srgbClr val="FF0000"/>
                </a:solidFill>
              </a:rPr>
              <a:t>1</a:t>
            </a:r>
            <a:r>
              <a:rPr lang="zh-CN" altLang="en-US" sz="2800" b="1" dirty="0" smtClean="0">
                <a:solidFill>
                  <a:srgbClr val="FF0000"/>
                </a:solidFill>
              </a:rPr>
              <a:t>：</a:t>
            </a:r>
            <a:endParaRPr lang="zh-CN" altLang="en-US" sz="2800" b="1" dirty="0">
              <a:solidFill>
                <a:srgbClr val="FF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296" y="2060848"/>
            <a:ext cx="5436096" cy="409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6444208" y="2014768"/>
            <a:ext cx="2700032" cy="3785652"/>
          </a:xfrm>
          <a:prstGeom prst="rect">
            <a:avLst/>
          </a:prstGeom>
        </p:spPr>
        <p:txBody>
          <a:bodyPr wrap="square">
            <a:spAutoFit/>
          </a:bodyPr>
          <a:lstStyle/>
          <a:p>
            <a:pPr>
              <a:lnSpc>
                <a:spcPct val="150000"/>
              </a:lnSpc>
            </a:pPr>
            <a:r>
              <a:rPr lang="zh-CN" altLang="en-US" sz="2000" b="1" dirty="0">
                <a:solidFill>
                  <a:srgbClr val="000000"/>
                </a:solidFill>
              </a:rPr>
              <a:t>要求</a:t>
            </a:r>
            <a:r>
              <a:rPr lang="zh-CN" altLang="en-US" sz="2000" b="1" dirty="0" smtClean="0">
                <a:solidFill>
                  <a:srgbClr val="000000"/>
                </a:solidFill>
              </a:rPr>
              <a:t>：</a:t>
            </a:r>
            <a:endParaRPr lang="en-US" altLang="zh-CN" sz="2000" b="1" dirty="0" smtClean="0">
              <a:solidFill>
                <a:srgbClr val="000000"/>
              </a:solidFill>
            </a:endParaRPr>
          </a:p>
          <a:p>
            <a:pPr marL="342900" indent="-342900">
              <a:lnSpc>
                <a:spcPct val="150000"/>
              </a:lnSpc>
              <a:buFont typeface="Arial" panose="020B0604020202020204" pitchFamily="34" charset="0"/>
              <a:buChar char="•"/>
            </a:pPr>
            <a:r>
              <a:rPr lang="zh-CN" altLang="en-US" sz="2000" dirty="0" smtClean="0">
                <a:solidFill>
                  <a:srgbClr val="000000"/>
                </a:solidFill>
              </a:rPr>
              <a:t>所有不及格的分数用条件格式突出显示。</a:t>
            </a:r>
            <a:endParaRPr lang="en-US" altLang="zh-CN" sz="2000" dirty="0" smtClean="0">
              <a:solidFill>
                <a:srgbClr val="000000"/>
              </a:solidFill>
            </a:endParaRPr>
          </a:p>
          <a:p>
            <a:pPr marL="342900" indent="-342900">
              <a:lnSpc>
                <a:spcPct val="150000"/>
              </a:lnSpc>
              <a:buFont typeface="Arial" panose="020B0604020202020204" pitchFamily="34" charset="0"/>
              <a:buChar char="•"/>
            </a:pPr>
            <a:r>
              <a:rPr lang="zh-CN" altLang="en-US" sz="2000" dirty="0">
                <a:solidFill>
                  <a:srgbClr val="000000"/>
                </a:solidFill>
              </a:rPr>
              <a:t>大于</a:t>
            </a:r>
            <a:r>
              <a:rPr lang="zh-CN" altLang="en-US" sz="2000" dirty="0" smtClean="0">
                <a:solidFill>
                  <a:srgbClr val="000000"/>
                </a:solidFill>
              </a:rPr>
              <a:t>等于</a:t>
            </a:r>
            <a:r>
              <a:rPr lang="en-US" altLang="zh-CN" sz="2000" dirty="0" smtClean="0">
                <a:solidFill>
                  <a:srgbClr val="000000"/>
                </a:solidFill>
              </a:rPr>
              <a:t>90</a:t>
            </a:r>
            <a:r>
              <a:rPr lang="zh-CN" altLang="en-US" sz="2000" dirty="0" smtClean="0">
                <a:solidFill>
                  <a:srgbClr val="000000"/>
                </a:solidFill>
              </a:rPr>
              <a:t>为优秀。</a:t>
            </a:r>
            <a:endParaRPr lang="en-US" altLang="zh-CN" sz="2000" dirty="0" smtClean="0">
              <a:solidFill>
                <a:srgbClr val="000000"/>
              </a:solidFill>
            </a:endParaRPr>
          </a:p>
          <a:p>
            <a:pPr marL="342900" indent="-342900">
              <a:lnSpc>
                <a:spcPct val="150000"/>
              </a:lnSpc>
              <a:buFont typeface="Arial" panose="020B0604020202020204" pitchFamily="34" charset="0"/>
              <a:buChar char="•"/>
            </a:pPr>
            <a:r>
              <a:rPr lang="zh-CN" altLang="en-US" sz="2000" dirty="0">
                <a:solidFill>
                  <a:srgbClr val="000000"/>
                </a:solidFill>
              </a:rPr>
              <a:t>大于</a:t>
            </a:r>
            <a:r>
              <a:rPr lang="zh-CN" altLang="en-US" sz="2000" dirty="0" smtClean="0">
                <a:solidFill>
                  <a:srgbClr val="000000"/>
                </a:solidFill>
              </a:rPr>
              <a:t>等于</a:t>
            </a:r>
            <a:r>
              <a:rPr lang="en-US" altLang="zh-CN" sz="2000" dirty="0" smtClean="0">
                <a:solidFill>
                  <a:srgbClr val="000000"/>
                </a:solidFill>
              </a:rPr>
              <a:t>80</a:t>
            </a:r>
            <a:r>
              <a:rPr lang="zh-CN" altLang="en-US" sz="2000" dirty="0" smtClean="0">
                <a:solidFill>
                  <a:srgbClr val="000000"/>
                </a:solidFill>
              </a:rPr>
              <a:t>小于</a:t>
            </a:r>
            <a:r>
              <a:rPr lang="en-US" altLang="zh-CN" sz="2000" dirty="0" smtClean="0">
                <a:solidFill>
                  <a:srgbClr val="000000"/>
                </a:solidFill>
              </a:rPr>
              <a:t>90</a:t>
            </a:r>
            <a:r>
              <a:rPr lang="zh-CN" altLang="en-US" sz="2000" dirty="0" smtClean="0">
                <a:solidFill>
                  <a:srgbClr val="000000"/>
                </a:solidFill>
              </a:rPr>
              <a:t>为良好。</a:t>
            </a:r>
            <a:endParaRPr lang="en-US" altLang="zh-CN" sz="2000" dirty="0" smtClean="0">
              <a:solidFill>
                <a:srgbClr val="000000"/>
              </a:solidFill>
            </a:endParaRPr>
          </a:p>
          <a:p>
            <a:pPr>
              <a:lnSpc>
                <a:spcPct val="150000"/>
              </a:lnSpc>
            </a:pPr>
            <a:endParaRPr lang="en-US" altLang="zh-CN" sz="2000" b="1" dirty="0" smtClean="0">
              <a:solidFill>
                <a:srgbClr val="000000"/>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1467068" cy="654988"/>
          </a:xfrm>
          <a:prstGeom prst="rect">
            <a:avLst/>
          </a:prstGeom>
        </p:spPr>
        <p:txBody>
          <a:bodyPr wrap="none">
            <a:spAutoFit/>
          </a:bodyPr>
          <a:lstStyle/>
          <a:p>
            <a:pPr>
              <a:lnSpc>
                <a:spcPct val="150000"/>
              </a:lnSpc>
            </a:pPr>
            <a:r>
              <a:rPr lang="zh-CN" altLang="en-US" sz="2800" b="1" dirty="0" smtClean="0">
                <a:solidFill>
                  <a:srgbClr val="FF0000"/>
                </a:solidFill>
              </a:rPr>
              <a:t>作业</a:t>
            </a:r>
            <a:r>
              <a:rPr lang="en-US" altLang="zh-CN" sz="2800" b="1" dirty="0" smtClean="0">
                <a:solidFill>
                  <a:srgbClr val="FF0000"/>
                </a:solidFill>
              </a:rPr>
              <a:t>2</a:t>
            </a:r>
            <a:r>
              <a:rPr lang="zh-CN" altLang="en-US" sz="2800" b="1" dirty="0" smtClean="0">
                <a:solidFill>
                  <a:srgbClr val="FF0000"/>
                </a:solidFill>
              </a:rPr>
              <a:t>：</a:t>
            </a:r>
            <a:endParaRPr lang="zh-CN" altLang="en-US" sz="2800" b="1" dirty="0">
              <a:solidFill>
                <a:srgbClr val="FF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15" name="Picture 2" descr="C:\Users\Administrator\Desktop\2013-2014办公自动化\胡萍\课件\第18讲\excel作业2-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319" y="2060848"/>
            <a:ext cx="5977361" cy="3096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1627369" cy="654988"/>
          </a:xfrm>
          <a:prstGeom prst="rect">
            <a:avLst/>
          </a:prstGeom>
        </p:spPr>
        <p:txBody>
          <a:bodyPr wrap="none">
            <a:spAutoFit/>
          </a:bodyPr>
          <a:lstStyle/>
          <a:p>
            <a:pPr>
              <a:lnSpc>
                <a:spcPct val="150000"/>
              </a:lnSpc>
            </a:pPr>
            <a:r>
              <a:rPr lang="zh-CN" altLang="en-US" sz="2800" b="1" dirty="0">
                <a:solidFill>
                  <a:srgbClr val="000000"/>
                </a:solidFill>
              </a:rPr>
              <a:t>本节小结</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827584" y="1774557"/>
            <a:ext cx="4358886" cy="574581"/>
          </a:xfrm>
          <a:prstGeom prst="rect">
            <a:avLst/>
          </a:prstGeom>
        </p:spPr>
        <p:txBody>
          <a:bodyPr wrap="none">
            <a:spAutoFit/>
          </a:bodyPr>
          <a:lstStyle/>
          <a:p>
            <a:pPr marL="457200" indent="-457200">
              <a:lnSpc>
                <a:spcPct val="150000"/>
              </a:lnSpc>
              <a:buFont typeface="Arial" panose="020B0604020202020204" pitchFamily="34" charset="0"/>
              <a:buChar char="•"/>
            </a:pPr>
            <a:r>
              <a:rPr lang="zh-CN" altLang="en-US" sz="2400" b="1" dirty="0" smtClean="0">
                <a:solidFill>
                  <a:srgbClr val="000000"/>
                </a:solidFill>
              </a:rPr>
              <a:t>通过实例巩固所学知识点。</a:t>
            </a:r>
            <a:endParaRPr lang="zh-CN" altLang="en-US" sz="2400" b="1" dirty="0">
              <a:solidFill>
                <a:srgbClr val="000000"/>
              </a:solidFill>
            </a:endParaRPr>
          </a:p>
        </p:txBody>
      </p:sp>
      <p:sp>
        <p:nvSpPr>
          <p:cNvPr id="16" name="矩形 15">
            <a:hlinkClick r:id="" action="ppaction://noaction"/>
          </p:cNvPr>
          <p:cNvSpPr/>
          <p:nvPr/>
        </p:nvSpPr>
        <p:spPr>
          <a:xfrm>
            <a:off x="827584" y="2350363"/>
            <a:ext cx="7550465" cy="646331"/>
          </a:xfrm>
          <a:prstGeom prst="rect">
            <a:avLst/>
          </a:prstGeom>
        </p:spPr>
        <p:txBody>
          <a:bodyPr wrap="none">
            <a:spAutoFit/>
          </a:bodyPr>
          <a:lstStyle/>
          <a:p>
            <a:pPr marL="457200" indent="-457200">
              <a:lnSpc>
                <a:spcPct val="150000"/>
              </a:lnSpc>
              <a:buFont typeface="Arial" panose="020B0604020202020204" pitchFamily="34" charset="0"/>
              <a:buChar char="•"/>
            </a:pPr>
            <a:r>
              <a:rPr lang="zh-CN" altLang="en-US" sz="2400" b="1" dirty="0" smtClean="0">
                <a:solidFill>
                  <a:srgbClr val="000000"/>
                </a:solidFill>
              </a:rPr>
              <a:t>通过补充常用的实战技巧，加深对</a:t>
            </a:r>
            <a:r>
              <a:rPr lang="en-US" altLang="zh-CN" sz="2400" b="1" dirty="0" smtClean="0">
                <a:solidFill>
                  <a:srgbClr val="000000"/>
                </a:solidFill>
              </a:rPr>
              <a:t>EXCEL</a:t>
            </a:r>
            <a:r>
              <a:rPr lang="zh-CN" altLang="en-US" sz="2400" b="1" dirty="0" smtClean="0">
                <a:solidFill>
                  <a:srgbClr val="000000"/>
                </a:solidFill>
              </a:rPr>
              <a:t>的理解。</a:t>
            </a: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3070071" cy="738664"/>
          </a:xfrm>
          <a:prstGeom prst="rect">
            <a:avLst/>
          </a:prstGeom>
        </p:spPr>
        <p:txBody>
          <a:bodyPr wrap="none">
            <a:spAutoFit/>
          </a:bodyPr>
          <a:lstStyle/>
          <a:p>
            <a:pPr>
              <a:lnSpc>
                <a:spcPct val="150000"/>
              </a:lnSpc>
            </a:pPr>
            <a:r>
              <a:rPr lang="zh-CN" altLang="en-US" sz="2800" b="1" dirty="0">
                <a:solidFill>
                  <a:srgbClr val="000000"/>
                </a:solidFill>
              </a:rPr>
              <a:t>补充</a:t>
            </a:r>
            <a:r>
              <a:rPr lang="zh-CN" altLang="en-US" sz="2800" b="1" dirty="0" smtClean="0">
                <a:solidFill>
                  <a:srgbClr val="000000"/>
                </a:solidFill>
              </a:rPr>
              <a:t>函数（选讲）</a:t>
            </a:r>
            <a:endParaRPr lang="zh-CN" altLang="en-US"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827584" y="1906954"/>
            <a:ext cx="7704000" cy="57458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smtClean="0">
                <a:solidFill>
                  <a:srgbClr val="000000"/>
                </a:solidFill>
              </a:rPr>
              <a:t>1.IF</a:t>
            </a:r>
            <a:r>
              <a:rPr lang="zh-CN" altLang="en-US" sz="2400" b="1" dirty="0" smtClean="0">
                <a:solidFill>
                  <a:srgbClr val="000000"/>
                </a:solidFill>
              </a:rPr>
              <a:t>函数</a:t>
            </a:r>
            <a:endParaRPr lang="en-US" altLang="zh-CN" sz="2400" b="1" dirty="0" smtClean="0">
              <a:solidFill>
                <a:srgbClr val="000000"/>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1225015" cy="654988"/>
          </a:xfrm>
          <a:prstGeom prst="rect">
            <a:avLst/>
          </a:prstGeom>
        </p:spPr>
        <p:txBody>
          <a:bodyPr wrap="none">
            <a:spAutoFit/>
          </a:bodyPr>
          <a:lstStyle/>
          <a:p>
            <a:pPr>
              <a:lnSpc>
                <a:spcPct val="150000"/>
              </a:lnSpc>
            </a:pPr>
            <a:r>
              <a:rPr lang="en-US" altLang="zh-CN" sz="2800" b="1" dirty="0" smtClean="0">
                <a:solidFill>
                  <a:srgbClr val="000000"/>
                </a:solidFill>
              </a:rPr>
              <a:t>IF</a:t>
            </a:r>
            <a:r>
              <a:rPr lang="zh-CN" altLang="en-US" sz="2800" b="1" dirty="0" smtClean="0">
                <a:solidFill>
                  <a:srgbClr val="000000"/>
                </a:solidFill>
              </a:rPr>
              <a:t>函数</a:t>
            </a:r>
            <a:endParaRPr lang="zh-CN" altLang="en-US"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312622" y="1772816"/>
            <a:ext cx="8435842" cy="360098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smtClean="0">
                <a:solidFill>
                  <a:srgbClr val="000000"/>
                </a:solidFill>
              </a:rPr>
              <a:t>IF</a:t>
            </a:r>
            <a:r>
              <a:rPr lang="zh-CN" altLang="en-US" sz="2400" b="1" dirty="0" smtClean="0">
                <a:solidFill>
                  <a:srgbClr val="000000"/>
                </a:solidFill>
              </a:rPr>
              <a:t>函数语法：</a:t>
            </a:r>
            <a:endParaRPr lang="en-US" altLang="zh-CN" sz="2400" b="1" dirty="0" smtClean="0">
              <a:solidFill>
                <a:srgbClr val="000000"/>
              </a:solidFill>
            </a:endParaRPr>
          </a:p>
          <a:p>
            <a:pPr lvl="1">
              <a:lnSpc>
                <a:spcPct val="150000"/>
              </a:lnSpc>
            </a:pPr>
            <a:r>
              <a:rPr lang="en-US" altLang="zh-CN" sz="2400" dirty="0">
                <a:solidFill>
                  <a:srgbClr val="000000"/>
                </a:solidFill>
              </a:rPr>
              <a:t>IF(</a:t>
            </a:r>
            <a:r>
              <a:rPr lang="en-US" altLang="zh-CN" sz="2400" dirty="0" err="1">
                <a:solidFill>
                  <a:srgbClr val="000000"/>
                </a:solidFill>
                <a:latin typeface="Times New Roman" panose="02020603050405020304" pitchFamily="18" charset="0"/>
                <a:cs typeface="Times New Roman" panose="02020603050405020304" pitchFamily="18" charset="0"/>
              </a:rPr>
              <a:t>logical_test</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err="1">
                <a:solidFill>
                  <a:srgbClr val="000000"/>
                </a:solidFill>
                <a:latin typeface="Times New Roman" panose="02020603050405020304" pitchFamily="18" charset="0"/>
                <a:cs typeface="Times New Roman" panose="02020603050405020304" pitchFamily="18" charset="0"/>
              </a:rPr>
              <a:t>value_if_true</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err="1">
                <a:solidFill>
                  <a:srgbClr val="000000"/>
                </a:solidFill>
                <a:latin typeface="Times New Roman" panose="02020603050405020304" pitchFamily="18" charset="0"/>
                <a:cs typeface="Times New Roman" panose="02020603050405020304" pitchFamily="18" charset="0"/>
              </a:rPr>
              <a:t>value_if_false</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rPr>
              <a:t>)</a:t>
            </a:r>
          </a:p>
          <a:p>
            <a:pPr marL="800100" lvl="1" indent="-342900">
              <a:lnSpc>
                <a:spcPct val="150000"/>
              </a:lnSpc>
              <a:buFont typeface="Arial" panose="020B0604020202020204" pitchFamily="34" charset="0"/>
              <a:buChar char="•"/>
            </a:pPr>
            <a:r>
              <a:rPr lang="en-US" altLang="zh-CN" sz="2000" b="1" dirty="0" err="1">
                <a:solidFill>
                  <a:srgbClr val="000000"/>
                </a:solidFill>
              </a:rPr>
              <a:t>logical_test</a:t>
            </a:r>
            <a:r>
              <a:rPr lang="en-US" altLang="zh-CN" sz="2000" dirty="0">
                <a:solidFill>
                  <a:srgbClr val="000000"/>
                </a:solidFill>
              </a:rPr>
              <a:t>  </a:t>
            </a:r>
            <a:r>
              <a:rPr lang="zh-CN" altLang="en-US" sz="2000" dirty="0">
                <a:solidFill>
                  <a:srgbClr val="000000"/>
                </a:solidFill>
              </a:rPr>
              <a:t>必需。计算结果可能为 </a:t>
            </a:r>
            <a:r>
              <a:rPr lang="en-US" altLang="zh-CN" sz="2000" dirty="0">
                <a:solidFill>
                  <a:srgbClr val="000000"/>
                </a:solidFill>
              </a:rPr>
              <a:t>TRUE </a:t>
            </a:r>
            <a:r>
              <a:rPr lang="zh-CN" altLang="en-US" sz="2000" dirty="0">
                <a:solidFill>
                  <a:srgbClr val="000000"/>
                </a:solidFill>
              </a:rPr>
              <a:t>或 </a:t>
            </a:r>
            <a:r>
              <a:rPr lang="en-US" altLang="zh-CN" sz="2000" dirty="0">
                <a:solidFill>
                  <a:srgbClr val="000000"/>
                </a:solidFill>
              </a:rPr>
              <a:t>FALSE </a:t>
            </a:r>
            <a:r>
              <a:rPr lang="zh-CN" altLang="en-US" sz="2000" dirty="0">
                <a:solidFill>
                  <a:srgbClr val="000000"/>
                </a:solidFill>
              </a:rPr>
              <a:t>的任意值或表达式</a:t>
            </a:r>
            <a:r>
              <a:rPr lang="zh-CN" altLang="en-US" sz="2000" dirty="0" smtClean="0">
                <a:solidFill>
                  <a:srgbClr val="000000"/>
                </a:solidFill>
              </a:rPr>
              <a:t>。</a:t>
            </a:r>
            <a:endParaRPr lang="en-US" altLang="zh-CN" sz="2000" dirty="0" smtClean="0">
              <a:solidFill>
                <a:srgbClr val="000000"/>
              </a:solidFill>
            </a:endParaRPr>
          </a:p>
          <a:p>
            <a:pPr marL="800100" lvl="1" indent="-342900">
              <a:lnSpc>
                <a:spcPct val="150000"/>
              </a:lnSpc>
              <a:buFont typeface="Arial" panose="020B0604020202020204" pitchFamily="34" charset="0"/>
              <a:buChar char="•"/>
            </a:pPr>
            <a:r>
              <a:rPr lang="en-US" altLang="zh-CN" sz="2000" b="1" dirty="0" err="1">
                <a:solidFill>
                  <a:srgbClr val="000000"/>
                </a:solidFill>
              </a:rPr>
              <a:t>value_if_true</a:t>
            </a:r>
            <a:r>
              <a:rPr lang="en-US" altLang="zh-CN" sz="2000" dirty="0">
                <a:solidFill>
                  <a:srgbClr val="000000"/>
                </a:solidFill>
              </a:rPr>
              <a:t>  </a:t>
            </a:r>
            <a:r>
              <a:rPr lang="zh-CN" altLang="en-US" sz="2000" dirty="0">
                <a:solidFill>
                  <a:srgbClr val="000000"/>
                </a:solidFill>
              </a:rPr>
              <a:t>可选</a:t>
            </a:r>
            <a:r>
              <a:rPr lang="zh-CN" altLang="en-US" sz="2000" dirty="0" smtClean="0">
                <a:solidFill>
                  <a:srgbClr val="000000"/>
                </a:solidFill>
              </a:rPr>
              <a:t>。</a:t>
            </a:r>
            <a:endParaRPr lang="en-US" altLang="zh-CN" sz="2000" dirty="0" smtClean="0">
              <a:solidFill>
                <a:srgbClr val="000000"/>
              </a:solidFill>
            </a:endParaRPr>
          </a:p>
          <a:p>
            <a:pPr marL="800100" lvl="1" indent="-342900">
              <a:lnSpc>
                <a:spcPct val="150000"/>
              </a:lnSpc>
              <a:buFont typeface="Arial" panose="020B0604020202020204" pitchFamily="34" charset="0"/>
              <a:buChar char="•"/>
            </a:pPr>
            <a:r>
              <a:rPr lang="en-US" altLang="zh-CN" sz="2000" b="1" dirty="0" err="1">
                <a:solidFill>
                  <a:srgbClr val="000000"/>
                </a:solidFill>
              </a:rPr>
              <a:t>value_if_false</a:t>
            </a:r>
            <a:r>
              <a:rPr lang="en-US" altLang="zh-CN" sz="2000" dirty="0">
                <a:solidFill>
                  <a:srgbClr val="000000"/>
                </a:solidFill>
              </a:rPr>
              <a:t>  </a:t>
            </a:r>
            <a:r>
              <a:rPr lang="zh-CN" altLang="en-US" sz="2000" dirty="0">
                <a:solidFill>
                  <a:srgbClr val="000000"/>
                </a:solidFill>
              </a:rPr>
              <a:t>可选</a:t>
            </a:r>
            <a:r>
              <a:rPr lang="zh-CN" altLang="en-US" sz="2000" dirty="0" smtClean="0">
                <a:solidFill>
                  <a:srgbClr val="000000"/>
                </a:solidFill>
              </a:rPr>
              <a:t>。</a:t>
            </a:r>
            <a:endParaRPr lang="en-US" altLang="zh-CN" sz="2000" dirty="0" smtClean="0">
              <a:solidFill>
                <a:srgbClr val="000000"/>
              </a:solidFill>
            </a:endParaRPr>
          </a:p>
          <a:p>
            <a:pPr lvl="1">
              <a:lnSpc>
                <a:spcPct val="150000"/>
              </a:lnSpc>
            </a:pPr>
            <a:r>
              <a:rPr lang="zh-CN" altLang="en-US" sz="2000" b="1" dirty="0" smtClean="0">
                <a:solidFill>
                  <a:srgbClr val="000000"/>
                </a:solidFill>
              </a:rPr>
              <a:t>例：</a:t>
            </a:r>
            <a:r>
              <a:rPr lang="en-US" altLang="zh-CN" sz="2000" dirty="0">
                <a:solidFill>
                  <a:srgbClr val="000000"/>
                </a:solidFill>
              </a:rPr>
              <a:t>IF(A1&gt;10,"</a:t>
            </a:r>
            <a:r>
              <a:rPr lang="zh-CN" altLang="en-US" sz="2000" dirty="0">
                <a:solidFill>
                  <a:srgbClr val="000000"/>
                </a:solidFill>
              </a:rPr>
              <a:t>大于 </a:t>
            </a:r>
            <a:r>
              <a:rPr lang="en-US" altLang="zh-CN" sz="2000" dirty="0">
                <a:solidFill>
                  <a:srgbClr val="000000"/>
                </a:solidFill>
              </a:rPr>
              <a:t>10","</a:t>
            </a:r>
            <a:r>
              <a:rPr lang="zh-CN" altLang="en-US" sz="2000" dirty="0">
                <a:solidFill>
                  <a:srgbClr val="000000"/>
                </a:solidFill>
              </a:rPr>
              <a:t>不大于 </a:t>
            </a:r>
            <a:r>
              <a:rPr lang="en-US" altLang="zh-CN" sz="2000" dirty="0">
                <a:solidFill>
                  <a:srgbClr val="000000"/>
                </a:solidFill>
              </a:rPr>
              <a:t>10") </a:t>
            </a:r>
          </a:p>
        </p:txBody>
      </p:sp>
      <p:sp>
        <p:nvSpPr>
          <p:cNvPr id="4" name="矩形 3"/>
          <p:cNvSpPr/>
          <p:nvPr/>
        </p:nvSpPr>
        <p:spPr>
          <a:xfrm>
            <a:off x="2244542" y="924689"/>
            <a:ext cx="6503921" cy="955903"/>
          </a:xfrm>
          <a:prstGeom prst="rect">
            <a:avLst/>
          </a:prstGeom>
        </p:spPr>
        <p:txBody>
          <a:bodyPr wrap="square">
            <a:spAutoFit/>
          </a:bodyPr>
          <a:lstStyle/>
          <a:p>
            <a:pPr>
              <a:lnSpc>
                <a:spcPct val="150000"/>
              </a:lnSpc>
            </a:pPr>
            <a:r>
              <a:rPr lang="zh-CN" altLang="en-US" sz="2000" b="1" i="1" dirty="0">
                <a:solidFill>
                  <a:srgbClr val="FF0000"/>
                </a:solidFill>
              </a:rPr>
              <a:t>如果指定条件的计算结果为 </a:t>
            </a:r>
            <a:r>
              <a:rPr lang="en-US" altLang="zh-CN" sz="2000" b="1" i="1" dirty="0">
                <a:solidFill>
                  <a:srgbClr val="FF0000"/>
                </a:solidFill>
              </a:rPr>
              <a:t>TRUE</a:t>
            </a:r>
            <a:r>
              <a:rPr lang="zh-CN" altLang="en-US" sz="2000" b="1" i="1" dirty="0" smtClean="0">
                <a:solidFill>
                  <a:srgbClr val="FF0000"/>
                </a:solidFill>
              </a:rPr>
              <a:t>，将</a:t>
            </a:r>
            <a:r>
              <a:rPr lang="zh-CN" altLang="en-US" sz="2000" b="1" i="1" dirty="0">
                <a:solidFill>
                  <a:srgbClr val="FF0000"/>
                </a:solidFill>
              </a:rPr>
              <a:t>返回某个值</a:t>
            </a:r>
            <a:r>
              <a:rPr lang="zh-CN" altLang="en-US" sz="2000" b="1" i="1" dirty="0" smtClean="0">
                <a:solidFill>
                  <a:srgbClr val="FF0000"/>
                </a:solidFill>
              </a:rPr>
              <a:t>；计算</a:t>
            </a:r>
            <a:r>
              <a:rPr lang="zh-CN" altLang="en-US" sz="2000" b="1" i="1" dirty="0">
                <a:solidFill>
                  <a:srgbClr val="FF0000"/>
                </a:solidFill>
              </a:rPr>
              <a:t>结果为 </a:t>
            </a:r>
            <a:r>
              <a:rPr lang="en-US" altLang="zh-CN" sz="2000" b="1" i="1" dirty="0">
                <a:solidFill>
                  <a:srgbClr val="FF0000"/>
                </a:solidFill>
              </a:rPr>
              <a:t>FALSE</a:t>
            </a:r>
            <a:r>
              <a:rPr lang="zh-CN" altLang="en-US" sz="2000" b="1" i="1" dirty="0">
                <a:solidFill>
                  <a:srgbClr val="FF0000"/>
                </a:solidFill>
              </a:rPr>
              <a:t>，则返回另一个值。</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709396" cy="654988"/>
          </a:xfrm>
          <a:prstGeom prst="rect">
            <a:avLst/>
          </a:prstGeom>
        </p:spPr>
        <p:txBody>
          <a:bodyPr wrap="none">
            <a:spAutoFit/>
          </a:bodyPr>
          <a:lstStyle/>
          <a:p>
            <a:pPr>
              <a:lnSpc>
                <a:spcPct val="150000"/>
              </a:lnSpc>
            </a:pPr>
            <a:r>
              <a:rPr lang="zh-CN" altLang="en-US" sz="2800" b="1" dirty="0" smtClean="0">
                <a:solidFill>
                  <a:srgbClr val="000000"/>
                </a:solidFill>
              </a:rPr>
              <a:t>日期与时间函数</a:t>
            </a:r>
            <a:endParaRPr lang="zh-CN" altLang="en-US" sz="2800" b="1" dirty="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312622" y="1772816"/>
            <a:ext cx="8435842"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smtClean="0">
                <a:solidFill>
                  <a:srgbClr val="000000"/>
                </a:solidFill>
              </a:rPr>
              <a:t>DATE</a:t>
            </a:r>
            <a:r>
              <a:rPr lang="zh-CN" altLang="en-US" sz="2400" b="1" dirty="0" smtClean="0">
                <a:solidFill>
                  <a:srgbClr val="000000"/>
                </a:solidFill>
              </a:rPr>
              <a:t>函数语法：</a:t>
            </a:r>
            <a:endParaRPr lang="en-US" altLang="zh-CN" sz="2400" b="1" dirty="0" smtClean="0">
              <a:solidFill>
                <a:srgbClr val="000000"/>
              </a:solidFill>
            </a:endParaRPr>
          </a:p>
          <a:p>
            <a:pPr lvl="1">
              <a:lnSpc>
                <a:spcPct val="150000"/>
              </a:lnSpc>
            </a:pPr>
            <a:r>
              <a:rPr lang="en-US" altLang="zh-CN" sz="2400" dirty="0">
                <a:solidFill>
                  <a:srgbClr val="000000"/>
                </a:solidFill>
              </a:rPr>
              <a:t>DATE(</a:t>
            </a:r>
            <a:r>
              <a:rPr lang="en-US" altLang="zh-CN" sz="2400" dirty="0" err="1">
                <a:solidFill>
                  <a:srgbClr val="000000"/>
                </a:solidFill>
              </a:rPr>
              <a:t>year,month,day</a:t>
            </a:r>
            <a:r>
              <a:rPr lang="en-US" altLang="zh-CN" sz="2400" dirty="0" smtClean="0">
                <a:solidFill>
                  <a:srgbClr val="000000"/>
                </a:solidFill>
              </a:rPr>
              <a:t>)</a:t>
            </a:r>
          </a:p>
        </p:txBody>
      </p:sp>
      <p:sp>
        <p:nvSpPr>
          <p:cNvPr id="16" name="矩形 15"/>
          <p:cNvSpPr/>
          <p:nvPr/>
        </p:nvSpPr>
        <p:spPr>
          <a:xfrm>
            <a:off x="3176304" y="1794882"/>
            <a:ext cx="4420032" cy="494238"/>
          </a:xfrm>
          <a:prstGeom prst="rect">
            <a:avLst/>
          </a:prstGeom>
        </p:spPr>
        <p:txBody>
          <a:bodyPr wrap="square">
            <a:spAutoFit/>
          </a:bodyPr>
          <a:lstStyle/>
          <a:p>
            <a:pPr>
              <a:lnSpc>
                <a:spcPct val="150000"/>
              </a:lnSpc>
            </a:pPr>
            <a:r>
              <a:rPr lang="zh-CN" altLang="en-US" sz="2000" b="1" i="1" dirty="0">
                <a:solidFill>
                  <a:srgbClr val="FF0000"/>
                </a:solidFill>
              </a:rPr>
              <a:t>返回表示特定日期的连续序列号。</a:t>
            </a:r>
          </a:p>
        </p:txBody>
      </p:sp>
      <p:sp>
        <p:nvSpPr>
          <p:cNvPr id="17" name="矩形 16"/>
          <p:cNvSpPr/>
          <p:nvPr/>
        </p:nvSpPr>
        <p:spPr>
          <a:xfrm>
            <a:off x="323528" y="2948751"/>
            <a:ext cx="8435842"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smtClean="0">
                <a:solidFill>
                  <a:srgbClr val="000000"/>
                </a:solidFill>
              </a:rPr>
              <a:t>NOW</a:t>
            </a:r>
            <a:r>
              <a:rPr lang="zh-CN" altLang="en-US" sz="2400" b="1" dirty="0" smtClean="0">
                <a:solidFill>
                  <a:srgbClr val="000000"/>
                </a:solidFill>
              </a:rPr>
              <a:t>函数语法：</a:t>
            </a:r>
            <a:endParaRPr lang="en-US" altLang="zh-CN" sz="2400" b="1" dirty="0" smtClean="0">
              <a:solidFill>
                <a:srgbClr val="000000"/>
              </a:solidFill>
            </a:endParaRPr>
          </a:p>
          <a:p>
            <a:pPr lvl="1">
              <a:lnSpc>
                <a:spcPct val="150000"/>
              </a:lnSpc>
            </a:pPr>
            <a:r>
              <a:rPr lang="en-US" altLang="zh-CN" sz="2400" dirty="0" smtClean="0">
                <a:solidFill>
                  <a:srgbClr val="000000"/>
                </a:solidFill>
              </a:rPr>
              <a:t>NOW()</a:t>
            </a:r>
          </a:p>
        </p:txBody>
      </p:sp>
      <p:sp>
        <p:nvSpPr>
          <p:cNvPr id="18" name="矩形 17"/>
          <p:cNvSpPr/>
          <p:nvPr/>
        </p:nvSpPr>
        <p:spPr>
          <a:xfrm>
            <a:off x="3203848" y="3006770"/>
            <a:ext cx="4420032" cy="494238"/>
          </a:xfrm>
          <a:prstGeom prst="rect">
            <a:avLst/>
          </a:prstGeom>
        </p:spPr>
        <p:txBody>
          <a:bodyPr wrap="square">
            <a:spAutoFit/>
          </a:bodyPr>
          <a:lstStyle/>
          <a:p>
            <a:pPr>
              <a:lnSpc>
                <a:spcPct val="150000"/>
              </a:lnSpc>
            </a:pPr>
            <a:r>
              <a:rPr lang="zh-CN" altLang="en-US" sz="2000" b="1" i="1" dirty="0" smtClean="0">
                <a:solidFill>
                  <a:srgbClr val="FF0000"/>
                </a:solidFill>
              </a:rPr>
              <a:t>返回</a:t>
            </a:r>
            <a:r>
              <a:rPr lang="zh-CN" altLang="en-US" sz="2000" b="1" i="1" dirty="0">
                <a:solidFill>
                  <a:srgbClr val="FF0000"/>
                </a:solidFill>
              </a:rPr>
              <a:t>当前</a:t>
            </a:r>
            <a:r>
              <a:rPr lang="zh-CN" altLang="en-US" sz="2000" b="1" i="1" dirty="0" smtClean="0">
                <a:solidFill>
                  <a:srgbClr val="FF0000"/>
                </a:solidFill>
              </a:rPr>
              <a:t>的时间。</a:t>
            </a:r>
            <a:endParaRPr lang="zh-CN" altLang="en-US" sz="2000" b="1" i="1" dirty="0">
              <a:solidFill>
                <a:srgbClr val="FF0000"/>
              </a:solidFill>
            </a:endParaRPr>
          </a:p>
        </p:txBody>
      </p:sp>
      <p:sp>
        <p:nvSpPr>
          <p:cNvPr id="19" name="矩形 18"/>
          <p:cNvSpPr/>
          <p:nvPr/>
        </p:nvSpPr>
        <p:spPr>
          <a:xfrm>
            <a:off x="323528" y="4077072"/>
            <a:ext cx="8435842"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smtClean="0">
                <a:solidFill>
                  <a:srgbClr val="000000"/>
                </a:solidFill>
              </a:rPr>
              <a:t>TODAY</a:t>
            </a:r>
            <a:r>
              <a:rPr lang="zh-CN" altLang="en-US" sz="2400" b="1" dirty="0" smtClean="0">
                <a:solidFill>
                  <a:srgbClr val="000000"/>
                </a:solidFill>
              </a:rPr>
              <a:t>函数语法：</a:t>
            </a:r>
            <a:endParaRPr lang="en-US" altLang="zh-CN" sz="2400" b="1" dirty="0" smtClean="0">
              <a:solidFill>
                <a:srgbClr val="000000"/>
              </a:solidFill>
            </a:endParaRPr>
          </a:p>
          <a:p>
            <a:pPr lvl="1">
              <a:lnSpc>
                <a:spcPct val="150000"/>
              </a:lnSpc>
            </a:pPr>
            <a:r>
              <a:rPr lang="en-US" altLang="zh-CN" sz="2400" dirty="0" smtClean="0">
                <a:solidFill>
                  <a:srgbClr val="000000"/>
                </a:solidFill>
              </a:rPr>
              <a:t>TODAY()</a:t>
            </a:r>
          </a:p>
        </p:txBody>
      </p:sp>
      <p:sp>
        <p:nvSpPr>
          <p:cNvPr id="20" name="矩形 19"/>
          <p:cNvSpPr/>
          <p:nvPr/>
        </p:nvSpPr>
        <p:spPr>
          <a:xfrm>
            <a:off x="3203848" y="4135091"/>
            <a:ext cx="4420032" cy="494238"/>
          </a:xfrm>
          <a:prstGeom prst="rect">
            <a:avLst/>
          </a:prstGeom>
        </p:spPr>
        <p:txBody>
          <a:bodyPr wrap="square">
            <a:spAutoFit/>
          </a:bodyPr>
          <a:lstStyle/>
          <a:p>
            <a:pPr>
              <a:lnSpc>
                <a:spcPct val="150000"/>
              </a:lnSpc>
            </a:pPr>
            <a:r>
              <a:rPr lang="zh-CN" altLang="en-US" sz="2000" b="1" i="1" dirty="0" smtClean="0">
                <a:solidFill>
                  <a:srgbClr val="FF0000"/>
                </a:solidFill>
              </a:rPr>
              <a:t>返回</a:t>
            </a:r>
            <a:r>
              <a:rPr lang="zh-CN" altLang="en-US" sz="2000" b="1" i="1" dirty="0">
                <a:solidFill>
                  <a:srgbClr val="FF0000"/>
                </a:solidFill>
              </a:rPr>
              <a:t>当前</a:t>
            </a:r>
            <a:r>
              <a:rPr lang="zh-CN" altLang="en-US" sz="2000" b="1" i="1" dirty="0" smtClean="0">
                <a:solidFill>
                  <a:srgbClr val="FF0000"/>
                </a:solidFill>
              </a:rPr>
              <a:t>的</a:t>
            </a:r>
            <a:r>
              <a:rPr lang="zh-CN" altLang="en-US" sz="2000" b="1" i="1" dirty="0">
                <a:solidFill>
                  <a:srgbClr val="FF0000"/>
                </a:solidFill>
              </a:rPr>
              <a:t>日期</a:t>
            </a:r>
            <a:r>
              <a:rPr lang="zh-CN" altLang="en-US" sz="2000" b="1" i="1" dirty="0" smtClean="0">
                <a:solidFill>
                  <a:srgbClr val="FF0000"/>
                </a:solidFill>
              </a:rPr>
              <a:t>。</a:t>
            </a:r>
            <a:endParaRPr lang="zh-CN" altLang="en-US" sz="2000" b="1" i="1" dirty="0">
              <a:solidFill>
                <a:srgbClr val="FF0000"/>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709396" cy="654988"/>
          </a:xfrm>
          <a:prstGeom prst="rect">
            <a:avLst/>
          </a:prstGeom>
        </p:spPr>
        <p:txBody>
          <a:bodyPr wrap="none">
            <a:spAutoFit/>
          </a:bodyPr>
          <a:lstStyle/>
          <a:p>
            <a:pPr>
              <a:lnSpc>
                <a:spcPct val="150000"/>
              </a:lnSpc>
            </a:pPr>
            <a:r>
              <a:rPr lang="zh-CN" altLang="en-US" sz="2800" b="1" dirty="0">
                <a:solidFill>
                  <a:srgbClr val="000000"/>
                </a:solidFill>
              </a:rPr>
              <a:t>数学与三角函数</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312622" y="1772816"/>
            <a:ext cx="8435842"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smtClean="0">
                <a:solidFill>
                  <a:srgbClr val="000000"/>
                </a:solidFill>
              </a:rPr>
              <a:t>RAND</a:t>
            </a:r>
            <a:r>
              <a:rPr lang="zh-CN" altLang="en-US" sz="2400" b="1" dirty="0" smtClean="0">
                <a:solidFill>
                  <a:srgbClr val="000000"/>
                </a:solidFill>
              </a:rPr>
              <a:t>函数语法：</a:t>
            </a:r>
            <a:endParaRPr lang="en-US" altLang="zh-CN" sz="2400" b="1" dirty="0" smtClean="0">
              <a:solidFill>
                <a:srgbClr val="000000"/>
              </a:solidFill>
            </a:endParaRPr>
          </a:p>
          <a:p>
            <a:pPr lvl="1">
              <a:lnSpc>
                <a:spcPct val="150000"/>
              </a:lnSpc>
            </a:pPr>
            <a:r>
              <a:rPr lang="en-US" altLang="zh-CN" sz="2400" dirty="0" smtClean="0">
                <a:solidFill>
                  <a:srgbClr val="000000"/>
                </a:solidFill>
              </a:rPr>
              <a:t>RAND()</a:t>
            </a:r>
          </a:p>
        </p:txBody>
      </p:sp>
      <p:sp>
        <p:nvSpPr>
          <p:cNvPr id="16" name="矩形 15"/>
          <p:cNvSpPr/>
          <p:nvPr/>
        </p:nvSpPr>
        <p:spPr>
          <a:xfrm>
            <a:off x="3176304" y="1794882"/>
            <a:ext cx="4420032" cy="494238"/>
          </a:xfrm>
          <a:prstGeom prst="rect">
            <a:avLst/>
          </a:prstGeom>
        </p:spPr>
        <p:txBody>
          <a:bodyPr wrap="square">
            <a:spAutoFit/>
          </a:bodyPr>
          <a:lstStyle/>
          <a:p>
            <a:pPr>
              <a:lnSpc>
                <a:spcPct val="150000"/>
              </a:lnSpc>
            </a:pPr>
            <a:r>
              <a:rPr lang="zh-CN" altLang="en-US" sz="2000" b="1" i="1" dirty="0">
                <a:solidFill>
                  <a:srgbClr val="FF0000"/>
                </a:solidFill>
              </a:rPr>
              <a:t>返回一个</a:t>
            </a:r>
            <a:r>
              <a:rPr lang="en-US" altLang="zh-CN" sz="2000" b="1" i="1" dirty="0">
                <a:solidFill>
                  <a:srgbClr val="FF0000"/>
                </a:solidFill>
              </a:rPr>
              <a:t>0</a:t>
            </a:r>
            <a:r>
              <a:rPr lang="zh-CN" altLang="en-US" sz="2000" b="1" i="1" dirty="0">
                <a:solidFill>
                  <a:srgbClr val="FF0000"/>
                </a:solidFill>
              </a:rPr>
              <a:t>至</a:t>
            </a:r>
            <a:r>
              <a:rPr lang="en-US" altLang="zh-CN" sz="2000" b="1" i="1" dirty="0">
                <a:solidFill>
                  <a:srgbClr val="FF0000"/>
                </a:solidFill>
              </a:rPr>
              <a:t>1</a:t>
            </a:r>
            <a:r>
              <a:rPr lang="zh-CN" altLang="en-US" sz="2000" b="1" i="1" dirty="0">
                <a:solidFill>
                  <a:srgbClr val="FF0000"/>
                </a:solidFill>
              </a:rPr>
              <a:t>之间的一个随机数</a:t>
            </a:r>
          </a:p>
        </p:txBody>
      </p:sp>
      <p:sp>
        <p:nvSpPr>
          <p:cNvPr id="21" name="矩形 20"/>
          <p:cNvSpPr/>
          <p:nvPr/>
        </p:nvSpPr>
        <p:spPr>
          <a:xfrm>
            <a:off x="312622" y="3020759"/>
            <a:ext cx="8435842"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smtClean="0">
                <a:solidFill>
                  <a:srgbClr val="000000"/>
                </a:solidFill>
              </a:rPr>
              <a:t>ROUND</a:t>
            </a:r>
            <a:r>
              <a:rPr lang="zh-CN" altLang="en-US" sz="2400" b="1" dirty="0" smtClean="0">
                <a:solidFill>
                  <a:srgbClr val="000000"/>
                </a:solidFill>
              </a:rPr>
              <a:t>函数语法：</a:t>
            </a:r>
            <a:endParaRPr lang="en-US" altLang="zh-CN" sz="2400" b="1" dirty="0" smtClean="0">
              <a:solidFill>
                <a:srgbClr val="000000"/>
              </a:solidFill>
            </a:endParaRPr>
          </a:p>
          <a:p>
            <a:pPr lvl="1">
              <a:lnSpc>
                <a:spcPct val="150000"/>
              </a:lnSpc>
            </a:pPr>
            <a:r>
              <a:rPr lang="en-US" altLang="zh-CN" sz="2400" dirty="0">
                <a:solidFill>
                  <a:srgbClr val="000000"/>
                </a:solidFill>
              </a:rPr>
              <a:t>ROUND(number, </a:t>
            </a:r>
            <a:r>
              <a:rPr lang="en-US" altLang="zh-CN" sz="2400" dirty="0" err="1">
                <a:solidFill>
                  <a:srgbClr val="000000"/>
                </a:solidFill>
              </a:rPr>
              <a:t>num_digits</a:t>
            </a:r>
            <a:r>
              <a:rPr lang="en-US" altLang="zh-CN" sz="2400" dirty="0">
                <a:solidFill>
                  <a:srgbClr val="000000"/>
                </a:solidFill>
              </a:rPr>
              <a:t>)</a:t>
            </a:r>
            <a:endParaRPr lang="en-US" altLang="zh-CN" sz="2400" dirty="0" smtClean="0">
              <a:solidFill>
                <a:srgbClr val="000000"/>
              </a:solidFill>
            </a:endParaRPr>
          </a:p>
        </p:txBody>
      </p:sp>
      <p:sp>
        <p:nvSpPr>
          <p:cNvPr id="22" name="矩形 21"/>
          <p:cNvSpPr/>
          <p:nvPr/>
        </p:nvSpPr>
        <p:spPr>
          <a:xfrm>
            <a:off x="3176304" y="3042825"/>
            <a:ext cx="4420032" cy="494238"/>
          </a:xfrm>
          <a:prstGeom prst="rect">
            <a:avLst/>
          </a:prstGeom>
        </p:spPr>
        <p:txBody>
          <a:bodyPr wrap="square">
            <a:spAutoFit/>
          </a:bodyPr>
          <a:lstStyle/>
          <a:p>
            <a:pPr>
              <a:lnSpc>
                <a:spcPct val="150000"/>
              </a:lnSpc>
            </a:pPr>
            <a:r>
              <a:rPr lang="zh-CN" altLang="en-US" sz="2000" b="1" i="1" dirty="0">
                <a:solidFill>
                  <a:srgbClr val="FF0000"/>
                </a:solidFill>
              </a:rPr>
              <a:t>可将某个数字四舍五入为指定的位数。</a:t>
            </a:r>
          </a:p>
        </p:txBody>
      </p:sp>
      <p:sp>
        <p:nvSpPr>
          <p:cNvPr id="23" name="矩形 22"/>
          <p:cNvSpPr/>
          <p:nvPr/>
        </p:nvSpPr>
        <p:spPr>
          <a:xfrm>
            <a:off x="312622" y="4316903"/>
            <a:ext cx="8435842"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smtClean="0">
                <a:solidFill>
                  <a:srgbClr val="000000"/>
                </a:solidFill>
              </a:rPr>
              <a:t>MOD</a:t>
            </a:r>
            <a:r>
              <a:rPr lang="zh-CN" altLang="en-US" sz="2400" b="1" dirty="0" smtClean="0">
                <a:solidFill>
                  <a:srgbClr val="000000"/>
                </a:solidFill>
              </a:rPr>
              <a:t>函数语法：</a:t>
            </a:r>
            <a:endParaRPr lang="en-US" altLang="zh-CN" sz="2400" b="1" dirty="0" smtClean="0">
              <a:solidFill>
                <a:srgbClr val="000000"/>
              </a:solidFill>
            </a:endParaRPr>
          </a:p>
          <a:p>
            <a:pPr lvl="1">
              <a:lnSpc>
                <a:spcPct val="150000"/>
              </a:lnSpc>
            </a:pPr>
            <a:r>
              <a:rPr lang="en-US" altLang="zh-CN" sz="2400" dirty="0">
                <a:solidFill>
                  <a:srgbClr val="000000"/>
                </a:solidFill>
              </a:rPr>
              <a:t>MOD(number, divisor)</a:t>
            </a:r>
            <a:endParaRPr lang="en-US" altLang="zh-CN" sz="2400" dirty="0" smtClean="0">
              <a:solidFill>
                <a:srgbClr val="000000"/>
              </a:solidFill>
            </a:endParaRPr>
          </a:p>
        </p:txBody>
      </p:sp>
      <p:sp>
        <p:nvSpPr>
          <p:cNvPr id="24" name="矩形 23"/>
          <p:cNvSpPr/>
          <p:nvPr/>
        </p:nvSpPr>
        <p:spPr>
          <a:xfrm>
            <a:off x="3176304" y="4338969"/>
            <a:ext cx="5572160" cy="553998"/>
          </a:xfrm>
          <a:prstGeom prst="rect">
            <a:avLst/>
          </a:prstGeom>
        </p:spPr>
        <p:txBody>
          <a:bodyPr wrap="square">
            <a:spAutoFit/>
          </a:bodyPr>
          <a:lstStyle/>
          <a:p>
            <a:pPr>
              <a:lnSpc>
                <a:spcPct val="150000"/>
              </a:lnSpc>
            </a:pPr>
            <a:r>
              <a:rPr lang="zh-CN" altLang="en-US" sz="2000" b="1" i="1" dirty="0">
                <a:solidFill>
                  <a:srgbClr val="FF0000"/>
                </a:solidFill>
              </a:rPr>
              <a:t>返回两数相除的余数。结果的正负号与除数相同。</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709396" cy="654988"/>
          </a:xfrm>
          <a:prstGeom prst="rect">
            <a:avLst/>
          </a:prstGeom>
        </p:spPr>
        <p:txBody>
          <a:bodyPr wrap="none">
            <a:spAutoFit/>
          </a:bodyPr>
          <a:lstStyle/>
          <a:p>
            <a:pPr>
              <a:lnSpc>
                <a:spcPct val="150000"/>
              </a:lnSpc>
            </a:pPr>
            <a:r>
              <a:rPr lang="zh-CN" altLang="en-US" sz="2800" b="1" dirty="0">
                <a:solidFill>
                  <a:srgbClr val="000000"/>
                </a:solidFill>
              </a:rPr>
              <a:t>查找与引用函数</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15" name="矩形 14"/>
          <p:cNvSpPr/>
          <p:nvPr/>
        </p:nvSpPr>
        <p:spPr>
          <a:xfrm>
            <a:off x="312622" y="1772816"/>
            <a:ext cx="8435842"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 </a:t>
            </a:r>
            <a:r>
              <a:rPr lang="en-US" altLang="zh-CN" sz="2400" b="1" dirty="0" smtClean="0">
                <a:solidFill>
                  <a:srgbClr val="000000"/>
                </a:solidFill>
              </a:rPr>
              <a:t>COLUMN</a:t>
            </a:r>
            <a:r>
              <a:rPr lang="zh-CN" altLang="en-US" sz="2400" b="1" dirty="0" smtClean="0">
                <a:solidFill>
                  <a:srgbClr val="000000"/>
                </a:solidFill>
              </a:rPr>
              <a:t>函数语法：</a:t>
            </a:r>
            <a:endParaRPr lang="en-US" altLang="zh-CN" sz="2400" b="1" dirty="0" smtClean="0">
              <a:solidFill>
                <a:srgbClr val="000000"/>
              </a:solidFill>
            </a:endParaRPr>
          </a:p>
          <a:p>
            <a:pPr lvl="1">
              <a:lnSpc>
                <a:spcPct val="150000"/>
              </a:lnSpc>
            </a:pPr>
            <a:r>
              <a:rPr lang="en-US" altLang="zh-CN" sz="2400" dirty="0" smtClean="0">
                <a:solidFill>
                  <a:srgbClr val="000000"/>
                </a:solidFill>
              </a:rPr>
              <a:t>COLUMN(reference)</a:t>
            </a:r>
          </a:p>
        </p:txBody>
      </p:sp>
      <p:sp>
        <p:nvSpPr>
          <p:cNvPr id="16" name="矩形 15"/>
          <p:cNvSpPr/>
          <p:nvPr/>
        </p:nvSpPr>
        <p:spPr>
          <a:xfrm>
            <a:off x="3824376" y="1794882"/>
            <a:ext cx="4420032" cy="494238"/>
          </a:xfrm>
          <a:prstGeom prst="rect">
            <a:avLst/>
          </a:prstGeom>
        </p:spPr>
        <p:txBody>
          <a:bodyPr wrap="square">
            <a:spAutoFit/>
          </a:bodyPr>
          <a:lstStyle/>
          <a:p>
            <a:pPr>
              <a:lnSpc>
                <a:spcPct val="150000"/>
              </a:lnSpc>
            </a:pPr>
            <a:r>
              <a:rPr lang="zh-CN" altLang="en-US" sz="2000" b="1" i="1" dirty="0">
                <a:solidFill>
                  <a:srgbClr val="FF0000"/>
                </a:solidFill>
              </a:rPr>
              <a:t>返回</a:t>
            </a:r>
            <a:r>
              <a:rPr lang="zh-CN" altLang="en-US" sz="2000" b="1" i="1" dirty="0" smtClean="0">
                <a:solidFill>
                  <a:srgbClr val="FF0000"/>
                </a:solidFill>
              </a:rPr>
              <a:t>列</a:t>
            </a:r>
            <a:r>
              <a:rPr lang="zh-CN" altLang="en-US" sz="2000" b="1" i="1" dirty="0">
                <a:solidFill>
                  <a:srgbClr val="FF0000"/>
                </a:solidFill>
              </a:rPr>
              <a:t>号</a:t>
            </a:r>
            <a:r>
              <a:rPr lang="zh-CN" altLang="en-US" sz="2000" b="1" i="1" dirty="0" smtClean="0">
                <a:solidFill>
                  <a:srgbClr val="FF0000"/>
                </a:solidFill>
              </a:rPr>
              <a:t>数值</a:t>
            </a:r>
            <a:endParaRPr lang="zh-CN" altLang="en-US" sz="2000" b="1" i="1" dirty="0">
              <a:solidFill>
                <a:srgbClr val="FF0000"/>
              </a:solidFill>
            </a:endParaRPr>
          </a:p>
        </p:txBody>
      </p:sp>
      <p:sp>
        <p:nvSpPr>
          <p:cNvPr id="21" name="矩形 20"/>
          <p:cNvSpPr/>
          <p:nvPr/>
        </p:nvSpPr>
        <p:spPr>
          <a:xfrm>
            <a:off x="312622" y="3020759"/>
            <a:ext cx="8435842"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a:solidFill>
                  <a:srgbClr val="000000"/>
                </a:solidFill>
              </a:rPr>
              <a:t>COLUMNS</a:t>
            </a:r>
            <a:r>
              <a:rPr lang="zh-CN" altLang="en-US" sz="2400" b="1" dirty="0" smtClean="0">
                <a:solidFill>
                  <a:srgbClr val="000000"/>
                </a:solidFill>
              </a:rPr>
              <a:t>函数语法：</a:t>
            </a:r>
            <a:endParaRPr lang="en-US" altLang="zh-CN" sz="2400" b="1" dirty="0" smtClean="0">
              <a:solidFill>
                <a:srgbClr val="000000"/>
              </a:solidFill>
            </a:endParaRPr>
          </a:p>
          <a:p>
            <a:pPr lvl="1">
              <a:lnSpc>
                <a:spcPct val="150000"/>
              </a:lnSpc>
            </a:pPr>
            <a:r>
              <a:rPr lang="en-US" altLang="zh-CN" sz="2400" dirty="0">
                <a:solidFill>
                  <a:srgbClr val="000000"/>
                </a:solidFill>
              </a:rPr>
              <a:t>COLUMNS(array)</a:t>
            </a:r>
            <a:endParaRPr lang="en-US" altLang="zh-CN" sz="2400" dirty="0" smtClean="0">
              <a:solidFill>
                <a:srgbClr val="000000"/>
              </a:solidFill>
            </a:endParaRPr>
          </a:p>
        </p:txBody>
      </p:sp>
      <p:sp>
        <p:nvSpPr>
          <p:cNvPr id="22" name="矩形 21"/>
          <p:cNvSpPr/>
          <p:nvPr/>
        </p:nvSpPr>
        <p:spPr>
          <a:xfrm>
            <a:off x="3680360" y="3078778"/>
            <a:ext cx="4420032" cy="494238"/>
          </a:xfrm>
          <a:prstGeom prst="rect">
            <a:avLst/>
          </a:prstGeom>
        </p:spPr>
        <p:txBody>
          <a:bodyPr wrap="square">
            <a:spAutoFit/>
          </a:bodyPr>
          <a:lstStyle/>
          <a:p>
            <a:pPr>
              <a:lnSpc>
                <a:spcPct val="150000"/>
              </a:lnSpc>
            </a:pPr>
            <a:r>
              <a:rPr lang="zh-CN" altLang="en-US" sz="2000" b="1" i="1" dirty="0">
                <a:solidFill>
                  <a:srgbClr val="FF0000"/>
                </a:solidFill>
              </a:rPr>
              <a:t>返回数组引用的列数</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709396" cy="654988"/>
          </a:xfrm>
          <a:prstGeom prst="rect">
            <a:avLst/>
          </a:prstGeom>
        </p:spPr>
        <p:txBody>
          <a:bodyPr wrap="none">
            <a:spAutoFit/>
          </a:bodyPr>
          <a:lstStyle/>
          <a:p>
            <a:pPr>
              <a:lnSpc>
                <a:spcPct val="150000"/>
              </a:lnSpc>
            </a:pPr>
            <a:r>
              <a:rPr lang="zh-CN" altLang="en-US" sz="2800" b="1" dirty="0">
                <a:solidFill>
                  <a:srgbClr val="000000"/>
                </a:solidFill>
              </a:rPr>
              <a:t>查找与引用函数</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3" name="矩形 22"/>
          <p:cNvSpPr/>
          <p:nvPr/>
        </p:nvSpPr>
        <p:spPr>
          <a:xfrm>
            <a:off x="312622" y="1916832"/>
            <a:ext cx="8435842" cy="397031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smtClean="0">
                <a:solidFill>
                  <a:srgbClr val="000000"/>
                </a:solidFill>
              </a:rPr>
              <a:t>LOOKUP</a:t>
            </a:r>
            <a:r>
              <a:rPr lang="zh-CN" altLang="en-US" sz="2400" b="1" dirty="0" smtClean="0">
                <a:solidFill>
                  <a:srgbClr val="000000"/>
                </a:solidFill>
              </a:rPr>
              <a:t>函数语法：</a:t>
            </a:r>
            <a:endParaRPr lang="en-US" altLang="zh-CN" sz="2400" b="1" dirty="0" smtClean="0">
              <a:solidFill>
                <a:srgbClr val="000000"/>
              </a:solidFill>
            </a:endParaRPr>
          </a:p>
          <a:p>
            <a:pPr lvl="1">
              <a:lnSpc>
                <a:spcPct val="150000"/>
              </a:lnSpc>
            </a:pPr>
            <a:r>
              <a:rPr lang="en-US" altLang="zh-CN" sz="2400" dirty="0">
                <a:solidFill>
                  <a:srgbClr val="000000"/>
                </a:solidFill>
              </a:rPr>
              <a:t>LOOKUP(</a:t>
            </a:r>
            <a:r>
              <a:rPr lang="en-US" altLang="zh-CN" sz="2400" dirty="0" err="1">
                <a:solidFill>
                  <a:srgbClr val="000000"/>
                </a:solidFill>
              </a:rPr>
              <a:t>lookup_value</a:t>
            </a:r>
            <a:r>
              <a:rPr lang="en-US" altLang="zh-CN" sz="2400" dirty="0">
                <a:solidFill>
                  <a:srgbClr val="000000"/>
                </a:solidFill>
              </a:rPr>
              <a:t>, </a:t>
            </a:r>
            <a:r>
              <a:rPr lang="en-US" altLang="zh-CN" sz="2400" dirty="0" err="1">
                <a:solidFill>
                  <a:srgbClr val="000000"/>
                </a:solidFill>
              </a:rPr>
              <a:t>lookup_vector</a:t>
            </a:r>
            <a:r>
              <a:rPr lang="en-US" altLang="zh-CN" sz="2400" dirty="0">
                <a:solidFill>
                  <a:srgbClr val="000000"/>
                </a:solidFill>
              </a:rPr>
              <a:t>, [</a:t>
            </a:r>
            <a:r>
              <a:rPr lang="en-US" altLang="zh-CN" sz="2400" dirty="0" err="1">
                <a:solidFill>
                  <a:srgbClr val="000000"/>
                </a:solidFill>
              </a:rPr>
              <a:t>result_vector</a:t>
            </a:r>
            <a:r>
              <a:rPr lang="en-US" altLang="zh-CN" sz="2400" dirty="0" smtClean="0">
                <a:solidFill>
                  <a:srgbClr val="000000"/>
                </a:solidFill>
              </a:rPr>
              <a:t>])</a:t>
            </a:r>
          </a:p>
          <a:p>
            <a:pPr marL="800100" lvl="1" indent="-342900">
              <a:lnSpc>
                <a:spcPct val="150000"/>
              </a:lnSpc>
              <a:buFont typeface="Arial" panose="020B0604020202020204" pitchFamily="34" charset="0"/>
              <a:buChar char="•"/>
            </a:pPr>
            <a:r>
              <a:rPr lang="en-US" altLang="zh-CN" sz="2000" dirty="0" err="1">
                <a:solidFill>
                  <a:srgbClr val="000000"/>
                </a:solidFill>
              </a:rPr>
              <a:t>lookup_value</a:t>
            </a:r>
            <a:r>
              <a:rPr lang="en-US" altLang="zh-CN" sz="2000" dirty="0">
                <a:solidFill>
                  <a:srgbClr val="000000"/>
                </a:solidFill>
              </a:rPr>
              <a:t>  </a:t>
            </a:r>
            <a:r>
              <a:rPr lang="zh-CN" altLang="en-US" sz="2000" dirty="0">
                <a:solidFill>
                  <a:srgbClr val="000000"/>
                </a:solidFill>
              </a:rPr>
              <a:t>必需。</a:t>
            </a:r>
            <a:r>
              <a:rPr lang="en-US" altLang="zh-CN" sz="2000" dirty="0">
                <a:solidFill>
                  <a:srgbClr val="000000"/>
                </a:solidFill>
              </a:rPr>
              <a:t>LOOKUP </a:t>
            </a:r>
            <a:r>
              <a:rPr lang="zh-CN" altLang="en-US" sz="2000" dirty="0">
                <a:solidFill>
                  <a:srgbClr val="000000"/>
                </a:solidFill>
              </a:rPr>
              <a:t>在第一个向量中搜索的值。</a:t>
            </a:r>
            <a:r>
              <a:rPr lang="en-US" altLang="zh-CN" sz="2000" dirty="0" err="1">
                <a:solidFill>
                  <a:srgbClr val="000000"/>
                </a:solidFill>
              </a:rPr>
              <a:t>Lookup_value</a:t>
            </a:r>
            <a:r>
              <a:rPr lang="en-US" altLang="zh-CN" sz="2000" dirty="0">
                <a:solidFill>
                  <a:srgbClr val="000000"/>
                </a:solidFill>
              </a:rPr>
              <a:t> </a:t>
            </a:r>
            <a:r>
              <a:rPr lang="zh-CN" altLang="en-US" sz="2000" dirty="0">
                <a:solidFill>
                  <a:srgbClr val="000000"/>
                </a:solidFill>
              </a:rPr>
              <a:t>可以是数字、文本、逻辑值、名称或对值的引用</a:t>
            </a:r>
            <a:r>
              <a:rPr lang="zh-CN" altLang="en-US" sz="2000" dirty="0" smtClean="0">
                <a:solidFill>
                  <a:srgbClr val="000000"/>
                </a:solidFill>
              </a:rPr>
              <a:t>。</a:t>
            </a:r>
            <a:endParaRPr lang="en-US" altLang="zh-CN" sz="2000" dirty="0" smtClean="0">
              <a:solidFill>
                <a:srgbClr val="000000"/>
              </a:solidFill>
            </a:endParaRPr>
          </a:p>
          <a:p>
            <a:pPr marL="800100" lvl="1" indent="-342900">
              <a:lnSpc>
                <a:spcPct val="150000"/>
              </a:lnSpc>
              <a:buFont typeface="Arial" panose="020B0604020202020204" pitchFamily="34" charset="0"/>
              <a:buChar char="•"/>
            </a:pPr>
            <a:r>
              <a:rPr lang="en-US" altLang="zh-CN" sz="2000" dirty="0" err="1">
                <a:solidFill>
                  <a:srgbClr val="000000"/>
                </a:solidFill>
              </a:rPr>
              <a:t>lookup_vector</a:t>
            </a:r>
            <a:r>
              <a:rPr lang="en-US" altLang="zh-CN" sz="2000" dirty="0">
                <a:solidFill>
                  <a:srgbClr val="000000"/>
                </a:solidFill>
              </a:rPr>
              <a:t>  </a:t>
            </a:r>
            <a:r>
              <a:rPr lang="zh-CN" altLang="en-US" sz="2000" dirty="0">
                <a:solidFill>
                  <a:srgbClr val="000000"/>
                </a:solidFill>
              </a:rPr>
              <a:t>必需。只包含一行或一列的区域。</a:t>
            </a:r>
            <a:r>
              <a:rPr lang="en-US" altLang="zh-CN" sz="2000" dirty="0" err="1">
                <a:solidFill>
                  <a:srgbClr val="000000"/>
                </a:solidFill>
              </a:rPr>
              <a:t>lookup_vector</a:t>
            </a:r>
            <a:r>
              <a:rPr lang="en-US" altLang="zh-CN" sz="2000" dirty="0">
                <a:solidFill>
                  <a:srgbClr val="000000"/>
                </a:solidFill>
              </a:rPr>
              <a:t> </a:t>
            </a:r>
            <a:r>
              <a:rPr lang="zh-CN" altLang="en-US" sz="2000" dirty="0">
                <a:solidFill>
                  <a:srgbClr val="000000"/>
                </a:solidFill>
              </a:rPr>
              <a:t>中的值可以是文本、数字或逻辑值</a:t>
            </a:r>
            <a:r>
              <a:rPr lang="zh-CN" altLang="en-US" sz="2000" dirty="0" smtClean="0">
                <a:solidFill>
                  <a:srgbClr val="000000"/>
                </a:solidFill>
              </a:rPr>
              <a:t>。</a:t>
            </a:r>
            <a:endParaRPr lang="en-US" altLang="zh-CN" sz="2000" dirty="0" smtClean="0">
              <a:solidFill>
                <a:srgbClr val="000000"/>
              </a:solidFill>
            </a:endParaRPr>
          </a:p>
          <a:p>
            <a:pPr marL="800100" lvl="1" indent="-342900">
              <a:lnSpc>
                <a:spcPct val="150000"/>
              </a:lnSpc>
              <a:buFont typeface="Arial" panose="020B0604020202020204" pitchFamily="34" charset="0"/>
              <a:buChar char="•"/>
            </a:pPr>
            <a:r>
              <a:rPr lang="en-US" altLang="zh-CN" sz="2000" dirty="0" err="1">
                <a:solidFill>
                  <a:srgbClr val="000000"/>
                </a:solidFill>
              </a:rPr>
              <a:t>result_vector</a:t>
            </a:r>
            <a:r>
              <a:rPr lang="en-US" altLang="zh-CN" sz="2000" dirty="0">
                <a:solidFill>
                  <a:srgbClr val="000000"/>
                </a:solidFill>
              </a:rPr>
              <a:t>  </a:t>
            </a:r>
            <a:r>
              <a:rPr lang="zh-CN" altLang="en-US" sz="2000" dirty="0">
                <a:solidFill>
                  <a:srgbClr val="000000"/>
                </a:solidFill>
              </a:rPr>
              <a:t>可选。只包含一行或一列的区域。</a:t>
            </a:r>
            <a:r>
              <a:rPr lang="en-US" altLang="zh-CN" sz="2000" dirty="0" err="1">
                <a:solidFill>
                  <a:srgbClr val="000000"/>
                </a:solidFill>
              </a:rPr>
              <a:t>result_vector</a:t>
            </a:r>
            <a:r>
              <a:rPr lang="en-US" altLang="zh-CN" sz="2000" dirty="0">
                <a:solidFill>
                  <a:srgbClr val="000000"/>
                </a:solidFill>
              </a:rPr>
              <a:t> </a:t>
            </a:r>
            <a:r>
              <a:rPr lang="zh-CN" altLang="en-US" sz="2000" dirty="0">
                <a:solidFill>
                  <a:srgbClr val="000000"/>
                </a:solidFill>
              </a:rPr>
              <a:t>参数必须与 </a:t>
            </a:r>
            <a:r>
              <a:rPr lang="en-US" altLang="zh-CN" sz="2000" dirty="0" err="1">
                <a:solidFill>
                  <a:srgbClr val="000000"/>
                </a:solidFill>
              </a:rPr>
              <a:t>lookup_vector</a:t>
            </a:r>
            <a:r>
              <a:rPr lang="en-US" altLang="zh-CN" sz="2000" dirty="0">
                <a:solidFill>
                  <a:srgbClr val="000000"/>
                </a:solidFill>
              </a:rPr>
              <a:t> </a:t>
            </a:r>
            <a:r>
              <a:rPr lang="zh-CN" altLang="en-US" sz="2000" dirty="0">
                <a:solidFill>
                  <a:srgbClr val="000000"/>
                </a:solidFill>
              </a:rPr>
              <a:t>大小相同。</a:t>
            </a:r>
            <a:endParaRPr lang="en-US" altLang="zh-CN" sz="2000" dirty="0" smtClean="0">
              <a:solidFill>
                <a:srgbClr val="000000"/>
              </a:solidFill>
            </a:endParaRPr>
          </a:p>
        </p:txBody>
      </p:sp>
      <p:sp>
        <p:nvSpPr>
          <p:cNvPr id="24" name="矩形 23"/>
          <p:cNvSpPr/>
          <p:nvPr/>
        </p:nvSpPr>
        <p:spPr>
          <a:xfrm>
            <a:off x="3680360" y="1973372"/>
            <a:ext cx="5068104" cy="553998"/>
          </a:xfrm>
          <a:prstGeom prst="rect">
            <a:avLst/>
          </a:prstGeom>
        </p:spPr>
        <p:txBody>
          <a:bodyPr wrap="square">
            <a:spAutoFit/>
          </a:bodyPr>
          <a:lstStyle/>
          <a:p>
            <a:pPr>
              <a:lnSpc>
                <a:spcPct val="150000"/>
              </a:lnSpc>
            </a:pPr>
            <a:r>
              <a:rPr lang="zh-CN" altLang="en-US" sz="2000" b="1" i="1" dirty="0">
                <a:solidFill>
                  <a:srgbClr val="FF0000"/>
                </a:solidFill>
              </a:rPr>
              <a:t>按查找的内容返回指定的值</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7" name="Group 63"/>
          <p:cNvGrpSpPr/>
          <p:nvPr/>
        </p:nvGrpSpPr>
        <p:grpSpPr bwMode="auto">
          <a:xfrm>
            <a:off x="251520" y="1196208"/>
            <a:ext cx="381000" cy="381000"/>
            <a:chOff x="2078" y="1680"/>
            <a:chExt cx="1615" cy="1615"/>
          </a:xfrm>
        </p:grpSpPr>
        <p:sp>
          <p:nvSpPr>
            <p:cNvPr id="8" name="Oval 6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p>
              <a:endParaRPr lang="zh-CN" altLang="en-US">
                <a:solidFill>
                  <a:srgbClr val="000000"/>
                </a:solidFill>
              </a:endParaRPr>
            </a:p>
          </p:txBody>
        </p:sp>
        <p:sp>
          <p:nvSpPr>
            <p:cNvPr id="9" name="Oval 6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solidFill>
                  <a:srgbClr val="000000"/>
                </a:solidFill>
              </a:endParaRPr>
            </a:p>
          </p:txBody>
        </p:sp>
        <p:sp>
          <p:nvSpPr>
            <p:cNvPr id="10" name="Oval 66"/>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solidFill>
                  <a:srgbClr val="000000"/>
                </a:solidFill>
              </a:endParaRPr>
            </a:p>
          </p:txBody>
        </p:sp>
        <p:sp>
          <p:nvSpPr>
            <p:cNvPr id="11" name="Oval 67"/>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p>
              <a:endParaRPr lang="zh-CN" altLang="en-US">
                <a:solidFill>
                  <a:srgbClr val="000000"/>
                </a:solidFill>
              </a:endParaRPr>
            </a:p>
          </p:txBody>
        </p:sp>
        <p:sp>
          <p:nvSpPr>
            <p:cNvPr id="12" name="Oval 68"/>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solidFill>
                  <a:srgbClr val="000000"/>
                </a:solidFill>
              </a:endParaRPr>
            </a:p>
          </p:txBody>
        </p:sp>
        <p:sp>
          <p:nvSpPr>
            <p:cNvPr id="13" name="Oval 69"/>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p>
              <a:endParaRPr lang="zh-CN" altLang="en-US">
                <a:solidFill>
                  <a:srgbClr val="000000"/>
                </a:solidFill>
              </a:endParaRPr>
            </a:p>
          </p:txBody>
        </p:sp>
      </p:grpSp>
      <p:sp>
        <p:nvSpPr>
          <p:cNvPr id="14" name="矩形 13"/>
          <p:cNvSpPr/>
          <p:nvPr/>
        </p:nvSpPr>
        <p:spPr>
          <a:xfrm>
            <a:off x="827584" y="980728"/>
            <a:ext cx="2709396" cy="654988"/>
          </a:xfrm>
          <a:prstGeom prst="rect">
            <a:avLst/>
          </a:prstGeom>
        </p:spPr>
        <p:txBody>
          <a:bodyPr wrap="none">
            <a:spAutoFit/>
          </a:bodyPr>
          <a:lstStyle/>
          <a:p>
            <a:pPr>
              <a:lnSpc>
                <a:spcPct val="150000"/>
              </a:lnSpc>
            </a:pPr>
            <a:r>
              <a:rPr lang="zh-CN" altLang="en-US" sz="2800" b="1" dirty="0">
                <a:solidFill>
                  <a:srgbClr val="000000"/>
                </a:solidFill>
              </a:rPr>
              <a:t>查找与引用函数</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3" name="矩形 22"/>
          <p:cNvSpPr/>
          <p:nvPr/>
        </p:nvSpPr>
        <p:spPr>
          <a:xfrm>
            <a:off x="0" y="1916832"/>
            <a:ext cx="9036496" cy="397031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400" b="1" dirty="0" smtClean="0">
                <a:solidFill>
                  <a:srgbClr val="000000"/>
                </a:solidFill>
              </a:rPr>
              <a:t>HLOOKUP</a:t>
            </a:r>
            <a:r>
              <a:rPr lang="zh-CN" altLang="en-US" sz="2400" b="1" dirty="0" smtClean="0">
                <a:solidFill>
                  <a:srgbClr val="000000"/>
                </a:solidFill>
              </a:rPr>
              <a:t>函数语法：</a:t>
            </a:r>
            <a:endParaRPr lang="en-US" altLang="zh-CN" sz="2400" b="1" dirty="0" smtClean="0">
              <a:solidFill>
                <a:srgbClr val="000000"/>
              </a:solidFill>
            </a:endParaRPr>
          </a:p>
          <a:p>
            <a:pPr lvl="1">
              <a:lnSpc>
                <a:spcPct val="150000"/>
              </a:lnSpc>
            </a:pPr>
            <a:r>
              <a:rPr lang="en-US" altLang="zh-CN" sz="2400" dirty="0">
                <a:solidFill>
                  <a:srgbClr val="000000"/>
                </a:solidFill>
              </a:rPr>
              <a:t>HLOOKUP(</a:t>
            </a:r>
            <a:r>
              <a:rPr lang="en-US" altLang="zh-CN" sz="2000" dirty="0" err="1">
                <a:solidFill>
                  <a:srgbClr val="000000"/>
                </a:solidFill>
              </a:rPr>
              <a:t>lookup_value</a:t>
            </a:r>
            <a:r>
              <a:rPr lang="en-US" altLang="zh-CN" sz="2000" dirty="0">
                <a:solidFill>
                  <a:srgbClr val="000000"/>
                </a:solidFill>
              </a:rPr>
              <a:t>, </a:t>
            </a:r>
            <a:r>
              <a:rPr lang="en-US" altLang="zh-CN" sz="2000" dirty="0" err="1">
                <a:solidFill>
                  <a:srgbClr val="000000"/>
                </a:solidFill>
              </a:rPr>
              <a:t>table_array</a:t>
            </a:r>
            <a:r>
              <a:rPr lang="en-US" altLang="zh-CN" sz="2000" dirty="0">
                <a:solidFill>
                  <a:srgbClr val="000000"/>
                </a:solidFill>
              </a:rPr>
              <a:t>, </a:t>
            </a:r>
            <a:r>
              <a:rPr lang="en-US" altLang="zh-CN" sz="2000" dirty="0" err="1">
                <a:solidFill>
                  <a:srgbClr val="000000"/>
                </a:solidFill>
              </a:rPr>
              <a:t>row_index_num</a:t>
            </a:r>
            <a:r>
              <a:rPr lang="en-US" altLang="zh-CN" sz="2000" dirty="0">
                <a:solidFill>
                  <a:srgbClr val="000000"/>
                </a:solidFill>
              </a:rPr>
              <a:t>, [</a:t>
            </a:r>
            <a:r>
              <a:rPr lang="en-US" altLang="zh-CN" sz="2000" dirty="0" err="1">
                <a:solidFill>
                  <a:srgbClr val="000000"/>
                </a:solidFill>
              </a:rPr>
              <a:t>range_lookup</a:t>
            </a:r>
            <a:r>
              <a:rPr lang="en-US" altLang="zh-CN" sz="2000" dirty="0" smtClean="0">
                <a:solidFill>
                  <a:srgbClr val="000000"/>
                </a:solidFill>
              </a:rPr>
              <a:t>]</a:t>
            </a:r>
            <a:r>
              <a:rPr lang="en-US" altLang="zh-CN" sz="2400" dirty="0" smtClean="0">
                <a:solidFill>
                  <a:srgbClr val="000000"/>
                </a:solidFill>
              </a:rPr>
              <a:t>)</a:t>
            </a:r>
          </a:p>
          <a:p>
            <a:pPr marL="800100" lvl="1" indent="-342900">
              <a:lnSpc>
                <a:spcPct val="150000"/>
              </a:lnSpc>
              <a:buFont typeface="Arial" panose="020B0604020202020204" pitchFamily="34" charset="0"/>
              <a:buChar char="•"/>
            </a:pPr>
            <a:r>
              <a:rPr lang="en-US" altLang="zh-CN" sz="2000" dirty="0" err="1">
                <a:solidFill>
                  <a:srgbClr val="000000"/>
                </a:solidFill>
              </a:rPr>
              <a:t>Lookup_value</a:t>
            </a:r>
            <a:r>
              <a:rPr lang="en-US" altLang="zh-CN" sz="2000" dirty="0">
                <a:solidFill>
                  <a:srgbClr val="000000"/>
                </a:solidFill>
              </a:rPr>
              <a:t>  </a:t>
            </a:r>
            <a:r>
              <a:rPr lang="zh-CN" altLang="en-US" sz="2000" dirty="0">
                <a:solidFill>
                  <a:srgbClr val="000000"/>
                </a:solidFill>
              </a:rPr>
              <a:t>必需。需要在表的第一行中进行查找的数值</a:t>
            </a:r>
            <a:r>
              <a:rPr lang="zh-CN" altLang="en-US" sz="2000" dirty="0" smtClean="0">
                <a:solidFill>
                  <a:srgbClr val="000000"/>
                </a:solidFill>
              </a:rPr>
              <a:t>。</a:t>
            </a:r>
            <a:endParaRPr lang="en-US" altLang="zh-CN" sz="2000" dirty="0" smtClean="0">
              <a:solidFill>
                <a:srgbClr val="000000"/>
              </a:solidFill>
            </a:endParaRPr>
          </a:p>
          <a:p>
            <a:pPr marL="800100" lvl="1" indent="-342900">
              <a:lnSpc>
                <a:spcPct val="150000"/>
              </a:lnSpc>
              <a:buFont typeface="Arial" panose="020B0604020202020204" pitchFamily="34" charset="0"/>
              <a:buChar char="•"/>
            </a:pPr>
            <a:r>
              <a:rPr lang="en-US" altLang="zh-CN" sz="2000" dirty="0" err="1">
                <a:solidFill>
                  <a:srgbClr val="000000"/>
                </a:solidFill>
              </a:rPr>
              <a:t>Table_array</a:t>
            </a:r>
            <a:r>
              <a:rPr lang="en-US" altLang="zh-CN" sz="2000" dirty="0">
                <a:solidFill>
                  <a:srgbClr val="000000"/>
                </a:solidFill>
              </a:rPr>
              <a:t>  </a:t>
            </a:r>
            <a:r>
              <a:rPr lang="zh-CN" altLang="en-US" sz="2000" dirty="0">
                <a:solidFill>
                  <a:srgbClr val="000000"/>
                </a:solidFill>
              </a:rPr>
              <a:t>必需。需要在其中查找数据的信息表。使用对区域或区域名称的引用</a:t>
            </a:r>
            <a:r>
              <a:rPr lang="zh-CN" altLang="en-US" sz="2000" dirty="0" smtClean="0">
                <a:solidFill>
                  <a:srgbClr val="000000"/>
                </a:solidFill>
              </a:rPr>
              <a:t>。</a:t>
            </a:r>
            <a:endParaRPr lang="en-US" altLang="zh-CN" sz="2000" dirty="0" smtClean="0">
              <a:solidFill>
                <a:srgbClr val="000000"/>
              </a:solidFill>
            </a:endParaRPr>
          </a:p>
          <a:p>
            <a:pPr marL="800100" lvl="1" indent="-342900">
              <a:lnSpc>
                <a:spcPct val="150000"/>
              </a:lnSpc>
              <a:buFont typeface="Arial" panose="020B0604020202020204" pitchFamily="34" charset="0"/>
              <a:buChar char="•"/>
            </a:pPr>
            <a:r>
              <a:rPr lang="en-US" altLang="zh-CN" sz="2000" dirty="0" err="1">
                <a:solidFill>
                  <a:srgbClr val="000000"/>
                </a:solidFill>
              </a:rPr>
              <a:t>Row_index_num</a:t>
            </a:r>
            <a:r>
              <a:rPr lang="en-US" altLang="zh-CN" sz="2000" dirty="0">
                <a:solidFill>
                  <a:srgbClr val="000000"/>
                </a:solidFill>
              </a:rPr>
              <a:t>  </a:t>
            </a:r>
            <a:r>
              <a:rPr lang="zh-CN" altLang="en-US" sz="2000" dirty="0">
                <a:solidFill>
                  <a:srgbClr val="000000"/>
                </a:solidFill>
              </a:rPr>
              <a:t>必需。</a:t>
            </a:r>
            <a:r>
              <a:rPr lang="en-US" altLang="zh-CN" sz="2000" dirty="0" err="1">
                <a:solidFill>
                  <a:srgbClr val="000000"/>
                </a:solidFill>
              </a:rPr>
              <a:t>table_array</a:t>
            </a:r>
            <a:r>
              <a:rPr lang="en-US" altLang="zh-CN" sz="2000" dirty="0">
                <a:solidFill>
                  <a:srgbClr val="000000"/>
                </a:solidFill>
              </a:rPr>
              <a:t> </a:t>
            </a:r>
            <a:r>
              <a:rPr lang="zh-CN" altLang="en-US" sz="2000" dirty="0">
                <a:solidFill>
                  <a:srgbClr val="000000"/>
                </a:solidFill>
              </a:rPr>
              <a:t>中待返回的匹配值的行序号</a:t>
            </a:r>
            <a:r>
              <a:rPr lang="zh-CN" altLang="en-US" sz="2000" dirty="0" smtClean="0">
                <a:solidFill>
                  <a:srgbClr val="000000"/>
                </a:solidFill>
              </a:rPr>
              <a:t>。</a:t>
            </a:r>
            <a:endParaRPr lang="en-US" altLang="zh-CN" sz="2000" dirty="0" smtClean="0">
              <a:solidFill>
                <a:srgbClr val="000000"/>
              </a:solidFill>
            </a:endParaRPr>
          </a:p>
          <a:p>
            <a:pPr marL="800100" lvl="1" indent="-342900">
              <a:lnSpc>
                <a:spcPct val="150000"/>
              </a:lnSpc>
              <a:buFont typeface="Arial" panose="020B0604020202020204" pitchFamily="34" charset="0"/>
              <a:buChar char="•"/>
            </a:pPr>
            <a:r>
              <a:rPr lang="en-US" altLang="zh-CN" sz="2000" dirty="0" err="1">
                <a:solidFill>
                  <a:srgbClr val="000000"/>
                </a:solidFill>
              </a:rPr>
              <a:t>Range_lookup</a:t>
            </a:r>
            <a:r>
              <a:rPr lang="en-US" altLang="zh-CN" sz="2000" dirty="0">
                <a:solidFill>
                  <a:srgbClr val="000000"/>
                </a:solidFill>
              </a:rPr>
              <a:t>  </a:t>
            </a:r>
            <a:r>
              <a:rPr lang="zh-CN" altLang="en-US" sz="2000" dirty="0">
                <a:solidFill>
                  <a:srgbClr val="000000"/>
                </a:solidFill>
              </a:rPr>
              <a:t>可选。一逻辑值，指明函数 </a:t>
            </a:r>
            <a:r>
              <a:rPr lang="en-US" altLang="zh-CN" sz="2000" dirty="0">
                <a:solidFill>
                  <a:srgbClr val="000000"/>
                </a:solidFill>
              </a:rPr>
              <a:t>HLOOKUP </a:t>
            </a:r>
            <a:r>
              <a:rPr lang="zh-CN" altLang="en-US" sz="2000" dirty="0">
                <a:solidFill>
                  <a:srgbClr val="000000"/>
                </a:solidFill>
              </a:rPr>
              <a:t>查找时是精确匹配，还是近似匹配。</a:t>
            </a:r>
            <a:endParaRPr lang="en-US" altLang="zh-CN" sz="2000" dirty="0" smtClean="0">
              <a:solidFill>
                <a:srgbClr val="000000"/>
              </a:solidFill>
            </a:endParaRPr>
          </a:p>
        </p:txBody>
      </p:sp>
      <p:sp>
        <p:nvSpPr>
          <p:cNvPr id="24" name="矩形 23"/>
          <p:cNvSpPr/>
          <p:nvPr/>
        </p:nvSpPr>
        <p:spPr>
          <a:xfrm>
            <a:off x="3680360" y="1973372"/>
            <a:ext cx="5068104" cy="494238"/>
          </a:xfrm>
          <a:prstGeom prst="rect">
            <a:avLst/>
          </a:prstGeom>
        </p:spPr>
        <p:txBody>
          <a:bodyPr wrap="square">
            <a:spAutoFit/>
          </a:bodyPr>
          <a:lstStyle/>
          <a:p>
            <a:pPr>
              <a:lnSpc>
                <a:spcPct val="150000"/>
              </a:lnSpc>
            </a:pPr>
            <a:r>
              <a:rPr lang="zh-CN" altLang="en-US" sz="2000" b="1" i="1" dirty="0">
                <a:solidFill>
                  <a:srgbClr val="FF0000"/>
                </a:solidFill>
              </a:rPr>
              <a:t>查找数组的首行，并返回指定单元格的值</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主题">
  <a:themeElements>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9_Office 主题">
  <a:themeElements>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Office 主题">
  <a:themeElements>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5_Office 主题">
  <a:themeElements>
    <a:clrScheme name="自定义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00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Office 主题">
  <a:themeElements>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9933"/>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6178</Words>
  <Application>Microsoft Office PowerPoint</Application>
  <PresentationFormat>On-screen Show (4:3)</PresentationFormat>
  <Paragraphs>519</Paragraphs>
  <Slides>101</Slides>
  <Notes>99</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101</vt:i4>
      </vt:variant>
    </vt:vector>
  </HeadingPairs>
  <TitlesOfParts>
    <vt:vector size="117" baseType="lpstr">
      <vt:lpstr>Arial Unicode MS</vt:lpstr>
      <vt:lpstr>黑体</vt:lpstr>
      <vt:lpstr>宋体</vt:lpstr>
      <vt:lpstr>Arial</vt:lpstr>
      <vt:lpstr>Calibri</vt:lpstr>
      <vt:lpstr>Times New Roman</vt:lpstr>
      <vt:lpstr>Wingdings</vt:lpstr>
      <vt:lpstr>Office 主题</vt:lpstr>
      <vt:lpstr>2_Office 主题</vt:lpstr>
      <vt:lpstr>3_Office 主题</vt:lpstr>
      <vt:lpstr>4_Office 主题</vt:lpstr>
      <vt:lpstr>5_Office 主题</vt:lpstr>
      <vt:lpstr>19_Office 主题</vt:lpstr>
      <vt:lpstr>1_Office 主题</vt:lpstr>
      <vt:lpstr>15_Office 主题</vt:lpstr>
      <vt:lpstr>6_Office 主题</vt:lpstr>
      <vt:lpstr>PowerPoint Presentation</vt:lpstr>
      <vt:lpstr>第6章 Excel2016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www.ruideppt.net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锐得PPT模板</dc:title>
  <dc:creator>北京锐得PPT</dc:creator>
  <cp:lastModifiedBy>PC</cp:lastModifiedBy>
  <cp:revision>1301</cp:revision>
  <dcterms:created xsi:type="dcterms:W3CDTF">2018-11-17T03:00:04Z</dcterms:created>
  <dcterms:modified xsi:type="dcterms:W3CDTF">2022-12-02T04:23:04Z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