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45"/>
  </p:notesMasterIdLst>
  <p:sldIdLst>
    <p:sldId id="256" r:id="rId6"/>
    <p:sldId id="630" r:id="rId7"/>
    <p:sldId id="633" r:id="rId8"/>
    <p:sldId id="631" r:id="rId9"/>
    <p:sldId id="632" r:id="rId10"/>
    <p:sldId id="659" r:id="rId11"/>
    <p:sldId id="706" r:id="rId12"/>
    <p:sldId id="708" r:id="rId13"/>
    <p:sldId id="710" r:id="rId14"/>
    <p:sldId id="636" r:id="rId15"/>
    <p:sldId id="637" r:id="rId16"/>
    <p:sldId id="638" r:id="rId17"/>
    <p:sldId id="639" r:id="rId18"/>
    <p:sldId id="640" r:id="rId19"/>
    <p:sldId id="641" r:id="rId20"/>
    <p:sldId id="642" r:id="rId21"/>
    <p:sldId id="643" r:id="rId22"/>
    <p:sldId id="644" r:id="rId23"/>
    <p:sldId id="646" r:id="rId24"/>
    <p:sldId id="647" r:id="rId25"/>
    <p:sldId id="648" r:id="rId26"/>
    <p:sldId id="649" r:id="rId27"/>
    <p:sldId id="650" r:id="rId28"/>
    <p:sldId id="651" r:id="rId29"/>
    <p:sldId id="652" r:id="rId30"/>
    <p:sldId id="653" r:id="rId31"/>
    <p:sldId id="709" r:id="rId32"/>
    <p:sldId id="670" r:id="rId33"/>
    <p:sldId id="671" r:id="rId34"/>
    <p:sldId id="672" r:id="rId35"/>
    <p:sldId id="674" r:id="rId36"/>
    <p:sldId id="673" r:id="rId37"/>
    <p:sldId id="675" r:id="rId38"/>
    <p:sldId id="712" r:id="rId39"/>
    <p:sldId id="676" r:id="rId40"/>
    <p:sldId id="677" r:id="rId41"/>
    <p:sldId id="678" r:id="rId42"/>
    <p:sldId id="679" r:id="rId43"/>
    <p:sldId id="680" r:id="rId4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83C1F9"/>
    <a:srgbClr val="A1C9ED"/>
    <a:srgbClr val="333333"/>
    <a:srgbClr val="5F5F5F"/>
    <a:srgbClr val="808080"/>
    <a:srgbClr val="B2B2B2"/>
    <a:srgbClr val="47721C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7" autoAdjust="0"/>
    <p:restoredTop sz="87392" autoAdjust="0"/>
  </p:normalViewPr>
  <p:slideViewPr>
    <p:cSldViewPr>
      <p:cViewPr varScale="1">
        <p:scale>
          <a:sx n="80" d="100"/>
          <a:sy n="80" d="100"/>
        </p:scale>
        <p:origin x="199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718DE3E-B2D6-481E-B131-7C0E0CA60837}" type="datetimeFigureOut">
              <a:rPr lang="zh-CN" altLang="en-US"/>
              <a:t>2022/12/8</a:t>
            </a:fld>
            <a:endParaRPr lang="en-US" altLang="zh-CN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E8161D4-FAB3-45DB-BE64-76453F657AC5}" type="slidenum">
              <a:rPr lang="zh-CN" altLang="en-US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55308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6764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161D4-FAB3-45DB-BE64-76453F657AC5}" type="slidenum">
              <a:rPr lang="zh-CN" altLang="en-US" smtClean="0">
                <a:solidFill>
                  <a:prstClr val="black"/>
                </a:solidFill>
              </a:rPr>
              <a:t>10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16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161D4-FAB3-45DB-BE64-76453F657AC5}" type="slidenum">
              <a:rPr lang="zh-CN" altLang="en-US" smtClean="0">
                <a:solidFill>
                  <a:prstClr val="black"/>
                </a:solidFill>
              </a:rPr>
              <a:t>11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582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161D4-FAB3-45DB-BE64-76453F657AC5}" type="slidenum">
              <a:rPr lang="zh-CN" altLang="en-US" smtClean="0">
                <a:solidFill>
                  <a:prstClr val="black"/>
                </a:solidFill>
              </a:rPr>
              <a:t>12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527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161D4-FAB3-45DB-BE64-76453F657AC5}" type="slidenum">
              <a:rPr lang="zh-CN" altLang="en-US" smtClean="0">
                <a:solidFill>
                  <a:prstClr val="black"/>
                </a:solidFill>
              </a:rPr>
              <a:t>13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8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161D4-FAB3-45DB-BE64-76453F657AC5}" type="slidenum">
              <a:rPr lang="zh-CN" altLang="en-US" smtClean="0">
                <a:solidFill>
                  <a:prstClr val="black"/>
                </a:solidFill>
              </a:rPr>
              <a:t>14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572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161D4-FAB3-45DB-BE64-76453F657AC5}" type="slidenum">
              <a:rPr lang="zh-CN" altLang="en-US" smtClean="0">
                <a:solidFill>
                  <a:prstClr val="black"/>
                </a:solidFill>
              </a:rPr>
              <a:t>15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584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161D4-FAB3-45DB-BE64-76453F657AC5}" type="slidenum">
              <a:rPr lang="zh-CN" altLang="en-US" smtClean="0">
                <a:solidFill>
                  <a:prstClr val="black"/>
                </a:solidFill>
              </a:rPr>
              <a:t>16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491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161D4-FAB3-45DB-BE64-76453F657AC5}" type="slidenum">
              <a:rPr lang="zh-CN" altLang="en-US" smtClean="0">
                <a:solidFill>
                  <a:prstClr val="black"/>
                </a:solidFill>
              </a:rPr>
              <a:t>17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093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161D4-FAB3-45DB-BE64-76453F657AC5}" type="slidenum">
              <a:rPr lang="zh-CN" altLang="en-US" smtClean="0">
                <a:solidFill>
                  <a:prstClr val="black"/>
                </a:solidFill>
              </a:rPr>
              <a:t>18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7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161D4-FAB3-45DB-BE64-76453F657AC5}" type="slidenum">
              <a:rPr lang="zh-CN" altLang="en-US" smtClean="0">
                <a:solidFill>
                  <a:prstClr val="black"/>
                </a:solidFill>
              </a:rPr>
              <a:t>19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890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161D4-FAB3-45DB-BE64-76453F657AC5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051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161D4-FAB3-45DB-BE64-76453F657AC5}" type="slidenum">
              <a:rPr lang="zh-CN" altLang="en-US" smtClean="0">
                <a:solidFill>
                  <a:prstClr val="black"/>
                </a:solidFill>
              </a:rPr>
              <a:t>20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418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161D4-FAB3-45DB-BE64-76453F657AC5}" type="slidenum">
              <a:rPr lang="zh-CN" altLang="en-US" smtClean="0">
                <a:solidFill>
                  <a:prstClr val="black"/>
                </a:solidFill>
              </a:rPr>
              <a:t>21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971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161D4-FAB3-45DB-BE64-76453F657AC5}" type="slidenum">
              <a:rPr lang="zh-CN" altLang="en-US" smtClean="0">
                <a:solidFill>
                  <a:prstClr val="black"/>
                </a:solidFill>
              </a:rPr>
              <a:t>22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8925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161D4-FAB3-45DB-BE64-76453F657AC5}" type="slidenum">
              <a:rPr lang="zh-CN" altLang="en-US" smtClean="0">
                <a:solidFill>
                  <a:prstClr val="black"/>
                </a:solidFill>
              </a:rPr>
              <a:t>23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5018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161D4-FAB3-45DB-BE64-76453F657AC5}" type="slidenum">
              <a:rPr lang="zh-CN" altLang="en-US" smtClean="0">
                <a:solidFill>
                  <a:prstClr val="black"/>
                </a:solidFill>
              </a:rPr>
              <a:t>24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9432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161D4-FAB3-45DB-BE64-76453F657AC5}" type="slidenum">
              <a:rPr lang="zh-CN" altLang="en-US" smtClean="0">
                <a:solidFill>
                  <a:prstClr val="black"/>
                </a:solidFill>
              </a:rPr>
              <a:t>25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8765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161D4-FAB3-45DB-BE64-76453F657AC5}" type="slidenum">
              <a:rPr lang="zh-CN" altLang="en-US" smtClean="0">
                <a:solidFill>
                  <a:prstClr val="black"/>
                </a:solidFill>
              </a:rPr>
              <a:t>26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6310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161D4-FAB3-45DB-BE64-76453F657AC5}" type="slidenum">
              <a:rPr lang="zh-CN" altLang="en-US" smtClean="0">
                <a:solidFill>
                  <a:prstClr val="black"/>
                </a:solidFill>
              </a:rPr>
              <a:t>27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6560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161D4-FAB3-45DB-BE64-76453F657AC5}" type="slidenum">
              <a:rPr lang="zh-CN" altLang="en-US" smtClean="0">
                <a:solidFill>
                  <a:prstClr val="black"/>
                </a:solidFill>
              </a:rPr>
              <a:t>28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0946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161D4-FAB3-45DB-BE64-76453F657AC5}" type="slidenum">
              <a:rPr lang="zh-CN" altLang="en-US" smtClean="0">
                <a:solidFill>
                  <a:prstClr val="black"/>
                </a:solidFill>
              </a:rPr>
              <a:t>29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94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161D4-FAB3-45DB-BE64-76453F657AC5}" type="slidenum">
              <a:rPr lang="zh-CN" altLang="en-US" smtClean="0">
                <a:solidFill>
                  <a:prstClr val="black"/>
                </a:solidFill>
              </a:rPr>
              <a:t>3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7952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161D4-FAB3-45DB-BE64-76453F657AC5}" type="slidenum">
              <a:rPr lang="zh-CN" altLang="en-US" smtClean="0">
                <a:solidFill>
                  <a:prstClr val="black"/>
                </a:solidFill>
              </a:rPr>
              <a:t>30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2633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161D4-FAB3-45DB-BE64-76453F657AC5}" type="slidenum">
              <a:rPr lang="zh-CN" altLang="en-US" smtClean="0">
                <a:solidFill>
                  <a:prstClr val="black"/>
                </a:solidFill>
              </a:rPr>
              <a:t>31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8675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161D4-FAB3-45DB-BE64-76453F657AC5}" type="slidenum">
              <a:rPr lang="zh-CN" altLang="en-US" smtClean="0">
                <a:solidFill>
                  <a:prstClr val="black"/>
                </a:solidFill>
              </a:rPr>
              <a:t>32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7642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161D4-FAB3-45DB-BE64-76453F657AC5}" type="slidenum">
              <a:rPr lang="zh-CN" altLang="en-US" smtClean="0">
                <a:solidFill>
                  <a:prstClr val="black"/>
                </a:solidFill>
              </a:rPr>
              <a:t>33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2269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161D4-FAB3-45DB-BE64-76453F657AC5}" type="slidenum">
              <a:rPr lang="zh-CN" altLang="en-US" smtClean="0">
                <a:solidFill>
                  <a:prstClr val="black"/>
                </a:solidFill>
              </a:rPr>
              <a:t>34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2880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161D4-FAB3-45DB-BE64-76453F657AC5}" type="slidenum">
              <a:rPr lang="zh-CN" altLang="en-US" smtClean="0">
                <a:solidFill>
                  <a:prstClr val="black"/>
                </a:solidFill>
              </a:rPr>
              <a:t>35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5375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161D4-FAB3-45DB-BE64-76453F657AC5}" type="slidenum">
              <a:rPr lang="zh-CN" altLang="en-US" smtClean="0">
                <a:solidFill>
                  <a:prstClr val="black"/>
                </a:solidFill>
              </a:rPr>
              <a:t>36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683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161D4-FAB3-45DB-BE64-76453F657AC5}" type="slidenum">
              <a:rPr lang="zh-CN" altLang="en-US" smtClean="0">
                <a:solidFill>
                  <a:prstClr val="black"/>
                </a:solidFill>
              </a:rPr>
              <a:t>37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7054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161D4-FAB3-45DB-BE64-76453F657AC5}" type="slidenum">
              <a:rPr lang="zh-CN" altLang="en-US" smtClean="0">
                <a:solidFill>
                  <a:prstClr val="black"/>
                </a:solidFill>
              </a:rPr>
              <a:t>38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6753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161D4-FAB3-45DB-BE64-76453F657AC5}" type="slidenum">
              <a:rPr lang="zh-CN" altLang="en-US" smtClean="0">
                <a:solidFill>
                  <a:prstClr val="black"/>
                </a:solidFill>
              </a:rPr>
              <a:t>39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815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161D4-FAB3-45DB-BE64-76453F657AC5}" type="slidenum">
              <a:rPr lang="zh-CN" altLang="en-US" smtClean="0">
                <a:solidFill>
                  <a:prstClr val="black"/>
                </a:solidFill>
              </a:rPr>
              <a:t>4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5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161D4-FAB3-45DB-BE64-76453F657AC5}" type="slidenum">
              <a:rPr lang="zh-CN" altLang="en-US" smtClean="0">
                <a:solidFill>
                  <a:prstClr val="black"/>
                </a:solidFill>
              </a:rPr>
              <a:t>5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467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161D4-FAB3-45DB-BE64-76453F657AC5}" type="slidenum">
              <a:rPr lang="zh-CN" altLang="en-US" smtClean="0">
                <a:solidFill>
                  <a:prstClr val="black"/>
                </a:solidFill>
              </a:rPr>
              <a:t>6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126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161D4-FAB3-45DB-BE64-76453F657AC5}" type="slidenum">
              <a:rPr lang="zh-CN" altLang="en-US" smtClean="0">
                <a:solidFill>
                  <a:prstClr val="black"/>
                </a:solidFill>
              </a:rPr>
              <a:t>7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469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161D4-FAB3-45DB-BE64-76453F657AC5}" type="slidenum">
              <a:rPr lang="zh-CN" altLang="en-US" smtClean="0">
                <a:solidFill>
                  <a:prstClr val="black"/>
                </a:solidFill>
              </a:rPr>
              <a:t>8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508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161D4-FAB3-45DB-BE64-76453F657AC5}" type="slidenum">
              <a:rPr lang="zh-CN" altLang="en-US" smtClean="0">
                <a:solidFill>
                  <a:prstClr val="black"/>
                </a:solidFill>
              </a:rPr>
              <a:t>9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970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标题占位符 1"/>
          <p:cNvSpPr>
            <a:spLocks noGrp="1"/>
          </p:cNvSpPr>
          <p:nvPr>
            <p:ph type="ctrTitle"/>
          </p:nvPr>
        </p:nvSpPr>
        <p:spPr>
          <a:xfrm>
            <a:off x="827088" y="4564063"/>
            <a:ext cx="7772400" cy="822325"/>
          </a:xfrm>
        </p:spPr>
        <p:txBody>
          <a:bodyPr/>
          <a:lstStyle>
            <a:lvl1pPr algn="r">
              <a:defRPr sz="3200" smtClean="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152579" name="文本占位符 2"/>
          <p:cNvSpPr>
            <a:spLocks noGrp="1"/>
          </p:cNvSpPr>
          <p:nvPr>
            <p:ph type="subTitle" idx="1"/>
          </p:nvPr>
        </p:nvSpPr>
        <p:spPr>
          <a:xfrm>
            <a:off x="2195513" y="5383213"/>
            <a:ext cx="6400800" cy="817562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mtClean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2F9F8E-7C29-4D5C-841B-153533EC939C}" type="datetimeFigureOut">
              <a:rPr lang="zh-CN" altLang="en-US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038A313-DA29-42BC-80FE-8CD816E1079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026EA-B51F-415E-93BA-1A170AB5D695}" type="datetimeFigureOut">
              <a:rPr lang="zh-CN" altLang="en-US"/>
              <a:t>2022/12/8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D4AD4-92B2-4733-9B65-48C850BC364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CFA0B-DB62-4FF5-A3BC-65EEFAD6C5F7}" type="datetimeFigureOut">
              <a:rPr lang="zh-CN" altLang="en-US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23155-C8BF-40DD-9D04-00165719D81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3E449-6FCD-4160-9A89-4411EE7081F3}" type="datetimeFigureOut">
              <a:rPr lang="zh-CN" altLang="en-US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356EB-FDED-40DE-981C-BD0B47C7C6D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标题占位符 1"/>
          <p:cNvSpPr>
            <a:spLocks noGrp="1"/>
          </p:cNvSpPr>
          <p:nvPr>
            <p:ph type="ctrTitle"/>
          </p:nvPr>
        </p:nvSpPr>
        <p:spPr>
          <a:xfrm>
            <a:off x="827088" y="4564063"/>
            <a:ext cx="7772400" cy="822325"/>
          </a:xfrm>
        </p:spPr>
        <p:txBody>
          <a:bodyPr/>
          <a:lstStyle>
            <a:lvl1pPr algn="r">
              <a:defRPr sz="3200" smtClean="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152579" name="文本占位符 2"/>
          <p:cNvSpPr>
            <a:spLocks noGrp="1"/>
          </p:cNvSpPr>
          <p:nvPr>
            <p:ph type="subTitle" idx="1"/>
          </p:nvPr>
        </p:nvSpPr>
        <p:spPr>
          <a:xfrm>
            <a:off x="2195513" y="5383213"/>
            <a:ext cx="6400800" cy="817562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mtClean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2F9F8E-7C29-4D5C-841B-153533EC939C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2022/12/8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038A313-DA29-42BC-80FE-8CD816E10793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9559D-824E-42B5-8A55-3438A2AB6A5F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2022/12/8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736F8-E418-4168-A01D-88ED3C8AD0EE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42BC0-A0A1-4D33-932B-0A1F80581C39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2022/12/8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7166E-C551-4230-940E-CF4101401CCD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D917F-922F-481D-A403-E01F400023C3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2022/12/8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A3C1E-1B86-413A-90DD-A6B778BC250E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493BE-E78A-4877-9190-327359A1C8A1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2022/12/8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BD0FD-096B-42F9-90D6-CDCFB16A477C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4B482-3A9C-4B65-B09A-B927712F3A35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2022/12/8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DE305-BD4C-49D8-8AED-AAF088C5AE27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B3BF0-9CE5-40B8-985A-8B69BE4E47A2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2022/12/8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B63CF-77C3-4494-8F18-2A8A6BB4A12B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9559D-824E-42B5-8A55-3438A2AB6A5F}" type="datetimeFigureOut">
              <a:rPr lang="zh-CN" altLang="en-US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736F8-E418-4168-A01D-88ED3C8AD0E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13EC8-9A46-46E4-A59D-87DE823CB7E0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2022/12/8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EE3A6-ED0A-4A6E-93D6-20BAC78A8FCB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2A21A-DD7A-4ABE-BE40-7F66483383A4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2022/12/8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F1A24-9BBF-4CE4-9EC3-25C147B1AA32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026EA-B51F-415E-93BA-1A170AB5D695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2022/12/8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D4AD4-92B2-4733-9B65-48C850BC3644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CFA0B-DB62-4FF5-A3BC-65EEFAD6C5F7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2022/12/8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23155-C8BF-40DD-9D04-00165719D812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3E449-6FCD-4160-9A89-4411EE7081F3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2022/12/8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356EB-FDED-40DE-981C-BD0B47C7C6D1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标题占位符 1"/>
          <p:cNvSpPr>
            <a:spLocks noGrp="1"/>
          </p:cNvSpPr>
          <p:nvPr>
            <p:ph type="ctrTitle"/>
          </p:nvPr>
        </p:nvSpPr>
        <p:spPr>
          <a:xfrm>
            <a:off x="827088" y="4564063"/>
            <a:ext cx="7772400" cy="822325"/>
          </a:xfrm>
        </p:spPr>
        <p:txBody>
          <a:bodyPr/>
          <a:lstStyle>
            <a:lvl1pPr algn="r">
              <a:defRPr sz="3200" smtClean="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152579" name="文本占位符 2"/>
          <p:cNvSpPr>
            <a:spLocks noGrp="1"/>
          </p:cNvSpPr>
          <p:nvPr>
            <p:ph type="subTitle" idx="1"/>
          </p:nvPr>
        </p:nvSpPr>
        <p:spPr>
          <a:xfrm>
            <a:off x="2195513" y="5383213"/>
            <a:ext cx="6400800" cy="817562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mtClean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2F9F8E-7C29-4D5C-841B-153533EC939C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2022/12/8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038A313-DA29-42BC-80FE-8CD816E10793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9559D-824E-42B5-8A55-3438A2AB6A5F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2022/12/8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736F8-E418-4168-A01D-88ED3C8AD0EE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42BC0-A0A1-4D33-932B-0A1F80581C39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2022/12/8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7166E-C551-4230-940E-CF4101401CCD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D917F-922F-481D-A403-E01F400023C3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2022/12/8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A3C1E-1B86-413A-90DD-A6B778BC250E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493BE-E78A-4877-9190-327359A1C8A1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2022/12/8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BD0FD-096B-42F9-90D6-CDCFB16A477C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42BC0-A0A1-4D33-932B-0A1F80581C39}" type="datetimeFigureOut">
              <a:rPr lang="zh-CN" altLang="en-US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7166E-C551-4230-940E-CF4101401CC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4B482-3A9C-4B65-B09A-B927712F3A35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2022/12/8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DE305-BD4C-49D8-8AED-AAF088C5AE27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B3BF0-9CE5-40B8-985A-8B69BE4E47A2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2022/12/8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B63CF-77C3-4494-8F18-2A8A6BB4A12B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13EC8-9A46-46E4-A59D-87DE823CB7E0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2022/12/8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EE3A6-ED0A-4A6E-93D6-20BAC78A8FCB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2A21A-DD7A-4ABE-BE40-7F66483383A4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2022/12/8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F1A24-9BBF-4CE4-9EC3-25C147B1AA32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026EA-B51F-415E-93BA-1A170AB5D695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2022/12/8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D4AD4-92B2-4733-9B65-48C850BC3644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CFA0B-DB62-4FF5-A3BC-65EEFAD6C5F7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2022/12/8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23155-C8BF-40DD-9D04-00165719D812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3E449-6FCD-4160-9A89-4411EE7081F3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2022/12/8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356EB-FDED-40DE-981C-BD0B47C7C6D1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标题占位符 1"/>
          <p:cNvSpPr>
            <a:spLocks noGrp="1"/>
          </p:cNvSpPr>
          <p:nvPr>
            <p:ph type="ctrTitle"/>
          </p:nvPr>
        </p:nvSpPr>
        <p:spPr>
          <a:xfrm>
            <a:off x="827088" y="4564063"/>
            <a:ext cx="7772400" cy="822325"/>
          </a:xfrm>
        </p:spPr>
        <p:txBody>
          <a:bodyPr/>
          <a:lstStyle>
            <a:lvl1pPr algn="r">
              <a:defRPr sz="3200" smtClean="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152579" name="文本占位符 2"/>
          <p:cNvSpPr>
            <a:spLocks noGrp="1"/>
          </p:cNvSpPr>
          <p:nvPr>
            <p:ph type="subTitle" idx="1"/>
          </p:nvPr>
        </p:nvSpPr>
        <p:spPr>
          <a:xfrm>
            <a:off x="2195513" y="5383213"/>
            <a:ext cx="6400800" cy="817562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mtClean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2F9F8E-7C29-4D5C-841B-153533EC939C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2022/12/8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038A313-DA29-42BC-80FE-8CD816E10793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9559D-824E-42B5-8A55-3438A2AB6A5F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2022/12/8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736F8-E418-4168-A01D-88ED3C8AD0EE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42BC0-A0A1-4D33-932B-0A1F80581C39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2022/12/8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7166E-C551-4230-940E-CF4101401CCD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D917F-922F-481D-A403-E01F400023C3}" type="datetimeFigureOut">
              <a:rPr lang="zh-CN" altLang="en-US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A3C1E-1B86-413A-90DD-A6B778BC250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D917F-922F-481D-A403-E01F400023C3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2022/12/8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A3C1E-1B86-413A-90DD-A6B778BC250E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493BE-E78A-4877-9190-327359A1C8A1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2022/12/8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BD0FD-096B-42F9-90D6-CDCFB16A477C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4B482-3A9C-4B65-B09A-B927712F3A35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2022/12/8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DE305-BD4C-49D8-8AED-AAF088C5AE27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B3BF0-9CE5-40B8-985A-8B69BE4E47A2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2022/12/8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B63CF-77C3-4494-8F18-2A8A6BB4A12B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13EC8-9A46-46E4-A59D-87DE823CB7E0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2022/12/8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EE3A6-ED0A-4A6E-93D6-20BAC78A8FCB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2A21A-DD7A-4ABE-BE40-7F66483383A4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2022/12/8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F1A24-9BBF-4CE4-9EC3-25C147B1AA32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026EA-B51F-415E-93BA-1A170AB5D695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2022/12/8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D4AD4-92B2-4733-9B65-48C850BC3644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CFA0B-DB62-4FF5-A3BC-65EEFAD6C5F7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2022/12/8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23155-C8BF-40DD-9D04-00165719D812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3E449-6FCD-4160-9A89-4411EE7081F3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2022/12/8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356EB-FDED-40DE-981C-BD0B47C7C6D1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标题占位符 1"/>
          <p:cNvSpPr>
            <a:spLocks noGrp="1"/>
          </p:cNvSpPr>
          <p:nvPr>
            <p:ph type="ctrTitle"/>
          </p:nvPr>
        </p:nvSpPr>
        <p:spPr>
          <a:xfrm>
            <a:off x="827088" y="4564063"/>
            <a:ext cx="7772400" cy="822325"/>
          </a:xfrm>
        </p:spPr>
        <p:txBody>
          <a:bodyPr/>
          <a:lstStyle>
            <a:lvl1pPr algn="r">
              <a:defRPr sz="3200" smtClean="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152579" name="文本占位符 2"/>
          <p:cNvSpPr>
            <a:spLocks noGrp="1"/>
          </p:cNvSpPr>
          <p:nvPr>
            <p:ph type="subTitle" idx="1"/>
          </p:nvPr>
        </p:nvSpPr>
        <p:spPr>
          <a:xfrm>
            <a:off x="2195513" y="5383213"/>
            <a:ext cx="6400800" cy="817562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mtClean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2F9F8E-7C29-4D5C-841B-153533EC939C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2022/12/8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038A313-DA29-42BC-80FE-8CD816E10793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493BE-E78A-4877-9190-327359A1C8A1}" type="datetimeFigureOut">
              <a:rPr lang="zh-CN" altLang="en-US"/>
              <a:t>2022/12/8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BD0FD-096B-42F9-90D6-CDCFB16A477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9559D-824E-42B5-8A55-3438A2AB6A5F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2022/12/8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736F8-E418-4168-A01D-88ED3C8AD0EE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42BC0-A0A1-4D33-932B-0A1F80581C39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2022/12/8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7166E-C551-4230-940E-CF4101401CCD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D917F-922F-481D-A403-E01F400023C3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2022/12/8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A3C1E-1B86-413A-90DD-A6B778BC250E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493BE-E78A-4877-9190-327359A1C8A1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2022/12/8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BD0FD-096B-42F9-90D6-CDCFB16A477C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4B482-3A9C-4B65-B09A-B927712F3A35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2022/12/8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DE305-BD4C-49D8-8AED-AAF088C5AE27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B3BF0-9CE5-40B8-985A-8B69BE4E47A2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2022/12/8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B63CF-77C3-4494-8F18-2A8A6BB4A12B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13EC8-9A46-46E4-A59D-87DE823CB7E0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2022/12/8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EE3A6-ED0A-4A6E-93D6-20BAC78A8FCB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2A21A-DD7A-4ABE-BE40-7F66483383A4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2022/12/8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F1A24-9BBF-4CE4-9EC3-25C147B1AA32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026EA-B51F-415E-93BA-1A170AB5D695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2022/12/8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D4AD4-92B2-4733-9B65-48C850BC3644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CFA0B-DB62-4FF5-A3BC-65EEFAD6C5F7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2022/12/8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23155-C8BF-40DD-9D04-00165719D812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4B482-3A9C-4B65-B09A-B927712F3A35}" type="datetimeFigureOut">
              <a:rPr lang="zh-CN" altLang="en-US"/>
              <a:t>2022/12/8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DE305-BD4C-49D8-8AED-AAF088C5AE2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3E449-6FCD-4160-9A89-4411EE7081F3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2022/12/8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356EB-FDED-40DE-981C-BD0B47C7C6D1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B3BF0-9CE5-40B8-985A-8B69BE4E47A2}" type="datetimeFigureOut">
              <a:rPr lang="zh-CN" altLang="en-US"/>
              <a:t>2022/12/8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B63CF-77C3-4494-8F18-2A8A6BB4A12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13EC8-9A46-46E4-A59D-87DE823CB7E0}" type="datetimeFigureOut">
              <a:rPr lang="zh-CN" altLang="en-US"/>
              <a:t>2022/12/8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EE3A6-ED0A-4A6E-93D6-20BAC78A8FC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2A21A-DD7A-4ABE-BE40-7F66483383A4}" type="datetimeFigureOut">
              <a:rPr lang="zh-CN" altLang="en-US"/>
              <a:t>2022/12/8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F1A24-9BBF-4CE4-9EC3-25C147B1AA3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395288" y="187325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19100" y="131445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B088E3-A187-4BA6-86AC-E8C997DD25DB}" type="datetimeFigureOut">
              <a:rPr lang="zh-CN" altLang="en-US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5D75E94-E614-457A-8572-1973CC11D4F2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黑体" panose="0201060906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黑体" panose="0201060906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u"/>
        <a:defRPr sz="1600" kern="1200">
          <a:solidFill>
            <a:schemeClr val="tx1"/>
          </a:solidFill>
          <a:latin typeface="+mn-lt"/>
          <a:ea typeface="黑体" panose="0201060906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黑体" panose="0201060906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黑体" panose="0201060906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395288" y="187325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19100" y="131445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B088E3-A187-4BA6-86AC-E8C997DD25DB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2022/12/8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5D75E94-E614-457A-8572-1973CC11D4F2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黑体" panose="0201060906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黑体" panose="0201060906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u"/>
        <a:defRPr sz="1600" kern="1200">
          <a:solidFill>
            <a:schemeClr val="tx1"/>
          </a:solidFill>
          <a:latin typeface="+mn-lt"/>
          <a:ea typeface="黑体" panose="0201060906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黑体" panose="0201060906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黑体" panose="0201060906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395288" y="187325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19100" y="131445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B088E3-A187-4BA6-86AC-E8C997DD25DB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2022/12/8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5D75E94-E614-457A-8572-1973CC11D4F2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黑体" panose="0201060906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黑体" panose="0201060906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u"/>
        <a:defRPr sz="1600" kern="1200">
          <a:solidFill>
            <a:schemeClr val="tx1"/>
          </a:solidFill>
          <a:latin typeface="+mn-lt"/>
          <a:ea typeface="黑体" panose="0201060906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黑体" panose="0201060906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黑体" panose="0201060906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395288" y="187325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19100" y="131445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B088E3-A187-4BA6-86AC-E8C997DD25DB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2022/12/8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5D75E94-E614-457A-8572-1973CC11D4F2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黑体" panose="0201060906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黑体" panose="0201060906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u"/>
        <a:defRPr sz="1600" kern="1200">
          <a:solidFill>
            <a:schemeClr val="tx1"/>
          </a:solidFill>
          <a:latin typeface="+mn-lt"/>
          <a:ea typeface="黑体" panose="0201060906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黑体" panose="0201060906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黑体" panose="0201060906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395288" y="187325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19100" y="131445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2B088E3-A187-4BA6-86AC-E8C997DD25DB}" type="datetimeFigureOut">
              <a:rPr lang="zh-CN" altLang="en-US">
                <a:solidFill>
                  <a:srgbClr val="000000">
                    <a:tint val="75000"/>
                  </a:srgbClr>
                </a:solidFill>
              </a:rPr>
              <a:t>2022/12/8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5D75E94-E614-457A-8572-1973CC11D4F2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黑体" panose="0201060906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黑体" panose="0201060906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u"/>
        <a:defRPr sz="1600" kern="1200">
          <a:solidFill>
            <a:schemeClr val="tx1"/>
          </a:solidFill>
          <a:latin typeface="+mn-lt"/>
          <a:ea typeface="黑体" panose="0201060906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黑体" panose="0201060906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黑体" panose="0201060906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Relationship Id="rId4" Type="http://schemas.openxmlformats.org/officeDocument/2006/relationships/hyperlink" Target="&#25490;&#24207;&#31579;&#36873;&#20998;&#31867;&#27719;&#24635;&#20030;&#20363;.xlsx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hyperlink" Target="&#25490;&#24207;&#31579;&#36873;&#20998;&#31867;&#27719;&#24635;&#20030;&#20363;.xlsx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hyperlink" Target="&#25490;&#24207;&#31579;&#36873;&#20998;&#31867;&#27719;&#24635;&#20030;&#20363;.xlsx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hyperlink" Target="&#25490;&#24207;&#31579;&#36873;&#20998;&#31867;&#27719;&#24635;&#20030;&#20363;.xlsx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hyperlink" Target="&#39640;&#32423;&#31579;&#36873;-&#32929;&#31080;.xl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hyperlink" Target="&#26465;&#20214;&#26684;&#24335;&#24555;&#36895;&#27604;&#36739;&#19981;&#21516;&#21306;&#22495;&#30340;&#25968;&#20540;.xls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6.png"/><Relationship Id="rId4" Type="http://schemas.openxmlformats.org/officeDocument/2006/relationships/hyperlink" Target="&#20316;&#19994;5.xls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.jpeg"/><Relationship Id="rId4" Type="http://schemas.openxmlformats.org/officeDocument/2006/relationships/hyperlink" Target="&#20316;&#19994;6.xls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21"/>
          <p:cNvSpPr>
            <a:spLocks noChangeArrowheads="1" noChangeShapeType="1" noTextEdit="1"/>
          </p:cNvSpPr>
          <p:nvPr/>
        </p:nvSpPr>
        <p:spPr bwMode="auto">
          <a:xfrm>
            <a:off x="6732240" y="3886994"/>
            <a:ext cx="1224136" cy="5254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dist"/>
            <a:r>
              <a:rPr lang="zh-CN" altLang="en-US" sz="4200" b="1" kern="10">
                <a:ln w="9525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9A9A9A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tx1">
                      <a:alpha val="79999"/>
                    </a:schemeClr>
                  </a:outerShdw>
                </a:effectLst>
                <a:latin typeface="+mj-ea"/>
                <a:ea typeface="+mj-ea"/>
                <a:cs typeface="+mj-ea"/>
              </a:rPr>
              <a:t>赵辉</a:t>
            </a:r>
            <a:endParaRPr lang="zh-CN" altLang="en-US" sz="4200" b="1" kern="10" dirty="0">
              <a:ln w="9525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rgbClr val="FFFFFF"/>
                  </a:gs>
                  <a:gs pos="100000">
                    <a:srgbClr val="9A9A9A"/>
                  </a:gs>
                </a:gsLst>
                <a:lin ang="5400000" scaled="1"/>
              </a:gradFill>
              <a:effectLst>
                <a:outerShdw dist="35921" dir="2700000" algn="ctr" rotWithShape="0">
                  <a:schemeClr val="tx1">
                    <a:alpha val="79999"/>
                  </a:schemeClr>
                </a:outerShdw>
              </a:effectLst>
              <a:latin typeface="+mj-ea"/>
              <a:ea typeface="+mj-ea"/>
              <a:cs typeface="+mj-ea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123728" y="2138149"/>
            <a:ext cx="5401022" cy="1007368"/>
          </a:xfrm>
          <a:prstGeom prst="rect">
            <a:avLst/>
          </a:prstGeom>
        </p:spPr>
        <p:txBody>
          <a:bodyPr wrap="none" fromWordArt="1"/>
          <a:lstStyle/>
          <a:p>
            <a:pPr algn="ctr">
              <a:defRPr/>
            </a:pPr>
            <a:r>
              <a:rPr lang="zh-CN" altLang="en-US" sz="5400" b="1" kern="10" dirty="0" smtClean="0">
                <a:ln w="9525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9A9A9A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tx1">
                      <a:alpha val="79999"/>
                    </a:schemeClr>
                  </a:outerShdw>
                </a:effectLst>
                <a:latin typeface="+mj-ea"/>
                <a:ea typeface="+mj-ea"/>
                <a:cs typeface="+mj-ea"/>
              </a:rPr>
              <a:t>计算机科学导论实验</a:t>
            </a:r>
            <a:endParaRPr lang="zh-CN" altLang="en-US" sz="5400" b="1" kern="10" dirty="0">
              <a:ln w="9525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rgbClr val="FFFFFF"/>
                  </a:gs>
                  <a:gs pos="100000">
                    <a:srgbClr val="9A9A9A"/>
                  </a:gs>
                </a:gsLst>
                <a:lin ang="5400000" scaled="1"/>
              </a:gradFill>
              <a:effectLst>
                <a:outerShdw dist="35921" dir="2700000" algn="ctr" rotWithShape="0">
                  <a:schemeClr val="tx1">
                    <a:alpha val="79999"/>
                  </a:schemeClr>
                </a:outerShdw>
              </a:effectLst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3"/>
          <p:cNvGrpSpPr/>
          <p:nvPr/>
        </p:nvGrpSpPr>
        <p:grpSpPr bwMode="auto">
          <a:xfrm>
            <a:off x="251520" y="1196208"/>
            <a:ext cx="381000" cy="381000"/>
            <a:chOff x="2078" y="1680"/>
            <a:chExt cx="1615" cy="1615"/>
          </a:xfrm>
        </p:grpSpPr>
        <p:sp>
          <p:nvSpPr>
            <p:cNvPr id="8" name="Oval 6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6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6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6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6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Oval 6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827584" y="980728"/>
            <a:ext cx="5049780" cy="654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</a:rPr>
              <a:t>6.8 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Excel2016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数据管理</a:t>
            </a:r>
            <a:r>
              <a:rPr lang="zh-CN" altLang="en-US" sz="2800" b="1" dirty="0">
                <a:solidFill>
                  <a:srgbClr val="000000"/>
                </a:solidFill>
              </a:rPr>
              <a:t>与分析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59632" y="1530658"/>
            <a:ext cx="66967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00"/>
                </a:solidFill>
              </a:rPr>
              <a:t>6.8.1 </a:t>
            </a:r>
            <a:r>
              <a:rPr lang="zh-CN" altLang="en-US" sz="2400" b="1" dirty="0">
                <a:solidFill>
                  <a:srgbClr val="000000"/>
                </a:solidFill>
              </a:rPr>
              <a:t>数据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排序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00"/>
                </a:solidFill>
              </a:rPr>
              <a:t>6.8.2 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数据筛选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00"/>
                </a:solidFill>
              </a:rPr>
              <a:t>6.8.3 </a:t>
            </a:r>
            <a:r>
              <a:rPr lang="zh-CN" altLang="en-US" sz="2400" b="1" dirty="0">
                <a:solidFill>
                  <a:srgbClr val="000000"/>
                </a:solidFill>
              </a:rPr>
              <a:t>数据的分类汇总</a:t>
            </a:r>
          </a:p>
        </p:txBody>
      </p:sp>
      <p:sp>
        <p:nvSpPr>
          <p:cNvPr id="15" name="矩形 14"/>
          <p:cNvSpPr/>
          <p:nvPr/>
        </p:nvSpPr>
        <p:spPr>
          <a:xfrm>
            <a:off x="827584" y="3140968"/>
            <a:ext cx="396775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</a:rPr>
              <a:t>6.7 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Excel2016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图表</a:t>
            </a:r>
            <a:r>
              <a:rPr lang="zh-CN" altLang="en-US" sz="2800" b="1" dirty="0">
                <a:solidFill>
                  <a:srgbClr val="000000"/>
                </a:solidFill>
              </a:rPr>
              <a:t>操作</a:t>
            </a:r>
          </a:p>
        </p:txBody>
      </p:sp>
      <p:sp>
        <p:nvSpPr>
          <p:cNvPr id="16" name="矩形 15"/>
          <p:cNvSpPr/>
          <p:nvPr/>
        </p:nvSpPr>
        <p:spPr>
          <a:xfrm>
            <a:off x="1259632" y="3789040"/>
            <a:ext cx="6696744" cy="1128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0000"/>
                </a:solidFill>
              </a:rPr>
              <a:t>6.7.1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创建图表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0000"/>
                </a:solidFill>
              </a:rPr>
              <a:t>6.7.2</a:t>
            </a:r>
            <a:r>
              <a:rPr lang="zh-CN" altLang="en-US" sz="2400" b="1" dirty="0">
                <a:solidFill>
                  <a:srgbClr val="000000"/>
                </a:solidFill>
              </a:rPr>
              <a:t>编辑图表</a:t>
            </a:r>
          </a:p>
        </p:txBody>
      </p:sp>
      <p:sp>
        <p:nvSpPr>
          <p:cNvPr id="18" name="矩形 17"/>
          <p:cNvSpPr/>
          <p:nvPr/>
        </p:nvSpPr>
        <p:spPr>
          <a:xfrm>
            <a:off x="827584" y="4941168"/>
            <a:ext cx="504978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</a:rPr>
              <a:t>6.9 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Excel2016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页面设置</a:t>
            </a:r>
            <a:r>
              <a:rPr lang="zh-CN" altLang="en-US" sz="2800" b="1" dirty="0">
                <a:solidFill>
                  <a:srgbClr val="000000"/>
                </a:solidFill>
              </a:rPr>
              <a:t>于打印</a:t>
            </a:r>
          </a:p>
        </p:txBody>
      </p:sp>
      <p:sp>
        <p:nvSpPr>
          <p:cNvPr id="19" name="矩形 18"/>
          <p:cNvSpPr/>
          <p:nvPr/>
        </p:nvSpPr>
        <p:spPr>
          <a:xfrm>
            <a:off x="1259632" y="5589240"/>
            <a:ext cx="66967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00"/>
                </a:solidFill>
              </a:rPr>
              <a:t>6.9.1 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页面设置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00"/>
                </a:solidFill>
              </a:rPr>
              <a:t>6.9.2 </a:t>
            </a:r>
            <a:r>
              <a:rPr lang="zh-CN" altLang="en-US" sz="2400" b="1" dirty="0">
                <a:solidFill>
                  <a:srgbClr val="000000"/>
                </a:solidFill>
              </a:rPr>
              <a:t>页面打印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3"/>
          <p:cNvGrpSpPr/>
          <p:nvPr/>
        </p:nvGrpSpPr>
        <p:grpSpPr bwMode="auto">
          <a:xfrm>
            <a:off x="251520" y="1196208"/>
            <a:ext cx="381000" cy="381000"/>
            <a:chOff x="2078" y="1680"/>
            <a:chExt cx="1615" cy="1615"/>
          </a:xfrm>
        </p:grpSpPr>
        <p:sp>
          <p:nvSpPr>
            <p:cNvPr id="8" name="Oval 6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6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6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6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6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Oval 6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827584" y="980728"/>
            <a:ext cx="1627369" cy="654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0000"/>
                </a:solidFill>
              </a:rPr>
              <a:t>本节重点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59632" y="1988840"/>
            <a:ext cx="66967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0000"/>
                </a:solidFill>
              </a:rPr>
              <a:t>数据排序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0000"/>
                </a:solidFill>
              </a:rPr>
              <a:t>数据筛选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0000"/>
                </a:solidFill>
              </a:rPr>
              <a:t>数据</a:t>
            </a:r>
            <a:r>
              <a:rPr lang="zh-CN" altLang="en-US" sz="2400" b="1" dirty="0">
                <a:solidFill>
                  <a:srgbClr val="000000"/>
                </a:solidFill>
              </a:rPr>
              <a:t>的分类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汇总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00"/>
                </a:solidFill>
              </a:rPr>
              <a:t>图表的建立和编辑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3"/>
          <p:cNvGrpSpPr/>
          <p:nvPr/>
        </p:nvGrpSpPr>
        <p:grpSpPr bwMode="auto">
          <a:xfrm>
            <a:off x="251520" y="1196208"/>
            <a:ext cx="381000" cy="381000"/>
            <a:chOff x="2078" y="1680"/>
            <a:chExt cx="1615" cy="1615"/>
          </a:xfrm>
        </p:grpSpPr>
        <p:sp>
          <p:nvSpPr>
            <p:cNvPr id="8" name="Oval 6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6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6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6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6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Oval 6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827584" y="980728"/>
            <a:ext cx="1627369" cy="654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0000"/>
                </a:solidFill>
              </a:rPr>
              <a:t>本节难点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59632" y="1988840"/>
            <a:ext cx="66967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0000"/>
                </a:solidFill>
              </a:rPr>
              <a:t>按多条件进行数据排序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0000"/>
                </a:solidFill>
              </a:rPr>
              <a:t>对数据进行高级筛选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00"/>
                </a:solidFill>
              </a:rPr>
              <a:t>图表的建立和编辑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3"/>
          <p:cNvGrpSpPr/>
          <p:nvPr/>
        </p:nvGrpSpPr>
        <p:grpSpPr bwMode="auto">
          <a:xfrm>
            <a:off x="251520" y="1196208"/>
            <a:ext cx="381000" cy="381000"/>
            <a:chOff x="2078" y="1680"/>
            <a:chExt cx="1615" cy="1615"/>
          </a:xfrm>
        </p:grpSpPr>
        <p:sp>
          <p:nvSpPr>
            <p:cNvPr id="8" name="Oval 6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6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6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6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6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Oval 6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827584" y="980728"/>
            <a:ext cx="1627369" cy="654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0000"/>
                </a:solidFill>
              </a:rPr>
              <a:t>本节目标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59632" y="1988840"/>
            <a:ext cx="66967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0000"/>
                </a:solidFill>
              </a:rPr>
              <a:t>掌握工作表中数据的排序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0000"/>
                </a:solidFill>
              </a:rPr>
              <a:t>掌握筛选的方法及应用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0000"/>
                </a:solidFill>
              </a:rPr>
              <a:t>掌握分类汇总的方法</a:t>
            </a:r>
            <a:endParaRPr lang="en-US" altLang="zh-CN" sz="2400" b="1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3"/>
          <p:cNvGrpSpPr/>
          <p:nvPr/>
        </p:nvGrpSpPr>
        <p:grpSpPr bwMode="auto">
          <a:xfrm>
            <a:off x="251520" y="1196208"/>
            <a:ext cx="381000" cy="381000"/>
            <a:chOff x="2078" y="1680"/>
            <a:chExt cx="1615" cy="1615"/>
          </a:xfrm>
        </p:grpSpPr>
        <p:sp>
          <p:nvSpPr>
            <p:cNvPr id="8" name="Oval 6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6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6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6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6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Oval 6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827584" y="980728"/>
            <a:ext cx="504978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</a:rPr>
              <a:t>6.8 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Excel2016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数据管理</a:t>
            </a:r>
            <a:r>
              <a:rPr lang="zh-CN" altLang="en-US" sz="2800" b="1" dirty="0">
                <a:solidFill>
                  <a:srgbClr val="000000"/>
                </a:solidFill>
              </a:rPr>
              <a:t>与分析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59632" y="1988840"/>
            <a:ext cx="66967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00"/>
                </a:solidFill>
              </a:rPr>
              <a:t>6.8.1 </a:t>
            </a:r>
            <a:r>
              <a:rPr lang="zh-CN" altLang="en-US" sz="2400" b="1" dirty="0">
                <a:solidFill>
                  <a:srgbClr val="000000"/>
                </a:solidFill>
              </a:rPr>
              <a:t>数据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排序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00"/>
                </a:solidFill>
              </a:rPr>
              <a:t>6.8.2 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数据筛选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00"/>
                </a:solidFill>
              </a:rPr>
              <a:t>6.8.3 </a:t>
            </a:r>
            <a:r>
              <a:rPr lang="zh-CN" altLang="en-US" sz="2400" b="1" dirty="0">
                <a:solidFill>
                  <a:srgbClr val="000000"/>
                </a:solidFill>
              </a:rPr>
              <a:t>数据的分类汇总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3"/>
          <p:cNvGrpSpPr/>
          <p:nvPr/>
        </p:nvGrpSpPr>
        <p:grpSpPr bwMode="auto">
          <a:xfrm>
            <a:off x="251520" y="1196208"/>
            <a:ext cx="381000" cy="381000"/>
            <a:chOff x="2078" y="1680"/>
            <a:chExt cx="1615" cy="1615"/>
          </a:xfrm>
        </p:grpSpPr>
        <p:sp>
          <p:nvSpPr>
            <p:cNvPr id="8" name="Oval 6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6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6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6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6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Oval 6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827584" y="980728"/>
            <a:ext cx="2526654" cy="654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</a:rPr>
              <a:t>6.8.1 </a:t>
            </a:r>
            <a:r>
              <a:rPr lang="zh-CN" altLang="en-US" sz="2800" b="1" dirty="0">
                <a:solidFill>
                  <a:srgbClr val="000000"/>
                </a:solidFill>
              </a:rPr>
              <a:t>数据排序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59632" y="1988840"/>
            <a:ext cx="66967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00"/>
                </a:solidFill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</a:rPr>
              <a:t>．简单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排序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00"/>
                </a:solidFill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</a:rPr>
              <a:t>．复杂排序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3"/>
          <p:cNvGrpSpPr/>
          <p:nvPr/>
        </p:nvGrpSpPr>
        <p:grpSpPr bwMode="auto">
          <a:xfrm>
            <a:off x="251520" y="1196208"/>
            <a:ext cx="381000" cy="381000"/>
            <a:chOff x="2078" y="1680"/>
            <a:chExt cx="1615" cy="1615"/>
          </a:xfrm>
        </p:grpSpPr>
        <p:sp>
          <p:nvSpPr>
            <p:cNvPr id="8" name="Oval 6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6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6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6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6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Oval 6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827584" y="980728"/>
            <a:ext cx="543450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</a:rPr>
              <a:t>．简单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排序（按单个条件排序）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711" y="2046153"/>
            <a:ext cx="84657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</a:rPr>
              <a:t>方法：</a:t>
            </a:r>
            <a:r>
              <a:rPr lang="zh-CN" altLang="en-US" sz="2400" dirty="0" smtClean="0">
                <a:solidFill>
                  <a:srgbClr val="000000"/>
                </a:solidFill>
              </a:rPr>
              <a:t>选中需要</a:t>
            </a:r>
            <a:r>
              <a:rPr lang="zh-CN" altLang="en-US" sz="2400" dirty="0">
                <a:solidFill>
                  <a:srgbClr val="000000"/>
                </a:solidFill>
              </a:rPr>
              <a:t>排序列的任意</a:t>
            </a:r>
            <a:r>
              <a:rPr lang="zh-CN" altLang="en-US" sz="2400" dirty="0" smtClean="0">
                <a:solidFill>
                  <a:srgbClr val="000000"/>
                </a:solidFill>
              </a:rPr>
              <a:t>单元格</a:t>
            </a:r>
            <a:r>
              <a:rPr lang="zh-CN" altLang="en-US" sz="2400" dirty="0" smtClean="0">
                <a:solidFill>
                  <a:srgbClr val="FF0000"/>
                </a:solidFill>
              </a:rPr>
              <a:t>→</a:t>
            </a:r>
            <a:r>
              <a:rPr lang="en-US" altLang="zh-CN" sz="2400" dirty="0" smtClean="0">
                <a:solidFill>
                  <a:srgbClr val="000000"/>
                </a:solidFill>
              </a:rPr>
              <a:t>【</a:t>
            </a:r>
            <a:r>
              <a:rPr lang="zh-CN" altLang="en-US" sz="2400" dirty="0" smtClean="0">
                <a:solidFill>
                  <a:srgbClr val="000000"/>
                </a:solidFill>
              </a:rPr>
              <a:t>功能区</a:t>
            </a:r>
            <a:r>
              <a:rPr lang="en-US" altLang="zh-CN" sz="2400" dirty="0" smtClean="0">
                <a:solidFill>
                  <a:srgbClr val="000000"/>
                </a:solidFill>
              </a:rPr>
              <a:t>】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</a:rPr>
              <a:t>→</a:t>
            </a:r>
            <a:r>
              <a:rPr lang="en-US" altLang="zh-CN" sz="2400" dirty="0" smtClean="0">
                <a:solidFill>
                  <a:srgbClr val="000000"/>
                </a:solidFill>
              </a:rPr>
              <a:t>【</a:t>
            </a:r>
            <a:r>
              <a:rPr lang="zh-CN" altLang="en-US" sz="2400" dirty="0" smtClean="0">
                <a:solidFill>
                  <a:srgbClr val="000000"/>
                </a:solidFill>
              </a:rPr>
              <a:t>数据</a:t>
            </a:r>
            <a:r>
              <a:rPr lang="en-US" altLang="zh-CN" sz="2400" dirty="0" smtClean="0">
                <a:solidFill>
                  <a:srgbClr val="000000"/>
                </a:solidFill>
              </a:rPr>
              <a:t>】</a:t>
            </a:r>
            <a:r>
              <a:rPr lang="zh-CN" altLang="en-US" sz="2400" dirty="0">
                <a:solidFill>
                  <a:srgbClr val="000000"/>
                </a:solidFill>
              </a:rPr>
              <a:t>选项卡</a:t>
            </a:r>
            <a:r>
              <a:rPr lang="zh-CN" altLang="en-US" sz="2400" dirty="0" smtClean="0">
                <a:solidFill>
                  <a:srgbClr val="FF0000"/>
                </a:solidFill>
              </a:rPr>
              <a:t>→</a:t>
            </a:r>
            <a:r>
              <a:rPr lang="en-US" altLang="zh-CN" sz="2400" dirty="0" smtClean="0">
                <a:solidFill>
                  <a:srgbClr val="000000"/>
                </a:solidFill>
              </a:rPr>
              <a:t>【</a:t>
            </a:r>
            <a:r>
              <a:rPr lang="zh-CN" altLang="en-US" sz="2400" dirty="0" smtClean="0">
                <a:solidFill>
                  <a:srgbClr val="000000"/>
                </a:solidFill>
              </a:rPr>
              <a:t>排序</a:t>
            </a:r>
            <a:r>
              <a:rPr lang="zh-CN" altLang="en-US" sz="2400" dirty="0">
                <a:solidFill>
                  <a:srgbClr val="000000"/>
                </a:solidFill>
              </a:rPr>
              <a:t>和</a:t>
            </a:r>
            <a:r>
              <a:rPr lang="zh-CN" altLang="en-US" sz="2400" dirty="0" smtClean="0">
                <a:solidFill>
                  <a:srgbClr val="000000"/>
                </a:solidFill>
              </a:rPr>
              <a:t>筛选</a:t>
            </a:r>
            <a:r>
              <a:rPr lang="en-US" altLang="zh-CN" sz="2400" dirty="0" smtClean="0">
                <a:solidFill>
                  <a:srgbClr val="000000"/>
                </a:solidFill>
              </a:rPr>
              <a:t>】</a:t>
            </a:r>
            <a:r>
              <a:rPr lang="zh-CN" altLang="en-US" sz="2400" dirty="0" smtClean="0">
                <a:solidFill>
                  <a:srgbClr val="000000"/>
                </a:solidFill>
              </a:rPr>
              <a:t>组</a:t>
            </a:r>
            <a:r>
              <a:rPr lang="zh-CN" altLang="en-US" sz="2400" dirty="0" smtClean="0">
                <a:solidFill>
                  <a:srgbClr val="FF0000"/>
                </a:solidFill>
              </a:rPr>
              <a:t>→</a:t>
            </a:r>
            <a:r>
              <a:rPr lang="en-US" altLang="zh-CN" sz="2400" dirty="0" smtClean="0">
                <a:solidFill>
                  <a:srgbClr val="000000"/>
                </a:solidFill>
              </a:rPr>
              <a:t>【</a:t>
            </a:r>
            <a:r>
              <a:rPr lang="zh-CN" altLang="en-US" sz="2400" dirty="0" smtClean="0">
                <a:solidFill>
                  <a:srgbClr val="000000"/>
                </a:solidFill>
              </a:rPr>
              <a:t>升序</a:t>
            </a:r>
            <a:r>
              <a:rPr lang="en-US" altLang="zh-CN" sz="2400" dirty="0" smtClean="0">
                <a:solidFill>
                  <a:srgbClr val="000000"/>
                </a:solidFill>
              </a:rPr>
              <a:t>】</a:t>
            </a:r>
            <a:r>
              <a:rPr lang="zh-CN" altLang="en-US" sz="2400" dirty="0" smtClean="0">
                <a:solidFill>
                  <a:srgbClr val="000000"/>
                </a:solidFill>
              </a:rPr>
              <a:t> 或</a:t>
            </a:r>
            <a:r>
              <a:rPr lang="en-US" altLang="zh-CN" sz="2400" dirty="0" smtClean="0">
                <a:solidFill>
                  <a:srgbClr val="000000"/>
                </a:solidFill>
              </a:rPr>
              <a:t>【</a:t>
            </a:r>
            <a:r>
              <a:rPr lang="zh-CN" altLang="en-US" sz="2400" dirty="0" smtClean="0">
                <a:solidFill>
                  <a:srgbClr val="000000"/>
                </a:solidFill>
              </a:rPr>
              <a:t>降序</a:t>
            </a:r>
            <a:r>
              <a:rPr lang="en-US" altLang="zh-CN" sz="2400" dirty="0" smtClean="0">
                <a:solidFill>
                  <a:srgbClr val="000000"/>
                </a:solidFill>
              </a:rPr>
              <a:t>】</a:t>
            </a:r>
            <a:r>
              <a:rPr lang="zh-CN" altLang="en-US" sz="2400" dirty="0" smtClean="0">
                <a:solidFill>
                  <a:srgbClr val="000000"/>
                </a:solidFill>
              </a:rPr>
              <a:t>按钮 。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hlinkClick r:id="rId4" action="ppaction://hlinkfile"/>
              </a:rPr>
              <a:t>举例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63688" y="3699707"/>
            <a:ext cx="3278462" cy="574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按照外语成绩升序排序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3"/>
          <p:cNvGrpSpPr/>
          <p:nvPr/>
        </p:nvGrpSpPr>
        <p:grpSpPr bwMode="auto">
          <a:xfrm>
            <a:off x="251520" y="1196208"/>
            <a:ext cx="381000" cy="381000"/>
            <a:chOff x="2078" y="1680"/>
            <a:chExt cx="1615" cy="1615"/>
          </a:xfrm>
        </p:grpSpPr>
        <p:sp>
          <p:nvSpPr>
            <p:cNvPr id="8" name="Oval 6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6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6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6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6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Oval 6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827584" y="980728"/>
            <a:ext cx="615585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</a:rPr>
              <a:t>．复杂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排序（按多个条件进行排序）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0711" y="2046153"/>
            <a:ext cx="83937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</a:rPr>
              <a:t>方法：</a:t>
            </a:r>
            <a:r>
              <a:rPr lang="zh-CN" altLang="en-US" sz="2400" dirty="0" smtClean="0">
                <a:solidFill>
                  <a:srgbClr val="000000"/>
                </a:solidFill>
              </a:rPr>
              <a:t>选中数据表的任意单元格</a:t>
            </a:r>
            <a:r>
              <a:rPr lang="zh-CN" altLang="en-US" sz="2400" dirty="0" smtClean="0">
                <a:solidFill>
                  <a:srgbClr val="FF0000"/>
                </a:solidFill>
              </a:rPr>
              <a:t>→</a:t>
            </a:r>
            <a:r>
              <a:rPr lang="en-US" altLang="zh-CN" sz="2400" dirty="0" smtClean="0">
                <a:solidFill>
                  <a:srgbClr val="000000"/>
                </a:solidFill>
              </a:rPr>
              <a:t>【</a:t>
            </a:r>
            <a:r>
              <a:rPr lang="zh-CN" altLang="en-US" sz="2400" dirty="0" smtClean="0">
                <a:solidFill>
                  <a:srgbClr val="000000"/>
                </a:solidFill>
              </a:rPr>
              <a:t>功能区</a:t>
            </a:r>
            <a:r>
              <a:rPr lang="en-US" altLang="zh-CN" sz="2400" dirty="0" smtClean="0">
                <a:solidFill>
                  <a:srgbClr val="000000"/>
                </a:solidFill>
              </a:rPr>
              <a:t>】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</a:rPr>
              <a:t>→</a:t>
            </a:r>
            <a:r>
              <a:rPr lang="en-US" altLang="zh-CN" sz="2400" dirty="0" smtClean="0">
                <a:solidFill>
                  <a:srgbClr val="000000"/>
                </a:solidFill>
              </a:rPr>
              <a:t>【</a:t>
            </a:r>
            <a:r>
              <a:rPr lang="zh-CN" altLang="en-US" sz="2400" dirty="0" smtClean="0">
                <a:solidFill>
                  <a:srgbClr val="000000"/>
                </a:solidFill>
              </a:rPr>
              <a:t>数据</a:t>
            </a:r>
            <a:r>
              <a:rPr lang="en-US" altLang="zh-CN" sz="2400" dirty="0" smtClean="0">
                <a:solidFill>
                  <a:srgbClr val="000000"/>
                </a:solidFill>
              </a:rPr>
              <a:t>】</a:t>
            </a:r>
            <a:r>
              <a:rPr lang="zh-CN" altLang="en-US" sz="2400" dirty="0">
                <a:solidFill>
                  <a:srgbClr val="000000"/>
                </a:solidFill>
              </a:rPr>
              <a:t>选项卡</a:t>
            </a:r>
            <a:r>
              <a:rPr lang="zh-CN" altLang="en-US" sz="2400" dirty="0" smtClean="0">
                <a:solidFill>
                  <a:srgbClr val="FF0000"/>
                </a:solidFill>
              </a:rPr>
              <a:t>→</a:t>
            </a:r>
            <a:r>
              <a:rPr lang="en-US" altLang="zh-CN" sz="2400" dirty="0" smtClean="0">
                <a:solidFill>
                  <a:srgbClr val="000000"/>
                </a:solidFill>
              </a:rPr>
              <a:t>【</a:t>
            </a:r>
            <a:r>
              <a:rPr lang="zh-CN" altLang="en-US" sz="2400" dirty="0" smtClean="0">
                <a:solidFill>
                  <a:srgbClr val="000000"/>
                </a:solidFill>
              </a:rPr>
              <a:t>排序</a:t>
            </a:r>
            <a:r>
              <a:rPr lang="zh-CN" altLang="en-US" sz="2400" dirty="0">
                <a:solidFill>
                  <a:srgbClr val="000000"/>
                </a:solidFill>
              </a:rPr>
              <a:t>和</a:t>
            </a:r>
            <a:r>
              <a:rPr lang="zh-CN" altLang="en-US" sz="2400" dirty="0" smtClean="0">
                <a:solidFill>
                  <a:srgbClr val="000000"/>
                </a:solidFill>
              </a:rPr>
              <a:t>筛选</a:t>
            </a:r>
            <a:r>
              <a:rPr lang="en-US" altLang="zh-CN" sz="2400" dirty="0" smtClean="0">
                <a:solidFill>
                  <a:srgbClr val="000000"/>
                </a:solidFill>
              </a:rPr>
              <a:t>】</a:t>
            </a:r>
            <a:r>
              <a:rPr lang="zh-CN" altLang="en-US" sz="2400" dirty="0" smtClean="0">
                <a:solidFill>
                  <a:srgbClr val="000000"/>
                </a:solidFill>
              </a:rPr>
              <a:t>组</a:t>
            </a:r>
            <a:r>
              <a:rPr lang="zh-CN" altLang="en-US" sz="2400" dirty="0" smtClean="0">
                <a:solidFill>
                  <a:srgbClr val="FF0000"/>
                </a:solidFill>
              </a:rPr>
              <a:t>→</a:t>
            </a:r>
            <a:r>
              <a:rPr lang="en-US" altLang="zh-CN" sz="2400" dirty="0" smtClean="0">
                <a:solidFill>
                  <a:srgbClr val="000000"/>
                </a:solidFill>
              </a:rPr>
              <a:t>【</a:t>
            </a:r>
            <a:r>
              <a:rPr lang="zh-CN" altLang="en-US" sz="2400" dirty="0" smtClean="0">
                <a:solidFill>
                  <a:srgbClr val="000000"/>
                </a:solidFill>
              </a:rPr>
              <a:t>排序</a:t>
            </a:r>
            <a:r>
              <a:rPr lang="en-US" altLang="zh-CN" sz="2400" dirty="0" smtClean="0">
                <a:solidFill>
                  <a:srgbClr val="000000"/>
                </a:solidFill>
              </a:rPr>
              <a:t>】</a:t>
            </a:r>
            <a:r>
              <a:rPr lang="zh-CN" altLang="en-US" sz="2400" dirty="0" smtClean="0">
                <a:solidFill>
                  <a:srgbClr val="000000"/>
                </a:solidFill>
              </a:rPr>
              <a:t>按钮</a:t>
            </a:r>
            <a:r>
              <a:rPr lang="zh-CN" altLang="en-US" sz="2400" dirty="0">
                <a:solidFill>
                  <a:srgbClr val="FF0000"/>
                </a:solidFill>
              </a:rPr>
              <a:t>→</a:t>
            </a:r>
            <a:r>
              <a:rPr lang="zh-CN" altLang="en-US" sz="2400" dirty="0" smtClean="0">
                <a:solidFill>
                  <a:srgbClr val="000000"/>
                </a:solidFill>
              </a:rPr>
              <a:t>在</a:t>
            </a:r>
            <a:r>
              <a:rPr lang="en-US" altLang="zh-CN" sz="2400" dirty="0" smtClean="0">
                <a:solidFill>
                  <a:srgbClr val="000000"/>
                </a:solidFill>
              </a:rPr>
              <a:t>【</a:t>
            </a:r>
            <a:r>
              <a:rPr lang="zh-CN" altLang="en-US" sz="2400" dirty="0" smtClean="0">
                <a:solidFill>
                  <a:srgbClr val="000000"/>
                </a:solidFill>
              </a:rPr>
              <a:t>排序</a:t>
            </a:r>
            <a:r>
              <a:rPr lang="en-US" altLang="zh-CN" sz="2400" dirty="0" smtClean="0">
                <a:solidFill>
                  <a:srgbClr val="000000"/>
                </a:solidFill>
              </a:rPr>
              <a:t>】</a:t>
            </a:r>
            <a:r>
              <a:rPr lang="zh-CN" altLang="en-US" sz="2400" dirty="0" smtClean="0">
                <a:solidFill>
                  <a:srgbClr val="000000"/>
                </a:solidFill>
              </a:rPr>
              <a:t>对话框中设置条件。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hlinkClick r:id="rId4" action="ppaction://hlinkfile"/>
              </a:rPr>
              <a:t>举例</a:t>
            </a:r>
            <a:endParaRPr lang="zh-CN" altLang="en-US" sz="2400" b="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7153" y="5132205"/>
            <a:ext cx="8537915" cy="574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按照外语成绩升序排序，外语成绩相同的按照数学升序排序。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3"/>
          <p:cNvGrpSpPr/>
          <p:nvPr/>
        </p:nvGrpSpPr>
        <p:grpSpPr bwMode="auto">
          <a:xfrm>
            <a:off x="251520" y="1196208"/>
            <a:ext cx="381000" cy="381000"/>
            <a:chOff x="2078" y="1680"/>
            <a:chExt cx="1615" cy="1615"/>
          </a:xfrm>
        </p:grpSpPr>
        <p:sp>
          <p:nvSpPr>
            <p:cNvPr id="8" name="Oval 6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6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6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6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6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Oval 6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827584" y="980728"/>
            <a:ext cx="399179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0000"/>
                </a:solidFill>
              </a:rPr>
              <a:t>补充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3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．按其他方式排序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0711" y="2046153"/>
            <a:ext cx="83937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</a:rPr>
              <a:t>方式</a:t>
            </a:r>
            <a:r>
              <a:rPr lang="en-US" altLang="zh-CN" sz="2400" dirty="0" smtClean="0">
                <a:solidFill>
                  <a:srgbClr val="000000"/>
                </a:solidFill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</a:rPr>
              <a:t>：自定义排序方式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</a:rPr>
              <a:t>方式</a:t>
            </a:r>
            <a:r>
              <a:rPr lang="en-US" altLang="zh-CN" sz="2400" dirty="0" smtClean="0">
                <a:solidFill>
                  <a:srgbClr val="000000"/>
                </a:solidFill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</a:rPr>
              <a:t>：按笔画排序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</a:rPr>
              <a:t>方式</a:t>
            </a:r>
            <a:r>
              <a:rPr lang="en-US" altLang="zh-CN" sz="2400" dirty="0" smtClean="0">
                <a:solidFill>
                  <a:srgbClr val="000000"/>
                </a:solidFill>
              </a:rPr>
              <a:t>3</a:t>
            </a:r>
            <a:r>
              <a:rPr lang="zh-CN" altLang="en-US" sz="2400" dirty="0" smtClean="0">
                <a:solidFill>
                  <a:srgbClr val="000000"/>
                </a:solidFill>
              </a:rPr>
              <a:t>：按行排序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0000"/>
                </a:solidFill>
              </a:rPr>
              <a:t>方式</a:t>
            </a:r>
            <a:r>
              <a:rPr lang="en-US" altLang="zh-CN" sz="2400" dirty="0" smtClean="0">
                <a:solidFill>
                  <a:srgbClr val="000000"/>
                </a:solidFill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</a:rPr>
              <a:t>：按字符数量排序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3"/>
          <p:cNvGrpSpPr/>
          <p:nvPr/>
        </p:nvGrpSpPr>
        <p:grpSpPr bwMode="auto">
          <a:xfrm>
            <a:off x="251520" y="1196208"/>
            <a:ext cx="381000" cy="381000"/>
            <a:chOff x="2078" y="1680"/>
            <a:chExt cx="1615" cy="1615"/>
          </a:xfrm>
        </p:grpSpPr>
        <p:sp>
          <p:nvSpPr>
            <p:cNvPr id="8" name="Oval 6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6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6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6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6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Oval 6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827584" y="980728"/>
            <a:ext cx="2526654" cy="654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</a:rPr>
              <a:t>6.8.2 </a:t>
            </a:r>
            <a:r>
              <a:rPr lang="zh-CN" altLang="en-US" sz="2800" b="1" dirty="0">
                <a:solidFill>
                  <a:srgbClr val="000000"/>
                </a:solidFill>
              </a:rPr>
              <a:t>数据筛选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59632" y="1988840"/>
            <a:ext cx="66967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．自动筛选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00"/>
                </a:solidFill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</a:rPr>
              <a:t>．高级筛选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3"/>
          <p:cNvGrpSpPr/>
          <p:nvPr/>
        </p:nvGrpSpPr>
        <p:grpSpPr bwMode="auto">
          <a:xfrm>
            <a:off x="251520" y="1196208"/>
            <a:ext cx="381000" cy="381000"/>
            <a:chOff x="2078" y="1680"/>
            <a:chExt cx="1615" cy="1615"/>
          </a:xfrm>
        </p:grpSpPr>
        <p:sp>
          <p:nvSpPr>
            <p:cNvPr id="8" name="Oval 6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6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6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6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6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Oval 6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827584" y="980728"/>
            <a:ext cx="1627369" cy="654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0000"/>
                </a:solidFill>
              </a:rPr>
              <a:t>知识回顾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27584" y="1774557"/>
            <a:ext cx="3121367" cy="574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0000"/>
                </a:solidFill>
              </a:rPr>
              <a:t>公式的组成与输入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16" name="矩形 15">
            <a:hlinkClick r:id="rId4" action="ppaction://hlinksldjump"/>
          </p:cNvPr>
          <p:cNvSpPr/>
          <p:nvPr/>
        </p:nvSpPr>
        <p:spPr>
          <a:xfrm>
            <a:off x="827584" y="2350363"/>
            <a:ext cx="2502608" cy="574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0000"/>
                </a:solidFill>
              </a:rPr>
              <a:t>单元格的引用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27584" y="2926427"/>
            <a:ext cx="28119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0000"/>
                </a:solidFill>
              </a:rPr>
              <a:t>常用函数的应用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3"/>
          <p:cNvGrpSpPr/>
          <p:nvPr/>
        </p:nvGrpSpPr>
        <p:grpSpPr bwMode="auto">
          <a:xfrm>
            <a:off x="251520" y="1196208"/>
            <a:ext cx="381000" cy="381000"/>
            <a:chOff x="2078" y="1680"/>
            <a:chExt cx="1615" cy="1615"/>
          </a:xfrm>
        </p:grpSpPr>
        <p:sp>
          <p:nvSpPr>
            <p:cNvPr id="8" name="Oval 6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6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6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6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6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Oval 6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827584" y="980728"/>
            <a:ext cx="2188420" cy="654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</a:rPr>
              <a:t>．自动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筛选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711" y="2046153"/>
            <a:ext cx="82497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</a:rPr>
              <a:t>方法：</a:t>
            </a:r>
            <a:r>
              <a:rPr lang="zh-CN" altLang="en-US" sz="2400" dirty="0" smtClean="0">
                <a:solidFill>
                  <a:srgbClr val="000000"/>
                </a:solidFill>
              </a:rPr>
              <a:t>选中数据表的任意单元格</a:t>
            </a:r>
            <a:r>
              <a:rPr lang="zh-CN" altLang="en-US" sz="2400" dirty="0" smtClean="0">
                <a:solidFill>
                  <a:srgbClr val="FF0000"/>
                </a:solidFill>
              </a:rPr>
              <a:t>→</a:t>
            </a:r>
            <a:r>
              <a:rPr lang="en-US" altLang="zh-CN" sz="2400" dirty="0" smtClean="0">
                <a:solidFill>
                  <a:srgbClr val="000000"/>
                </a:solidFill>
              </a:rPr>
              <a:t>【</a:t>
            </a:r>
            <a:r>
              <a:rPr lang="zh-CN" altLang="en-US" sz="2400" dirty="0" smtClean="0">
                <a:solidFill>
                  <a:srgbClr val="000000"/>
                </a:solidFill>
              </a:rPr>
              <a:t>功能区</a:t>
            </a:r>
            <a:r>
              <a:rPr lang="en-US" altLang="zh-CN" sz="2400" dirty="0" smtClean="0">
                <a:solidFill>
                  <a:srgbClr val="000000"/>
                </a:solidFill>
              </a:rPr>
              <a:t>】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</a:rPr>
              <a:t>→</a:t>
            </a:r>
            <a:r>
              <a:rPr lang="en-US" altLang="zh-CN" sz="2400" dirty="0" smtClean="0">
                <a:solidFill>
                  <a:srgbClr val="000000"/>
                </a:solidFill>
              </a:rPr>
              <a:t>【</a:t>
            </a:r>
            <a:r>
              <a:rPr lang="zh-CN" altLang="en-US" sz="2400" dirty="0" smtClean="0">
                <a:solidFill>
                  <a:srgbClr val="000000"/>
                </a:solidFill>
              </a:rPr>
              <a:t>数据</a:t>
            </a:r>
            <a:r>
              <a:rPr lang="en-US" altLang="zh-CN" sz="2400" dirty="0" smtClean="0">
                <a:solidFill>
                  <a:srgbClr val="000000"/>
                </a:solidFill>
              </a:rPr>
              <a:t>】</a:t>
            </a:r>
            <a:r>
              <a:rPr lang="zh-CN" altLang="en-US" sz="2400" dirty="0">
                <a:solidFill>
                  <a:srgbClr val="000000"/>
                </a:solidFill>
              </a:rPr>
              <a:t>选项卡</a:t>
            </a:r>
            <a:r>
              <a:rPr lang="zh-CN" altLang="en-US" sz="2400" dirty="0" smtClean="0">
                <a:solidFill>
                  <a:srgbClr val="FF0000"/>
                </a:solidFill>
              </a:rPr>
              <a:t>→</a:t>
            </a:r>
            <a:r>
              <a:rPr lang="en-US" altLang="zh-CN" sz="2400" dirty="0" smtClean="0">
                <a:solidFill>
                  <a:srgbClr val="000000"/>
                </a:solidFill>
              </a:rPr>
              <a:t>【</a:t>
            </a:r>
            <a:r>
              <a:rPr lang="zh-CN" altLang="en-US" sz="2400" dirty="0" smtClean="0">
                <a:solidFill>
                  <a:srgbClr val="000000"/>
                </a:solidFill>
              </a:rPr>
              <a:t>排序</a:t>
            </a:r>
            <a:r>
              <a:rPr lang="zh-CN" altLang="en-US" sz="2400" dirty="0">
                <a:solidFill>
                  <a:srgbClr val="000000"/>
                </a:solidFill>
              </a:rPr>
              <a:t>和</a:t>
            </a:r>
            <a:r>
              <a:rPr lang="zh-CN" altLang="en-US" sz="2400" dirty="0" smtClean="0">
                <a:solidFill>
                  <a:srgbClr val="000000"/>
                </a:solidFill>
              </a:rPr>
              <a:t>筛选</a:t>
            </a:r>
            <a:r>
              <a:rPr lang="en-US" altLang="zh-CN" sz="2400" dirty="0" smtClean="0">
                <a:solidFill>
                  <a:srgbClr val="000000"/>
                </a:solidFill>
              </a:rPr>
              <a:t>】</a:t>
            </a:r>
            <a:r>
              <a:rPr lang="zh-CN" altLang="en-US" sz="2400" dirty="0" smtClean="0">
                <a:solidFill>
                  <a:srgbClr val="000000"/>
                </a:solidFill>
              </a:rPr>
              <a:t>组</a:t>
            </a:r>
            <a:r>
              <a:rPr lang="zh-CN" altLang="en-US" sz="2400" dirty="0" smtClean="0">
                <a:solidFill>
                  <a:srgbClr val="FF0000"/>
                </a:solidFill>
              </a:rPr>
              <a:t>→</a:t>
            </a:r>
            <a:r>
              <a:rPr lang="en-US" altLang="zh-CN" sz="2400" dirty="0" smtClean="0">
                <a:solidFill>
                  <a:srgbClr val="000000"/>
                </a:solidFill>
              </a:rPr>
              <a:t>【</a:t>
            </a:r>
            <a:r>
              <a:rPr lang="zh-CN" altLang="en-US" sz="2400" dirty="0">
                <a:solidFill>
                  <a:srgbClr val="000000"/>
                </a:solidFill>
              </a:rPr>
              <a:t>筛选</a:t>
            </a:r>
            <a:r>
              <a:rPr lang="en-US" altLang="zh-CN" sz="2400" dirty="0" smtClean="0">
                <a:solidFill>
                  <a:srgbClr val="000000"/>
                </a:solidFill>
              </a:rPr>
              <a:t>】</a:t>
            </a:r>
            <a:r>
              <a:rPr lang="zh-CN" altLang="en-US" sz="2400" dirty="0" smtClean="0">
                <a:solidFill>
                  <a:srgbClr val="000000"/>
                </a:solidFill>
              </a:rPr>
              <a:t>按钮</a:t>
            </a:r>
            <a:r>
              <a:rPr lang="zh-CN" altLang="en-US" sz="2400" dirty="0">
                <a:solidFill>
                  <a:srgbClr val="FF0000"/>
                </a:solidFill>
              </a:rPr>
              <a:t>→</a:t>
            </a:r>
            <a:r>
              <a:rPr lang="zh-CN" altLang="en-US" sz="2400" dirty="0" smtClean="0">
                <a:solidFill>
                  <a:srgbClr val="000000"/>
                </a:solidFill>
              </a:rPr>
              <a:t>单击列标题右侧下拉箭头进行筛选 。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hlinkClick r:id="rId4" action="ppaction://hlinkfile"/>
              </a:rPr>
              <a:t>举例</a:t>
            </a:r>
            <a:endParaRPr lang="zh-CN" altLang="en-US" sz="2400" b="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3"/>
          <p:cNvGrpSpPr/>
          <p:nvPr/>
        </p:nvGrpSpPr>
        <p:grpSpPr bwMode="auto">
          <a:xfrm>
            <a:off x="251520" y="1196208"/>
            <a:ext cx="381000" cy="381000"/>
            <a:chOff x="2078" y="1680"/>
            <a:chExt cx="1615" cy="1615"/>
          </a:xfrm>
        </p:grpSpPr>
        <p:sp>
          <p:nvSpPr>
            <p:cNvPr id="8" name="Oval 6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6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6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6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6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Oval 6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827584" y="980728"/>
            <a:ext cx="2188420" cy="654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</a:rPr>
              <a:t>．高级筛选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711" y="2046153"/>
            <a:ext cx="82497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</a:rPr>
              <a:t>方法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：</a:t>
            </a:r>
            <a:r>
              <a:rPr lang="zh-CN" altLang="en-US" sz="2400" dirty="0" smtClean="0">
                <a:solidFill>
                  <a:srgbClr val="000000"/>
                </a:solidFill>
              </a:rPr>
              <a:t>选中数据表的任意单元格</a:t>
            </a:r>
            <a:r>
              <a:rPr lang="zh-CN" altLang="en-US" sz="2400" dirty="0" smtClean="0">
                <a:solidFill>
                  <a:srgbClr val="FF0000"/>
                </a:solidFill>
              </a:rPr>
              <a:t>→</a:t>
            </a:r>
            <a:r>
              <a:rPr lang="en-US" altLang="zh-CN" sz="2400" dirty="0" smtClean="0">
                <a:solidFill>
                  <a:srgbClr val="000000"/>
                </a:solidFill>
              </a:rPr>
              <a:t>【</a:t>
            </a:r>
            <a:r>
              <a:rPr lang="zh-CN" altLang="en-US" sz="2400" dirty="0" smtClean="0">
                <a:solidFill>
                  <a:srgbClr val="000000"/>
                </a:solidFill>
              </a:rPr>
              <a:t>功能区</a:t>
            </a:r>
            <a:r>
              <a:rPr lang="en-US" altLang="zh-CN" sz="2400" dirty="0" smtClean="0">
                <a:solidFill>
                  <a:srgbClr val="000000"/>
                </a:solidFill>
              </a:rPr>
              <a:t>】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</a:rPr>
              <a:t>→</a:t>
            </a:r>
            <a:r>
              <a:rPr lang="en-US" altLang="zh-CN" sz="2400" dirty="0" smtClean="0">
                <a:solidFill>
                  <a:srgbClr val="000000"/>
                </a:solidFill>
              </a:rPr>
              <a:t>【</a:t>
            </a:r>
            <a:r>
              <a:rPr lang="zh-CN" altLang="en-US" sz="2400" dirty="0" smtClean="0">
                <a:solidFill>
                  <a:srgbClr val="000000"/>
                </a:solidFill>
              </a:rPr>
              <a:t>数据</a:t>
            </a:r>
            <a:r>
              <a:rPr lang="en-US" altLang="zh-CN" sz="2400" dirty="0" smtClean="0">
                <a:solidFill>
                  <a:srgbClr val="000000"/>
                </a:solidFill>
              </a:rPr>
              <a:t>】</a:t>
            </a:r>
            <a:r>
              <a:rPr lang="zh-CN" altLang="en-US" sz="2400" dirty="0">
                <a:solidFill>
                  <a:srgbClr val="000000"/>
                </a:solidFill>
              </a:rPr>
              <a:t>选项卡</a:t>
            </a:r>
            <a:r>
              <a:rPr lang="zh-CN" altLang="en-US" sz="2400" dirty="0" smtClean="0">
                <a:solidFill>
                  <a:srgbClr val="FF0000"/>
                </a:solidFill>
              </a:rPr>
              <a:t>→</a:t>
            </a:r>
            <a:r>
              <a:rPr lang="en-US" altLang="zh-CN" sz="2400" dirty="0" smtClean="0">
                <a:solidFill>
                  <a:srgbClr val="000000"/>
                </a:solidFill>
              </a:rPr>
              <a:t>【</a:t>
            </a:r>
            <a:r>
              <a:rPr lang="zh-CN" altLang="en-US" sz="2400" dirty="0" smtClean="0">
                <a:solidFill>
                  <a:srgbClr val="000000"/>
                </a:solidFill>
              </a:rPr>
              <a:t>排序</a:t>
            </a:r>
            <a:r>
              <a:rPr lang="zh-CN" altLang="en-US" sz="2400" dirty="0">
                <a:solidFill>
                  <a:srgbClr val="000000"/>
                </a:solidFill>
              </a:rPr>
              <a:t>和</a:t>
            </a:r>
            <a:r>
              <a:rPr lang="zh-CN" altLang="en-US" sz="2400" dirty="0" smtClean="0">
                <a:solidFill>
                  <a:srgbClr val="000000"/>
                </a:solidFill>
              </a:rPr>
              <a:t>筛选</a:t>
            </a:r>
            <a:r>
              <a:rPr lang="en-US" altLang="zh-CN" sz="2400" dirty="0" smtClean="0">
                <a:solidFill>
                  <a:srgbClr val="000000"/>
                </a:solidFill>
              </a:rPr>
              <a:t>】</a:t>
            </a:r>
            <a:r>
              <a:rPr lang="zh-CN" altLang="en-US" sz="2400" dirty="0" smtClean="0">
                <a:solidFill>
                  <a:srgbClr val="000000"/>
                </a:solidFill>
              </a:rPr>
              <a:t>组</a:t>
            </a:r>
            <a:r>
              <a:rPr lang="zh-CN" altLang="en-US" sz="2400" dirty="0" smtClean="0">
                <a:solidFill>
                  <a:srgbClr val="FF0000"/>
                </a:solidFill>
              </a:rPr>
              <a:t>→</a:t>
            </a:r>
            <a:r>
              <a:rPr lang="en-US" altLang="zh-CN" sz="2400" dirty="0" smtClean="0">
                <a:solidFill>
                  <a:srgbClr val="000000"/>
                </a:solidFill>
              </a:rPr>
              <a:t>【</a:t>
            </a:r>
            <a:r>
              <a:rPr lang="zh-CN" altLang="en-US" sz="2400" dirty="0" smtClean="0">
                <a:solidFill>
                  <a:srgbClr val="000000"/>
                </a:solidFill>
              </a:rPr>
              <a:t>高级</a:t>
            </a:r>
            <a:r>
              <a:rPr lang="en-US" altLang="zh-CN" sz="2400" dirty="0" smtClean="0">
                <a:solidFill>
                  <a:srgbClr val="000000"/>
                </a:solidFill>
              </a:rPr>
              <a:t>】</a:t>
            </a:r>
            <a:r>
              <a:rPr lang="zh-CN" altLang="en-US" sz="2400" dirty="0">
                <a:solidFill>
                  <a:srgbClr val="000000"/>
                </a:solidFill>
              </a:rPr>
              <a:t>筛选</a:t>
            </a:r>
            <a:r>
              <a:rPr lang="zh-CN" altLang="en-US" sz="2400" dirty="0" smtClean="0">
                <a:solidFill>
                  <a:srgbClr val="000000"/>
                </a:solidFill>
              </a:rPr>
              <a:t>按钮</a:t>
            </a:r>
            <a:r>
              <a:rPr lang="zh-CN" altLang="en-US" sz="2400" dirty="0" smtClean="0">
                <a:solidFill>
                  <a:srgbClr val="FF0000"/>
                </a:solidFill>
              </a:rPr>
              <a:t>→</a:t>
            </a:r>
            <a:r>
              <a:rPr lang="zh-CN" altLang="en-US" sz="2400" dirty="0" smtClean="0">
                <a:solidFill>
                  <a:srgbClr val="000000"/>
                </a:solidFill>
              </a:rPr>
              <a:t>在</a:t>
            </a:r>
            <a:r>
              <a:rPr lang="en-US" altLang="zh-CN" sz="2400" dirty="0" smtClean="0">
                <a:solidFill>
                  <a:srgbClr val="000000"/>
                </a:solidFill>
              </a:rPr>
              <a:t>【</a:t>
            </a:r>
            <a:r>
              <a:rPr lang="zh-CN" altLang="en-US" sz="2400" dirty="0" smtClean="0">
                <a:solidFill>
                  <a:srgbClr val="000000"/>
                </a:solidFill>
              </a:rPr>
              <a:t>高级筛选对话框</a:t>
            </a:r>
            <a:r>
              <a:rPr lang="en-US" altLang="zh-CN" sz="2400" dirty="0" smtClean="0">
                <a:solidFill>
                  <a:srgbClr val="000000"/>
                </a:solidFill>
              </a:rPr>
              <a:t>】</a:t>
            </a:r>
            <a:r>
              <a:rPr lang="zh-CN" altLang="en-US" sz="2400" dirty="0" smtClean="0">
                <a:solidFill>
                  <a:srgbClr val="000000"/>
                </a:solidFill>
              </a:rPr>
              <a:t>中设置列表区域和条件区域。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hlinkClick r:id="rId4" action="ppaction://hlinkfile"/>
              </a:rPr>
              <a:t>举例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27584" y="5517232"/>
            <a:ext cx="69204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查找出计算机成绩大于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70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且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总分大于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250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分的学生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3"/>
          <p:cNvGrpSpPr/>
          <p:nvPr/>
        </p:nvGrpSpPr>
        <p:grpSpPr bwMode="auto">
          <a:xfrm>
            <a:off x="251520" y="1196208"/>
            <a:ext cx="381000" cy="381000"/>
            <a:chOff x="2078" y="1680"/>
            <a:chExt cx="1615" cy="1615"/>
          </a:xfrm>
        </p:grpSpPr>
        <p:sp>
          <p:nvSpPr>
            <p:cNvPr id="8" name="Oval 6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6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6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6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6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Oval 6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827584" y="980728"/>
            <a:ext cx="2188420" cy="654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</a:rPr>
              <a:t>．高级筛选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844824"/>
            <a:ext cx="88313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</a:rPr>
              <a:t>条件区域的设置方法：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000000"/>
                </a:solidFill>
              </a:rPr>
              <a:t>所有</a:t>
            </a:r>
            <a:r>
              <a:rPr lang="zh-CN" altLang="zh-CN" sz="2400" b="1" i="1" dirty="0">
                <a:solidFill>
                  <a:srgbClr val="FF0000"/>
                </a:solidFill>
              </a:rPr>
              <a:t>条件的字段名</a:t>
            </a:r>
            <a:r>
              <a:rPr lang="zh-CN" altLang="zh-CN" sz="2000" dirty="0">
                <a:solidFill>
                  <a:srgbClr val="000000"/>
                </a:solidFill>
              </a:rPr>
              <a:t>必须写在</a:t>
            </a:r>
            <a:r>
              <a:rPr lang="zh-CN" altLang="zh-CN" sz="2400" b="1" i="1" dirty="0">
                <a:solidFill>
                  <a:srgbClr val="FF0000"/>
                </a:solidFill>
              </a:rPr>
              <a:t>同一行</a:t>
            </a:r>
            <a:r>
              <a:rPr lang="zh-CN" altLang="zh-CN" sz="2000" dirty="0" smtClean="0">
                <a:solidFill>
                  <a:srgbClr val="000000"/>
                </a:solidFill>
              </a:rPr>
              <a:t>中</a:t>
            </a:r>
            <a:r>
              <a:rPr lang="zh-CN" altLang="en-US" sz="2400" dirty="0" smtClean="0">
                <a:solidFill>
                  <a:srgbClr val="000000"/>
                </a:solidFill>
              </a:rPr>
              <a:t>；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000000"/>
                </a:solidFill>
              </a:rPr>
              <a:t>每个条件的</a:t>
            </a:r>
            <a:r>
              <a:rPr lang="zh-CN" altLang="zh-CN" sz="2400" b="1" i="1" dirty="0">
                <a:solidFill>
                  <a:srgbClr val="FF0000"/>
                </a:solidFill>
              </a:rPr>
              <a:t>字段名和字段值</a:t>
            </a:r>
            <a:r>
              <a:rPr lang="zh-CN" altLang="zh-CN" sz="2000" dirty="0">
                <a:solidFill>
                  <a:srgbClr val="000000"/>
                </a:solidFill>
              </a:rPr>
              <a:t>必须写在</a:t>
            </a:r>
            <a:r>
              <a:rPr lang="zh-CN" altLang="zh-CN" sz="2400" b="1" i="1" dirty="0">
                <a:solidFill>
                  <a:srgbClr val="FF0000"/>
                </a:solidFill>
              </a:rPr>
              <a:t>同一列</a:t>
            </a:r>
            <a:r>
              <a:rPr lang="zh-CN" altLang="zh-CN" sz="2000" dirty="0" smtClean="0">
                <a:solidFill>
                  <a:srgbClr val="000000"/>
                </a:solidFill>
              </a:rPr>
              <a:t>中</a:t>
            </a:r>
            <a:r>
              <a:rPr lang="zh-CN" altLang="en-US" sz="2000" dirty="0" smtClean="0">
                <a:solidFill>
                  <a:srgbClr val="000000"/>
                </a:solidFill>
              </a:rPr>
              <a:t>；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000000"/>
                </a:solidFill>
              </a:rPr>
              <a:t>当多个条件之间的逻辑关系是“</a:t>
            </a:r>
            <a:r>
              <a:rPr lang="zh-CN" altLang="zh-CN" sz="2400" b="1" i="1" dirty="0">
                <a:solidFill>
                  <a:srgbClr val="FF0000"/>
                </a:solidFill>
              </a:rPr>
              <a:t>与</a:t>
            </a:r>
            <a:r>
              <a:rPr lang="zh-CN" altLang="zh-CN" sz="2000" dirty="0">
                <a:solidFill>
                  <a:srgbClr val="000000"/>
                </a:solidFill>
              </a:rPr>
              <a:t>”时，条件值写在</a:t>
            </a:r>
            <a:r>
              <a:rPr lang="zh-CN" altLang="zh-CN" sz="2400" b="1" i="1" dirty="0">
                <a:solidFill>
                  <a:srgbClr val="FF0000"/>
                </a:solidFill>
              </a:rPr>
              <a:t>同一行</a:t>
            </a:r>
            <a:r>
              <a:rPr lang="zh-CN" altLang="zh-CN" sz="2000" dirty="0" smtClean="0">
                <a:solidFill>
                  <a:srgbClr val="000000"/>
                </a:solidFill>
              </a:rPr>
              <a:t>中</a:t>
            </a:r>
            <a:r>
              <a:rPr lang="zh-CN" altLang="en-US" sz="2000" dirty="0" smtClean="0">
                <a:solidFill>
                  <a:srgbClr val="000000"/>
                </a:solidFill>
              </a:rPr>
              <a:t>；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000000"/>
                </a:solidFill>
              </a:rPr>
              <a:t>当多个条件之间的逻辑关系</a:t>
            </a:r>
            <a:r>
              <a:rPr lang="zh-CN" altLang="zh-CN" sz="2000" dirty="0" smtClean="0">
                <a:solidFill>
                  <a:srgbClr val="000000"/>
                </a:solidFill>
              </a:rPr>
              <a:t>是</a:t>
            </a:r>
            <a:r>
              <a:rPr lang="zh-CN" altLang="zh-CN" sz="2000" dirty="0">
                <a:solidFill>
                  <a:srgbClr val="000000"/>
                </a:solidFill>
              </a:rPr>
              <a:t>“</a:t>
            </a:r>
            <a:r>
              <a:rPr lang="zh-CN" altLang="zh-CN" sz="2400" b="1" i="1" dirty="0">
                <a:solidFill>
                  <a:srgbClr val="FF0000"/>
                </a:solidFill>
              </a:rPr>
              <a:t>或</a:t>
            </a:r>
            <a:r>
              <a:rPr lang="zh-CN" altLang="zh-CN" sz="2000" dirty="0">
                <a:solidFill>
                  <a:srgbClr val="000000"/>
                </a:solidFill>
              </a:rPr>
              <a:t>”时，条件值写在</a:t>
            </a:r>
            <a:r>
              <a:rPr lang="zh-CN" altLang="zh-CN" sz="2400" b="1" i="1" dirty="0">
                <a:solidFill>
                  <a:srgbClr val="FF0000"/>
                </a:solidFill>
              </a:rPr>
              <a:t>不同行</a:t>
            </a:r>
            <a:r>
              <a:rPr lang="zh-CN" altLang="zh-CN" sz="2000" dirty="0" smtClean="0">
                <a:solidFill>
                  <a:srgbClr val="000000"/>
                </a:solidFill>
              </a:rPr>
              <a:t>中</a:t>
            </a:r>
            <a:r>
              <a:rPr lang="zh-CN" altLang="en-US" sz="2000" dirty="0" smtClean="0">
                <a:solidFill>
                  <a:srgbClr val="000000"/>
                </a:solidFill>
              </a:rPr>
              <a:t>；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solidFill>
                  <a:srgbClr val="000000"/>
                </a:solidFill>
              </a:rPr>
              <a:t>条件</a:t>
            </a:r>
            <a:r>
              <a:rPr lang="zh-CN" altLang="zh-CN" sz="2000" dirty="0">
                <a:solidFill>
                  <a:srgbClr val="000000"/>
                </a:solidFill>
              </a:rPr>
              <a:t>区域内</a:t>
            </a:r>
            <a:r>
              <a:rPr lang="zh-CN" altLang="zh-CN" sz="2400" b="1" i="1" dirty="0">
                <a:solidFill>
                  <a:srgbClr val="FF0000"/>
                </a:solidFill>
              </a:rPr>
              <a:t>不允许出现空行</a:t>
            </a:r>
            <a:r>
              <a:rPr lang="zh-CN" altLang="zh-CN" sz="2000" dirty="0" smtClean="0">
                <a:solidFill>
                  <a:srgbClr val="000000"/>
                </a:solidFill>
              </a:rPr>
              <a:t>。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3"/>
          <p:cNvGrpSpPr/>
          <p:nvPr/>
        </p:nvGrpSpPr>
        <p:grpSpPr bwMode="auto">
          <a:xfrm>
            <a:off x="251520" y="1196208"/>
            <a:ext cx="381000" cy="381000"/>
            <a:chOff x="2078" y="1680"/>
            <a:chExt cx="1615" cy="1615"/>
          </a:xfrm>
        </p:grpSpPr>
        <p:sp>
          <p:nvSpPr>
            <p:cNvPr id="8" name="Oval 6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6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6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6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6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Oval 6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827584" y="980728"/>
            <a:ext cx="34307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0000"/>
                </a:solidFill>
              </a:rPr>
              <a:t>高级筛选的实例应用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AutoShape 2" descr="http://t1.baidu.com/it/u=1031170165,1935408581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46" y="2204864"/>
            <a:ext cx="4931108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3"/>
          <p:cNvGrpSpPr/>
          <p:nvPr/>
        </p:nvGrpSpPr>
        <p:grpSpPr bwMode="auto">
          <a:xfrm>
            <a:off x="251520" y="1196208"/>
            <a:ext cx="381000" cy="381000"/>
            <a:chOff x="2078" y="1680"/>
            <a:chExt cx="1615" cy="1615"/>
          </a:xfrm>
        </p:grpSpPr>
        <p:sp>
          <p:nvSpPr>
            <p:cNvPr id="8" name="Oval 6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6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6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6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6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Oval 6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827584" y="980728"/>
            <a:ext cx="34307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0000"/>
                </a:solidFill>
              </a:rPr>
              <a:t>高级筛选的实例应用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AutoShape 2" descr="http://t1.baidu.com/it/u=1031170165,1935408581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6146" name="Picture 2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951" y="1739225"/>
            <a:ext cx="6382097" cy="4635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3"/>
          <p:cNvGrpSpPr/>
          <p:nvPr/>
        </p:nvGrpSpPr>
        <p:grpSpPr bwMode="auto">
          <a:xfrm>
            <a:off x="251520" y="1196208"/>
            <a:ext cx="381000" cy="381000"/>
            <a:chOff x="2078" y="1680"/>
            <a:chExt cx="1615" cy="1615"/>
          </a:xfrm>
        </p:grpSpPr>
        <p:sp>
          <p:nvSpPr>
            <p:cNvPr id="8" name="Oval 6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6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6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6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6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Oval 6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827584" y="980728"/>
            <a:ext cx="3608680" cy="654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</a:rPr>
              <a:t>6.8.3 </a:t>
            </a:r>
            <a:r>
              <a:rPr lang="zh-CN" altLang="en-US" sz="2800" b="1" dirty="0">
                <a:solidFill>
                  <a:srgbClr val="000000"/>
                </a:solidFill>
              </a:rPr>
              <a:t>数据的分类汇总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59632" y="1988840"/>
            <a:ext cx="66967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00"/>
                </a:solidFill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</a:rPr>
              <a:t>．简单分类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汇总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00"/>
                </a:solidFill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</a:rPr>
              <a:t>．嵌套分类汇总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3"/>
          <p:cNvGrpSpPr/>
          <p:nvPr/>
        </p:nvGrpSpPr>
        <p:grpSpPr bwMode="auto">
          <a:xfrm>
            <a:off x="251520" y="1196208"/>
            <a:ext cx="381000" cy="381000"/>
            <a:chOff x="2078" y="1680"/>
            <a:chExt cx="1615" cy="1615"/>
          </a:xfrm>
        </p:grpSpPr>
        <p:sp>
          <p:nvSpPr>
            <p:cNvPr id="8" name="Oval 6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6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6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6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6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Oval 6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827584" y="980728"/>
            <a:ext cx="2909771" cy="654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</a:rPr>
              <a:t>．简单分类汇总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0711" y="2046153"/>
            <a:ext cx="82497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</a:rPr>
              <a:t>方法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：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对要分类的列先排序</a:t>
            </a:r>
            <a:r>
              <a:rPr lang="zh-CN" altLang="en-US" sz="2400" dirty="0">
                <a:solidFill>
                  <a:srgbClr val="FF0000"/>
                </a:solidFill>
              </a:rPr>
              <a:t>→</a:t>
            </a:r>
            <a:r>
              <a:rPr lang="zh-CN" altLang="en-US" sz="2400" dirty="0" smtClean="0">
                <a:solidFill>
                  <a:srgbClr val="000000"/>
                </a:solidFill>
              </a:rPr>
              <a:t>选中数据表的任意单元格</a:t>
            </a:r>
            <a:r>
              <a:rPr lang="zh-CN" altLang="en-US" sz="2400" dirty="0" smtClean="0">
                <a:solidFill>
                  <a:srgbClr val="FF0000"/>
                </a:solidFill>
              </a:rPr>
              <a:t>→</a:t>
            </a:r>
            <a:r>
              <a:rPr lang="en-US" altLang="zh-CN" sz="2400" dirty="0" smtClean="0">
                <a:solidFill>
                  <a:srgbClr val="000000"/>
                </a:solidFill>
              </a:rPr>
              <a:t>【</a:t>
            </a:r>
            <a:r>
              <a:rPr lang="zh-CN" altLang="en-US" sz="2400" dirty="0" smtClean="0">
                <a:solidFill>
                  <a:srgbClr val="000000"/>
                </a:solidFill>
              </a:rPr>
              <a:t>功能区</a:t>
            </a:r>
            <a:r>
              <a:rPr lang="en-US" altLang="zh-CN" sz="2400" dirty="0" smtClean="0">
                <a:solidFill>
                  <a:srgbClr val="000000"/>
                </a:solidFill>
              </a:rPr>
              <a:t>】</a:t>
            </a:r>
            <a:r>
              <a:rPr lang="zh-CN" altLang="en-US" sz="2400" dirty="0" smtClean="0">
                <a:solidFill>
                  <a:srgbClr val="FF0000"/>
                </a:solidFill>
              </a:rPr>
              <a:t>→</a:t>
            </a:r>
            <a:r>
              <a:rPr lang="en-US" altLang="zh-CN" sz="2400" dirty="0" smtClean="0">
                <a:solidFill>
                  <a:srgbClr val="000000"/>
                </a:solidFill>
              </a:rPr>
              <a:t>【</a:t>
            </a:r>
            <a:r>
              <a:rPr lang="zh-CN" altLang="en-US" sz="2400" dirty="0" smtClean="0">
                <a:solidFill>
                  <a:srgbClr val="000000"/>
                </a:solidFill>
              </a:rPr>
              <a:t>数据</a:t>
            </a:r>
            <a:r>
              <a:rPr lang="en-US" altLang="zh-CN" sz="2400" dirty="0" smtClean="0">
                <a:solidFill>
                  <a:srgbClr val="000000"/>
                </a:solidFill>
              </a:rPr>
              <a:t>】</a:t>
            </a:r>
            <a:r>
              <a:rPr lang="zh-CN" altLang="en-US" sz="2400" dirty="0">
                <a:solidFill>
                  <a:srgbClr val="000000"/>
                </a:solidFill>
              </a:rPr>
              <a:t>选项卡</a:t>
            </a:r>
            <a:r>
              <a:rPr lang="zh-CN" altLang="en-US" sz="2400" dirty="0" smtClean="0">
                <a:solidFill>
                  <a:srgbClr val="FF0000"/>
                </a:solidFill>
              </a:rPr>
              <a:t>→</a:t>
            </a:r>
            <a:r>
              <a:rPr lang="en-US" altLang="zh-CN" sz="2400" dirty="0" smtClean="0">
                <a:solidFill>
                  <a:srgbClr val="000000"/>
                </a:solidFill>
              </a:rPr>
              <a:t>【</a:t>
            </a:r>
            <a:r>
              <a:rPr lang="zh-CN" altLang="zh-CN" sz="2400" dirty="0">
                <a:solidFill>
                  <a:srgbClr val="000000"/>
                </a:solidFill>
              </a:rPr>
              <a:t>分级显示</a:t>
            </a:r>
            <a:r>
              <a:rPr lang="en-US" altLang="zh-CN" sz="2400" dirty="0" smtClean="0">
                <a:solidFill>
                  <a:srgbClr val="000000"/>
                </a:solidFill>
              </a:rPr>
              <a:t>】</a:t>
            </a:r>
            <a:r>
              <a:rPr lang="zh-CN" altLang="en-US" sz="2400" dirty="0" smtClean="0">
                <a:solidFill>
                  <a:srgbClr val="000000"/>
                </a:solidFill>
              </a:rPr>
              <a:t>组</a:t>
            </a:r>
            <a:r>
              <a:rPr lang="zh-CN" altLang="en-US" sz="2400" dirty="0" smtClean="0">
                <a:solidFill>
                  <a:srgbClr val="FF0000"/>
                </a:solidFill>
              </a:rPr>
              <a:t>→</a:t>
            </a:r>
            <a:r>
              <a:rPr lang="en-US" altLang="zh-CN" sz="2400" dirty="0" smtClean="0">
                <a:solidFill>
                  <a:srgbClr val="000000"/>
                </a:solidFill>
              </a:rPr>
              <a:t>【</a:t>
            </a:r>
            <a:r>
              <a:rPr lang="zh-CN" altLang="zh-CN" sz="2400" dirty="0">
                <a:solidFill>
                  <a:srgbClr val="000000"/>
                </a:solidFill>
              </a:rPr>
              <a:t>分类汇总</a:t>
            </a:r>
            <a:r>
              <a:rPr lang="en-US" altLang="zh-CN" sz="2400" dirty="0" smtClean="0">
                <a:solidFill>
                  <a:srgbClr val="000000"/>
                </a:solidFill>
              </a:rPr>
              <a:t>】</a:t>
            </a:r>
            <a:r>
              <a:rPr lang="zh-CN" altLang="en-US" sz="2400" dirty="0" smtClean="0">
                <a:solidFill>
                  <a:srgbClr val="000000"/>
                </a:solidFill>
              </a:rPr>
              <a:t>按钮</a:t>
            </a:r>
            <a:r>
              <a:rPr lang="zh-CN" altLang="en-US" sz="2400" dirty="0" smtClean="0">
                <a:solidFill>
                  <a:srgbClr val="FF0000"/>
                </a:solidFill>
              </a:rPr>
              <a:t>→</a:t>
            </a:r>
            <a:r>
              <a:rPr lang="zh-CN" altLang="en-US" sz="2400" dirty="0" smtClean="0">
                <a:solidFill>
                  <a:srgbClr val="000000"/>
                </a:solidFill>
              </a:rPr>
              <a:t>在</a:t>
            </a:r>
            <a:r>
              <a:rPr lang="en-US" altLang="zh-CN" sz="2400" dirty="0" smtClean="0">
                <a:solidFill>
                  <a:srgbClr val="000000"/>
                </a:solidFill>
              </a:rPr>
              <a:t>【</a:t>
            </a:r>
            <a:r>
              <a:rPr lang="zh-CN" altLang="zh-CN" sz="2400" dirty="0">
                <a:solidFill>
                  <a:srgbClr val="000000"/>
                </a:solidFill>
              </a:rPr>
              <a:t>分类汇总</a:t>
            </a:r>
            <a:r>
              <a:rPr lang="zh-CN" altLang="en-US" sz="2400" dirty="0" smtClean="0">
                <a:solidFill>
                  <a:srgbClr val="000000"/>
                </a:solidFill>
              </a:rPr>
              <a:t>对话框</a:t>
            </a:r>
            <a:r>
              <a:rPr lang="en-US" altLang="zh-CN" sz="2400" dirty="0" smtClean="0">
                <a:solidFill>
                  <a:srgbClr val="000000"/>
                </a:solidFill>
              </a:rPr>
              <a:t>】</a:t>
            </a:r>
            <a:r>
              <a:rPr lang="zh-CN" altLang="en-US" sz="2400" dirty="0" smtClean="0">
                <a:solidFill>
                  <a:srgbClr val="000000"/>
                </a:solidFill>
              </a:rPr>
              <a:t>中设置</a:t>
            </a:r>
            <a:r>
              <a:rPr lang="zh-CN" altLang="zh-CN" sz="2400" dirty="0">
                <a:solidFill>
                  <a:srgbClr val="000000"/>
                </a:solidFill>
              </a:rPr>
              <a:t>分类字段、汇总</a:t>
            </a:r>
            <a:r>
              <a:rPr lang="zh-CN" altLang="zh-CN" sz="2400" dirty="0" smtClean="0">
                <a:solidFill>
                  <a:srgbClr val="000000"/>
                </a:solidFill>
              </a:rPr>
              <a:t>方式</a:t>
            </a:r>
            <a:r>
              <a:rPr lang="zh-CN" altLang="en-US" sz="2400" dirty="0" smtClean="0">
                <a:solidFill>
                  <a:srgbClr val="000000"/>
                </a:solidFill>
              </a:rPr>
              <a:t>等。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5980" y="4870901"/>
            <a:ext cx="82285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0" dirty="0" smtClean="0"/>
              <a:t>操作</a:t>
            </a:r>
            <a:r>
              <a:rPr lang="zh-CN" altLang="en-US" sz="2400" b="1" kern="0" dirty="0" smtClean="0">
                <a:solidFill>
                  <a:srgbClr val="FF0000"/>
                </a:solidFill>
              </a:rPr>
              <a:t>：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按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性别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对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姓名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列进行分类汇总，并统计每类的人数。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3"/>
          <p:cNvGrpSpPr/>
          <p:nvPr/>
        </p:nvGrpSpPr>
        <p:grpSpPr bwMode="auto">
          <a:xfrm>
            <a:off x="251520" y="1196208"/>
            <a:ext cx="381000" cy="381000"/>
            <a:chOff x="2078" y="1680"/>
            <a:chExt cx="1615" cy="1615"/>
          </a:xfrm>
        </p:grpSpPr>
        <p:sp>
          <p:nvSpPr>
            <p:cNvPr id="8" name="Oval 6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6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6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6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6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Oval 6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827584" y="980728"/>
            <a:ext cx="366799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</a:rPr>
              <a:t>6.8.3-2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  嵌套</a:t>
            </a:r>
            <a:r>
              <a:rPr lang="zh-CN" altLang="en-US" sz="2800" b="1" dirty="0">
                <a:solidFill>
                  <a:srgbClr val="000000"/>
                </a:solidFill>
              </a:rPr>
              <a:t>分类汇总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0711" y="2046153"/>
            <a:ext cx="8249761" cy="1128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</a:rPr>
              <a:t>方法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：按照多个字段进行分类汇总。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因此在分类汇总之前要按多个条件进行排序。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3327" y="3645024"/>
            <a:ext cx="8840882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 smtClean="0">
                <a:solidFill>
                  <a:srgbClr val="000000"/>
                </a:solidFill>
              </a:rPr>
              <a:t>操作：</a:t>
            </a:r>
            <a:endParaRPr lang="en-US" altLang="zh-CN" sz="2400" b="1" kern="0" dirty="0" smtClean="0">
              <a:solidFill>
                <a:srgbClr val="000000"/>
              </a:solidFill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rgbClr val="000000"/>
                </a:solidFill>
              </a:rPr>
              <a:t>首先按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性别</a:t>
            </a:r>
            <a:r>
              <a:rPr lang="zh-CN" altLang="en-US" sz="2400" kern="0" dirty="0" smtClean="0">
                <a:solidFill>
                  <a:srgbClr val="000000"/>
                </a:solidFill>
              </a:rPr>
              <a:t>对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姓名</a:t>
            </a:r>
            <a:r>
              <a:rPr lang="zh-CN" altLang="en-US" sz="2400" kern="0" dirty="0" smtClean="0">
                <a:solidFill>
                  <a:srgbClr val="000000"/>
                </a:solidFill>
              </a:rPr>
              <a:t>列进行分类汇总，并统计每类的人数。</a:t>
            </a:r>
            <a:endParaRPr lang="en-US" altLang="zh-CN" sz="2400" kern="0" dirty="0" smtClean="0">
              <a:solidFill>
                <a:srgbClr val="000000"/>
              </a:solidFill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rgbClr val="000000"/>
                </a:solidFill>
              </a:rPr>
              <a:t>然后在每类中对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总分</a:t>
            </a:r>
            <a:r>
              <a:rPr lang="zh-CN" altLang="en-US" sz="2400" kern="0" dirty="0">
                <a:solidFill>
                  <a:srgbClr val="000000"/>
                </a:solidFill>
              </a:rPr>
              <a:t>列按</a:t>
            </a:r>
            <a:r>
              <a:rPr lang="zh-CN" altLang="en-US" sz="2400" kern="0" dirty="0">
                <a:solidFill>
                  <a:srgbClr val="FF0000"/>
                </a:solidFill>
              </a:rPr>
              <a:t>外语</a:t>
            </a:r>
            <a:r>
              <a:rPr lang="zh-CN" altLang="en-US" sz="2400" kern="0" dirty="0" smtClean="0">
                <a:solidFill>
                  <a:srgbClr val="000000"/>
                </a:solidFill>
              </a:rPr>
              <a:t>进行分类，并求具有相同外语</a:t>
            </a:r>
            <a:endParaRPr lang="en-US" altLang="zh-CN" sz="2400" kern="0" dirty="0" smtClean="0">
              <a:solidFill>
                <a:srgbClr val="000000"/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0" dirty="0" smtClean="0">
                <a:solidFill>
                  <a:srgbClr val="000000"/>
                </a:solidFill>
              </a:rPr>
              <a:t>成绩的总分和。</a:t>
            </a:r>
            <a:endParaRPr lang="en-US" altLang="zh-CN" sz="2400" kern="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3"/>
          <p:cNvGrpSpPr/>
          <p:nvPr/>
        </p:nvGrpSpPr>
        <p:grpSpPr bwMode="auto">
          <a:xfrm>
            <a:off x="251520" y="1196208"/>
            <a:ext cx="381000" cy="381000"/>
            <a:chOff x="2078" y="1680"/>
            <a:chExt cx="1615" cy="1615"/>
          </a:xfrm>
        </p:grpSpPr>
        <p:sp>
          <p:nvSpPr>
            <p:cNvPr id="8" name="Oval 6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6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6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6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6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Oval 6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827584" y="980728"/>
            <a:ext cx="396775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</a:rPr>
              <a:t>6.7 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Excel2016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图表</a:t>
            </a:r>
            <a:r>
              <a:rPr lang="zh-CN" altLang="en-US" sz="2800" b="1" dirty="0">
                <a:solidFill>
                  <a:srgbClr val="000000"/>
                </a:solidFill>
              </a:rPr>
              <a:t>操作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59632" y="1988840"/>
            <a:ext cx="66967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0000"/>
                </a:solidFill>
              </a:rPr>
              <a:t>6.7.1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创建图表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0000"/>
                </a:solidFill>
              </a:rPr>
              <a:t>6.7.2</a:t>
            </a:r>
            <a:r>
              <a:rPr lang="zh-CN" altLang="en-US" sz="2400" b="1" dirty="0">
                <a:solidFill>
                  <a:srgbClr val="000000"/>
                </a:solidFill>
              </a:rPr>
              <a:t>编辑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图表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补充：数据透视表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3"/>
          <p:cNvGrpSpPr/>
          <p:nvPr/>
        </p:nvGrpSpPr>
        <p:grpSpPr bwMode="auto">
          <a:xfrm>
            <a:off x="251520" y="1196208"/>
            <a:ext cx="381000" cy="381000"/>
            <a:chOff x="2078" y="1680"/>
            <a:chExt cx="1615" cy="1615"/>
          </a:xfrm>
        </p:grpSpPr>
        <p:sp>
          <p:nvSpPr>
            <p:cNvPr id="8" name="Oval 6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6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6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6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6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Oval 6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827584" y="980728"/>
            <a:ext cx="2427268" cy="654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</a:rPr>
              <a:t>6.7.1</a:t>
            </a:r>
            <a:r>
              <a:rPr lang="zh-CN" altLang="en-US" sz="2800" b="1" dirty="0">
                <a:solidFill>
                  <a:srgbClr val="000000"/>
                </a:solidFill>
              </a:rPr>
              <a:t>创建图表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0711" y="2046153"/>
            <a:ext cx="8465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</a:rPr>
              <a:t>方法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：</a:t>
            </a:r>
            <a:r>
              <a:rPr lang="zh-CN" altLang="zh-CN" sz="2400" b="1" dirty="0">
                <a:solidFill>
                  <a:srgbClr val="FF0000"/>
                </a:solidFill>
              </a:rPr>
              <a:t>选中需要创建图表的数据</a:t>
            </a:r>
            <a:r>
              <a:rPr lang="zh-CN" altLang="en-US" sz="2400" dirty="0" smtClean="0">
                <a:solidFill>
                  <a:srgbClr val="FF0000"/>
                </a:solidFill>
              </a:rPr>
              <a:t>→</a:t>
            </a:r>
            <a:r>
              <a:rPr lang="en-US" altLang="zh-CN" sz="2400" dirty="0" smtClean="0">
                <a:solidFill>
                  <a:srgbClr val="000000"/>
                </a:solidFill>
              </a:rPr>
              <a:t>【</a:t>
            </a:r>
            <a:r>
              <a:rPr lang="zh-CN" altLang="en-US" sz="2400" dirty="0" smtClean="0">
                <a:solidFill>
                  <a:srgbClr val="000000"/>
                </a:solidFill>
              </a:rPr>
              <a:t>功能区</a:t>
            </a:r>
            <a:r>
              <a:rPr lang="en-US" altLang="zh-CN" sz="2400" dirty="0" smtClean="0">
                <a:solidFill>
                  <a:srgbClr val="000000"/>
                </a:solidFill>
              </a:rPr>
              <a:t>】</a:t>
            </a:r>
            <a:r>
              <a:rPr lang="zh-CN" altLang="en-US" sz="2400" dirty="0" smtClean="0">
                <a:solidFill>
                  <a:srgbClr val="FF0000"/>
                </a:solidFill>
              </a:rPr>
              <a:t>→</a:t>
            </a:r>
            <a:r>
              <a:rPr lang="en-US" altLang="zh-CN" sz="2400" dirty="0" smtClean="0">
                <a:solidFill>
                  <a:srgbClr val="000000"/>
                </a:solidFill>
              </a:rPr>
              <a:t>【</a:t>
            </a:r>
            <a:r>
              <a:rPr lang="zh-CN" altLang="zh-CN" sz="2400" dirty="0" smtClean="0">
                <a:solidFill>
                  <a:srgbClr val="000000"/>
                </a:solidFill>
              </a:rPr>
              <a:t>插入</a:t>
            </a:r>
            <a:r>
              <a:rPr lang="en-US" altLang="zh-CN" sz="2400" dirty="0" smtClean="0">
                <a:solidFill>
                  <a:srgbClr val="000000"/>
                </a:solidFill>
              </a:rPr>
              <a:t>】</a:t>
            </a:r>
            <a:r>
              <a:rPr lang="zh-CN" altLang="en-US" sz="2400" dirty="0">
                <a:solidFill>
                  <a:srgbClr val="000000"/>
                </a:solidFill>
              </a:rPr>
              <a:t>选项卡</a:t>
            </a:r>
            <a:r>
              <a:rPr lang="zh-CN" altLang="en-US" sz="2400" dirty="0" smtClean="0">
                <a:solidFill>
                  <a:srgbClr val="FF0000"/>
                </a:solidFill>
              </a:rPr>
              <a:t>→</a:t>
            </a:r>
            <a:r>
              <a:rPr lang="en-US" altLang="zh-CN" sz="2400" dirty="0" smtClean="0">
                <a:solidFill>
                  <a:srgbClr val="000000"/>
                </a:solidFill>
              </a:rPr>
              <a:t>【</a:t>
            </a:r>
            <a:r>
              <a:rPr lang="zh-CN" altLang="zh-CN" sz="2400" dirty="0">
                <a:solidFill>
                  <a:srgbClr val="000000"/>
                </a:solidFill>
              </a:rPr>
              <a:t>图表</a:t>
            </a:r>
            <a:r>
              <a:rPr lang="en-US" altLang="zh-CN" sz="2400" dirty="0" smtClean="0">
                <a:solidFill>
                  <a:srgbClr val="000000"/>
                </a:solidFill>
              </a:rPr>
              <a:t>】</a:t>
            </a:r>
            <a:r>
              <a:rPr lang="zh-CN" altLang="en-US" sz="2400" dirty="0" smtClean="0">
                <a:solidFill>
                  <a:srgbClr val="000000"/>
                </a:solidFill>
              </a:rPr>
              <a:t>组</a:t>
            </a:r>
            <a:r>
              <a:rPr lang="zh-CN" altLang="en-US" sz="2400" dirty="0" smtClean="0">
                <a:solidFill>
                  <a:srgbClr val="FF0000"/>
                </a:solidFill>
              </a:rPr>
              <a:t>→</a:t>
            </a:r>
            <a:r>
              <a:rPr lang="zh-CN" altLang="zh-CN" sz="2400" dirty="0">
                <a:solidFill>
                  <a:srgbClr val="000000"/>
                </a:solidFill>
              </a:rPr>
              <a:t>选择适合的图表</a:t>
            </a:r>
            <a:r>
              <a:rPr lang="zh-CN" altLang="en-US" sz="2400" dirty="0" smtClean="0">
                <a:solidFill>
                  <a:srgbClr val="000000"/>
                </a:solidFill>
              </a:rPr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631528" y="3431147"/>
            <a:ext cx="8404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</a:rPr>
              <a:t>方法</a:t>
            </a:r>
            <a:r>
              <a:rPr lang="en-US" altLang="zh-CN" sz="2400" b="1" dirty="0">
                <a:solidFill>
                  <a:srgbClr val="000000"/>
                </a:solidFill>
              </a:rPr>
              <a:t>2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：</a:t>
            </a:r>
            <a:r>
              <a:rPr lang="zh-CN" altLang="zh-CN" sz="2400" b="1" dirty="0">
                <a:solidFill>
                  <a:srgbClr val="FF0000"/>
                </a:solidFill>
              </a:rPr>
              <a:t>选中需要创建图表的数据</a:t>
            </a:r>
            <a:r>
              <a:rPr lang="zh-CN" altLang="en-US" sz="2400" dirty="0">
                <a:solidFill>
                  <a:srgbClr val="FF0000"/>
                </a:solidFill>
              </a:rPr>
              <a:t>→</a:t>
            </a:r>
            <a:r>
              <a:rPr lang="zh-CN" altLang="en-US" sz="2400" dirty="0" smtClean="0">
                <a:solidFill>
                  <a:srgbClr val="000000"/>
                </a:solidFill>
              </a:rPr>
              <a:t>单击</a:t>
            </a:r>
            <a:r>
              <a:rPr lang="en-US" altLang="zh-CN" sz="2400" dirty="0">
                <a:solidFill>
                  <a:srgbClr val="000000"/>
                </a:solidFill>
              </a:rPr>
              <a:t>【</a:t>
            </a:r>
            <a:r>
              <a:rPr lang="zh-CN" altLang="zh-CN" sz="2400" dirty="0">
                <a:solidFill>
                  <a:srgbClr val="000000"/>
                </a:solidFill>
              </a:rPr>
              <a:t>图表</a:t>
            </a:r>
            <a:r>
              <a:rPr lang="en-US" altLang="zh-CN" sz="2400" dirty="0">
                <a:solidFill>
                  <a:srgbClr val="000000"/>
                </a:solidFill>
              </a:rPr>
              <a:t>】</a:t>
            </a:r>
            <a:r>
              <a:rPr lang="zh-CN" altLang="en-US" sz="2400" dirty="0">
                <a:solidFill>
                  <a:srgbClr val="000000"/>
                </a:solidFill>
              </a:rPr>
              <a:t>组右下角的</a:t>
            </a:r>
            <a:r>
              <a:rPr lang="zh-CN" altLang="en-US" sz="2400" dirty="0" smtClean="0">
                <a:solidFill>
                  <a:srgbClr val="000000"/>
                </a:solidFill>
              </a:rPr>
              <a:t>对话框启动器按钮</a:t>
            </a:r>
            <a:r>
              <a:rPr lang="zh-CN" altLang="en-US" sz="2400" dirty="0">
                <a:solidFill>
                  <a:srgbClr val="000000"/>
                </a:solidFill>
              </a:rPr>
              <a:t>打开</a:t>
            </a:r>
            <a:r>
              <a:rPr lang="en-US" altLang="zh-CN" sz="2400" dirty="0">
                <a:solidFill>
                  <a:srgbClr val="000000"/>
                </a:solidFill>
              </a:rPr>
              <a:t>【</a:t>
            </a:r>
            <a:r>
              <a:rPr lang="zh-CN" altLang="en-US" sz="2400" dirty="0">
                <a:solidFill>
                  <a:srgbClr val="000000"/>
                </a:solidFill>
              </a:rPr>
              <a:t>插入图表</a:t>
            </a:r>
            <a:r>
              <a:rPr lang="en-US" altLang="zh-CN" sz="2400" dirty="0">
                <a:solidFill>
                  <a:srgbClr val="000000"/>
                </a:solidFill>
              </a:rPr>
              <a:t>】</a:t>
            </a:r>
            <a:r>
              <a:rPr lang="zh-CN" altLang="en-US" sz="2400" dirty="0">
                <a:solidFill>
                  <a:srgbClr val="000000"/>
                </a:solidFill>
              </a:rPr>
              <a:t>对话框来插入图表。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3568" y="4870643"/>
            <a:ext cx="4572000" cy="5745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</a:rPr>
              <a:t>举例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3"/>
          <p:cNvGrpSpPr/>
          <p:nvPr/>
        </p:nvGrpSpPr>
        <p:grpSpPr bwMode="auto">
          <a:xfrm>
            <a:off x="251520" y="1196208"/>
            <a:ext cx="381000" cy="381000"/>
            <a:chOff x="2078" y="1680"/>
            <a:chExt cx="1615" cy="1615"/>
          </a:xfrm>
        </p:grpSpPr>
        <p:sp>
          <p:nvSpPr>
            <p:cNvPr id="8" name="Oval 6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6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6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6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6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Oval 6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827584" y="980728"/>
            <a:ext cx="1627369" cy="654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0000"/>
                </a:solidFill>
              </a:rPr>
              <a:t>知识回顾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3074" name="Picture 2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11" y="1844824"/>
            <a:ext cx="3390900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932040" y="2132856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ysClr val="windowText" lastClr="000000"/>
                </a:solidFill>
              </a:rPr>
              <a:t>知识点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：</a:t>
            </a:r>
            <a:endParaRPr lang="en-US" altLang="zh-CN" sz="2400" b="1" kern="0" dirty="0" smtClean="0">
              <a:solidFill>
                <a:sysClr val="windowText" lastClr="000000"/>
              </a:solidFill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ysClr val="windowText" lastClr="000000"/>
                </a:solidFill>
              </a:rPr>
              <a:t>条件格式。</a:t>
            </a:r>
            <a:endParaRPr lang="en-US" altLang="zh-CN" sz="2400" kern="0" dirty="0" smtClea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3"/>
          <p:cNvGrpSpPr/>
          <p:nvPr/>
        </p:nvGrpSpPr>
        <p:grpSpPr bwMode="auto">
          <a:xfrm>
            <a:off x="251520" y="1196208"/>
            <a:ext cx="381000" cy="381000"/>
            <a:chOff x="2078" y="1680"/>
            <a:chExt cx="1615" cy="1615"/>
          </a:xfrm>
        </p:grpSpPr>
        <p:sp>
          <p:nvSpPr>
            <p:cNvPr id="8" name="Oval 6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6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6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6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6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Oval 6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827584" y="980728"/>
            <a:ext cx="2427268" cy="654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</a:rPr>
              <a:t>6.7.2</a:t>
            </a:r>
            <a:r>
              <a:rPr lang="zh-CN" altLang="en-US" sz="2800" b="1" dirty="0">
                <a:solidFill>
                  <a:srgbClr val="000000"/>
                </a:solidFill>
              </a:rPr>
              <a:t>编辑图表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0751" y="2046153"/>
            <a:ext cx="60175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00"/>
                </a:solidFill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</a:rPr>
              <a:t>．设置图表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样式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00"/>
                </a:solidFill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</a:rPr>
              <a:t>．设置图表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布局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00"/>
                </a:solidFill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</a:rPr>
              <a:t>．设置图表格式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3"/>
          <p:cNvGrpSpPr/>
          <p:nvPr/>
        </p:nvGrpSpPr>
        <p:grpSpPr bwMode="auto">
          <a:xfrm>
            <a:off x="251520" y="1196208"/>
            <a:ext cx="381000" cy="381000"/>
            <a:chOff x="2078" y="1680"/>
            <a:chExt cx="1615" cy="1615"/>
          </a:xfrm>
        </p:grpSpPr>
        <p:sp>
          <p:nvSpPr>
            <p:cNvPr id="8" name="Oval 6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6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6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6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6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Oval 6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827584" y="980728"/>
            <a:ext cx="2909771" cy="654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</a:rPr>
              <a:t>．设置图表样式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2805" y="2046153"/>
            <a:ext cx="8527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</a:rPr>
              <a:t>方法：</a:t>
            </a:r>
            <a:r>
              <a:rPr lang="zh-CN" altLang="zh-CN" sz="2400" dirty="0">
                <a:solidFill>
                  <a:srgbClr val="000000"/>
                </a:solidFill>
              </a:rPr>
              <a:t>选中已创建的图表</a:t>
            </a:r>
            <a:r>
              <a:rPr lang="zh-CN" altLang="en-US" sz="2400" dirty="0" smtClean="0">
                <a:solidFill>
                  <a:srgbClr val="FF0000"/>
                </a:solidFill>
              </a:rPr>
              <a:t>→</a:t>
            </a:r>
            <a:r>
              <a:rPr lang="en-US" altLang="zh-CN" sz="2400" dirty="0">
                <a:solidFill>
                  <a:srgbClr val="000000"/>
                </a:solidFill>
              </a:rPr>
              <a:t>【</a:t>
            </a:r>
            <a:r>
              <a:rPr lang="zh-CN" altLang="en-US" sz="2400" dirty="0">
                <a:solidFill>
                  <a:srgbClr val="000000"/>
                </a:solidFill>
              </a:rPr>
              <a:t>功能区</a:t>
            </a:r>
            <a:r>
              <a:rPr lang="en-US" altLang="zh-CN" sz="2400" dirty="0">
                <a:solidFill>
                  <a:srgbClr val="000000"/>
                </a:solidFill>
              </a:rPr>
              <a:t>】</a:t>
            </a:r>
            <a:r>
              <a:rPr lang="zh-CN" altLang="en-US" sz="2400" dirty="0">
                <a:solidFill>
                  <a:srgbClr val="FF0000"/>
                </a:solidFill>
              </a:rPr>
              <a:t>→</a:t>
            </a:r>
            <a:r>
              <a:rPr lang="en-US" altLang="zh-CN" sz="2400" dirty="0" smtClean="0">
                <a:solidFill>
                  <a:srgbClr val="000000"/>
                </a:solidFill>
              </a:rPr>
              <a:t>【</a:t>
            </a:r>
            <a:r>
              <a:rPr lang="zh-CN" altLang="zh-CN" sz="2400" dirty="0">
                <a:solidFill>
                  <a:srgbClr val="000000"/>
                </a:solidFill>
              </a:rPr>
              <a:t>设计</a:t>
            </a:r>
            <a:r>
              <a:rPr lang="en-US" altLang="zh-CN" sz="2400" dirty="0" smtClean="0">
                <a:solidFill>
                  <a:srgbClr val="000000"/>
                </a:solidFill>
              </a:rPr>
              <a:t>】</a:t>
            </a:r>
            <a:r>
              <a:rPr lang="zh-CN" altLang="en-US" sz="2400" dirty="0">
                <a:solidFill>
                  <a:srgbClr val="000000"/>
                </a:solidFill>
              </a:rPr>
              <a:t>选项</a:t>
            </a:r>
            <a:r>
              <a:rPr lang="zh-CN" altLang="en-US" sz="2400" dirty="0" smtClean="0">
                <a:solidFill>
                  <a:srgbClr val="000000"/>
                </a:solidFill>
              </a:rPr>
              <a:t>卡。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pic>
        <p:nvPicPr>
          <p:cNvPr id="15" name="图片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19" y="3430589"/>
            <a:ext cx="8249761" cy="936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3"/>
          <p:cNvGrpSpPr/>
          <p:nvPr/>
        </p:nvGrpSpPr>
        <p:grpSpPr bwMode="auto">
          <a:xfrm>
            <a:off x="251520" y="1196208"/>
            <a:ext cx="381000" cy="381000"/>
            <a:chOff x="2078" y="1680"/>
            <a:chExt cx="1615" cy="1615"/>
          </a:xfrm>
        </p:grpSpPr>
        <p:sp>
          <p:nvSpPr>
            <p:cNvPr id="8" name="Oval 6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6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6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6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6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Oval 6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827584" y="980728"/>
            <a:ext cx="2909771" cy="654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</a:rPr>
              <a:t>．设置图表布局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2805" y="2046153"/>
            <a:ext cx="8527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</a:rPr>
              <a:t>方法：</a:t>
            </a:r>
            <a:r>
              <a:rPr lang="zh-CN" altLang="zh-CN" sz="2400" dirty="0">
                <a:solidFill>
                  <a:srgbClr val="000000"/>
                </a:solidFill>
              </a:rPr>
              <a:t>选中已创建的图表</a:t>
            </a:r>
            <a:r>
              <a:rPr lang="zh-CN" altLang="en-US" sz="2400" dirty="0" smtClean="0">
                <a:solidFill>
                  <a:srgbClr val="FF0000"/>
                </a:solidFill>
              </a:rPr>
              <a:t>→</a:t>
            </a:r>
            <a:r>
              <a:rPr lang="en-US" altLang="zh-CN" sz="2400" dirty="0">
                <a:solidFill>
                  <a:srgbClr val="000000"/>
                </a:solidFill>
              </a:rPr>
              <a:t>【</a:t>
            </a:r>
            <a:r>
              <a:rPr lang="zh-CN" altLang="en-US" sz="2400" dirty="0">
                <a:solidFill>
                  <a:srgbClr val="000000"/>
                </a:solidFill>
              </a:rPr>
              <a:t>功能区</a:t>
            </a:r>
            <a:r>
              <a:rPr lang="en-US" altLang="zh-CN" sz="2400" dirty="0">
                <a:solidFill>
                  <a:srgbClr val="000000"/>
                </a:solidFill>
              </a:rPr>
              <a:t>】</a:t>
            </a:r>
            <a:r>
              <a:rPr lang="zh-CN" altLang="en-US" sz="2400" dirty="0">
                <a:solidFill>
                  <a:srgbClr val="FF0000"/>
                </a:solidFill>
              </a:rPr>
              <a:t>→</a:t>
            </a:r>
            <a:r>
              <a:rPr lang="en-US" altLang="zh-CN" sz="2400" dirty="0" smtClean="0">
                <a:solidFill>
                  <a:srgbClr val="000000"/>
                </a:solidFill>
              </a:rPr>
              <a:t>【</a:t>
            </a:r>
            <a:r>
              <a:rPr lang="zh-CN" altLang="zh-CN" sz="2400" dirty="0">
                <a:solidFill>
                  <a:srgbClr val="000000"/>
                </a:solidFill>
              </a:rPr>
              <a:t>布局</a:t>
            </a:r>
            <a:r>
              <a:rPr lang="en-US" altLang="zh-CN" sz="2400" dirty="0" smtClean="0">
                <a:solidFill>
                  <a:srgbClr val="000000"/>
                </a:solidFill>
              </a:rPr>
              <a:t>】</a:t>
            </a:r>
            <a:r>
              <a:rPr lang="zh-CN" altLang="en-US" sz="2400" dirty="0">
                <a:solidFill>
                  <a:srgbClr val="000000"/>
                </a:solidFill>
              </a:rPr>
              <a:t>选项</a:t>
            </a:r>
            <a:r>
              <a:rPr lang="zh-CN" altLang="en-US" sz="2400" dirty="0" smtClean="0">
                <a:solidFill>
                  <a:srgbClr val="000000"/>
                </a:solidFill>
              </a:rPr>
              <a:t>卡。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pic>
        <p:nvPicPr>
          <p:cNvPr id="17" name="图片 1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10" y="3159441"/>
            <a:ext cx="8643978" cy="989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3"/>
          <p:cNvGrpSpPr/>
          <p:nvPr/>
        </p:nvGrpSpPr>
        <p:grpSpPr bwMode="auto">
          <a:xfrm>
            <a:off x="251520" y="1196208"/>
            <a:ext cx="381000" cy="381000"/>
            <a:chOff x="2078" y="1680"/>
            <a:chExt cx="1615" cy="1615"/>
          </a:xfrm>
        </p:grpSpPr>
        <p:sp>
          <p:nvSpPr>
            <p:cNvPr id="8" name="Oval 6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6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6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6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6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Oval 6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827584" y="980728"/>
            <a:ext cx="2909771" cy="654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</a:rPr>
              <a:t>．设置图表格式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2805" y="2046153"/>
            <a:ext cx="8527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</a:rPr>
              <a:t>方法：</a:t>
            </a:r>
            <a:r>
              <a:rPr lang="zh-CN" altLang="zh-CN" sz="2400" dirty="0">
                <a:solidFill>
                  <a:srgbClr val="000000"/>
                </a:solidFill>
              </a:rPr>
              <a:t>选中已创建的图表</a:t>
            </a:r>
            <a:r>
              <a:rPr lang="zh-CN" altLang="en-US" sz="2400" dirty="0" smtClean="0">
                <a:solidFill>
                  <a:srgbClr val="FF0000"/>
                </a:solidFill>
              </a:rPr>
              <a:t>→</a:t>
            </a:r>
            <a:r>
              <a:rPr lang="en-US" altLang="zh-CN" sz="2400" dirty="0">
                <a:solidFill>
                  <a:srgbClr val="000000"/>
                </a:solidFill>
              </a:rPr>
              <a:t>【</a:t>
            </a:r>
            <a:r>
              <a:rPr lang="zh-CN" altLang="en-US" sz="2400" dirty="0">
                <a:solidFill>
                  <a:srgbClr val="000000"/>
                </a:solidFill>
              </a:rPr>
              <a:t>功能区</a:t>
            </a:r>
            <a:r>
              <a:rPr lang="en-US" altLang="zh-CN" sz="2400" dirty="0">
                <a:solidFill>
                  <a:srgbClr val="000000"/>
                </a:solidFill>
              </a:rPr>
              <a:t>】</a:t>
            </a:r>
            <a:r>
              <a:rPr lang="zh-CN" altLang="en-US" sz="2400" dirty="0">
                <a:solidFill>
                  <a:srgbClr val="FF0000"/>
                </a:solidFill>
              </a:rPr>
              <a:t>→</a:t>
            </a:r>
            <a:r>
              <a:rPr lang="en-US" altLang="zh-CN" sz="2400" dirty="0" smtClean="0">
                <a:solidFill>
                  <a:srgbClr val="000000"/>
                </a:solidFill>
              </a:rPr>
              <a:t>【</a:t>
            </a:r>
            <a:r>
              <a:rPr lang="zh-CN" altLang="en-US" sz="2400" dirty="0" smtClean="0">
                <a:solidFill>
                  <a:srgbClr val="000000"/>
                </a:solidFill>
              </a:rPr>
              <a:t>格式</a:t>
            </a:r>
            <a:r>
              <a:rPr lang="en-US" altLang="zh-CN" sz="2400" dirty="0" smtClean="0">
                <a:solidFill>
                  <a:srgbClr val="000000"/>
                </a:solidFill>
              </a:rPr>
              <a:t>】</a:t>
            </a:r>
            <a:r>
              <a:rPr lang="zh-CN" altLang="en-US" sz="2400" dirty="0">
                <a:solidFill>
                  <a:srgbClr val="000000"/>
                </a:solidFill>
              </a:rPr>
              <a:t>选项</a:t>
            </a:r>
            <a:r>
              <a:rPr lang="zh-CN" altLang="en-US" sz="2400" dirty="0" smtClean="0">
                <a:solidFill>
                  <a:srgbClr val="000000"/>
                </a:solidFill>
              </a:rPr>
              <a:t>卡。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pic>
        <p:nvPicPr>
          <p:cNvPr id="18" name="图片 1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12" y="3152774"/>
            <a:ext cx="8379160" cy="924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3"/>
          <p:cNvGrpSpPr/>
          <p:nvPr/>
        </p:nvGrpSpPr>
        <p:grpSpPr bwMode="auto">
          <a:xfrm>
            <a:off x="251520" y="1196208"/>
            <a:ext cx="381000" cy="381000"/>
            <a:chOff x="2078" y="1680"/>
            <a:chExt cx="1615" cy="1615"/>
          </a:xfrm>
        </p:grpSpPr>
        <p:sp>
          <p:nvSpPr>
            <p:cNvPr id="8" name="Oval 6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6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6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6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6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Oval 6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827584" y="980728"/>
            <a:ext cx="1266693" cy="654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</a:rPr>
              <a:t>效果图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25" y="1852613"/>
            <a:ext cx="6864350" cy="3808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3"/>
          <p:cNvGrpSpPr/>
          <p:nvPr/>
        </p:nvGrpSpPr>
        <p:grpSpPr bwMode="auto">
          <a:xfrm>
            <a:off x="251520" y="1196208"/>
            <a:ext cx="381000" cy="381000"/>
            <a:chOff x="2078" y="1680"/>
            <a:chExt cx="1615" cy="1615"/>
          </a:xfrm>
        </p:grpSpPr>
        <p:sp>
          <p:nvSpPr>
            <p:cNvPr id="8" name="Oval 6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6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6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6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6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Oval 6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827584" y="980728"/>
            <a:ext cx="504978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</a:rPr>
              <a:t>6.9 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Excel2016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页面设置与打印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59632" y="1988840"/>
            <a:ext cx="66967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00"/>
                </a:solidFill>
              </a:rPr>
              <a:t>6.9.1 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页面设置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00"/>
                </a:solidFill>
              </a:rPr>
              <a:t>6.9.2 </a:t>
            </a:r>
            <a:r>
              <a:rPr lang="zh-CN" altLang="en-US" sz="2400" b="1" dirty="0">
                <a:solidFill>
                  <a:srgbClr val="000000"/>
                </a:solidFill>
              </a:rPr>
              <a:t>页面打印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3"/>
          <p:cNvGrpSpPr/>
          <p:nvPr/>
        </p:nvGrpSpPr>
        <p:grpSpPr bwMode="auto">
          <a:xfrm>
            <a:off x="251520" y="1196208"/>
            <a:ext cx="381000" cy="381000"/>
            <a:chOff x="2078" y="1680"/>
            <a:chExt cx="1615" cy="1615"/>
          </a:xfrm>
        </p:grpSpPr>
        <p:sp>
          <p:nvSpPr>
            <p:cNvPr id="8" name="Oval 6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6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6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6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6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Oval 6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827584" y="980728"/>
            <a:ext cx="2526654" cy="654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</a:rPr>
              <a:t>6.9.1 </a:t>
            </a:r>
            <a:r>
              <a:rPr lang="zh-CN" altLang="en-US" sz="2800" b="1" dirty="0">
                <a:solidFill>
                  <a:srgbClr val="000000"/>
                </a:solidFill>
              </a:rPr>
              <a:t>页面设置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2805" y="2046153"/>
            <a:ext cx="8691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</a:rPr>
              <a:t>方法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：</a:t>
            </a:r>
            <a:r>
              <a:rPr lang="zh-CN" altLang="zh-CN" sz="2400" dirty="0">
                <a:solidFill>
                  <a:srgbClr val="000000"/>
                </a:solidFill>
              </a:rPr>
              <a:t>选中已创建</a:t>
            </a:r>
            <a:r>
              <a:rPr lang="zh-CN" altLang="zh-CN" sz="2400" dirty="0" smtClean="0">
                <a:solidFill>
                  <a:srgbClr val="000000"/>
                </a:solidFill>
              </a:rPr>
              <a:t>的</a:t>
            </a:r>
            <a:r>
              <a:rPr lang="zh-CN" altLang="en-US" sz="2400" dirty="0" smtClean="0">
                <a:solidFill>
                  <a:srgbClr val="000000"/>
                </a:solidFill>
              </a:rPr>
              <a:t>数据</a:t>
            </a:r>
            <a:r>
              <a:rPr lang="zh-CN" altLang="en-US" sz="2400" dirty="0" smtClean="0">
                <a:solidFill>
                  <a:srgbClr val="FF0000"/>
                </a:solidFill>
              </a:rPr>
              <a:t>→</a:t>
            </a:r>
            <a:r>
              <a:rPr lang="en-US" altLang="zh-CN" sz="2400" dirty="0">
                <a:solidFill>
                  <a:srgbClr val="000000"/>
                </a:solidFill>
              </a:rPr>
              <a:t>【</a:t>
            </a:r>
            <a:r>
              <a:rPr lang="zh-CN" altLang="en-US" sz="2400" dirty="0">
                <a:solidFill>
                  <a:srgbClr val="000000"/>
                </a:solidFill>
              </a:rPr>
              <a:t>功能区</a:t>
            </a:r>
            <a:r>
              <a:rPr lang="en-US" altLang="zh-CN" sz="2400" dirty="0">
                <a:solidFill>
                  <a:srgbClr val="000000"/>
                </a:solidFill>
              </a:rPr>
              <a:t>】</a:t>
            </a:r>
            <a:r>
              <a:rPr lang="zh-CN" altLang="en-US" sz="2400" dirty="0">
                <a:solidFill>
                  <a:srgbClr val="FF0000"/>
                </a:solidFill>
              </a:rPr>
              <a:t>→</a:t>
            </a:r>
            <a:r>
              <a:rPr lang="en-US" altLang="zh-CN" sz="2400" dirty="0" smtClean="0">
                <a:solidFill>
                  <a:srgbClr val="000000"/>
                </a:solidFill>
              </a:rPr>
              <a:t>【</a:t>
            </a:r>
            <a:r>
              <a:rPr lang="zh-CN" altLang="zh-CN" sz="2400" dirty="0">
                <a:solidFill>
                  <a:srgbClr val="000000"/>
                </a:solidFill>
              </a:rPr>
              <a:t>页面布局</a:t>
            </a:r>
            <a:r>
              <a:rPr lang="en-US" altLang="zh-CN" sz="2400" dirty="0" smtClean="0">
                <a:solidFill>
                  <a:srgbClr val="000000"/>
                </a:solidFill>
              </a:rPr>
              <a:t>】</a:t>
            </a:r>
            <a:r>
              <a:rPr lang="zh-CN" altLang="en-US" sz="2400" dirty="0">
                <a:solidFill>
                  <a:srgbClr val="000000"/>
                </a:solidFill>
              </a:rPr>
              <a:t>选项</a:t>
            </a:r>
            <a:r>
              <a:rPr lang="zh-CN" altLang="en-US" sz="2400" dirty="0" smtClean="0">
                <a:solidFill>
                  <a:srgbClr val="000000"/>
                </a:solidFill>
              </a:rPr>
              <a:t>卡。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64" y="3212976"/>
            <a:ext cx="8568952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72677" y="4798893"/>
            <a:ext cx="8691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</a:rPr>
              <a:t>方法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2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：</a:t>
            </a:r>
            <a:r>
              <a:rPr lang="zh-CN" altLang="en-US" sz="2400" dirty="0" smtClean="0">
                <a:solidFill>
                  <a:srgbClr val="000000"/>
                </a:solidFill>
              </a:rPr>
              <a:t>单击</a:t>
            </a:r>
            <a:r>
              <a:rPr lang="en-US" altLang="zh-CN" sz="2400" dirty="0">
                <a:solidFill>
                  <a:srgbClr val="000000"/>
                </a:solidFill>
              </a:rPr>
              <a:t>【</a:t>
            </a:r>
            <a:r>
              <a:rPr lang="zh-CN" altLang="zh-CN" sz="2400" dirty="0" smtClean="0">
                <a:solidFill>
                  <a:srgbClr val="000000"/>
                </a:solidFill>
              </a:rPr>
              <a:t>页面</a:t>
            </a:r>
            <a:r>
              <a:rPr lang="zh-CN" altLang="en-US" sz="2400" dirty="0" smtClean="0">
                <a:solidFill>
                  <a:srgbClr val="000000"/>
                </a:solidFill>
              </a:rPr>
              <a:t>设置</a:t>
            </a:r>
            <a:r>
              <a:rPr lang="en-US" altLang="zh-CN" sz="2400" dirty="0" smtClean="0">
                <a:solidFill>
                  <a:srgbClr val="000000"/>
                </a:solidFill>
              </a:rPr>
              <a:t>】</a:t>
            </a:r>
            <a:r>
              <a:rPr lang="zh-CN" altLang="en-US" sz="2400" dirty="0" smtClean="0">
                <a:solidFill>
                  <a:srgbClr val="000000"/>
                </a:solidFill>
              </a:rPr>
              <a:t>组右下角的对话框启动器按钮，打开</a:t>
            </a:r>
            <a:r>
              <a:rPr lang="en-US" altLang="zh-CN" sz="2400" dirty="0" smtClean="0">
                <a:solidFill>
                  <a:srgbClr val="000000"/>
                </a:solidFill>
              </a:rPr>
              <a:t>【</a:t>
            </a:r>
            <a:r>
              <a:rPr lang="zh-CN" altLang="en-US" sz="2400" dirty="0" smtClean="0">
                <a:solidFill>
                  <a:srgbClr val="000000"/>
                </a:solidFill>
              </a:rPr>
              <a:t>页面设置</a:t>
            </a:r>
            <a:r>
              <a:rPr lang="en-US" altLang="zh-CN" sz="2400" dirty="0" smtClean="0">
                <a:solidFill>
                  <a:srgbClr val="000000"/>
                </a:solidFill>
              </a:rPr>
              <a:t>】</a:t>
            </a:r>
            <a:r>
              <a:rPr lang="zh-CN" altLang="en-US" sz="2400" dirty="0" smtClean="0">
                <a:solidFill>
                  <a:srgbClr val="000000"/>
                </a:solidFill>
              </a:rPr>
              <a:t>对话框。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3"/>
          <p:cNvGrpSpPr/>
          <p:nvPr/>
        </p:nvGrpSpPr>
        <p:grpSpPr bwMode="auto">
          <a:xfrm>
            <a:off x="251520" y="1196208"/>
            <a:ext cx="381000" cy="381000"/>
            <a:chOff x="2078" y="1680"/>
            <a:chExt cx="1615" cy="1615"/>
          </a:xfrm>
        </p:grpSpPr>
        <p:sp>
          <p:nvSpPr>
            <p:cNvPr id="8" name="Oval 6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6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6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6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6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Oval 6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827584" y="980728"/>
            <a:ext cx="2526654" cy="654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</a:rPr>
              <a:t>6.9.2 </a:t>
            </a:r>
            <a:r>
              <a:rPr lang="zh-CN" altLang="en-US" sz="2800" b="1" dirty="0">
                <a:solidFill>
                  <a:srgbClr val="000000"/>
                </a:solidFill>
              </a:rPr>
              <a:t>页面打印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59632" y="1988840"/>
            <a:ext cx="66967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00"/>
                </a:solidFill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</a:rPr>
              <a:t>．打印预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览</a:t>
            </a:r>
            <a:endParaRPr lang="en-US" altLang="zh-CN" sz="2400" b="1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00"/>
                </a:solidFill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</a:rPr>
              <a:t>．打印输出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3"/>
          <p:cNvGrpSpPr/>
          <p:nvPr/>
        </p:nvGrpSpPr>
        <p:grpSpPr bwMode="auto">
          <a:xfrm>
            <a:off x="251520" y="1196208"/>
            <a:ext cx="381000" cy="381000"/>
            <a:chOff x="2078" y="1680"/>
            <a:chExt cx="1615" cy="1615"/>
          </a:xfrm>
        </p:grpSpPr>
        <p:sp>
          <p:nvSpPr>
            <p:cNvPr id="8" name="Oval 6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6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6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6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6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Oval 6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827584" y="980728"/>
            <a:ext cx="2188420" cy="654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</a:rPr>
              <a:t>．打印预览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1914" y="1988840"/>
            <a:ext cx="87245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</a:rPr>
              <a:t>方法：</a:t>
            </a:r>
            <a:r>
              <a:rPr lang="zh-CN" altLang="zh-CN" sz="2400" dirty="0">
                <a:solidFill>
                  <a:srgbClr val="000000"/>
                </a:solidFill>
              </a:rPr>
              <a:t>打开需要打印的工作表</a:t>
            </a:r>
            <a:r>
              <a:rPr lang="zh-CN" altLang="en-US" sz="2400" dirty="0" smtClean="0">
                <a:solidFill>
                  <a:srgbClr val="FF0000"/>
                </a:solidFill>
              </a:rPr>
              <a:t>→</a:t>
            </a:r>
            <a:r>
              <a:rPr lang="en-US" altLang="zh-CN" sz="2400" dirty="0">
                <a:solidFill>
                  <a:srgbClr val="000000"/>
                </a:solidFill>
              </a:rPr>
              <a:t>【</a:t>
            </a:r>
            <a:r>
              <a:rPr lang="zh-CN" altLang="en-US" sz="2400" dirty="0">
                <a:solidFill>
                  <a:srgbClr val="000000"/>
                </a:solidFill>
              </a:rPr>
              <a:t>功能区</a:t>
            </a:r>
            <a:r>
              <a:rPr lang="en-US" altLang="zh-CN" sz="2400" dirty="0">
                <a:solidFill>
                  <a:srgbClr val="000000"/>
                </a:solidFill>
              </a:rPr>
              <a:t>】</a:t>
            </a:r>
            <a:r>
              <a:rPr lang="zh-CN" altLang="en-US" sz="2400" dirty="0">
                <a:solidFill>
                  <a:srgbClr val="FF0000"/>
                </a:solidFill>
              </a:rPr>
              <a:t>→</a:t>
            </a:r>
            <a:r>
              <a:rPr lang="en-US" altLang="zh-CN" sz="2400" dirty="0" smtClean="0">
                <a:solidFill>
                  <a:srgbClr val="000000"/>
                </a:solidFill>
              </a:rPr>
              <a:t>【</a:t>
            </a:r>
            <a:r>
              <a:rPr lang="zh-CN" altLang="zh-CN" sz="2400" dirty="0">
                <a:solidFill>
                  <a:srgbClr val="000000"/>
                </a:solidFill>
              </a:rPr>
              <a:t>文件</a:t>
            </a:r>
            <a:r>
              <a:rPr lang="en-US" altLang="zh-CN" sz="2400" dirty="0" smtClean="0">
                <a:solidFill>
                  <a:srgbClr val="000000"/>
                </a:solidFill>
              </a:rPr>
              <a:t>】</a:t>
            </a:r>
            <a:r>
              <a:rPr lang="zh-CN" altLang="en-US" sz="2400" dirty="0">
                <a:solidFill>
                  <a:srgbClr val="000000"/>
                </a:solidFill>
              </a:rPr>
              <a:t>选项</a:t>
            </a:r>
            <a:r>
              <a:rPr lang="zh-CN" altLang="en-US" sz="2400" dirty="0" smtClean="0">
                <a:solidFill>
                  <a:srgbClr val="000000"/>
                </a:solidFill>
              </a:rPr>
              <a:t>卡</a:t>
            </a:r>
            <a:r>
              <a:rPr lang="zh-CN" altLang="en-US" sz="2400" dirty="0">
                <a:solidFill>
                  <a:srgbClr val="FF0000"/>
                </a:solidFill>
              </a:rPr>
              <a:t>→</a:t>
            </a:r>
            <a:r>
              <a:rPr lang="en-US" altLang="zh-CN" sz="2400" dirty="0" smtClean="0">
                <a:solidFill>
                  <a:srgbClr val="000000"/>
                </a:solidFill>
              </a:rPr>
              <a:t>【</a:t>
            </a:r>
            <a:r>
              <a:rPr lang="zh-CN" altLang="zh-CN" sz="2400" dirty="0">
                <a:solidFill>
                  <a:srgbClr val="000000"/>
                </a:solidFill>
              </a:rPr>
              <a:t>打印</a:t>
            </a:r>
            <a:r>
              <a:rPr lang="en-US" altLang="zh-CN" sz="2400" dirty="0" smtClean="0">
                <a:solidFill>
                  <a:srgbClr val="000000"/>
                </a:solidFill>
              </a:rPr>
              <a:t>】</a:t>
            </a:r>
            <a:r>
              <a:rPr lang="zh-CN" altLang="en-US" sz="2400" dirty="0" smtClean="0">
                <a:solidFill>
                  <a:srgbClr val="000000"/>
                </a:solidFill>
              </a:rPr>
              <a:t>选项。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3"/>
          <p:cNvGrpSpPr/>
          <p:nvPr/>
        </p:nvGrpSpPr>
        <p:grpSpPr bwMode="auto">
          <a:xfrm>
            <a:off x="251520" y="1196208"/>
            <a:ext cx="381000" cy="381000"/>
            <a:chOff x="2078" y="1680"/>
            <a:chExt cx="1615" cy="1615"/>
          </a:xfrm>
        </p:grpSpPr>
        <p:sp>
          <p:nvSpPr>
            <p:cNvPr id="8" name="Oval 6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6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6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6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6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Oval 6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827584" y="980728"/>
            <a:ext cx="2188420" cy="654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</a:rPr>
              <a:t>．打印输出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1914" y="1988840"/>
            <a:ext cx="87245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</a:rPr>
              <a:t>方法：</a:t>
            </a:r>
            <a:r>
              <a:rPr lang="zh-CN" altLang="zh-CN" sz="2400" dirty="0">
                <a:solidFill>
                  <a:srgbClr val="000000"/>
                </a:solidFill>
              </a:rPr>
              <a:t>打开需要打印的工作表</a:t>
            </a:r>
            <a:r>
              <a:rPr lang="zh-CN" altLang="en-US" sz="2400" dirty="0" smtClean="0">
                <a:solidFill>
                  <a:srgbClr val="FF0000"/>
                </a:solidFill>
              </a:rPr>
              <a:t>→</a:t>
            </a:r>
            <a:r>
              <a:rPr lang="en-US" altLang="zh-CN" sz="2400" dirty="0">
                <a:solidFill>
                  <a:srgbClr val="000000"/>
                </a:solidFill>
              </a:rPr>
              <a:t>【</a:t>
            </a:r>
            <a:r>
              <a:rPr lang="zh-CN" altLang="en-US" sz="2400" dirty="0">
                <a:solidFill>
                  <a:srgbClr val="000000"/>
                </a:solidFill>
              </a:rPr>
              <a:t>功能区</a:t>
            </a:r>
            <a:r>
              <a:rPr lang="en-US" altLang="zh-CN" sz="2400" dirty="0">
                <a:solidFill>
                  <a:srgbClr val="000000"/>
                </a:solidFill>
              </a:rPr>
              <a:t>】</a:t>
            </a:r>
            <a:r>
              <a:rPr lang="zh-CN" altLang="en-US" sz="2400" dirty="0">
                <a:solidFill>
                  <a:srgbClr val="FF0000"/>
                </a:solidFill>
              </a:rPr>
              <a:t>→</a:t>
            </a:r>
            <a:r>
              <a:rPr lang="en-US" altLang="zh-CN" sz="2400" dirty="0" smtClean="0">
                <a:solidFill>
                  <a:srgbClr val="000000"/>
                </a:solidFill>
              </a:rPr>
              <a:t>【</a:t>
            </a:r>
            <a:r>
              <a:rPr lang="zh-CN" altLang="zh-CN" sz="2400" dirty="0">
                <a:solidFill>
                  <a:srgbClr val="000000"/>
                </a:solidFill>
              </a:rPr>
              <a:t>文件</a:t>
            </a:r>
            <a:r>
              <a:rPr lang="en-US" altLang="zh-CN" sz="2400" dirty="0" smtClean="0">
                <a:solidFill>
                  <a:srgbClr val="000000"/>
                </a:solidFill>
              </a:rPr>
              <a:t>】</a:t>
            </a:r>
            <a:r>
              <a:rPr lang="zh-CN" altLang="en-US" sz="2400" dirty="0">
                <a:solidFill>
                  <a:srgbClr val="000000"/>
                </a:solidFill>
              </a:rPr>
              <a:t>选项</a:t>
            </a:r>
            <a:r>
              <a:rPr lang="zh-CN" altLang="en-US" sz="2400" dirty="0" smtClean="0">
                <a:solidFill>
                  <a:srgbClr val="000000"/>
                </a:solidFill>
              </a:rPr>
              <a:t>卡</a:t>
            </a:r>
            <a:r>
              <a:rPr lang="zh-CN" altLang="en-US" sz="2400" dirty="0">
                <a:solidFill>
                  <a:srgbClr val="FF0000"/>
                </a:solidFill>
              </a:rPr>
              <a:t>→</a:t>
            </a:r>
            <a:r>
              <a:rPr lang="en-US" altLang="zh-CN" sz="2400" dirty="0" smtClean="0">
                <a:solidFill>
                  <a:srgbClr val="000000"/>
                </a:solidFill>
              </a:rPr>
              <a:t>【</a:t>
            </a:r>
            <a:r>
              <a:rPr lang="zh-CN" altLang="zh-CN" sz="2400" dirty="0">
                <a:solidFill>
                  <a:srgbClr val="000000"/>
                </a:solidFill>
              </a:rPr>
              <a:t>打印</a:t>
            </a:r>
            <a:r>
              <a:rPr lang="en-US" altLang="zh-CN" sz="2400" dirty="0" smtClean="0">
                <a:solidFill>
                  <a:srgbClr val="000000"/>
                </a:solidFill>
              </a:rPr>
              <a:t>】</a:t>
            </a:r>
            <a:r>
              <a:rPr lang="zh-CN" altLang="en-US" sz="2400" dirty="0" smtClean="0">
                <a:solidFill>
                  <a:srgbClr val="000000"/>
                </a:solidFill>
              </a:rPr>
              <a:t>选项中设置</a:t>
            </a:r>
            <a:r>
              <a:rPr lang="zh-CN" altLang="en-US" sz="2400" dirty="0" smtClean="0">
                <a:solidFill>
                  <a:srgbClr val="FF0000"/>
                </a:solidFill>
              </a:rPr>
              <a:t>→</a:t>
            </a:r>
            <a:r>
              <a:rPr lang="zh-CN" altLang="en-US" sz="2400" dirty="0" smtClean="0">
                <a:solidFill>
                  <a:srgbClr val="000000"/>
                </a:solidFill>
              </a:rPr>
              <a:t>单击</a:t>
            </a:r>
            <a:r>
              <a:rPr lang="en-US" altLang="zh-CN" sz="2400" dirty="0" smtClean="0">
                <a:solidFill>
                  <a:srgbClr val="000000"/>
                </a:solidFill>
              </a:rPr>
              <a:t>【</a:t>
            </a:r>
            <a:r>
              <a:rPr lang="zh-CN" altLang="en-US" sz="2400" dirty="0" smtClean="0">
                <a:solidFill>
                  <a:srgbClr val="000000"/>
                </a:solidFill>
              </a:rPr>
              <a:t>打印</a:t>
            </a:r>
            <a:r>
              <a:rPr lang="en-US" altLang="zh-CN" sz="2400" dirty="0" smtClean="0">
                <a:solidFill>
                  <a:srgbClr val="000000"/>
                </a:solidFill>
              </a:rPr>
              <a:t>】</a:t>
            </a:r>
            <a:r>
              <a:rPr lang="zh-CN" altLang="en-US" sz="2400" dirty="0" smtClean="0">
                <a:solidFill>
                  <a:srgbClr val="000000"/>
                </a:solidFill>
              </a:rPr>
              <a:t>按钮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</a:rPr>
              <a:t>。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3"/>
          <p:cNvGrpSpPr/>
          <p:nvPr/>
        </p:nvGrpSpPr>
        <p:grpSpPr bwMode="auto">
          <a:xfrm>
            <a:off x="251520" y="1196208"/>
            <a:ext cx="381000" cy="381000"/>
            <a:chOff x="2078" y="1680"/>
            <a:chExt cx="1615" cy="1615"/>
          </a:xfrm>
        </p:grpSpPr>
        <p:sp>
          <p:nvSpPr>
            <p:cNvPr id="8" name="Oval 6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6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6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6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6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Oval 6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827584" y="980728"/>
            <a:ext cx="1627369" cy="654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0000"/>
                </a:solidFill>
              </a:rPr>
              <a:t>知识回顾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1026" name="Picture 2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83895"/>
            <a:ext cx="5436096" cy="4093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940153" y="1841591"/>
            <a:ext cx="29523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ysClr val="windowText" lastClr="000000"/>
                </a:solidFill>
              </a:rPr>
              <a:t>知识点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：</a:t>
            </a:r>
            <a:endParaRPr lang="en-US" altLang="zh-CN" sz="2400" b="1" kern="0" dirty="0" smtClean="0">
              <a:solidFill>
                <a:sysClr val="windowText" lastClr="000000"/>
              </a:solidFill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ysClr val="windowText" lastClr="000000"/>
                </a:solidFill>
              </a:rPr>
              <a:t>条件格式</a:t>
            </a:r>
            <a:r>
              <a:rPr lang="en-US" altLang="zh-CN" sz="2400" kern="0" dirty="0" smtClean="0">
                <a:solidFill>
                  <a:sysClr val="windowText" lastClr="000000"/>
                </a:solidFill>
              </a:rPr>
              <a:t>;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ysClr val="windowText" lastClr="000000"/>
                </a:solidFill>
              </a:rPr>
              <a:t>函数</a:t>
            </a:r>
            <a:r>
              <a:rPr lang="en-US" altLang="zh-CN" sz="2400" kern="0" dirty="0" smtClean="0">
                <a:solidFill>
                  <a:sysClr val="windowText" lastClr="000000"/>
                </a:solidFill>
              </a:rPr>
              <a:t>:</a:t>
            </a:r>
          </a:p>
          <a:p>
            <a:pPr marL="800100" lvl="1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2000" kern="0" dirty="0" smtClean="0">
                <a:solidFill>
                  <a:sysClr val="windowText" lastClr="000000"/>
                </a:solidFill>
              </a:rPr>
              <a:t>AVERAGE</a:t>
            </a:r>
          </a:p>
          <a:p>
            <a:pPr marL="800100" lvl="1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2000" kern="0" dirty="0" smtClean="0">
                <a:solidFill>
                  <a:sysClr val="windowText" lastClr="000000"/>
                </a:solidFill>
              </a:rPr>
              <a:t>SUM</a:t>
            </a:r>
          </a:p>
          <a:p>
            <a:pPr marL="800100" lvl="1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2000" kern="0" dirty="0" smtClean="0">
                <a:solidFill>
                  <a:sysClr val="windowText" lastClr="000000"/>
                </a:solidFill>
              </a:rPr>
              <a:t>MAX</a:t>
            </a:r>
          </a:p>
          <a:p>
            <a:pPr marL="800100" lvl="1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2000" kern="0" dirty="0" smtClean="0">
                <a:solidFill>
                  <a:sysClr val="windowText" lastClr="000000"/>
                </a:solidFill>
              </a:rPr>
              <a:t>MIN</a:t>
            </a:r>
          </a:p>
          <a:p>
            <a:pPr marL="800100" lvl="1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2000" kern="0" dirty="0" smtClean="0">
                <a:solidFill>
                  <a:sysClr val="windowText" lastClr="000000"/>
                </a:solidFill>
              </a:rPr>
              <a:t>COUNTIF</a:t>
            </a:r>
          </a:p>
          <a:p>
            <a:pPr marL="800100" lvl="1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2000" kern="0" dirty="0" smtClean="0">
                <a:solidFill>
                  <a:sysClr val="windowText" lastClr="000000"/>
                </a:solidFill>
              </a:rPr>
              <a:t>COUNTIFS</a:t>
            </a:r>
            <a:endParaRPr lang="zh-CN" altLang="en-US" sz="2000" kern="0" dirty="0" smtClea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3"/>
          <p:cNvGrpSpPr/>
          <p:nvPr/>
        </p:nvGrpSpPr>
        <p:grpSpPr bwMode="auto">
          <a:xfrm>
            <a:off x="251520" y="1196208"/>
            <a:ext cx="381000" cy="381000"/>
            <a:chOff x="2078" y="1680"/>
            <a:chExt cx="1615" cy="1615"/>
          </a:xfrm>
        </p:grpSpPr>
        <p:sp>
          <p:nvSpPr>
            <p:cNvPr id="8" name="Oval 6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6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6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6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6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Oval 6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827584" y="980728"/>
            <a:ext cx="1627369" cy="654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0000"/>
                </a:solidFill>
              </a:rPr>
              <a:t>知识回顾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2050" name="Picture 2" descr="C:\Users\Administrator\Desktop\2013-2014办公自动化\胡萍\课件\第18讲\excel作业2-2.jpg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4864"/>
            <a:ext cx="5977361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228184" y="1841591"/>
            <a:ext cx="29523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ysClr val="windowText" lastClr="000000"/>
                </a:solidFill>
              </a:rPr>
              <a:t>知识点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：</a:t>
            </a:r>
            <a:endParaRPr lang="en-US" altLang="zh-CN" sz="2400" b="1" kern="0" dirty="0" smtClean="0">
              <a:solidFill>
                <a:sysClr val="windowText" lastClr="000000"/>
              </a:solidFill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ysClr val="windowText" lastClr="000000"/>
                </a:solidFill>
              </a:rPr>
              <a:t>条件格式；</a:t>
            </a:r>
            <a:endParaRPr lang="en-US" altLang="zh-CN" sz="2400" kern="0" dirty="0" smtClean="0">
              <a:solidFill>
                <a:sysClr val="windowText" lastClr="000000"/>
              </a:solidFill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ysClr val="windowText" lastClr="000000"/>
                </a:solidFill>
              </a:rPr>
              <a:t>公式复制；</a:t>
            </a:r>
            <a:endParaRPr lang="en-US" altLang="zh-CN" sz="2400" kern="0" dirty="0" smtClean="0">
              <a:solidFill>
                <a:sysClr val="windowText" lastClr="000000"/>
              </a:solidFill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ysClr val="windowText" lastClr="000000"/>
                </a:solidFill>
              </a:rPr>
              <a:t>单元格的引用。</a:t>
            </a:r>
            <a:endParaRPr lang="en-US" altLang="zh-CN" sz="2400" kern="0" dirty="0" smtClea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3"/>
          <p:cNvGrpSpPr/>
          <p:nvPr/>
        </p:nvGrpSpPr>
        <p:grpSpPr bwMode="auto">
          <a:xfrm>
            <a:off x="251520" y="1196208"/>
            <a:ext cx="381000" cy="381000"/>
            <a:chOff x="2078" y="1680"/>
            <a:chExt cx="1615" cy="1615"/>
          </a:xfrm>
        </p:grpSpPr>
        <p:sp>
          <p:nvSpPr>
            <p:cNvPr id="8" name="Oval 6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6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6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6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6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Oval 6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827584" y="980728"/>
            <a:ext cx="1988045" cy="654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</a:rPr>
              <a:t>新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知识引入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80" y="2924944"/>
            <a:ext cx="5400600" cy="322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矩形 16"/>
          <p:cNvSpPr/>
          <p:nvPr/>
        </p:nvSpPr>
        <p:spPr>
          <a:xfrm>
            <a:off x="442020" y="1845565"/>
            <a:ext cx="8537915" cy="574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 smtClean="0">
                <a:solidFill>
                  <a:srgbClr val="000000"/>
                </a:solidFill>
              </a:rPr>
              <a:t>按照外语成绩升序排序，外语成绩相同的按照数学升序排序。</a:t>
            </a:r>
            <a:endParaRPr lang="en-US" altLang="zh-CN" sz="2400" b="1" kern="0" dirty="0" smtClean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28184" y="3136900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ysClr val="windowText" lastClr="000000"/>
                </a:solidFill>
              </a:rPr>
              <a:t>知识点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：</a:t>
            </a:r>
            <a:endParaRPr lang="en-US" altLang="zh-CN" sz="2400" b="1" kern="0" dirty="0" smtClean="0">
              <a:solidFill>
                <a:sysClr val="windowText" lastClr="000000"/>
              </a:solidFill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ysClr val="windowText" lastClr="000000"/>
                </a:solidFill>
              </a:rPr>
              <a:t>多条件排序</a:t>
            </a:r>
            <a:endParaRPr lang="en-US" altLang="zh-CN" sz="2400" kern="0" dirty="0" smtClea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3"/>
          <p:cNvGrpSpPr/>
          <p:nvPr/>
        </p:nvGrpSpPr>
        <p:grpSpPr bwMode="auto">
          <a:xfrm>
            <a:off x="251520" y="1196208"/>
            <a:ext cx="381000" cy="381000"/>
            <a:chOff x="2078" y="1680"/>
            <a:chExt cx="1615" cy="1615"/>
          </a:xfrm>
        </p:grpSpPr>
        <p:sp>
          <p:nvSpPr>
            <p:cNvPr id="8" name="Oval 6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6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6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6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6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Oval 6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827584" y="980728"/>
            <a:ext cx="1988045" cy="654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</a:rPr>
              <a:t>新知识引入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" y="3140966"/>
            <a:ext cx="498897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459828" y="1845565"/>
            <a:ext cx="69204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 smtClean="0">
                <a:solidFill>
                  <a:srgbClr val="000000"/>
                </a:solidFill>
              </a:rPr>
              <a:t>查找出计算机成绩大于</a:t>
            </a:r>
            <a:r>
              <a:rPr lang="en-US" altLang="zh-CN" sz="2400" b="1" kern="0" dirty="0" smtClean="0">
                <a:solidFill>
                  <a:srgbClr val="000000"/>
                </a:solidFill>
              </a:rPr>
              <a:t>70</a:t>
            </a:r>
            <a:r>
              <a:rPr lang="zh-CN" altLang="en-US" sz="2400" b="1" kern="0" dirty="0" smtClean="0">
                <a:solidFill>
                  <a:srgbClr val="FF0000"/>
                </a:solidFill>
              </a:rPr>
              <a:t>且</a:t>
            </a:r>
            <a:r>
              <a:rPr lang="zh-CN" altLang="en-US" sz="2400" b="1" kern="0" dirty="0" smtClean="0">
                <a:solidFill>
                  <a:srgbClr val="000000"/>
                </a:solidFill>
              </a:rPr>
              <a:t>总分大于</a:t>
            </a:r>
            <a:r>
              <a:rPr lang="en-US" altLang="zh-CN" sz="2400" b="1" kern="0" dirty="0" smtClean="0">
                <a:solidFill>
                  <a:srgbClr val="000000"/>
                </a:solidFill>
              </a:rPr>
              <a:t>250</a:t>
            </a:r>
            <a:r>
              <a:rPr lang="zh-CN" altLang="en-US" sz="2400" b="1" kern="0" dirty="0" smtClean="0">
                <a:solidFill>
                  <a:srgbClr val="000000"/>
                </a:solidFill>
              </a:rPr>
              <a:t>分的学生</a:t>
            </a:r>
            <a:endParaRPr lang="en-US" altLang="zh-CN" sz="2400" b="1" kern="0" dirty="0" smtClean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28184" y="3136900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ysClr val="windowText" lastClr="000000"/>
                </a:solidFill>
              </a:rPr>
              <a:t>知识点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：</a:t>
            </a:r>
            <a:endParaRPr lang="en-US" altLang="zh-CN" sz="2400" b="1" kern="0" dirty="0" smtClean="0">
              <a:solidFill>
                <a:sysClr val="windowText" lastClr="000000"/>
              </a:solidFill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ysClr val="windowText" lastClr="000000"/>
                </a:solidFill>
              </a:rPr>
              <a:t>高级筛选</a:t>
            </a:r>
            <a:endParaRPr lang="en-US" altLang="zh-CN" sz="24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83968" y="4221088"/>
            <a:ext cx="1261897" cy="6820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3"/>
          <p:cNvGrpSpPr/>
          <p:nvPr/>
        </p:nvGrpSpPr>
        <p:grpSpPr bwMode="auto">
          <a:xfrm>
            <a:off x="251520" y="1196208"/>
            <a:ext cx="381000" cy="381000"/>
            <a:chOff x="2078" y="1680"/>
            <a:chExt cx="1615" cy="1615"/>
          </a:xfrm>
        </p:grpSpPr>
        <p:sp>
          <p:nvSpPr>
            <p:cNvPr id="8" name="Oval 6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6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6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6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6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Oval 6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827584" y="980728"/>
            <a:ext cx="1988045" cy="654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</a:rPr>
              <a:t>新知识引入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47175" y="2889159"/>
            <a:ext cx="4296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ysClr val="windowText" lastClr="000000"/>
                </a:solidFill>
              </a:rPr>
              <a:t>知识点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：</a:t>
            </a:r>
            <a:endParaRPr lang="en-US" altLang="zh-CN" sz="2400" b="1" kern="0" dirty="0" smtClean="0">
              <a:solidFill>
                <a:sysClr val="windowText" lastClr="000000"/>
              </a:solidFill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ysClr val="windowText" lastClr="000000"/>
                </a:solidFill>
              </a:rPr>
              <a:t>分类汇总</a:t>
            </a:r>
            <a:endParaRPr lang="en-US" altLang="zh-CN" sz="24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9828" y="1700808"/>
            <a:ext cx="73003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 smtClean="0">
                <a:solidFill>
                  <a:srgbClr val="000000"/>
                </a:solidFill>
              </a:rPr>
              <a:t>按性别对姓名列进行</a:t>
            </a:r>
            <a:r>
              <a:rPr lang="zh-CN" altLang="en-US" sz="2400" b="1" kern="0" dirty="0" smtClean="0">
                <a:solidFill>
                  <a:srgbClr val="FF0000"/>
                </a:solidFill>
              </a:rPr>
              <a:t>分类汇总</a:t>
            </a:r>
            <a:r>
              <a:rPr lang="zh-CN" altLang="en-US" sz="2400" b="1" kern="0" dirty="0" smtClean="0">
                <a:solidFill>
                  <a:srgbClr val="000000"/>
                </a:solidFill>
              </a:rPr>
              <a:t>，并统计每类的人数。</a:t>
            </a:r>
            <a:endParaRPr lang="en-US" altLang="zh-CN" sz="2400" b="1" kern="0" dirty="0" smtClean="0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36912"/>
            <a:ext cx="4395362" cy="2589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3"/>
          <p:cNvGrpSpPr/>
          <p:nvPr/>
        </p:nvGrpSpPr>
        <p:grpSpPr bwMode="auto">
          <a:xfrm>
            <a:off x="251520" y="1196208"/>
            <a:ext cx="381000" cy="381000"/>
            <a:chOff x="2078" y="1680"/>
            <a:chExt cx="1615" cy="1615"/>
          </a:xfrm>
        </p:grpSpPr>
        <p:sp>
          <p:nvSpPr>
            <p:cNvPr id="8" name="Oval 6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6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6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6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6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Oval 6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827584" y="980728"/>
            <a:ext cx="1988045" cy="654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</a:rPr>
              <a:t>新知识引入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64089" y="2889159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sysClr val="windowText" lastClr="000000"/>
                </a:solidFill>
              </a:rPr>
              <a:t>知识点</a:t>
            </a:r>
            <a:r>
              <a:rPr lang="zh-CN" altLang="en-US" sz="2400" b="1" kern="0" dirty="0" smtClean="0">
                <a:solidFill>
                  <a:sysClr val="windowText" lastClr="000000"/>
                </a:solidFill>
              </a:rPr>
              <a:t>：</a:t>
            </a:r>
            <a:endParaRPr lang="en-US" altLang="zh-CN" sz="2400" b="1" kern="0" dirty="0" smtClean="0">
              <a:solidFill>
                <a:sysClr val="windowText" lastClr="000000"/>
              </a:solidFill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 smtClean="0">
                <a:solidFill>
                  <a:sysClr val="windowText" lastClr="000000"/>
                </a:solidFill>
              </a:rPr>
              <a:t>图表</a:t>
            </a:r>
            <a:endParaRPr lang="en-US" altLang="zh-CN" sz="24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9828" y="1700808"/>
            <a:ext cx="1731564" cy="574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 smtClean="0">
                <a:solidFill>
                  <a:srgbClr val="000000"/>
                </a:solidFill>
              </a:rPr>
              <a:t>图表的建立</a:t>
            </a:r>
            <a:endParaRPr lang="en-US" altLang="zh-CN" sz="2400" b="1" kern="0" dirty="0" smtClean="0">
              <a:solidFill>
                <a:srgbClr val="000000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32" y="2636913"/>
            <a:ext cx="4847175" cy="375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FF9933"/>
      </a:dk2>
      <a:lt2>
        <a:srgbClr val="DCDCDC"/>
      </a:lt2>
      <a:accent1>
        <a:srgbClr val="0066CC"/>
      </a:accent1>
      <a:accent2>
        <a:srgbClr val="003366"/>
      </a:accent2>
      <a:accent3>
        <a:srgbClr val="FFFFFF"/>
      </a:accent3>
      <a:accent4>
        <a:srgbClr val="000000"/>
      </a:accent4>
      <a:accent5>
        <a:srgbClr val="AAB8E2"/>
      </a:accent5>
      <a:accent6>
        <a:srgbClr val="002D5C"/>
      </a:accent6>
      <a:hlink>
        <a:srgbClr val="0099FF"/>
      </a:hlink>
      <a:folHlink>
        <a:srgbClr val="0066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E73B05"/>
        </a:dk2>
        <a:lt2>
          <a:srgbClr val="DCDCDC"/>
        </a:lt2>
        <a:accent1>
          <a:srgbClr val="B40000"/>
        </a:accent1>
        <a:accent2>
          <a:srgbClr val="1A63BC"/>
        </a:accent2>
        <a:accent3>
          <a:srgbClr val="FFFFFF"/>
        </a:accent3>
        <a:accent4>
          <a:srgbClr val="000000"/>
        </a:accent4>
        <a:accent5>
          <a:srgbClr val="D6AAAA"/>
        </a:accent5>
        <a:accent6>
          <a:srgbClr val="1659AA"/>
        </a:accent6>
        <a:hlink>
          <a:srgbClr val="47721C"/>
        </a:hlink>
        <a:folHlink>
          <a:srgbClr val="E283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E8AC04"/>
        </a:dk2>
        <a:lt2>
          <a:srgbClr val="DCDCDC"/>
        </a:lt2>
        <a:accent1>
          <a:srgbClr val="053275"/>
        </a:accent1>
        <a:accent2>
          <a:srgbClr val="1759A9"/>
        </a:accent2>
        <a:accent3>
          <a:srgbClr val="FFFFFF"/>
        </a:accent3>
        <a:accent4>
          <a:srgbClr val="000000"/>
        </a:accent4>
        <a:accent5>
          <a:srgbClr val="AAADBD"/>
        </a:accent5>
        <a:accent6>
          <a:srgbClr val="145099"/>
        </a:accent6>
        <a:hlink>
          <a:srgbClr val="0077DA"/>
        </a:hlink>
        <a:folHlink>
          <a:srgbClr val="53A9F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1">
        <a:dk1>
          <a:srgbClr val="000000"/>
        </a:dk1>
        <a:lt1>
          <a:srgbClr val="FFFFFF"/>
        </a:lt1>
        <a:dk2>
          <a:srgbClr val="FF9933"/>
        </a:dk2>
        <a:lt2>
          <a:srgbClr val="DCDCDC"/>
        </a:lt2>
        <a:accent1>
          <a:srgbClr val="0066CC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2D5C"/>
        </a:accent6>
        <a:hlink>
          <a:srgbClr val="0099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5_Office 主题">
  <a:themeElements>
    <a:clrScheme name="自定义 1">
      <a:dk1>
        <a:srgbClr val="000000"/>
      </a:dk1>
      <a:lt1>
        <a:srgbClr val="FFFFFF"/>
      </a:lt1>
      <a:dk2>
        <a:srgbClr val="FF9933"/>
      </a:dk2>
      <a:lt2>
        <a:srgbClr val="DCDCDC"/>
      </a:lt2>
      <a:accent1>
        <a:srgbClr val="0066CC"/>
      </a:accent1>
      <a:accent2>
        <a:srgbClr val="003366"/>
      </a:accent2>
      <a:accent3>
        <a:srgbClr val="FFFFFF"/>
      </a:accent3>
      <a:accent4>
        <a:srgbClr val="000000"/>
      </a:accent4>
      <a:accent5>
        <a:srgbClr val="AAB8E2"/>
      </a:accent5>
      <a:accent6>
        <a:srgbClr val="002D5C"/>
      </a:accent6>
      <a:hlink>
        <a:srgbClr val="0000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E73B05"/>
        </a:dk2>
        <a:lt2>
          <a:srgbClr val="DCDCDC"/>
        </a:lt2>
        <a:accent1>
          <a:srgbClr val="B40000"/>
        </a:accent1>
        <a:accent2>
          <a:srgbClr val="1A63BC"/>
        </a:accent2>
        <a:accent3>
          <a:srgbClr val="FFFFFF"/>
        </a:accent3>
        <a:accent4>
          <a:srgbClr val="000000"/>
        </a:accent4>
        <a:accent5>
          <a:srgbClr val="D6AAAA"/>
        </a:accent5>
        <a:accent6>
          <a:srgbClr val="1659AA"/>
        </a:accent6>
        <a:hlink>
          <a:srgbClr val="47721C"/>
        </a:hlink>
        <a:folHlink>
          <a:srgbClr val="E283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E8AC04"/>
        </a:dk2>
        <a:lt2>
          <a:srgbClr val="DCDCDC"/>
        </a:lt2>
        <a:accent1>
          <a:srgbClr val="053275"/>
        </a:accent1>
        <a:accent2>
          <a:srgbClr val="1759A9"/>
        </a:accent2>
        <a:accent3>
          <a:srgbClr val="FFFFFF"/>
        </a:accent3>
        <a:accent4>
          <a:srgbClr val="000000"/>
        </a:accent4>
        <a:accent5>
          <a:srgbClr val="AAADBD"/>
        </a:accent5>
        <a:accent6>
          <a:srgbClr val="145099"/>
        </a:accent6>
        <a:hlink>
          <a:srgbClr val="0077DA"/>
        </a:hlink>
        <a:folHlink>
          <a:srgbClr val="53A9F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1">
        <a:dk1>
          <a:srgbClr val="000000"/>
        </a:dk1>
        <a:lt1>
          <a:srgbClr val="FFFFFF"/>
        </a:lt1>
        <a:dk2>
          <a:srgbClr val="FF9933"/>
        </a:dk2>
        <a:lt2>
          <a:srgbClr val="DCDCDC"/>
        </a:lt2>
        <a:accent1>
          <a:srgbClr val="0066CC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2D5C"/>
        </a:accent6>
        <a:hlink>
          <a:srgbClr val="0099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6_Office 主题">
  <a:themeElements>
    <a:clrScheme name="Office 主题 1">
      <a:dk1>
        <a:srgbClr val="000000"/>
      </a:dk1>
      <a:lt1>
        <a:srgbClr val="FFFFFF"/>
      </a:lt1>
      <a:dk2>
        <a:srgbClr val="FF9933"/>
      </a:dk2>
      <a:lt2>
        <a:srgbClr val="DCDCDC"/>
      </a:lt2>
      <a:accent1>
        <a:srgbClr val="0066CC"/>
      </a:accent1>
      <a:accent2>
        <a:srgbClr val="003366"/>
      </a:accent2>
      <a:accent3>
        <a:srgbClr val="FFFFFF"/>
      </a:accent3>
      <a:accent4>
        <a:srgbClr val="000000"/>
      </a:accent4>
      <a:accent5>
        <a:srgbClr val="AAB8E2"/>
      </a:accent5>
      <a:accent6>
        <a:srgbClr val="002D5C"/>
      </a:accent6>
      <a:hlink>
        <a:srgbClr val="0099FF"/>
      </a:hlink>
      <a:folHlink>
        <a:srgbClr val="0066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E73B05"/>
        </a:dk2>
        <a:lt2>
          <a:srgbClr val="DCDCDC"/>
        </a:lt2>
        <a:accent1>
          <a:srgbClr val="B40000"/>
        </a:accent1>
        <a:accent2>
          <a:srgbClr val="1A63BC"/>
        </a:accent2>
        <a:accent3>
          <a:srgbClr val="FFFFFF"/>
        </a:accent3>
        <a:accent4>
          <a:srgbClr val="000000"/>
        </a:accent4>
        <a:accent5>
          <a:srgbClr val="D6AAAA"/>
        </a:accent5>
        <a:accent6>
          <a:srgbClr val="1659AA"/>
        </a:accent6>
        <a:hlink>
          <a:srgbClr val="47721C"/>
        </a:hlink>
        <a:folHlink>
          <a:srgbClr val="E283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E8AC04"/>
        </a:dk2>
        <a:lt2>
          <a:srgbClr val="DCDCDC"/>
        </a:lt2>
        <a:accent1>
          <a:srgbClr val="053275"/>
        </a:accent1>
        <a:accent2>
          <a:srgbClr val="1759A9"/>
        </a:accent2>
        <a:accent3>
          <a:srgbClr val="FFFFFF"/>
        </a:accent3>
        <a:accent4>
          <a:srgbClr val="000000"/>
        </a:accent4>
        <a:accent5>
          <a:srgbClr val="AAADBD"/>
        </a:accent5>
        <a:accent6>
          <a:srgbClr val="145099"/>
        </a:accent6>
        <a:hlink>
          <a:srgbClr val="0077DA"/>
        </a:hlink>
        <a:folHlink>
          <a:srgbClr val="53A9F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1">
        <a:dk1>
          <a:srgbClr val="000000"/>
        </a:dk1>
        <a:lt1>
          <a:srgbClr val="FFFFFF"/>
        </a:lt1>
        <a:dk2>
          <a:srgbClr val="FF9933"/>
        </a:dk2>
        <a:lt2>
          <a:srgbClr val="DCDCDC"/>
        </a:lt2>
        <a:accent1>
          <a:srgbClr val="0066CC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2D5C"/>
        </a:accent6>
        <a:hlink>
          <a:srgbClr val="0099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7_Office 主题">
  <a:themeElements>
    <a:clrScheme name="Office 主题 1">
      <a:dk1>
        <a:srgbClr val="000000"/>
      </a:dk1>
      <a:lt1>
        <a:srgbClr val="FFFFFF"/>
      </a:lt1>
      <a:dk2>
        <a:srgbClr val="FF9933"/>
      </a:dk2>
      <a:lt2>
        <a:srgbClr val="DCDCDC"/>
      </a:lt2>
      <a:accent1>
        <a:srgbClr val="0066CC"/>
      </a:accent1>
      <a:accent2>
        <a:srgbClr val="003366"/>
      </a:accent2>
      <a:accent3>
        <a:srgbClr val="FFFFFF"/>
      </a:accent3>
      <a:accent4>
        <a:srgbClr val="000000"/>
      </a:accent4>
      <a:accent5>
        <a:srgbClr val="AAB8E2"/>
      </a:accent5>
      <a:accent6>
        <a:srgbClr val="002D5C"/>
      </a:accent6>
      <a:hlink>
        <a:srgbClr val="0099FF"/>
      </a:hlink>
      <a:folHlink>
        <a:srgbClr val="0066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E73B05"/>
        </a:dk2>
        <a:lt2>
          <a:srgbClr val="DCDCDC"/>
        </a:lt2>
        <a:accent1>
          <a:srgbClr val="B40000"/>
        </a:accent1>
        <a:accent2>
          <a:srgbClr val="1A63BC"/>
        </a:accent2>
        <a:accent3>
          <a:srgbClr val="FFFFFF"/>
        </a:accent3>
        <a:accent4>
          <a:srgbClr val="000000"/>
        </a:accent4>
        <a:accent5>
          <a:srgbClr val="D6AAAA"/>
        </a:accent5>
        <a:accent6>
          <a:srgbClr val="1659AA"/>
        </a:accent6>
        <a:hlink>
          <a:srgbClr val="47721C"/>
        </a:hlink>
        <a:folHlink>
          <a:srgbClr val="E283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E8AC04"/>
        </a:dk2>
        <a:lt2>
          <a:srgbClr val="DCDCDC"/>
        </a:lt2>
        <a:accent1>
          <a:srgbClr val="053275"/>
        </a:accent1>
        <a:accent2>
          <a:srgbClr val="1759A9"/>
        </a:accent2>
        <a:accent3>
          <a:srgbClr val="FFFFFF"/>
        </a:accent3>
        <a:accent4>
          <a:srgbClr val="000000"/>
        </a:accent4>
        <a:accent5>
          <a:srgbClr val="AAADBD"/>
        </a:accent5>
        <a:accent6>
          <a:srgbClr val="145099"/>
        </a:accent6>
        <a:hlink>
          <a:srgbClr val="0077DA"/>
        </a:hlink>
        <a:folHlink>
          <a:srgbClr val="53A9F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1">
        <a:dk1>
          <a:srgbClr val="000000"/>
        </a:dk1>
        <a:lt1>
          <a:srgbClr val="FFFFFF"/>
        </a:lt1>
        <a:dk2>
          <a:srgbClr val="FF9933"/>
        </a:dk2>
        <a:lt2>
          <a:srgbClr val="DCDCDC"/>
        </a:lt2>
        <a:accent1>
          <a:srgbClr val="0066CC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2D5C"/>
        </a:accent6>
        <a:hlink>
          <a:srgbClr val="0099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主题">
  <a:themeElements>
    <a:clrScheme name="Office 主题 1">
      <a:dk1>
        <a:srgbClr val="000000"/>
      </a:dk1>
      <a:lt1>
        <a:srgbClr val="FFFFFF"/>
      </a:lt1>
      <a:dk2>
        <a:srgbClr val="FF9933"/>
      </a:dk2>
      <a:lt2>
        <a:srgbClr val="DCDCDC"/>
      </a:lt2>
      <a:accent1>
        <a:srgbClr val="0066CC"/>
      </a:accent1>
      <a:accent2>
        <a:srgbClr val="003366"/>
      </a:accent2>
      <a:accent3>
        <a:srgbClr val="FFFFFF"/>
      </a:accent3>
      <a:accent4>
        <a:srgbClr val="000000"/>
      </a:accent4>
      <a:accent5>
        <a:srgbClr val="AAB8E2"/>
      </a:accent5>
      <a:accent6>
        <a:srgbClr val="002D5C"/>
      </a:accent6>
      <a:hlink>
        <a:srgbClr val="0099FF"/>
      </a:hlink>
      <a:folHlink>
        <a:srgbClr val="0066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E73B05"/>
        </a:dk2>
        <a:lt2>
          <a:srgbClr val="DCDCDC"/>
        </a:lt2>
        <a:accent1>
          <a:srgbClr val="B40000"/>
        </a:accent1>
        <a:accent2>
          <a:srgbClr val="1A63BC"/>
        </a:accent2>
        <a:accent3>
          <a:srgbClr val="FFFFFF"/>
        </a:accent3>
        <a:accent4>
          <a:srgbClr val="000000"/>
        </a:accent4>
        <a:accent5>
          <a:srgbClr val="D6AAAA"/>
        </a:accent5>
        <a:accent6>
          <a:srgbClr val="1659AA"/>
        </a:accent6>
        <a:hlink>
          <a:srgbClr val="47721C"/>
        </a:hlink>
        <a:folHlink>
          <a:srgbClr val="E283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E8AC04"/>
        </a:dk2>
        <a:lt2>
          <a:srgbClr val="DCDCDC"/>
        </a:lt2>
        <a:accent1>
          <a:srgbClr val="053275"/>
        </a:accent1>
        <a:accent2>
          <a:srgbClr val="1759A9"/>
        </a:accent2>
        <a:accent3>
          <a:srgbClr val="FFFFFF"/>
        </a:accent3>
        <a:accent4>
          <a:srgbClr val="000000"/>
        </a:accent4>
        <a:accent5>
          <a:srgbClr val="AAADBD"/>
        </a:accent5>
        <a:accent6>
          <a:srgbClr val="145099"/>
        </a:accent6>
        <a:hlink>
          <a:srgbClr val="0077DA"/>
        </a:hlink>
        <a:folHlink>
          <a:srgbClr val="53A9F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1">
        <a:dk1>
          <a:srgbClr val="000000"/>
        </a:dk1>
        <a:lt1>
          <a:srgbClr val="FFFFFF"/>
        </a:lt1>
        <a:dk2>
          <a:srgbClr val="FF9933"/>
        </a:dk2>
        <a:lt2>
          <a:srgbClr val="DCDCDC"/>
        </a:lt2>
        <a:accent1>
          <a:srgbClr val="0066CC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2D5C"/>
        </a:accent6>
        <a:hlink>
          <a:srgbClr val="0099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1724</Words>
  <Application>Microsoft Office PowerPoint</Application>
  <PresentationFormat>On-screen Show (4:3)</PresentationFormat>
  <Paragraphs>188</Paragraphs>
  <Slides>39</Slides>
  <Notes>39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黑体</vt:lpstr>
      <vt:lpstr>宋体</vt:lpstr>
      <vt:lpstr>Arial</vt:lpstr>
      <vt:lpstr>Calibri</vt:lpstr>
      <vt:lpstr>Wingdings</vt:lpstr>
      <vt:lpstr>Office 主题</vt:lpstr>
      <vt:lpstr>15_Office 主题</vt:lpstr>
      <vt:lpstr>16_Office 主题</vt:lpstr>
      <vt:lpstr>17_Office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www.ruideppt.net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锐得PPT模板</dc:title>
  <dc:creator>北京锐得PPT</dc:creator>
  <cp:lastModifiedBy>PC</cp:lastModifiedBy>
  <cp:revision>1287</cp:revision>
  <dcterms:created xsi:type="dcterms:W3CDTF">2018-11-17T03:10:23Z</dcterms:created>
  <dcterms:modified xsi:type="dcterms:W3CDTF">2022-12-08T14:02:15Z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2052-10.1.0.7669</vt:lpwstr>
  </property>
</Properties>
</file>