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8" r:id="rId4"/>
    <p:sldId id="361" r:id="rId5"/>
    <p:sldId id="292" r:id="rId6"/>
    <p:sldId id="257" r:id="rId7"/>
    <p:sldId id="296" r:id="rId8"/>
    <p:sldId id="295" r:id="rId9"/>
    <p:sldId id="324" r:id="rId10"/>
    <p:sldId id="325" r:id="rId11"/>
    <p:sldId id="319" r:id="rId12"/>
    <p:sldId id="348" r:id="rId13"/>
    <p:sldId id="362" r:id="rId14"/>
    <p:sldId id="364" r:id="rId15"/>
    <p:sldId id="363" r:id="rId16"/>
    <p:sldId id="365" r:id="rId17"/>
    <p:sldId id="366" r:id="rId18"/>
    <p:sldId id="351" r:id="rId19"/>
    <p:sldId id="367" r:id="rId20"/>
    <p:sldId id="352" r:id="rId21"/>
    <p:sldId id="344" r:id="rId22"/>
    <p:sldId id="345" r:id="rId23"/>
    <p:sldId id="346" r:id="rId24"/>
    <p:sldId id="347" r:id="rId25"/>
    <p:sldId id="354" r:id="rId26"/>
    <p:sldId id="321" r:id="rId27"/>
    <p:sldId id="357" r:id="rId28"/>
    <p:sldId id="359" r:id="rId29"/>
    <p:sldId id="360" r:id="rId30"/>
    <p:sldId id="368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172"/>
    <a:srgbClr val="FF9C00"/>
    <a:srgbClr val="FECB30"/>
    <a:srgbClr val="B23AF9"/>
    <a:srgbClr val="6F42FF"/>
    <a:srgbClr val="2AA1FF"/>
    <a:srgbClr val="1C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 autoAdjust="0"/>
    <p:restoredTop sz="81978" autoAdjust="0"/>
  </p:normalViewPr>
  <p:slideViewPr>
    <p:cSldViewPr snapToGrid="0">
      <p:cViewPr varScale="1">
        <p:scale>
          <a:sx n="75" d="100"/>
          <a:sy n="75" d="100"/>
        </p:scale>
        <p:origin x="7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9957-232C-4C23-BD71-3CF7C12B4AAB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AB2E-B972-4F63-8917-8AA4D44F90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语法分析器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在语法分析部分，我们首先手动对原始文法进行了一系列的简化，使每条产生式都保持右部仅有一个符号集合，以方便后续生成所有项目和项目集规范族。接着，我们根据对应的构造算法对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 </a:t>
            </a:r>
            <a:r>
              <a:rPr lang="zh-CN" altLang="en-US" dirty="0"/>
              <a:t>集进行计算，得到</a:t>
            </a:r>
            <a:r>
              <a:rPr lang="en-US" altLang="zh-CN" dirty="0"/>
              <a:t>follow</a:t>
            </a:r>
            <a:r>
              <a:rPr lang="zh-CN" altLang="en-US" dirty="0"/>
              <a:t>集用于后续排除移进规约冲突和规约规约冲突。接着根据</a:t>
            </a:r>
            <a:r>
              <a:rPr lang="en-US" altLang="zh-CN" dirty="0"/>
              <a:t>SLR</a:t>
            </a:r>
            <a:r>
              <a:rPr lang="zh-CN" altLang="en-US" dirty="0"/>
              <a:t>的预测分析表构造算法构造</a:t>
            </a:r>
            <a:r>
              <a:rPr lang="en-US" altLang="zh-CN" dirty="0" err="1"/>
              <a:t>goto</a:t>
            </a:r>
            <a:r>
              <a:rPr lang="zh-CN" altLang="en-US" dirty="0"/>
              <a:t>表和</a:t>
            </a:r>
            <a:r>
              <a:rPr lang="en-US" altLang="zh-CN" dirty="0"/>
              <a:t>action</a:t>
            </a:r>
            <a:r>
              <a:rPr lang="zh-CN" altLang="en-US" dirty="0"/>
              <a:t>表，最后，读入词法分析的输出，进行移进规约过程，生成动作序列。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首先我们设计了一组方便的数据结构，产生式、项目和项目集规范族。对于项目结构体，我们只需要索引</a:t>
            </a:r>
            <a:r>
              <a:rPr lang="en-US" altLang="zh-CN" dirty="0" err="1"/>
              <a:t>dotPos</a:t>
            </a:r>
            <a:r>
              <a:rPr lang="zh-CN" altLang="en-US" dirty="0"/>
              <a:t>就可以知道项目点后面的字符；对于规范族结构体，</a:t>
            </a:r>
            <a:r>
              <a:rPr lang="en-US" altLang="zh-CN" dirty="0"/>
              <a:t>transitions</a:t>
            </a:r>
            <a:r>
              <a:rPr lang="zh-CN" altLang="en-US" dirty="0"/>
              <a:t>映射则存储了状态之间的转换关系，方便后续多次调用。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此外，我们使用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en-US" altLang="zh-CN" b="0" dirty="0" err="1">
                <a:solidFill>
                  <a:srgbClr val="185E7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unordered_set</a:t>
            </a:r>
            <a:r>
              <a:rPr lang="zh-CN" altLang="en-US" b="0" dirty="0">
                <a:solidFill>
                  <a:srgbClr val="185E7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和</a:t>
            </a:r>
            <a:r>
              <a:rPr lang="en-US" altLang="zh-CN" b="0" dirty="0" err="1">
                <a:solidFill>
                  <a:srgbClr val="185E7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unordered_map</a:t>
            </a:r>
            <a:r>
              <a:rPr lang="zh-CN" altLang="en-US" b="0" dirty="0">
                <a:solidFill>
                  <a:srgbClr val="185E7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来存储符号集合和表数据。</a:t>
            </a:r>
            <a:endParaRPr lang="en-US" altLang="zh-CN" b="0" dirty="0">
              <a:solidFill>
                <a:srgbClr val="292929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在项目集规范族的生成过程中，右图上面三个函数都是生成项目集规范族的辅助函数，分别被下层函数调用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我们实现的具体逻辑与课堂</a:t>
            </a:r>
            <a:r>
              <a:rPr lang="en-US" altLang="zh-CN" dirty="0"/>
              <a:t>PPT</a:t>
            </a:r>
            <a:r>
              <a:rPr lang="zh-CN" altLang="en-US" dirty="0"/>
              <a:t>上的内容是一致的，在这里就不做赘述了。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First</a:t>
            </a:r>
            <a:r>
              <a:rPr lang="zh-CN" altLang="en-US" dirty="0"/>
              <a:t>集和</a:t>
            </a:r>
            <a:r>
              <a:rPr lang="en-US" altLang="zh-CN" dirty="0"/>
              <a:t>follow</a:t>
            </a:r>
            <a:r>
              <a:rPr lang="zh-CN" altLang="en-US" dirty="0"/>
              <a:t>集的计算，我们先读入所有字符和产生式，然后先计算</a:t>
            </a:r>
            <a:r>
              <a:rPr lang="en-US" altLang="zh-CN" dirty="0"/>
              <a:t>first</a:t>
            </a:r>
            <a:r>
              <a:rPr lang="zh-CN" altLang="en-US" dirty="0"/>
              <a:t>集、再计算</a:t>
            </a:r>
            <a:r>
              <a:rPr lang="en-US" altLang="zh-CN" dirty="0"/>
              <a:t>follow</a:t>
            </a:r>
            <a:r>
              <a:rPr lang="zh-CN" altLang="en-US"/>
              <a:t>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具体逻辑课上都讲过，我们是严格按照</a:t>
            </a:r>
            <a:r>
              <a:rPr lang="en-US" altLang="zh-CN" dirty="0"/>
              <a:t>pdf</a:t>
            </a:r>
            <a:r>
              <a:rPr lang="zh-CN" altLang="en-US" dirty="0"/>
              <a:t>做的，这里也不做赘述了。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SLR</a:t>
            </a:r>
            <a:r>
              <a:rPr lang="zh-CN" altLang="en-US" dirty="0"/>
              <a:t>分析法的算法，构造</a:t>
            </a:r>
            <a:r>
              <a:rPr lang="en-US" altLang="zh-CN" dirty="0" err="1"/>
              <a:t>goto</a:t>
            </a:r>
            <a:r>
              <a:rPr lang="zh-CN" altLang="en-US" dirty="0"/>
              <a:t>表和</a:t>
            </a:r>
            <a:r>
              <a:rPr lang="en-US" altLang="zh-CN" dirty="0"/>
              <a:t>action</a:t>
            </a:r>
            <a:r>
              <a:rPr lang="zh-CN" altLang="en-US" dirty="0"/>
              <a:t>表，接着读入词法部分的输出和状态集，根据</a:t>
            </a:r>
            <a:r>
              <a:rPr lang="en-US" altLang="zh-CN" dirty="0"/>
              <a:t>SLR</a:t>
            </a:r>
            <a:r>
              <a:rPr lang="zh-CN" altLang="en-US" dirty="0"/>
              <a:t>分析法进行移进规约过程。此步骤高度依赖于前面</a:t>
            </a:r>
            <a:r>
              <a:rPr lang="en-US" altLang="zh-CN" dirty="0"/>
              <a:t>2</a:t>
            </a:r>
            <a:r>
              <a:rPr lang="zh-CN" altLang="en-US" dirty="0"/>
              <a:t>部分代码的准确性，在实现过程中需要对前两部分进行</a:t>
            </a:r>
            <a:r>
              <a:rPr lang="en-US" altLang="zh-CN" dirty="0"/>
              <a:t>debug</a:t>
            </a:r>
            <a:r>
              <a:rPr lang="zh-CN" altLang="en-US" dirty="0"/>
              <a:t>和完善。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我们实现的具体逻辑与课堂</a:t>
            </a:r>
            <a:r>
              <a:rPr lang="en-US" altLang="zh-CN" dirty="0"/>
              <a:t>PPT</a:t>
            </a:r>
            <a:r>
              <a:rPr lang="zh-CN" altLang="en-US" dirty="0"/>
              <a:t>上的内容是一致的，在这里就不做赘述了。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对于中间代码生成部分，我们组实现了语法生成树的</a:t>
            </a:r>
            <a:r>
              <a:rPr lang="zh-CN" altLang="en-US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存储并</a:t>
            </a:r>
            <a:r>
              <a:rPr lang="zh-CN" altLang="zh-CN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生成语法树。</a:t>
            </a:r>
            <a:r>
              <a:rPr lang="zh-CN" altLang="en-US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我们</a:t>
            </a:r>
            <a:r>
              <a:rPr lang="zh-CN" altLang="zh-CN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遍历语法分析器生成的语法树，</a:t>
            </a:r>
            <a:r>
              <a:rPr lang="zh-CN" altLang="en-US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判断</a:t>
            </a:r>
            <a:r>
              <a:rPr lang="en-US" altLang="zh-CN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action</a:t>
            </a:r>
            <a:r>
              <a:rPr lang="zh-CN" altLang="en-US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是</a:t>
            </a:r>
            <a:r>
              <a:rPr lang="en-US" altLang="zh-CN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move</a:t>
            </a:r>
            <a:r>
              <a:rPr lang="zh-CN" altLang="en-US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还是</a:t>
            </a:r>
            <a:r>
              <a:rPr lang="en-US" altLang="zh-CN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reduction</a:t>
            </a:r>
            <a:r>
              <a:rPr lang="zh-CN" altLang="en-US" sz="1800" dirty="0">
                <a:effectLst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”move”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则创建一个新节点；如果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”reduction”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则创建一个新节点并根据句柄添加孩子节点序列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这是我们的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ParseTree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的数据结构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charset="-122"/>
                <a:cs typeface="Times New Roman" panose="02020603050405020304" pitchFamily="18" charset="0"/>
              </a:rPr>
              <a:t>，用于表示语法树。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这部分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根据传入的动作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来执行移位或归约操作</a:t>
            </a: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来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更新</a:t>
            </a: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语法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树。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这是我们最终生成的语法树，图中同一列的节点互为兄弟，第一行的节点为父节点。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构建解析树函数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Cambria" panose="02040503050406030204" pitchFamily="18" charset="0"/>
              </a:rPr>
              <a:t> </a:t>
            </a:r>
            <a:r>
              <a:rPr lang="en-US" altLang="zh-CN" sz="1800" kern="100" dirty="0" err="1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Times New Roman" panose="02020603050405020304" pitchFamily="18" charset="0"/>
              </a:rPr>
              <a:t>buildParseTree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。这个函数根据传入的动作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来执行移位或归约操作，然后相应地更新解析树。如果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”move”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则创建一个新节点；如果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”reduction”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则创建一个新节点并根据句柄添加孩子节点序列</a:t>
            </a: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构建解析树函数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Cambria" panose="02040503050406030204" pitchFamily="18" charset="0"/>
              </a:rPr>
              <a:t> </a:t>
            </a:r>
            <a:r>
              <a:rPr lang="en-US" altLang="zh-CN" sz="1800" kern="100" dirty="0" err="1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Times New Roman" panose="02020603050405020304" pitchFamily="18" charset="0"/>
              </a:rPr>
              <a:t>buildParseTree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。这个函数根据传入的动作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来执行移位或归约操作，然后相应地更新解析树。如果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”move”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则创建一个新节点；如果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”reduction”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则创建一个新节点并根据句柄添加孩子节点序列</a:t>
            </a: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构建解析树函数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Cambria" panose="02040503050406030204" pitchFamily="18" charset="0"/>
              </a:rPr>
              <a:t> </a:t>
            </a:r>
            <a:r>
              <a:rPr lang="en-US" altLang="zh-CN" sz="1800" kern="100" dirty="0" err="1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Times New Roman" panose="02020603050405020304" pitchFamily="18" charset="0"/>
              </a:rPr>
              <a:t>buildParseTree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微软雅黑" panose="020B0503020204020204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。这个函数根据传入的动作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来执行移位或归约操作，然后相应地更新解析树。如果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”move”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则创建一个新节点；如果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action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是</a:t>
            </a:r>
            <a:r>
              <a:rPr lang="en-US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”reduction”</a:t>
            </a:r>
            <a:r>
              <a:rPr lang="zh-CN" altLang="zh-CN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则创建一个新节点并根据句柄添加孩子节点序列</a:t>
            </a:r>
            <a:r>
              <a:rPr lang="zh-CN" altLang="en-US" sz="1800" kern="100" dirty="0">
                <a:solidFill>
                  <a:srgbClr val="24292F"/>
                </a:solidFill>
                <a:effectLst/>
                <a:latin typeface="等线" panose="02010600030101010101" pitchFamily="2" charset="-122"/>
                <a:ea typeface="微软雅黑" panose="020B0503020204020204" charset="-122"/>
                <a:cs typeface="Noto Sans" panose="020B0502040504020204" pitchFamily="34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首先在分工方面，从难度和工作量方面考虑，由</a:t>
            </a:r>
            <a:r>
              <a:rPr lang="en-US" altLang="zh-CN" dirty="0"/>
              <a:t>2</a:t>
            </a:r>
            <a:r>
              <a:rPr lang="zh-CN" altLang="en-US" dirty="0"/>
              <a:t>人负责词法分析器，</a:t>
            </a:r>
            <a:r>
              <a:rPr lang="en-US" altLang="zh-CN" dirty="0"/>
              <a:t>3</a:t>
            </a:r>
            <a:r>
              <a:rPr lang="zh-CN" altLang="en-US" dirty="0"/>
              <a:t>人负责语法分析器，每个人的任务可区分、方便后期融合。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8AB2E-B972-4F63-8917-8AA4D44F908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对于词法分析，我们采用了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set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map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分别定义了关键字集合、操作符集合和操作符与对应 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TokenCode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的映射。定义了一个符号表对象 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symbolTable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和三个状态机对象 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NFA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miniDFA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，用于存储识别 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所需的数据结构。</a:t>
            </a:r>
            <a:endParaRPr lang="en-US" altLang="zh-CN" sz="1800" kern="100" dirty="0">
              <a:solidFill>
                <a:srgbClr val="26262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词法分析函数 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analyseToken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用于识别单个 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，并输出相应的 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信息。</a:t>
            </a:r>
            <a:endParaRPr lang="en-US" altLang="zh-CN" sz="1800" kern="100" dirty="0">
              <a:solidFill>
                <a:srgbClr val="262626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indent="26670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词法分析主函数 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lexicalAnalysis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对给定的源文件进行词法分析，并输出相应的 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Token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其中算法设计主要包括三部分。</a:t>
            </a:r>
            <a:endParaRPr lang="en-US" altLang="zh-CN" dirty="0"/>
          </a:p>
          <a:p>
            <a:r>
              <a:rPr lang="zh-CN" altLang="en-US" dirty="0"/>
              <a:t>在创建</a:t>
            </a:r>
            <a:r>
              <a:rPr lang="en-US" altLang="zh-CN" dirty="0"/>
              <a:t>NFA</a:t>
            </a:r>
            <a:r>
              <a:rPr lang="zh-CN" altLang="en-US" dirty="0"/>
              <a:t>中调用</a:t>
            </a:r>
            <a:r>
              <a:rPr lang="en-US" altLang="zh-CN" dirty="0" err="1"/>
              <a:t>create_NFA</a:t>
            </a:r>
            <a:r>
              <a:rPr lang="zh-CN" altLang="en-US" dirty="0"/>
              <a:t>函数，具体伪代码如右图所示。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NFA</a:t>
            </a:r>
            <a:r>
              <a:rPr lang="zh-CN" altLang="en-US" dirty="0"/>
              <a:t>确定化中调用</a:t>
            </a:r>
            <a:r>
              <a:rPr lang="en-US" altLang="zh-CN" dirty="0" err="1"/>
              <a:t>NFA_to_DFA</a:t>
            </a:r>
            <a:r>
              <a:rPr lang="zh-CN" altLang="en-US" dirty="0"/>
              <a:t>函数，具体伪代码如右图所示。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最小化中调用</a:t>
            </a:r>
            <a:r>
              <a:rPr lang="en-US" altLang="zh-CN" dirty="0" err="1"/>
              <a:t>min_DFA</a:t>
            </a:r>
            <a:r>
              <a:rPr lang="zh-CN" altLang="en-US" dirty="0"/>
              <a:t>函数，具体伪代码如右图所示。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D8E374D-6E28-41D4-B529-E46F9BB595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437" y="209880"/>
            <a:ext cx="10850563" cy="6635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book-and-cd_43679"/>
          <p:cNvSpPr>
            <a:spLocks noChangeAspect="1"/>
          </p:cNvSpPr>
          <p:nvPr userDrawn="1"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</p:spTree>
  </p:cSld>
  <p:clrMapOvr>
    <a:masterClrMapping/>
  </p:clrMapOvr>
  <p:transition spd="slow" advTm="3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588D6-15B0-4D34-B160-748A24503923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AD2218-D929-41A1-9A96-21586A0BD1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Tm="3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3848100"/>
          </a:xfrm>
          <a:prstGeom prst="rect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6F4B-A296-492A-8FB9-C78E7B25B44D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8236D-BA36-4C90-BC5E-4C81E99777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3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spd="slow" advTm="3000">
    <p:push dir="u"/>
  </p:transition>
  <p:hf sldNum="0"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6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 flipH="1"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652918" y="4905117"/>
            <a:ext cx="10825884" cy="1408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·</a:t>
            </a:r>
            <a:endParaRPr lang="zh-CN" altLang="en-US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7456805" y="837908"/>
            <a:ext cx="3782694" cy="457054"/>
            <a:chOff x="7456805" y="837908"/>
            <a:chExt cx="3782694" cy="45705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795050" y="837908"/>
              <a:ext cx="444449" cy="457054"/>
              <a:chOff x="10795050" y="837908"/>
              <a:chExt cx="444449" cy="457054"/>
            </a:xfrm>
          </p:grpSpPr>
          <p:sp>
            <p:nvSpPr>
              <p:cNvPr id="141" name="businessman_57134"/>
              <p:cNvSpPr>
                <a:spLocks noChangeAspect="1"/>
              </p:cNvSpPr>
              <p:nvPr/>
            </p:nvSpPr>
            <p:spPr bwMode="auto">
              <a:xfrm>
                <a:off x="10884001" y="895204"/>
                <a:ext cx="279300" cy="304842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rgbClr val="1A3172"/>
              </a:solidFill>
              <a:ln>
                <a:noFill/>
              </a:ln>
            </p:spPr>
          </p:sp>
          <p:sp>
            <p:nvSpPr>
              <p:cNvPr id="142" name="椭圆 141"/>
              <p:cNvSpPr/>
              <p:nvPr/>
            </p:nvSpPr>
            <p:spPr>
              <a:xfrm>
                <a:off x="10795050" y="837908"/>
                <a:ext cx="444449" cy="457054"/>
              </a:xfrm>
              <a:prstGeom prst="ellipse">
                <a:avLst/>
              </a:prstGeom>
              <a:noFill/>
              <a:ln w="25400">
                <a:solidFill>
                  <a:srgbClr val="1A31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4" name="文本框 143"/>
            <p:cNvSpPr txBox="1"/>
            <p:nvPr/>
          </p:nvSpPr>
          <p:spPr>
            <a:xfrm>
              <a:off x="7456805" y="916013"/>
              <a:ext cx="32937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2021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级计算机科学与技术专业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1713941" y="2076257"/>
            <a:ext cx="88024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《编译原理与技术》大作业答辩</a:t>
            </a:r>
            <a:endParaRPr lang="en-US" altLang="zh-CN" sz="4800" b="1" dirty="0">
              <a:solidFill>
                <a:schemeClr val="tx1">
                  <a:lumMod val="85000"/>
                  <a:lumOff val="15000"/>
                </a:schemeClr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  <a:p>
            <a:pPr algn="ctr"/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ea typeface="站酷快乐体2016修订版" panose="02010600030101010101" pitchFamily="2" charset="-122"/>
              </a:rPr>
              <a:t>22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ea typeface="站酷快乐体2016修订版" panose="02010600030101010101" pitchFamily="2" charset="-122"/>
              </a:rPr>
              <a:t>组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913" y="534767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汇报人：韩宇欣、于梦洁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语法分析器（</a:t>
            </a:r>
            <a:r>
              <a:rPr lang="en-US" altLang="zh-CN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SLR</a:t>
            </a: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225675" cy="663575"/>
          </a:xfrm>
        </p:spPr>
        <p:txBody>
          <a:bodyPr/>
          <a:lstStyle/>
          <a:p>
            <a:r>
              <a:rPr lang="zh-CN" altLang="en-US" sz="2800" dirty="0"/>
              <a:t>语法分析器</a:t>
            </a:r>
          </a:p>
        </p:txBody>
      </p:sp>
      <p:sp>
        <p:nvSpPr>
          <p:cNvPr id="3" name="菱形 2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整体流程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696" y="1210733"/>
            <a:ext cx="8800612" cy="5579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1245870" y="261620"/>
            <a:ext cx="2225675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语法分析器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733" y="1735684"/>
            <a:ext cx="3061253" cy="946204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2400" b="1" dirty="0"/>
              <a:t>数据结构设计：</a:t>
            </a:r>
            <a:endParaRPr lang="en-US" altLang="zh-CN" sz="2400" b="1" dirty="0"/>
          </a:p>
          <a:p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18379" y="2450212"/>
            <a:ext cx="57109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产生式：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项目：只需要索引</a:t>
            </a:r>
            <a:r>
              <a:rPr lang="en-US" altLang="zh-CN" dirty="0" err="1"/>
              <a:t>dotPos</a:t>
            </a:r>
            <a:r>
              <a:rPr lang="zh-CN" altLang="en-US" dirty="0"/>
              <a:t>就可以知道项目点后面的字符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3" y="2853680"/>
            <a:ext cx="4134033" cy="108547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63" y="5066749"/>
            <a:ext cx="4892438" cy="10074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186522" y="2130950"/>
            <a:ext cx="91440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项目集规范族：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842" y="2853680"/>
            <a:ext cx="3763149" cy="2160472"/>
          </a:xfrm>
          <a:prstGeom prst="rect">
            <a:avLst/>
          </a:prstGeom>
        </p:spPr>
      </p:pic>
      <p:sp>
        <p:nvSpPr>
          <p:cNvPr id="24" name="菱形 23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5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245870" y="261620"/>
            <a:ext cx="2225675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语法分析器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4733" y="1735684"/>
            <a:ext cx="3061253" cy="946204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2400" b="1" dirty="0"/>
              <a:t>数据结构设计：</a:t>
            </a:r>
            <a:endParaRPr lang="en-US" altLang="zh-CN" sz="2400" b="1" dirty="0"/>
          </a:p>
          <a:p>
            <a:r>
              <a:rPr lang="en-US" altLang="zh-CN" sz="2800" b="1" dirty="0"/>
              <a:t>	</a:t>
            </a:r>
            <a:endParaRPr lang="zh-CN" altLang="en-US" sz="2800" b="1" dirty="0"/>
          </a:p>
        </p:txBody>
      </p:sp>
      <p:sp>
        <p:nvSpPr>
          <p:cNvPr id="5" name="菱形 4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7" y="3429000"/>
            <a:ext cx="10631384" cy="2076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26799" y="2514600"/>
            <a:ext cx="91440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集合、表的设计：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245870" y="261620"/>
            <a:ext cx="2225675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语法分析器</a:t>
            </a:r>
            <a:endParaRPr lang="zh-CN" altLang="en-US" sz="2800" dirty="0"/>
          </a:p>
        </p:txBody>
      </p:sp>
      <p:sp>
        <p:nvSpPr>
          <p:cNvPr id="5" name="菱形 4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410" y="1214875"/>
            <a:ext cx="6020109" cy="54676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36945" y="1767329"/>
            <a:ext cx="175196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2400" b="1" dirty="0"/>
              <a:t>项目集规范族的生成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9354" y="2813138"/>
            <a:ext cx="3152191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dirty="0"/>
              <a:t>实现流程如右图所示：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344122" y="3858947"/>
            <a:ext cx="4258734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 lnSpcReduction="10000"/>
          </a:bodyPr>
          <a:lstStyle/>
          <a:p>
            <a:r>
              <a:rPr lang="zh-CN" altLang="en-US" dirty="0"/>
              <a:t>先得到项目集（对应位置加点）</a:t>
            </a:r>
            <a:r>
              <a:rPr lang="en-US" altLang="zh-CN" dirty="0"/>
              <a:t>-&gt;</a:t>
            </a:r>
          </a:p>
          <a:p>
            <a:r>
              <a:rPr lang="zh-CN" altLang="en-US" dirty="0"/>
              <a:t>项目集规范族</a:t>
            </a:r>
            <a:r>
              <a:rPr lang="en-US" altLang="zh-CN" dirty="0"/>
              <a:t>-&gt;</a:t>
            </a:r>
          </a:p>
          <a:p>
            <a:r>
              <a:rPr lang="zh-CN" altLang="en-US" dirty="0"/>
              <a:t>得到转换关系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1" y="2246153"/>
            <a:ext cx="3338195" cy="41598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715" y="2353945"/>
            <a:ext cx="3434715" cy="25469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929" y="2332037"/>
            <a:ext cx="3549015" cy="2590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8076" y="1914048"/>
            <a:ext cx="1299210" cy="33210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noAutofit/>
          </a:bodyPr>
          <a:lstStyle/>
          <a:p>
            <a:pPr algn="ctr"/>
            <a:r>
              <a:rPr lang="zh-CN" altLang="en-US" sz="1200" dirty="0"/>
              <a:t>CLOSURE 函数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481830" y="1914048"/>
            <a:ext cx="955675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GO 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56930" y="1954883"/>
            <a:ext cx="1633855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生成项目集规范族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1245870" y="261620"/>
            <a:ext cx="2225675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语法分析器</a:t>
            </a:r>
            <a:endParaRPr lang="zh-CN" altLang="en-US" sz="2800" dirty="0"/>
          </a:p>
        </p:txBody>
      </p:sp>
      <p:sp>
        <p:nvSpPr>
          <p:cNvPr id="10" name="菱形 9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67681" y="1085532"/>
            <a:ext cx="175196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2400" b="1" dirty="0"/>
              <a:t>项目集规范族的生成伪代码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245870" y="261620"/>
            <a:ext cx="2225675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语法分析器</a:t>
            </a:r>
            <a:endParaRPr lang="zh-CN" altLang="en-US" sz="2800" dirty="0"/>
          </a:p>
        </p:txBody>
      </p:sp>
      <p:sp>
        <p:nvSpPr>
          <p:cNvPr id="5" name="菱形 4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4752" y="1775013"/>
            <a:ext cx="175196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2400" b="1" dirty="0"/>
              <a:t>FIRST</a:t>
            </a:r>
            <a:r>
              <a:rPr lang="zh-CN" altLang="en-US" sz="2400" b="1" dirty="0"/>
              <a:t>集和</a:t>
            </a:r>
            <a:r>
              <a:rPr lang="en-US" altLang="zh-CN" sz="2400" b="1" dirty="0"/>
              <a:t>FOLLOW</a:t>
            </a:r>
            <a:r>
              <a:rPr lang="zh-CN" altLang="en-US" sz="2400" b="1" dirty="0"/>
              <a:t>集的计算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44307" y="3261872"/>
            <a:ext cx="91440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 lnSpcReduction="10000"/>
          </a:bodyPr>
          <a:lstStyle/>
          <a:p>
            <a:pPr algn="ctr"/>
            <a:r>
              <a:rPr lang="zh-CN" altLang="en-US" dirty="0"/>
              <a:t>实现流程如右图所示：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具体实现伪代码见下页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947" y="1077134"/>
            <a:ext cx="4513191" cy="5687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/>
              <a:t>词法分析器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432" y="1927225"/>
            <a:ext cx="3532505" cy="44361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49432" y="1634490"/>
            <a:ext cx="1193800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求 FIRST 集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432" y="6291367"/>
            <a:ext cx="3537585" cy="2501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4540" y="1899920"/>
            <a:ext cx="3549015" cy="467550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384540" y="1623060"/>
            <a:ext cx="1280160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求 FOLLOW 集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540" y="6363335"/>
            <a:ext cx="3581400" cy="149225"/>
          </a:xfrm>
          <a:prstGeom prst="rect">
            <a:avLst/>
          </a:prstGeom>
        </p:spPr>
      </p:pic>
      <p:sp>
        <p:nvSpPr>
          <p:cNvPr id="3" name="菱形 2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2037" y="2271961"/>
            <a:ext cx="175196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zh-CN" altLang="en-US" sz="2400" b="1" dirty="0"/>
              <a:t>求</a:t>
            </a:r>
            <a:r>
              <a:rPr lang="en-US" altLang="zh-CN" sz="2400" b="1" dirty="0"/>
              <a:t>first</a:t>
            </a:r>
            <a:r>
              <a:rPr lang="zh-CN" altLang="en-US" sz="2400" b="1" dirty="0"/>
              <a:t>集和</a:t>
            </a:r>
            <a:endParaRPr lang="en-US" altLang="zh-CN" sz="2400" b="1" dirty="0"/>
          </a:p>
          <a:p>
            <a:pPr algn="ctr"/>
            <a:r>
              <a:rPr lang="en-US" altLang="zh-CN" sz="2400" b="1" dirty="0"/>
              <a:t>follow</a:t>
            </a:r>
            <a:r>
              <a:rPr lang="zh-CN" altLang="en-US" sz="2400" b="1" dirty="0"/>
              <a:t>集的伪代码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426" y="3429000"/>
            <a:ext cx="3837431" cy="1047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245870" y="261620"/>
            <a:ext cx="2225675" cy="663575"/>
          </a:xfrm>
          <a:prstGeom prst="rect">
            <a:avLst/>
          </a:prstGeom>
        </p:spPr>
        <p:txBody>
          <a:bodyPr anchor="b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语法分析器</a:t>
            </a:r>
            <a:endParaRPr lang="zh-CN" altLang="en-US" sz="2800" dirty="0"/>
          </a:p>
        </p:txBody>
      </p:sp>
      <p:sp>
        <p:nvSpPr>
          <p:cNvPr id="5" name="菱形 4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74752" y="1775013"/>
            <a:ext cx="1056781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algn="ctr"/>
            <a:r>
              <a:rPr lang="en-US" altLang="zh-CN" sz="2400" b="1" dirty="0"/>
              <a:t>Action</a:t>
            </a:r>
            <a:r>
              <a:rPr lang="zh-CN" altLang="en-US" sz="2400" b="1" dirty="0"/>
              <a:t>表和</a:t>
            </a:r>
            <a:r>
              <a:rPr lang="en-US" altLang="zh-CN" sz="2400" b="1" dirty="0"/>
              <a:t>Goto</a:t>
            </a:r>
            <a:r>
              <a:rPr lang="zh-CN" altLang="en-US" sz="2400" b="1" dirty="0"/>
              <a:t>表的构造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以及移进规约分析过程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44307" y="3261872"/>
            <a:ext cx="91440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 lnSpcReduction="10000"/>
          </a:bodyPr>
          <a:lstStyle/>
          <a:p>
            <a:pPr algn="ctr"/>
            <a:r>
              <a:rPr lang="zh-CN" altLang="en-US" dirty="0"/>
              <a:t>实现流程如右图所示：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具体实现伪代码见下页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01" y="1415623"/>
            <a:ext cx="8148101" cy="4697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/>
              <a:t>词法分析器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75" y="2793365"/>
            <a:ext cx="3537585" cy="3864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875" y="2421985"/>
            <a:ext cx="1463675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构造 ACTION 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84931" y="2608378"/>
            <a:ext cx="1278890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构造 GOTO 表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331" y="3005032"/>
            <a:ext cx="3543300" cy="2291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590" y="598170"/>
            <a:ext cx="3537585" cy="30918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670" y="3689985"/>
            <a:ext cx="3532505" cy="3107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900670" y="290762"/>
            <a:ext cx="2857500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利用分析表进行移进-规约过程</a:t>
            </a:r>
          </a:p>
        </p:txBody>
      </p:sp>
      <p:sp>
        <p:nvSpPr>
          <p:cNvPr id="14" name="菱形 13"/>
          <p:cNvSpPr/>
          <p:nvPr/>
        </p:nvSpPr>
        <p:spPr bwMode="auto">
          <a:xfrm>
            <a:off x="3825216" y="244380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TextBox 31"/>
          <p:cNvSpPr txBox="1"/>
          <p:nvPr/>
        </p:nvSpPr>
        <p:spPr bwMode="auto">
          <a:xfrm>
            <a:off x="4210857" y="175494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3200" b="1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181" y="1354820"/>
            <a:ext cx="4259150" cy="914400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r>
              <a:rPr lang="en-US" altLang="zh-CN" sz="2400" b="1" dirty="0"/>
              <a:t>Action</a:t>
            </a:r>
            <a:r>
              <a:rPr lang="zh-CN" altLang="en-US" sz="2400" b="1" dirty="0"/>
              <a:t>表和</a:t>
            </a:r>
            <a:r>
              <a:rPr lang="en-US" altLang="zh-CN" sz="2400" b="1" dirty="0"/>
              <a:t>Goto</a:t>
            </a:r>
            <a:r>
              <a:rPr lang="zh-CN" altLang="en-US" sz="2400" b="1" dirty="0"/>
              <a:t>表的构造以及移进规约分析过程</a:t>
            </a:r>
          </a:p>
          <a:p>
            <a:r>
              <a:rPr lang="zh-CN" altLang="en-US" sz="2400" b="1" dirty="0"/>
              <a:t>伪代码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671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5" y="0"/>
            <a:ext cx="1219136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376" y="371475"/>
            <a:ext cx="10033350" cy="6115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6277005" y="2073331"/>
            <a:ext cx="5125668" cy="887669"/>
            <a:chOff x="6277005" y="1119176"/>
            <a:chExt cx="5125668" cy="887669"/>
          </a:xfrm>
        </p:grpSpPr>
        <p:sp>
          <p:nvSpPr>
            <p:cNvPr id="16" name="菱形 15"/>
            <p:cNvSpPr/>
            <p:nvPr>
              <p:custDataLst>
                <p:tags r:id="rId19"/>
              </p:custDataLst>
            </p:nvPr>
          </p:nvSpPr>
          <p:spPr bwMode="auto">
            <a:xfrm>
              <a:off x="6277005" y="123556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9" name="TextBox 31"/>
            <p:cNvSpPr txBox="1"/>
            <p:nvPr>
              <p:custDataLst>
                <p:tags r:id="rId20"/>
              </p:custDataLst>
            </p:nvPr>
          </p:nvSpPr>
          <p:spPr bwMode="auto">
            <a:xfrm>
              <a:off x="7281987" y="1119176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词法分析器</a:t>
              </a:r>
            </a:p>
          </p:txBody>
        </p:sp>
        <p:cxnSp>
          <p:nvCxnSpPr>
            <p:cNvPr id="34" name="直接连接符 33"/>
            <p:cNvCxnSpPr/>
            <p:nvPr>
              <p:custDataLst>
                <p:tags r:id="rId21"/>
              </p:custDataLst>
            </p:nvPr>
          </p:nvCxnSpPr>
          <p:spPr>
            <a:xfrm>
              <a:off x="7340054" y="200684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6277005" y="3098653"/>
            <a:ext cx="5125668" cy="771282"/>
            <a:chOff x="6277005" y="2597253"/>
            <a:chExt cx="5125668" cy="771282"/>
          </a:xfrm>
        </p:grpSpPr>
        <p:sp>
          <p:nvSpPr>
            <p:cNvPr id="22" name="菱形 21"/>
            <p:cNvSpPr/>
            <p:nvPr>
              <p:custDataLst>
                <p:tags r:id="rId16"/>
              </p:custDataLst>
            </p:nvPr>
          </p:nvSpPr>
          <p:spPr bwMode="auto">
            <a:xfrm>
              <a:off x="6277005" y="259725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4" name="TextBox 31"/>
            <p:cNvSpPr txBox="1"/>
            <p:nvPr>
              <p:custDataLst>
                <p:tags r:id="rId17"/>
              </p:custDataLst>
            </p:nvPr>
          </p:nvSpPr>
          <p:spPr bwMode="auto">
            <a:xfrm>
              <a:off x="7281987" y="261883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语法分析器</a:t>
              </a:r>
            </a:p>
          </p:txBody>
        </p:sp>
        <p:cxnSp>
          <p:nvCxnSpPr>
            <p:cNvPr id="37" name="直接连接符 36"/>
            <p:cNvCxnSpPr/>
            <p:nvPr>
              <p:custDataLst>
                <p:tags r:id="rId18"/>
              </p:custDataLst>
            </p:nvPr>
          </p:nvCxnSpPr>
          <p:spPr>
            <a:xfrm>
              <a:off x="7340054" y="3368535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>
            <p:custDataLst>
              <p:tags r:id="rId4"/>
            </p:custDataLst>
          </p:nvPr>
        </p:nvGrpSpPr>
        <p:grpSpPr>
          <a:xfrm>
            <a:off x="6327805" y="4111728"/>
            <a:ext cx="5125668" cy="771282"/>
            <a:chOff x="6277005" y="3958943"/>
            <a:chExt cx="5125668" cy="771282"/>
          </a:xfrm>
        </p:grpSpPr>
        <p:sp>
          <p:nvSpPr>
            <p:cNvPr id="26" name="菱形 25"/>
            <p:cNvSpPr/>
            <p:nvPr>
              <p:custDataLst>
                <p:tags r:id="rId13"/>
              </p:custDataLst>
            </p:nvPr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8" name="TextBox 31"/>
            <p:cNvSpPr txBox="1"/>
            <p:nvPr>
              <p:custDataLst>
                <p:tags r:id="rId14"/>
              </p:custDataLst>
            </p:nvPr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中间代码生成</a:t>
              </a:r>
            </a:p>
          </p:txBody>
        </p:sp>
        <p:cxnSp>
          <p:nvCxnSpPr>
            <p:cNvPr id="38" name="直接连接符 37"/>
            <p:cNvCxnSpPr/>
            <p:nvPr>
              <p:custDataLst>
                <p:tags r:id="rId15"/>
              </p:custDataLst>
            </p:nvPr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33378" y="1405691"/>
            <a:ext cx="4216744" cy="4311372"/>
            <a:chOff x="1329535" y="2086986"/>
            <a:chExt cx="2851930" cy="2999852"/>
          </a:xfrm>
        </p:grpSpPr>
        <p:sp>
          <p:nvSpPr>
            <p:cNvPr id="9" name="矩形 8"/>
            <p:cNvSpPr/>
            <p:nvPr/>
          </p:nvSpPr>
          <p:spPr>
            <a:xfrm>
              <a:off x="1485000" y="2799000"/>
              <a:ext cx="2541000" cy="562912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1329535" y="2086986"/>
              <a:ext cx="2851930" cy="299985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40557" y="3361912"/>
              <a:ext cx="900000" cy="450000"/>
            </a:xfrm>
            <a:prstGeom prst="rect">
              <a:avLst/>
            </a:prstGeom>
            <a:noFill/>
          </p:spPr>
          <p:txBody>
            <a:bodyPr wrap="none" rtlCol="0" anchor="ctr">
              <a:normAutofit fontScale="92500" lnSpcReduction="20000"/>
            </a:bodyPr>
            <a:lstStyle/>
            <a:p>
              <a:pPr algn="ctr"/>
              <a:r>
                <a:rPr lang="zh-CN" altLang="en-US" sz="44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目录</a:t>
              </a:r>
              <a:endParaRPr lang="en-US" altLang="zh-CN" sz="4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2" name="直接连接符 11"/>
            <p:cNvCxnSpPr>
              <a:stCxn id="10" idx="1"/>
            </p:cNvCxnSpPr>
            <p:nvPr/>
          </p:nvCxnSpPr>
          <p:spPr>
            <a:xfrm flipH="1">
              <a:off x="1655557" y="3586912"/>
              <a:ext cx="5850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</p:cNvCxnSpPr>
            <p:nvPr/>
          </p:nvCxnSpPr>
          <p:spPr>
            <a:xfrm>
              <a:off x="3140557" y="3586912"/>
              <a:ext cx="586800" cy="0"/>
            </a:xfrm>
            <a:prstGeom prst="line">
              <a:avLst/>
            </a:prstGeom>
            <a:ln w="6350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连接符 12"/>
          <p:cNvCxnSpPr/>
          <p:nvPr/>
        </p:nvCxnSpPr>
        <p:spPr>
          <a:xfrm flipH="1">
            <a:off x="1407501" y="568813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03458" y="1034216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89134" y="5524259"/>
            <a:ext cx="1034249" cy="112395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>
            <a:off x="2490345" y="5650502"/>
            <a:ext cx="438292" cy="434758"/>
          </a:xfrm>
          <a:prstGeom prst="line">
            <a:avLst/>
          </a:prstGeom>
          <a:ln w="25400">
            <a:solidFill>
              <a:srgbClr val="FF9C00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>
            <p:custDataLst>
              <p:tags r:id="rId5"/>
            </p:custDataLst>
          </p:nvPr>
        </p:nvGrpSpPr>
        <p:grpSpPr>
          <a:xfrm>
            <a:off x="6327805" y="5039463"/>
            <a:ext cx="5125668" cy="771282"/>
            <a:chOff x="6277005" y="3958943"/>
            <a:chExt cx="5125668" cy="771282"/>
          </a:xfrm>
        </p:grpSpPr>
        <p:sp>
          <p:nvSpPr>
            <p:cNvPr id="5" name="菱形 4"/>
            <p:cNvSpPr/>
            <p:nvPr>
              <p:custDataLst>
                <p:tags r:id="rId10"/>
              </p:custDataLst>
            </p:nvPr>
          </p:nvSpPr>
          <p:spPr bwMode="auto">
            <a:xfrm>
              <a:off x="6277005" y="3958943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05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TextBox 31"/>
            <p:cNvSpPr txBox="1"/>
            <p:nvPr>
              <p:custDataLst>
                <p:tags r:id="rId11"/>
              </p:custDataLst>
            </p:nvPr>
          </p:nvSpPr>
          <p:spPr bwMode="auto">
            <a:xfrm>
              <a:off x="7281987" y="3980524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测试结果</a:t>
              </a:r>
            </a:p>
          </p:txBody>
        </p:sp>
        <p:cxnSp>
          <p:nvCxnSpPr>
            <p:cNvPr id="11" name="直接连接符 10"/>
            <p:cNvCxnSpPr/>
            <p:nvPr>
              <p:custDataLst>
                <p:tags r:id="rId12"/>
              </p:custDataLst>
            </p:nvPr>
          </p:nvCxnSpPr>
          <p:spPr>
            <a:xfrm>
              <a:off x="7340054" y="4724350"/>
              <a:ext cx="3984488" cy="0"/>
            </a:xfrm>
            <a:prstGeom prst="line">
              <a:avLst/>
            </a:prstGeom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277005" y="1270230"/>
            <a:ext cx="5018353" cy="787801"/>
            <a:chOff x="6384320" y="5239828"/>
            <a:chExt cx="5018353" cy="787801"/>
          </a:xfrm>
        </p:grpSpPr>
        <p:sp>
          <p:nvSpPr>
            <p:cNvPr id="23" name="菱形 22"/>
            <p:cNvSpPr/>
            <p:nvPr>
              <p:custDataLst>
                <p:tags r:id="rId8"/>
              </p:custDataLst>
            </p:nvPr>
          </p:nvSpPr>
          <p:spPr bwMode="auto">
            <a:xfrm>
              <a:off x="6384320" y="5256347"/>
              <a:ext cx="771282" cy="771282"/>
            </a:xfrm>
            <a:prstGeom prst="diamond">
              <a:avLst/>
            </a:prstGeom>
            <a:solidFill>
              <a:srgbClr val="1A3172"/>
            </a:solidFill>
            <a:ln w="38100">
              <a:noFill/>
            </a:ln>
            <a:effectLst>
              <a:outerShdw blurRad="355600" dist="88900" dir="2700000" algn="tl" rotWithShape="0">
                <a:srgbClr val="1A3172">
                  <a:alpha val="27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5" name="TextBox 31"/>
            <p:cNvSpPr txBox="1"/>
            <p:nvPr>
              <p:custDataLst>
                <p:tags r:id="rId9"/>
              </p:custDataLst>
            </p:nvPr>
          </p:nvSpPr>
          <p:spPr bwMode="auto">
            <a:xfrm>
              <a:off x="7281987" y="5239828"/>
              <a:ext cx="4120686" cy="749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spc="600" dirty="0">
                  <a:solidFill>
                    <a:srgbClr val="1A3172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成员与分工</a:t>
              </a:r>
            </a:p>
          </p:txBody>
        </p:sp>
      </p:grpSp>
      <p:cxnSp>
        <p:nvCxnSpPr>
          <p:cNvPr id="21" name="直接连接符 20"/>
          <p:cNvCxnSpPr/>
          <p:nvPr>
            <p:custDataLst>
              <p:tags r:id="rId7"/>
            </p:custDataLst>
          </p:nvPr>
        </p:nvCxnSpPr>
        <p:spPr>
          <a:xfrm>
            <a:off x="7333069" y="2112640"/>
            <a:ext cx="3984488" cy="0"/>
          </a:xfrm>
          <a:prstGeom prst="line">
            <a:avLst/>
          </a:prstGeom>
          <a:ln w="635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04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19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中间代码生成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537" y="260507"/>
            <a:ext cx="10850563" cy="66357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实现内容</a:t>
            </a:r>
          </a:p>
        </p:txBody>
      </p:sp>
      <p:sp>
        <p:nvSpPr>
          <p:cNvPr id="46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007" y="414668"/>
            <a:ext cx="3825240" cy="57423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2537" y="1640408"/>
            <a:ext cx="4970047" cy="282789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语法生成树的数据结构定义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根据语法生成结果、产生式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+mn-ea"/>
              </a:rPr>
              <a:t>生成语法树</a:t>
            </a:r>
            <a:endParaRPr lang="en-US" altLang="zh-CN" sz="2000" dirty="0">
              <a:latin typeface="+mn-ea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矩形 549"/>
          <p:cNvSpPr/>
          <p:nvPr/>
        </p:nvSpPr>
        <p:spPr bwMode="auto">
          <a:xfrm>
            <a:off x="484918" y="2260951"/>
            <a:ext cx="4931799" cy="26455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定义一个名为</a:t>
            </a:r>
            <a:r>
              <a:rPr lang="en-US" altLang="zh-CN" sz="2000" kern="100" dirty="0" err="1">
                <a:effectLst/>
                <a:latin typeface="+mn-ea"/>
                <a:cs typeface="Times New Roman" panose="02020603050405020304" pitchFamily="18" charset="0"/>
              </a:rPr>
              <a:t>ParseTree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的类，用于表示一个语法树。</a:t>
            </a:r>
            <a:endParaRPr lang="en-US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包含一个节点索引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index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、一个符号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symbol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和一个子节点</a:t>
            </a:r>
            <a:r>
              <a:rPr lang="en-US" altLang="zh-CN" sz="2000" kern="100" dirty="0">
                <a:effectLst/>
                <a:latin typeface="+mn-ea"/>
                <a:cs typeface="Times New Roman" panose="02020603050405020304" pitchFamily="18" charset="0"/>
              </a:rPr>
              <a:t>children</a:t>
            </a: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的向量。</a:t>
            </a:r>
          </a:p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6559909" y="1157986"/>
            <a:ext cx="5330933" cy="500877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4824563" y="4227664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291328" y="5525668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îṧḷïďé"/>
          <p:cNvSpPr/>
          <p:nvPr/>
        </p:nvSpPr>
        <p:spPr bwMode="auto">
          <a:xfrm>
            <a:off x="-1493980" y="3255746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-2334251" y="3471128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-1923791" y="3373205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算法内容</a:t>
            </a:r>
            <a:r>
              <a:rPr lang="en-US" altLang="zh-CN" sz="2800" dirty="0"/>
              <a:t>——</a:t>
            </a:r>
            <a:r>
              <a:rPr lang="zh-CN" altLang="en-US" sz="2800" dirty="0"/>
              <a:t>语法树数据结构定义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320" y="1470660"/>
            <a:ext cx="4593590" cy="2317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540" y="3788410"/>
            <a:ext cx="4611370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矩形 549"/>
          <p:cNvSpPr/>
          <p:nvPr/>
        </p:nvSpPr>
        <p:spPr bwMode="auto">
          <a:xfrm>
            <a:off x="484918" y="2260951"/>
            <a:ext cx="4956871" cy="2835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构建</a:t>
            </a:r>
            <a:r>
              <a:rPr lang="zh-CN" altLang="en-US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语法</a:t>
            </a: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树函数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Cambria" panose="02040503050406030204" pitchFamily="18" charset="0"/>
              </a:rPr>
              <a:t> </a:t>
            </a:r>
            <a:r>
              <a:rPr lang="en-US" altLang="zh-CN" sz="2000" kern="100" dirty="0" err="1">
                <a:solidFill>
                  <a:srgbClr val="24292F"/>
                </a:solidFill>
                <a:effectLst/>
                <a:latin typeface="+mn-ea"/>
                <a:cs typeface="Times New Roman" panose="02020603050405020304" pitchFamily="18" charset="0"/>
              </a:rPr>
              <a:t>buildParseTree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Times New Roman" panose="02020603050405020304" pitchFamily="18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根据传入的动作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action</a:t>
            </a: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来执行移位或归约操作，然后相应地更新解析树</a:t>
            </a:r>
            <a:endParaRPr lang="en-US" altLang="zh-CN" sz="2000" kern="100" dirty="0">
              <a:solidFill>
                <a:srgbClr val="24292F"/>
              </a:solidFill>
              <a:effectLst/>
              <a:latin typeface="+mn-ea"/>
              <a:cs typeface="Noto Sans" panose="020B0502040504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如果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action</a:t>
            </a: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是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”move”</a:t>
            </a: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则创建一个新节点；如果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action</a:t>
            </a: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是</a:t>
            </a:r>
            <a:r>
              <a:rPr lang="en-US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”reduction”</a:t>
            </a:r>
            <a:r>
              <a:rPr lang="zh-CN" altLang="zh-CN" sz="2000" kern="100" dirty="0">
                <a:solidFill>
                  <a:srgbClr val="24292F"/>
                </a:solidFill>
                <a:effectLst/>
                <a:latin typeface="+mn-ea"/>
                <a:cs typeface="Noto Sans" panose="020B0502040504020204" pitchFamily="34" charset="0"/>
              </a:rPr>
              <a:t>则创建一个新节点并根据句柄添加孩子节点序列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4" name="矩形 543"/>
          <p:cNvSpPr/>
          <p:nvPr/>
        </p:nvSpPr>
        <p:spPr bwMode="auto">
          <a:xfrm>
            <a:off x="5847671" y="1116764"/>
            <a:ext cx="6052281" cy="55059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4837099" y="4551643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382570" y="5995894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îṧḷïďé"/>
          <p:cNvSpPr/>
          <p:nvPr/>
        </p:nvSpPr>
        <p:spPr bwMode="auto">
          <a:xfrm>
            <a:off x="-1493980" y="3255746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-2334251" y="3471128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-1923791" y="3373205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4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算法内容</a:t>
            </a:r>
            <a:r>
              <a:rPr lang="en-US" altLang="zh-CN" sz="2800" dirty="0"/>
              <a:t>——</a:t>
            </a:r>
            <a:r>
              <a:rPr lang="zh-CN" altLang="en-US" sz="2800" dirty="0"/>
              <a:t>构建语法树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65" y="1471295"/>
            <a:ext cx="3532505" cy="30803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65" y="4551680"/>
            <a:ext cx="3532505" cy="1564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矩形 549"/>
          <p:cNvSpPr/>
          <p:nvPr/>
        </p:nvSpPr>
        <p:spPr bwMode="auto">
          <a:xfrm>
            <a:off x="484918" y="2260951"/>
            <a:ext cx="4956871" cy="28351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zh-CN" sz="2000" kern="100" dirty="0">
                <a:effectLst/>
                <a:latin typeface="+mn-ea"/>
                <a:cs typeface="Times New Roman" panose="02020603050405020304" pitchFamily="18" charset="0"/>
              </a:rPr>
              <a:t>递归打印语法树，此函数接受一个指向语法树节点的指针 node 和一个可选的缩进量 indent，默认为 0。函数打印当前节点以及其子节点，并根据缩进量进行适当的缩进。 </a:t>
            </a:r>
          </a:p>
        </p:txBody>
      </p:sp>
      <p:sp>
        <p:nvSpPr>
          <p:cNvPr id="544" name="矩形 543"/>
          <p:cNvSpPr/>
          <p:nvPr/>
        </p:nvSpPr>
        <p:spPr bwMode="auto">
          <a:xfrm>
            <a:off x="5847671" y="1116764"/>
            <a:ext cx="6052281" cy="550595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355600" dist="889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2" name="archives_232650"/>
          <p:cNvSpPr>
            <a:spLocks noChangeAspect="1"/>
          </p:cNvSpPr>
          <p:nvPr/>
        </p:nvSpPr>
        <p:spPr bwMode="auto">
          <a:xfrm>
            <a:off x="4837099" y="4551643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13" name="archives_232650"/>
          <p:cNvSpPr>
            <a:spLocks noChangeAspect="1"/>
          </p:cNvSpPr>
          <p:nvPr/>
        </p:nvSpPr>
        <p:spPr bwMode="auto">
          <a:xfrm>
            <a:off x="11382570" y="5995894"/>
            <a:ext cx="471197" cy="544464"/>
          </a:xfrm>
          <a:custGeom>
            <a:avLst/>
            <a:gdLst>
              <a:gd name="connsiteX0" fmla="*/ 382817 w 525077"/>
              <a:gd name="connsiteY0" fmla="*/ 436659 h 606722"/>
              <a:gd name="connsiteX1" fmla="*/ 409138 w 525077"/>
              <a:gd name="connsiteY1" fmla="*/ 462945 h 606722"/>
              <a:gd name="connsiteX2" fmla="*/ 382817 w 525077"/>
              <a:gd name="connsiteY2" fmla="*/ 489231 h 606722"/>
              <a:gd name="connsiteX3" fmla="*/ 356496 w 525077"/>
              <a:gd name="connsiteY3" fmla="*/ 462945 h 606722"/>
              <a:gd name="connsiteX4" fmla="*/ 382817 w 525077"/>
              <a:gd name="connsiteY4" fmla="*/ 436659 h 606722"/>
              <a:gd name="connsiteX5" fmla="*/ 145718 w 525077"/>
              <a:gd name="connsiteY5" fmla="*/ 436659 h 606722"/>
              <a:gd name="connsiteX6" fmla="*/ 172039 w 525077"/>
              <a:gd name="connsiteY6" fmla="*/ 462945 h 606722"/>
              <a:gd name="connsiteX7" fmla="*/ 145718 w 525077"/>
              <a:gd name="connsiteY7" fmla="*/ 489231 h 606722"/>
              <a:gd name="connsiteX8" fmla="*/ 119397 w 525077"/>
              <a:gd name="connsiteY8" fmla="*/ 462945 h 606722"/>
              <a:gd name="connsiteX9" fmla="*/ 145718 w 525077"/>
              <a:gd name="connsiteY9" fmla="*/ 436659 h 606722"/>
              <a:gd name="connsiteX10" fmla="*/ 382817 w 525077"/>
              <a:gd name="connsiteY10" fmla="*/ 122713 h 606722"/>
              <a:gd name="connsiteX11" fmla="*/ 409138 w 525077"/>
              <a:gd name="connsiteY11" fmla="*/ 149020 h 606722"/>
              <a:gd name="connsiteX12" fmla="*/ 409138 w 525077"/>
              <a:gd name="connsiteY12" fmla="*/ 359474 h 606722"/>
              <a:gd name="connsiteX13" fmla="*/ 382817 w 525077"/>
              <a:gd name="connsiteY13" fmla="*/ 385781 h 606722"/>
              <a:gd name="connsiteX14" fmla="*/ 356496 w 525077"/>
              <a:gd name="connsiteY14" fmla="*/ 359474 h 606722"/>
              <a:gd name="connsiteX15" fmla="*/ 356496 w 525077"/>
              <a:gd name="connsiteY15" fmla="*/ 149020 h 606722"/>
              <a:gd name="connsiteX16" fmla="*/ 382817 w 525077"/>
              <a:gd name="connsiteY16" fmla="*/ 122713 h 606722"/>
              <a:gd name="connsiteX17" fmla="*/ 145718 w 525077"/>
              <a:gd name="connsiteY17" fmla="*/ 122713 h 606722"/>
              <a:gd name="connsiteX18" fmla="*/ 172039 w 525077"/>
              <a:gd name="connsiteY18" fmla="*/ 149020 h 606722"/>
              <a:gd name="connsiteX19" fmla="*/ 172039 w 525077"/>
              <a:gd name="connsiteY19" fmla="*/ 359474 h 606722"/>
              <a:gd name="connsiteX20" fmla="*/ 145718 w 525077"/>
              <a:gd name="connsiteY20" fmla="*/ 385781 h 606722"/>
              <a:gd name="connsiteX21" fmla="*/ 119397 w 525077"/>
              <a:gd name="connsiteY21" fmla="*/ 359474 h 606722"/>
              <a:gd name="connsiteX22" fmla="*/ 119397 w 525077"/>
              <a:gd name="connsiteY22" fmla="*/ 149020 h 606722"/>
              <a:gd name="connsiteX23" fmla="*/ 145718 w 525077"/>
              <a:gd name="connsiteY23" fmla="*/ 122713 h 606722"/>
              <a:gd name="connsiteX24" fmla="*/ 289731 w 525077"/>
              <a:gd name="connsiteY24" fmla="*/ 52611 h 606722"/>
              <a:gd name="connsiteX25" fmla="*/ 289731 w 525077"/>
              <a:gd name="connsiteY25" fmla="*/ 554111 h 606722"/>
              <a:gd name="connsiteX26" fmla="*/ 474163 w 525077"/>
              <a:gd name="connsiteY26" fmla="*/ 554111 h 606722"/>
              <a:gd name="connsiteX27" fmla="*/ 474163 w 525077"/>
              <a:gd name="connsiteY27" fmla="*/ 52611 h 606722"/>
              <a:gd name="connsiteX28" fmla="*/ 52695 w 525077"/>
              <a:gd name="connsiteY28" fmla="*/ 52611 h 606722"/>
              <a:gd name="connsiteX29" fmla="*/ 52695 w 525077"/>
              <a:gd name="connsiteY29" fmla="*/ 554111 h 606722"/>
              <a:gd name="connsiteX30" fmla="*/ 237037 w 525077"/>
              <a:gd name="connsiteY30" fmla="*/ 554111 h 606722"/>
              <a:gd name="connsiteX31" fmla="*/ 237037 w 525077"/>
              <a:gd name="connsiteY31" fmla="*/ 52611 h 606722"/>
              <a:gd name="connsiteX32" fmla="*/ 26347 w 525077"/>
              <a:gd name="connsiteY32" fmla="*/ 0 h 606722"/>
              <a:gd name="connsiteX33" fmla="*/ 498730 w 525077"/>
              <a:gd name="connsiteY33" fmla="*/ 0 h 606722"/>
              <a:gd name="connsiteX34" fmla="*/ 525077 w 525077"/>
              <a:gd name="connsiteY34" fmla="*/ 26306 h 606722"/>
              <a:gd name="connsiteX35" fmla="*/ 525077 w 525077"/>
              <a:gd name="connsiteY35" fmla="*/ 580416 h 606722"/>
              <a:gd name="connsiteX36" fmla="*/ 498730 w 525077"/>
              <a:gd name="connsiteY36" fmla="*/ 606722 h 606722"/>
              <a:gd name="connsiteX37" fmla="*/ 26347 w 525077"/>
              <a:gd name="connsiteY37" fmla="*/ 606722 h 606722"/>
              <a:gd name="connsiteX38" fmla="*/ 0 w 525077"/>
              <a:gd name="connsiteY38" fmla="*/ 580416 h 606722"/>
              <a:gd name="connsiteX39" fmla="*/ 0 w 525077"/>
              <a:gd name="connsiteY39" fmla="*/ 26306 h 606722"/>
              <a:gd name="connsiteX40" fmla="*/ 26347 w 525077"/>
              <a:gd name="connsiteY4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25077" h="606722">
                <a:moveTo>
                  <a:pt x="382817" y="436659"/>
                </a:moveTo>
                <a:cubicBezTo>
                  <a:pt x="397354" y="436659"/>
                  <a:pt x="409138" y="448428"/>
                  <a:pt x="409138" y="462945"/>
                </a:cubicBezTo>
                <a:cubicBezTo>
                  <a:pt x="409138" y="477462"/>
                  <a:pt x="397354" y="489231"/>
                  <a:pt x="382817" y="489231"/>
                </a:cubicBezTo>
                <a:cubicBezTo>
                  <a:pt x="368280" y="489231"/>
                  <a:pt x="356496" y="477462"/>
                  <a:pt x="356496" y="462945"/>
                </a:cubicBezTo>
                <a:cubicBezTo>
                  <a:pt x="356496" y="448428"/>
                  <a:pt x="368280" y="436659"/>
                  <a:pt x="382817" y="436659"/>
                </a:cubicBezTo>
                <a:close/>
                <a:moveTo>
                  <a:pt x="145718" y="436659"/>
                </a:moveTo>
                <a:cubicBezTo>
                  <a:pt x="160255" y="436659"/>
                  <a:pt x="172039" y="448428"/>
                  <a:pt x="172039" y="462945"/>
                </a:cubicBezTo>
                <a:cubicBezTo>
                  <a:pt x="172039" y="477462"/>
                  <a:pt x="160255" y="489231"/>
                  <a:pt x="145718" y="489231"/>
                </a:cubicBezTo>
                <a:cubicBezTo>
                  <a:pt x="131181" y="489231"/>
                  <a:pt x="119397" y="477462"/>
                  <a:pt x="119397" y="462945"/>
                </a:cubicBezTo>
                <a:cubicBezTo>
                  <a:pt x="119397" y="448428"/>
                  <a:pt x="131181" y="436659"/>
                  <a:pt x="145718" y="436659"/>
                </a:cubicBezTo>
                <a:close/>
                <a:moveTo>
                  <a:pt x="382817" y="122713"/>
                </a:moveTo>
                <a:cubicBezTo>
                  <a:pt x="397311" y="122713"/>
                  <a:pt x="409138" y="134534"/>
                  <a:pt x="409138" y="149020"/>
                </a:cubicBezTo>
                <a:lnTo>
                  <a:pt x="409138" y="359474"/>
                </a:lnTo>
                <a:cubicBezTo>
                  <a:pt x="409138" y="373961"/>
                  <a:pt x="397311" y="385781"/>
                  <a:pt x="382817" y="385781"/>
                </a:cubicBezTo>
                <a:cubicBezTo>
                  <a:pt x="368234" y="385781"/>
                  <a:pt x="356496" y="373961"/>
                  <a:pt x="356496" y="359474"/>
                </a:cubicBezTo>
                <a:lnTo>
                  <a:pt x="356496" y="149020"/>
                </a:lnTo>
                <a:cubicBezTo>
                  <a:pt x="356496" y="134534"/>
                  <a:pt x="368234" y="122713"/>
                  <a:pt x="382817" y="122713"/>
                </a:cubicBezTo>
                <a:close/>
                <a:moveTo>
                  <a:pt x="145718" y="122713"/>
                </a:moveTo>
                <a:cubicBezTo>
                  <a:pt x="160301" y="122713"/>
                  <a:pt x="172039" y="134534"/>
                  <a:pt x="172039" y="149020"/>
                </a:cubicBezTo>
                <a:lnTo>
                  <a:pt x="172039" y="359474"/>
                </a:lnTo>
                <a:cubicBezTo>
                  <a:pt x="172039" y="373961"/>
                  <a:pt x="160301" y="385781"/>
                  <a:pt x="145718" y="385781"/>
                </a:cubicBezTo>
                <a:cubicBezTo>
                  <a:pt x="131224" y="385781"/>
                  <a:pt x="119397" y="373961"/>
                  <a:pt x="119397" y="359474"/>
                </a:cubicBezTo>
                <a:lnTo>
                  <a:pt x="119397" y="149020"/>
                </a:lnTo>
                <a:cubicBezTo>
                  <a:pt x="119397" y="134534"/>
                  <a:pt x="131224" y="122713"/>
                  <a:pt x="145718" y="122713"/>
                </a:cubicBezTo>
                <a:close/>
                <a:moveTo>
                  <a:pt x="289731" y="52611"/>
                </a:moveTo>
                <a:lnTo>
                  <a:pt x="289731" y="554111"/>
                </a:lnTo>
                <a:lnTo>
                  <a:pt x="474163" y="554111"/>
                </a:lnTo>
                <a:lnTo>
                  <a:pt x="474163" y="52611"/>
                </a:lnTo>
                <a:close/>
                <a:moveTo>
                  <a:pt x="52695" y="52611"/>
                </a:moveTo>
                <a:lnTo>
                  <a:pt x="52695" y="554111"/>
                </a:lnTo>
                <a:lnTo>
                  <a:pt x="237037" y="554111"/>
                </a:lnTo>
                <a:lnTo>
                  <a:pt x="237037" y="52611"/>
                </a:lnTo>
                <a:close/>
                <a:moveTo>
                  <a:pt x="26347" y="0"/>
                </a:moveTo>
                <a:lnTo>
                  <a:pt x="498730" y="0"/>
                </a:lnTo>
                <a:cubicBezTo>
                  <a:pt x="513239" y="0"/>
                  <a:pt x="525077" y="11820"/>
                  <a:pt x="525077" y="26306"/>
                </a:cubicBezTo>
                <a:lnTo>
                  <a:pt x="525077" y="580416"/>
                </a:lnTo>
                <a:cubicBezTo>
                  <a:pt x="525077" y="594902"/>
                  <a:pt x="513328" y="606722"/>
                  <a:pt x="498730" y="606722"/>
                </a:cubicBezTo>
                <a:lnTo>
                  <a:pt x="26347" y="606722"/>
                </a:lnTo>
                <a:cubicBezTo>
                  <a:pt x="11749" y="606722"/>
                  <a:pt x="0" y="594902"/>
                  <a:pt x="0" y="580416"/>
                </a:cubicBezTo>
                <a:lnTo>
                  <a:pt x="0" y="26306"/>
                </a:lnTo>
                <a:cubicBezTo>
                  <a:pt x="0" y="11820"/>
                  <a:pt x="11749" y="0"/>
                  <a:pt x="26347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cxnSp>
        <p:nvCxnSpPr>
          <p:cNvPr id="14" name="直接连接符 13"/>
          <p:cNvCxnSpPr/>
          <p:nvPr/>
        </p:nvCxnSpPr>
        <p:spPr>
          <a:xfrm>
            <a:off x="5646000" y="1134847"/>
            <a:ext cx="0" cy="5008778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îṧḷïďé"/>
          <p:cNvSpPr/>
          <p:nvPr/>
        </p:nvSpPr>
        <p:spPr bwMode="auto">
          <a:xfrm>
            <a:off x="-1493980" y="3255746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-2334251" y="3471128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-1923791" y="3373205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120" y="235585"/>
            <a:ext cx="4366895" cy="663575"/>
          </a:xfrm>
        </p:spPr>
        <p:txBody>
          <a:bodyPr/>
          <a:lstStyle/>
          <a:p>
            <a:r>
              <a:rPr lang="zh-CN" altLang="en-US" sz="2800" dirty="0"/>
              <a:t>算法内容</a:t>
            </a:r>
            <a:r>
              <a:rPr lang="en-US" altLang="zh-CN" sz="2800" dirty="0"/>
              <a:t>——</a:t>
            </a:r>
            <a:r>
              <a:rPr lang="zh-CN" altLang="en-US" sz="2800" dirty="0"/>
              <a:t>打印解析树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45" y="2138045"/>
            <a:ext cx="4612005" cy="33604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60" y="2138045"/>
            <a:ext cx="2796540" cy="3360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03360" y="1861185"/>
            <a:ext cx="2020570" cy="27686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sz="1200" dirty="0"/>
              <a:t>语法树简单打印结果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05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测试结果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îṧḷïďé"/>
          <p:cNvSpPr/>
          <p:nvPr/>
        </p:nvSpPr>
        <p:spPr bwMode="auto">
          <a:xfrm>
            <a:off x="-1493980" y="3255746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-2334251" y="3471128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-1923791" y="3373205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120" y="235585"/>
            <a:ext cx="2529205" cy="663575"/>
          </a:xfrm>
        </p:spPr>
        <p:txBody>
          <a:bodyPr/>
          <a:lstStyle/>
          <a:p>
            <a:r>
              <a:rPr lang="zh-CN" altLang="en-US" sz="2800" dirty="0"/>
              <a:t>测试用例输出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1988185"/>
            <a:ext cx="3706495" cy="245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5435" y="1614170"/>
            <a:ext cx="100139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test 01: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930" y="1983740"/>
            <a:ext cx="3660775" cy="2941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5930" y="1614170"/>
            <a:ext cx="100139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test 0</a:t>
            </a:r>
            <a:r>
              <a:rPr lang="en-US" altLang="zh-CN" dirty="0"/>
              <a:t>2</a:t>
            </a:r>
            <a:r>
              <a:rPr lang="zh-CN" altLang="en-US" dirty="0"/>
              <a:t>: 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425" y="1964055"/>
            <a:ext cx="3308985" cy="30613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26425" y="1594485"/>
            <a:ext cx="100139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test 0</a:t>
            </a:r>
            <a:r>
              <a:rPr lang="en-US" altLang="zh-CN" dirty="0"/>
              <a:t>3</a:t>
            </a:r>
            <a:r>
              <a:rPr lang="zh-CN" altLang="en-US" dirty="0"/>
              <a:t>: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îṧḷïďé"/>
          <p:cNvSpPr/>
          <p:nvPr/>
        </p:nvSpPr>
        <p:spPr bwMode="auto">
          <a:xfrm>
            <a:off x="-1493980" y="3255746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-2334251" y="3471128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-1923791" y="3373205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120" y="235585"/>
            <a:ext cx="2529205" cy="663575"/>
          </a:xfrm>
        </p:spPr>
        <p:txBody>
          <a:bodyPr/>
          <a:lstStyle/>
          <a:p>
            <a:r>
              <a:rPr lang="zh-CN" altLang="en-US" sz="2800" dirty="0"/>
              <a:t>测试用例输出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347345" y="1073785"/>
            <a:ext cx="100139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test 0</a:t>
            </a:r>
            <a:r>
              <a:rPr lang="en-US" altLang="zh-CN" dirty="0"/>
              <a:t>4</a:t>
            </a:r>
            <a:r>
              <a:rPr lang="zh-CN" altLang="en-US" dirty="0"/>
              <a:t>: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28640" y="1072515"/>
            <a:ext cx="100139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test 0</a:t>
            </a:r>
            <a:r>
              <a:rPr lang="en-US" altLang="zh-CN" dirty="0"/>
              <a:t>5</a:t>
            </a:r>
            <a:r>
              <a:rPr lang="zh-CN" altLang="en-US" dirty="0"/>
              <a:t>: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45" y="1583055"/>
            <a:ext cx="4700905" cy="48152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40" y="1442085"/>
            <a:ext cx="5855970" cy="5097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îṧḷïďé"/>
          <p:cNvSpPr/>
          <p:nvPr/>
        </p:nvSpPr>
        <p:spPr bwMode="auto">
          <a:xfrm>
            <a:off x="-1493980" y="3255746"/>
            <a:ext cx="1552316" cy="477788"/>
          </a:xfrm>
          <a:custGeom>
            <a:avLst/>
            <a:gdLst>
              <a:gd name="T0" fmla="*/ 2305 w 2362"/>
              <a:gd name="T1" fmla="*/ 727 h 727"/>
              <a:gd name="T2" fmla="*/ 0 w 2362"/>
              <a:gd name="T3" fmla="*/ 331 h 727"/>
              <a:gd name="T4" fmla="*/ 57 w 2362"/>
              <a:gd name="T5" fmla="*/ 0 h 727"/>
              <a:gd name="T6" fmla="*/ 2362 w 2362"/>
              <a:gd name="T7" fmla="*/ 396 h 727"/>
              <a:gd name="T8" fmla="*/ 2305 w 2362"/>
              <a:gd name="T9" fmla="*/ 727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2" h="727">
                <a:moveTo>
                  <a:pt x="2305" y="727"/>
                </a:moveTo>
                <a:lnTo>
                  <a:pt x="0" y="331"/>
                </a:lnTo>
                <a:lnTo>
                  <a:pt x="57" y="0"/>
                </a:lnTo>
                <a:lnTo>
                  <a:pt x="2362" y="396"/>
                </a:lnTo>
                <a:lnTo>
                  <a:pt x="2305" y="72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ïṧ1iḋe"/>
          <p:cNvSpPr/>
          <p:nvPr/>
        </p:nvSpPr>
        <p:spPr bwMode="auto">
          <a:xfrm>
            <a:off x="-2334251" y="3471128"/>
            <a:ext cx="1157993" cy="235279"/>
          </a:xfrm>
          <a:custGeom>
            <a:avLst/>
            <a:gdLst>
              <a:gd name="T0" fmla="*/ 1752 w 1762"/>
              <a:gd name="T1" fmla="*/ 358 h 358"/>
              <a:gd name="T2" fmla="*/ 0 w 1762"/>
              <a:gd name="T3" fmla="*/ 58 h 358"/>
              <a:gd name="T4" fmla="*/ 10 w 1762"/>
              <a:gd name="T5" fmla="*/ 0 h 358"/>
              <a:gd name="T6" fmla="*/ 1762 w 1762"/>
              <a:gd name="T7" fmla="*/ 301 h 358"/>
              <a:gd name="T8" fmla="*/ 1752 w 1762"/>
              <a:gd name="T9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2" h="358">
                <a:moveTo>
                  <a:pt x="1752" y="358"/>
                </a:moveTo>
                <a:lnTo>
                  <a:pt x="0" y="58"/>
                </a:lnTo>
                <a:lnTo>
                  <a:pt x="10" y="0"/>
                </a:lnTo>
                <a:lnTo>
                  <a:pt x="1762" y="301"/>
                </a:lnTo>
                <a:lnTo>
                  <a:pt x="1752" y="35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39" name="îSḻiďè"/>
          <p:cNvSpPr/>
          <p:nvPr/>
        </p:nvSpPr>
        <p:spPr bwMode="auto">
          <a:xfrm>
            <a:off x="-1923791" y="3373205"/>
            <a:ext cx="815590" cy="289170"/>
          </a:xfrm>
          <a:custGeom>
            <a:avLst/>
            <a:gdLst>
              <a:gd name="T0" fmla="*/ 921 w 1241"/>
              <a:gd name="T1" fmla="*/ 11 h 440"/>
              <a:gd name="T2" fmla="*/ 1085 w 1241"/>
              <a:gd name="T3" fmla="*/ 155 h 440"/>
              <a:gd name="T4" fmla="*/ 1228 w 1241"/>
              <a:gd name="T5" fmla="*/ 124 h 440"/>
              <a:gd name="T6" fmla="*/ 1231 w 1241"/>
              <a:gd name="T7" fmla="*/ 138 h 440"/>
              <a:gd name="T8" fmla="*/ 1081 w 1241"/>
              <a:gd name="T9" fmla="*/ 171 h 440"/>
              <a:gd name="T10" fmla="*/ 923 w 1241"/>
              <a:gd name="T11" fmla="*/ 33 h 440"/>
              <a:gd name="T12" fmla="*/ 747 w 1241"/>
              <a:gd name="T13" fmla="*/ 249 h 440"/>
              <a:gd name="T14" fmla="*/ 629 w 1241"/>
              <a:gd name="T15" fmla="*/ 95 h 440"/>
              <a:gd name="T16" fmla="*/ 415 w 1241"/>
              <a:gd name="T17" fmla="*/ 281 h 440"/>
              <a:gd name="T18" fmla="*/ 246 w 1241"/>
              <a:gd name="T19" fmla="*/ 68 h 440"/>
              <a:gd name="T20" fmla="*/ 22 w 1241"/>
              <a:gd name="T21" fmla="*/ 429 h 440"/>
              <a:gd name="T22" fmla="*/ 10 w 1241"/>
              <a:gd name="T23" fmla="*/ 422 h 440"/>
              <a:gd name="T24" fmla="*/ 245 w 1241"/>
              <a:gd name="T25" fmla="*/ 44 h 440"/>
              <a:gd name="T26" fmla="*/ 416 w 1241"/>
              <a:gd name="T27" fmla="*/ 259 h 440"/>
              <a:gd name="T28" fmla="*/ 632 w 1241"/>
              <a:gd name="T29" fmla="*/ 75 h 440"/>
              <a:gd name="T30" fmla="*/ 747 w 1241"/>
              <a:gd name="T31" fmla="*/ 226 h 440"/>
              <a:gd name="T32" fmla="*/ 921 w 1241"/>
              <a:gd name="T33" fmla="*/ 11 h 440"/>
              <a:gd name="T34" fmla="*/ 920 w 1241"/>
              <a:gd name="T35" fmla="*/ 0 h 440"/>
              <a:gd name="T36" fmla="*/ 915 w 1241"/>
              <a:gd name="T37" fmla="*/ 7 h 440"/>
              <a:gd name="T38" fmla="*/ 749 w 1241"/>
              <a:gd name="T39" fmla="*/ 214 h 440"/>
              <a:gd name="T40" fmla="*/ 637 w 1241"/>
              <a:gd name="T41" fmla="*/ 71 h 440"/>
              <a:gd name="T42" fmla="*/ 633 w 1241"/>
              <a:gd name="T43" fmla="*/ 64 h 440"/>
              <a:gd name="T44" fmla="*/ 626 w 1241"/>
              <a:gd name="T45" fmla="*/ 70 h 440"/>
              <a:gd name="T46" fmla="*/ 418 w 1241"/>
              <a:gd name="T47" fmla="*/ 248 h 440"/>
              <a:gd name="T48" fmla="*/ 251 w 1241"/>
              <a:gd name="T49" fmla="*/ 38 h 440"/>
              <a:gd name="T50" fmla="*/ 244 w 1241"/>
              <a:gd name="T51" fmla="*/ 30 h 440"/>
              <a:gd name="T52" fmla="*/ 238 w 1241"/>
              <a:gd name="T53" fmla="*/ 40 h 440"/>
              <a:gd name="T54" fmla="*/ 4 w 1241"/>
              <a:gd name="T55" fmla="*/ 417 h 440"/>
              <a:gd name="T56" fmla="*/ 0 w 1241"/>
              <a:gd name="T57" fmla="*/ 424 h 440"/>
              <a:gd name="T58" fmla="*/ 5 w 1241"/>
              <a:gd name="T59" fmla="*/ 429 h 440"/>
              <a:gd name="T60" fmla="*/ 18 w 1241"/>
              <a:gd name="T61" fmla="*/ 436 h 440"/>
              <a:gd name="T62" fmla="*/ 24 w 1241"/>
              <a:gd name="T63" fmla="*/ 440 h 440"/>
              <a:gd name="T64" fmla="*/ 28 w 1241"/>
              <a:gd name="T65" fmla="*/ 433 h 440"/>
              <a:gd name="T66" fmla="*/ 246 w 1241"/>
              <a:gd name="T67" fmla="*/ 81 h 440"/>
              <a:gd name="T68" fmla="*/ 408 w 1241"/>
              <a:gd name="T69" fmla="*/ 285 h 440"/>
              <a:gd name="T70" fmla="*/ 413 w 1241"/>
              <a:gd name="T71" fmla="*/ 291 h 440"/>
              <a:gd name="T72" fmla="*/ 419 w 1241"/>
              <a:gd name="T73" fmla="*/ 286 h 440"/>
              <a:gd name="T74" fmla="*/ 629 w 1241"/>
              <a:gd name="T75" fmla="*/ 107 h 440"/>
              <a:gd name="T76" fmla="*/ 741 w 1241"/>
              <a:gd name="T77" fmla="*/ 253 h 440"/>
              <a:gd name="T78" fmla="*/ 747 w 1241"/>
              <a:gd name="T79" fmla="*/ 262 h 440"/>
              <a:gd name="T80" fmla="*/ 754 w 1241"/>
              <a:gd name="T81" fmla="*/ 253 h 440"/>
              <a:gd name="T82" fmla="*/ 924 w 1241"/>
              <a:gd name="T83" fmla="*/ 43 h 440"/>
              <a:gd name="T84" fmla="*/ 1077 w 1241"/>
              <a:gd name="T85" fmla="*/ 177 h 440"/>
              <a:gd name="T86" fmla="*/ 1080 w 1241"/>
              <a:gd name="T87" fmla="*/ 179 h 440"/>
              <a:gd name="T88" fmla="*/ 1082 w 1241"/>
              <a:gd name="T89" fmla="*/ 178 h 440"/>
              <a:gd name="T90" fmla="*/ 1232 w 1241"/>
              <a:gd name="T91" fmla="*/ 145 h 440"/>
              <a:gd name="T92" fmla="*/ 1241 w 1241"/>
              <a:gd name="T93" fmla="*/ 144 h 440"/>
              <a:gd name="T94" fmla="*/ 1238 w 1241"/>
              <a:gd name="T95" fmla="*/ 137 h 440"/>
              <a:gd name="T96" fmla="*/ 1235 w 1241"/>
              <a:gd name="T97" fmla="*/ 122 h 440"/>
              <a:gd name="T98" fmla="*/ 1234 w 1241"/>
              <a:gd name="T99" fmla="*/ 115 h 440"/>
              <a:gd name="T100" fmla="*/ 1226 w 1241"/>
              <a:gd name="T101" fmla="*/ 117 h 440"/>
              <a:gd name="T102" fmla="*/ 1088 w 1241"/>
              <a:gd name="T103" fmla="*/ 147 h 440"/>
              <a:gd name="T104" fmla="*/ 927 w 1241"/>
              <a:gd name="T105" fmla="*/ 6 h 440"/>
              <a:gd name="T106" fmla="*/ 920 w 1241"/>
              <a:gd name="T107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41" h="440">
                <a:moveTo>
                  <a:pt x="921" y="11"/>
                </a:moveTo>
                <a:lnTo>
                  <a:pt x="1085" y="155"/>
                </a:lnTo>
                <a:lnTo>
                  <a:pt x="1228" y="124"/>
                </a:lnTo>
                <a:lnTo>
                  <a:pt x="1231" y="138"/>
                </a:lnTo>
                <a:lnTo>
                  <a:pt x="1081" y="171"/>
                </a:lnTo>
                <a:lnTo>
                  <a:pt x="923" y="33"/>
                </a:lnTo>
                <a:lnTo>
                  <a:pt x="747" y="249"/>
                </a:lnTo>
                <a:lnTo>
                  <a:pt x="629" y="95"/>
                </a:lnTo>
                <a:lnTo>
                  <a:pt x="415" y="281"/>
                </a:lnTo>
                <a:lnTo>
                  <a:pt x="246" y="68"/>
                </a:lnTo>
                <a:lnTo>
                  <a:pt x="22" y="429"/>
                </a:lnTo>
                <a:lnTo>
                  <a:pt x="10" y="422"/>
                </a:lnTo>
                <a:lnTo>
                  <a:pt x="245" y="44"/>
                </a:lnTo>
                <a:lnTo>
                  <a:pt x="416" y="259"/>
                </a:lnTo>
                <a:lnTo>
                  <a:pt x="632" y="75"/>
                </a:lnTo>
                <a:lnTo>
                  <a:pt x="747" y="226"/>
                </a:lnTo>
                <a:lnTo>
                  <a:pt x="921" y="11"/>
                </a:lnTo>
                <a:moveTo>
                  <a:pt x="920" y="0"/>
                </a:moveTo>
                <a:lnTo>
                  <a:pt x="915" y="7"/>
                </a:lnTo>
                <a:lnTo>
                  <a:pt x="749" y="214"/>
                </a:lnTo>
                <a:lnTo>
                  <a:pt x="637" y="71"/>
                </a:lnTo>
                <a:lnTo>
                  <a:pt x="633" y="64"/>
                </a:lnTo>
                <a:lnTo>
                  <a:pt x="626" y="70"/>
                </a:lnTo>
                <a:lnTo>
                  <a:pt x="418" y="248"/>
                </a:lnTo>
                <a:lnTo>
                  <a:pt x="251" y="38"/>
                </a:lnTo>
                <a:lnTo>
                  <a:pt x="244" y="30"/>
                </a:lnTo>
                <a:lnTo>
                  <a:pt x="238" y="40"/>
                </a:lnTo>
                <a:lnTo>
                  <a:pt x="4" y="417"/>
                </a:lnTo>
                <a:lnTo>
                  <a:pt x="0" y="424"/>
                </a:lnTo>
                <a:lnTo>
                  <a:pt x="5" y="429"/>
                </a:lnTo>
                <a:lnTo>
                  <a:pt x="18" y="436"/>
                </a:lnTo>
                <a:lnTo>
                  <a:pt x="24" y="440"/>
                </a:lnTo>
                <a:lnTo>
                  <a:pt x="28" y="433"/>
                </a:lnTo>
                <a:lnTo>
                  <a:pt x="246" y="81"/>
                </a:lnTo>
                <a:lnTo>
                  <a:pt x="408" y="285"/>
                </a:lnTo>
                <a:lnTo>
                  <a:pt x="413" y="291"/>
                </a:lnTo>
                <a:lnTo>
                  <a:pt x="419" y="286"/>
                </a:lnTo>
                <a:lnTo>
                  <a:pt x="629" y="107"/>
                </a:lnTo>
                <a:lnTo>
                  <a:pt x="741" y="253"/>
                </a:lnTo>
                <a:lnTo>
                  <a:pt x="747" y="262"/>
                </a:lnTo>
                <a:lnTo>
                  <a:pt x="754" y="253"/>
                </a:lnTo>
                <a:lnTo>
                  <a:pt x="924" y="43"/>
                </a:lnTo>
                <a:lnTo>
                  <a:pt x="1077" y="177"/>
                </a:lnTo>
                <a:lnTo>
                  <a:pt x="1080" y="179"/>
                </a:lnTo>
                <a:lnTo>
                  <a:pt x="1082" y="178"/>
                </a:lnTo>
                <a:lnTo>
                  <a:pt x="1232" y="145"/>
                </a:lnTo>
                <a:lnTo>
                  <a:pt x="1241" y="144"/>
                </a:lnTo>
                <a:lnTo>
                  <a:pt x="1238" y="137"/>
                </a:lnTo>
                <a:lnTo>
                  <a:pt x="1235" y="122"/>
                </a:lnTo>
                <a:lnTo>
                  <a:pt x="1234" y="115"/>
                </a:lnTo>
                <a:lnTo>
                  <a:pt x="1226" y="117"/>
                </a:lnTo>
                <a:lnTo>
                  <a:pt x="1088" y="147"/>
                </a:lnTo>
                <a:lnTo>
                  <a:pt x="927" y="6"/>
                </a:lnTo>
                <a:lnTo>
                  <a:pt x="92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1341120" y="235585"/>
            <a:ext cx="2529205" cy="663575"/>
          </a:xfrm>
        </p:spPr>
        <p:txBody>
          <a:bodyPr/>
          <a:lstStyle/>
          <a:p>
            <a:r>
              <a:rPr lang="zh-CN" altLang="en-US" sz="2800" dirty="0"/>
              <a:t>测试用例输出</a:t>
            </a:r>
          </a:p>
        </p:txBody>
      </p:sp>
      <p:sp>
        <p:nvSpPr>
          <p:cNvPr id="549" name="book-and-cd_43679"/>
          <p:cNvSpPr>
            <a:spLocks noChangeAspect="1"/>
          </p:cNvSpPr>
          <p:nvPr/>
        </p:nvSpPr>
        <p:spPr bwMode="auto">
          <a:xfrm>
            <a:off x="520658" y="414668"/>
            <a:ext cx="609685" cy="488288"/>
          </a:xfrm>
          <a:custGeom>
            <a:avLst/>
            <a:gdLst>
              <a:gd name="connsiteX0" fmla="*/ 452113 w 560604"/>
              <a:gd name="connsiteY0" fmla="*/ 77314 h 448980"/>
              <a:gd name="connsiteX1" fmla="*/ 417185 w 560604"/>
              <a:gd name="connsiteY1" fmla="*/ 112165 h 448980"/>
              <a:gd name="connsiteX2" fmla="*/ 452113 w 560604"/>
              <a:gd name="connsiteY2" fmla="*/ 145726 h 448980"/>
              <a:gd name="connsiteX3" fmla="*/ 485747 w 560604"/>
              <a:gd name="connsiteY3" fmla="*/ 112165 h 448980"/>
              <a:gd name="connsiteX4" fmla="*/ 452113 w 560604"/>
              <a:gd name="connsiteY4" fmla="*/ 77314 h 448980"/>
              <a:gd name="connsiteX5" fmla="*/ 118850 w 560604"/>
              <a:gd name="connsiteY5" fmla="*/ 64516 h 448980"/>
              <a:gd name="connsiteX6" fmla="*/ 40048 w 560604"/>
              <a:gd name="connsiteY6" fmla="*/ 77417 h 448980"/>
              <a:gd name="connsiteX7" fmla="*/ 40048 w 560604"/>
              <a:gd name="connsiteY7" fmla="*/ 392214 h 448980"/>
              <a:gd name="connsiteX8" fmla="*/ 107224 w 560604"/>
              <a:gd name="connsiteY8" fmla="*/ 380602 h 448980"/>
              <a:gd name="connsiteX9" fmla="*/ 255786 w 560604"/>
              <a:gd name="connsiteY9" fmla="*/ 412856 h 448980"/>
              <a:gd name="connsiteX10" fmla="*/ 255786 w 560604"/>
              <a:gd name="connsiteY10" fmla="*/ 277390 h 448980"/>
              <a:gd name="connsiteX11" fmla="*/ 246743 w 560604"/>
              <a:gd name="connsiteY11" fmla="*/ 287711 h 448980"/>
              <a:gd name="connsiteX12" fmla="*/ 246743 w 560604"/>
              <a:gd name="connsiteY12" fmla="*/ 109671 h 448980"/>
              <a:gd name="connsiteX13" fmla="*/ 118850 w 560604"/>
              <a:gd name="connsiteY13" fmla="*/ 64516 h 448980"/>
              <a:gd name="connsiteX14" fmla="*/ 452113 w 560604"/>
              <a:gd name="connsiteY14" fmla="*/ 64406 h 448980"/>
              <a:gd name="connsiteX15" fmla="*/ 498683 w 560604"/>
              <a:gd name="connsiteY15" fmla="*/ 112165 h 448980"/>
              <a:gd name="connsiteX16" fmla="*/ 452113 w 560604"/>
              <a:gd name="connsiteY16" fmla="*/ 158634 h 448980"/>
              <a:gd name="connsiteX17" fmla="*/ 404248 w 560604"/>
              <a:gd name="connsiteY17" fmla="*/ 112165 h 448980"/>
              <a:gd name="connsiteX18" fmla="*/ 452113 w 560604"/>
              <a:gd name="connsiteY18" fmla="*/ 64406 h 448980"/>
              <a:gd name="connsiteX19" fmla="*/ 452058 w 560604"/>
              <a:gd name="connsiteY19" fmla="*/ 59344 h 448980"/>
              <a:gd name="connsiteX20" fmla="*/ 399076 w 560604"/>
              <a:gd name="connsiteY20" fmla="*/ 112237 h 448980"/>
              <a:gd name="connsiteX21" fmla="*/ 452058 w 560604"/>
              <a:gd name="connsiteY21" fmla="*/ 163840 h 448980"/>
              <a:gd name="connsiteX22" fmla="*/ 505039 w 560604"/>
              <a:gd name="connsiteY22" fmla="*/ 112237 h 448980"/>
              <a:gd name="connsiteX23" fmla="*/ 452058 w 560604"/>
              <a:gd name="connsiteY23" fmla="*/ 59344 h 448980"/>
              <a:gd name="connsiteX24" fmla="*/ 118850 w 560604"/>
              <a:gd name="connsiteY24" fmla="*/ 50324 h 448980"/>
              <a:gd name="connsiteX25" fmla="*/ 257078 w 560604"/>
              <a:gd name="connsiteY25" fmla="*/ 99350 h 448980"/>
              <a:gd name="connsiteX26" fmla="*/ 334589 w 560604"/>
              <a:gd name="connsiteY26" fmla="*/ 58065 h 448980"/>
              <a:gd name="connsiteX27" fmla="*/ 329422 w 560604"/>
              <a:gd name="connsiteY27" fmla="*/ 76127 h 448980"/>
              <a:gd name="connsiteX28" fmla="*/ 268705 w 560604"/>
              <a:gd name="connsiteY28" fmla="*/ 109671 h 448980"/>
              <a:gd name="connsiteX29" fmla="*/ 268705 w 560604"/>
              <a:gd name="connsiteY29" fmla="*/ 287711 h 448980"/>
              <a:gd name="connsiteX30" fmla="*/ 259662 w 560604"/>
              <a:gd name="connsiteY30" fmla="*/ 277390 h 448980"/>
              <a:gd name="connsiteX31" fmla="*/ 259662 w 560604"/>
              <a:gd name="connsiteY31" fmla="*/ 412856 h 448980"/>
              <a:gd name="connsiteX32" fmla="*/ 405641 w 560604"/>
              <a:gd name="connsiteY32" fmla="*/ 380602 h 448980"/>
              <a:gd name="connsiteX33" fmla="*/ 475400 w 560604"/>
              <a:gd name="connsiteY33" fmla="*/ 392214 h 448980"/>
              <a:gd name="connsiteX34" fmla="*/ 475400 w 560604"/>
              <a:gd name="connsiteY34" fmla="*/ 233525 h 448980"/>
              <a:gd name="connsiteX35" fmla="*/ 510280 w 560604"/>
              <a:gd name="connsiteY35" fmla="*/ 221914 h 448980"/>
              <a:gd name="connsiteX36" fmla="*/ 510280 w 560604"/>
              <a:gd name="connsiteY36" fmla="*/ 437369 h 448980"/>
              <a:gd name="connsiteX37" fmla="*/ 290666 w 560604"/>
              <a:gd name="connsiteY37" fmla="*/ 437369 h 448980"/>
              <a:gd name="connsiteX38" fmla="*/ 258370 w 560604"/>
              <a:gd name="connsiteY38" fmla="*/ 448980 h 448980"/>
              <a:gd name="connsiteX39" fmla="*/ 226074 w 560604"/>
              <a:gd name="connsiteY39" fmla="*/ 437369 h 448980"/>
              <a:gd name="connsiteX40" fmla="*/ 0 w 560604"/>
              <a:gd name="connsiteY40" fmla="*/ 437369 h 448980"/>
              <a:gd name="connsiteX41" fmla="*/ 0 w 560604"/>
              <a:gd name="connsiteY41" fmla="*/ 113541 h 448980"/>
              <a:gd name="connsiteX42" fmla="*/ 24545 w 560604"/>
              <a:gd name="connsiteY42" fmla="*/ 96769 h 448980"/>
              <a:gd name="connsiteX43" fmla="*/ 24545 w 560604"/>
              <a:gd name="connsiteY43" fmla="*/ 67096 h 448980"/>
              <a:gd name="connsiteX44" fmla="*/ 29713 w 560604"/>
              <a:gd name="connsiteY44" fmla="*/ 65806 h 448980"/>
              <a:gd name="connsiteX45" fmla="*/ 118850 w 560604"/>
              <a:gd name="connsiteY45" fmla="*/ 50324 h 448980"/>
              <a:gd name="connsiteX46" fmla="*/ 449473 w 560604"/>
              <a:gd name="connsiteY46" fmla="*/ 0 h 448980"/>
              <a:gd name="connsiteX47" fmla="*/ 560604 w 560604"/>
              <a:gd name="connsiteY47" fmla="*/ 109657 h 448980"/>
              <a:gd name="connsiteX48" fmla="*/ 449473 w 560604"/>
              <a:gd name="connsiteY48" fmla="*/ 219313 h 448980"/>
              <a:gd name="connsiteX49" fmla="*/ 339634 w 560604"/>
              <a:gd name="connsiteY49" fmla="*/ 109657 h 448980"/>
              <a:gd name="connsiteX50" fmla="*/ 449473 w 560604"/>
              <a:gd name="connsiteY50" fmla="*/ 0 h 448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60604" h="448980">
                <a:moveTo>
                  <a:pt x="452113" y="77314"/>
                </a:moveTo>
                <a:cubicBezTo>
                  <a:pt x="432708" y="77314"/>
                  <a:pt x="417185" y="92804"/>
                  <a:pt x="417185" y="112165"/>
                </a:cubicBezTo>
                <a:cubicBezTo>
                  <a:pt x="417185" y="130237"/>
                  <a:pt x="432708" y="145726"/>
                  <a:pt x="452113" y="145726"/>
                </a:cubicBezTo>
                <a:cubicBezTo>
                  <a:pt x="471517" y="145726"/>
                  <a:pt x="485747" y="130237"/>
                  <a:pt x="485747" y="112165"/>
                </a:cubicBezTo>
                <a:cubicBezTo>
                  <a:pt x="485747" y="92804"/>
                  <a:pt x="470223" y="77314"/>
                  <a:pt x="452113" y="77314"/>
                </a:cubicBezTo>
                <a:close/>
                <a:moveTo>
                  <a:pt x="118850" y="64516"/>
                </a:moveTo>
                <a:cubicBezTo>
                  <a:pt x="81387" y="64516"/>
                  <a:pt x="50382" y="73547"/>
                  <a:pt x="40048" y="77417"/>
                </a:cubicBezTo>
                <a:lnTo>
                  <a:pt x="40048" y="392214"/>
                </a:lnTo>
                <a:cubicBezTo>
                  <a:pt x="58133" y="384473"/>
                  <a:pt x="81387" y="380602"/>
                  <a:pt x="107224" y="380602"/>
                </a:cubicBezTo>
                <a:cubicBezTo>
                  <a:pt x="171816" y="380602"/>
                  <a:pt x="236408" y="405115"/>
                  <a:pt x="255786" y="412856"/>
                </a:cubicBezTo>
                <a:lnTo>
                  <a:pt x="255786" y="277390"/>
                </a:lnTo>
                <a:lnTo>
                  <a:pt x="246743" y="287711"/>
                </a:lnTo>
                <a:lnTo>
                  <a:pt x="246743" y="109671"/>
                </a:lnTo>
                <a:cubicBezTo>
                  <a:pt x="211863" y="79997"/>
                  <a:pt x="169232" y="64516"/>
                  <a:pt x="118850" y="64516"/>
                </a:cubicBezTo>
                <a:close/>
                <a:moveTo>
                  <a:pt x="452113" y="64406"/>
                </a:moveTo>
                <a:cubicBezTo>
                  <a:pt x="477985" y="64406"/>
                  <a:pt x="498683" y="86350"/>
                  <a:pt x="498683" y="112165"/>
                </a:cubicBezTo>
                <a:cubicBezTo>
                  <a:pt x="498683" y="137981"/>
                  <a:pt x="477985" y="158634"/>
                  <a:pt x="452113" y="158634"/>
                </a:cubicBezTo>
                <a:cubicBezTo>
                  <a:pt x="426240" y="158634"/>
                  <a:pt x="404248" y="137981"/>
                  <a:pt x="404248" y="112165"/>
                </a:cubicBezTo>
                <a:cubicBezTo>
                  <a:pt x="404248" y="86350"/>
                  <a:pt x="426240" y="64406"/>
                  <a:pt x="452113" y="64406"/>
                </a:cubicBezTo>
                <a:close/>
                <a:moveTo>
                  <a:pt x="452058" y="59344"/>
                </a:moveTo>
                <a:cubicBezTo>
                  <a:pt x="422336" y="59344"/>
                  <a:pt x="399076" y="82565"/>
                  <a:pt x="399076" y="112237"/>
                </a:cubicBezTo>
                <a:cubicBezTo>
                  <a:pt x="399076" y="140618"/>
                  <a:pt x="422336" y="163840"/>
                  <a:pt x="452058" y="163840"/>
                </a:cubicBezTo>
                <a:cubicBezTo>
                  <a:pt x="480486" y="163840"/>
                  <a:pt x="505039" y="140618"/>
                  <a:pt x="505039" y="112237"/>
                </a:cubicBezTo>
                <a:cubicBezTo>
                  <a:pt x="505039" y="82565"/>
                  <a:pt x="480486" y="59344"/>
                  <a:pt x="452058" y="59344"/>
                </a:cubicBezTo>
                <a:close/>
                <a:moveTo>
                  <a:pt x="118850" y="50324"/>
                </a:moveTo>
                <a:cubicBezTo>
                  <a:pt x="173108" y="50324"/>
                  <a:pt x="219614" y="67096"/>
                  <a:pt x="257078" y="99350"/>
                </a:cubicBezTo>
                <a:cubicBezTo>
                  <a:pt x="280331" y="79997"/>
                  <a:pt x="306168" y="65806"/>
                  <a:pt x="334589" y="58065"/>
                </a:cubicBezTo>
                <a:cubicBezTo>
                  <a:pt x="332005" y="64516"/>
                  <a:pt x="330713" y="69676"/>
                  <a:pt x="329422" y="76127"/>
                </a:cubicBezTo>
                <a:cubicBezTo>
                  <a:pt x="307460" y="82578"/>
                  <a:pt x="286791" y="94189"/>
                  <a:pt x="268705" y="109671"/>
                </a:cubicBezTo>
                <a:lnTo>
                  <a:pt x="268705" y="287711"/>
                </a:lnTo>
                <a:lnTo>
                  <a:pt x="259662" y="277390"/>
                </a:lnTo>
                <a:lnTo>
                  <a:pt x="259662" y="412856"/>
                </a:lnTo>
                <a:cubicBezTo>
                  <a:pt x="279039" y="405115"/>
                  <a:pt x="339756" y="380602"/>
                  <a:pt x="405641" y="380602"/>
                </a:cubicBezTo>
                <a:cubicBezTo>
                  <a:pt x="431478" y="380602"/>
                  <a:pt x="454731" y="384473"/>
                  <a:pt x="475400" y="392214"/>
                </a:cubicBezTo>
                <a:lnTo>
                  <a:pt x="475400" y="233525"/>
                </a:lnTo>
                <a:cubicBezTo>
                  <a:pt x="488319" y="230945"/>
                  <a:pt x="499945" y="227074"/>
                  <a:pt x="510280" y="221914"/>
                </a:cubicBezTo>
                <a:lnTo>
                  <a:pt x="510280" y="437369"/>
                </a:lnTo>
                <a:lnTo>
                  <a:pt x="290666" y="437369"/>
                </a:lnTo>
                <a:cubicBezTo>
                  <a:pt x="282915" y="445110"/>
                  <a:pt x="271288" y="448980"/>
                  <a:pt x="258370" y="448980"/>
                </a:cubicBezTo>
                <a:cubicBezTo>
                  <a:pt x="245451" y="448980"/>
                  <a:pt x="233825" y="445110"/>
                  <a:pt x="226074" y="437369"/>
                </a:cubicBezTo>
                <a:lnTo>
                  <a:pt x="0" y="437369"/>
                </a:lnTo>
                <a:lnTo>
                  <a:pt x="0" y="113541"/>
                </a:lnTo>
                <a:cubicBezTo>
                  <a:pt x="0" y="105800"/>
                  <a:pt x="9043" y="100640"/>
                  <a:pt x="24545" y="96769"/>
                </a:cubicBezTo>
                <a:lnTo>
                  <a:pt x="24545" y="67096"/>
                </a:lnTo>
                <a:lnTo>
                  <a:pt x="29713" y="65806"/>
                </a:lnTo>
                <a:cubicBezTo>
                  <a:pt x="31005" y="64516"/>
                  <a:pt x="68468" y="50324"/>
                  <a:pt x="118850" y="50324"/>
                </a:cubicBezTo>
                <a:close/>
                <a:moveTo>
                  <a:pt x="449473" y="0"/>
                </a:moveTo>
                <a:cubicBezTo>
                  <a:pt x="510208" y="0"/>
                  <a:pt x="560604" y="49023"/>
                  <a:pt x="560604" y="109657"/>
                </a:cubicBezTo>
                <a:cubicBezTo>
                  <a:pt x="560604" y="170290"/>
                  <a:pt x="510208" y="219313"/>
                  <a:pt x="449473" y="219313"/>
                </a:cubicBezTo>
                <a:cubicBezTo>
                  <a:pt x="388739" y="219313"/>
                  <a:pt x="339634" y="170290"/>
                  <a:pt x="339634" y="109657"/>
                </a:cubicBezTo>
                <a:cubicBezTo>
                  <a:pt x="339634" y="49023"/>
                  <a:pt x="388739" y="0"/>
                  <a:pt x="449473" y="0"/>
                </a:cubicBezTo>
                <a:close/>
              </a:path>
            </a:pathLst>
          </a:custGeom>
          <a:solidFill>
            <a:srgbClr val="1A3172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1203325" y="1244600"/>
            <a:ext cx="171132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错误测试用例: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1244600"/>
            <a:ext cx="4431665" cy="3251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1120" y="4866640"/>
            <a:ext cx="1495425" cy="36957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ctr"/>
            <a:r>
              <a:rPr lang="zh-CN" altLang="en-US" dirty="0"/>
              <a:t>错误原因：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14370" y="4907280"/>
            <a:ext cx="6096000" cy="64643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algn="l"/>
            <a:r>
              <a:rPr lang="zh-CN" altLang="en-US" dirty="0"/>
              <a:t>test.sy 中 return 后面没有加”;”，这是错误的语法，虽然能生成 tocken表，但是无法正确移进规约。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26933" y="1972733"/>
            <a:ext cx="4351867" cy="145626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>
            <a:noAutofit/>
          </a:bodyPr>
          <a:lstStyle/>
          <a:p>
            <a:pPr algn="ctr"/>
            <a:r>
              <a:rPr lang="en-US" altLang="zh-CN" sz="9600" b="1" dirty="0">
                <a:latin typeface="+mj-ea"/>
                <a:ea typeface="+mj-ea"/>
              </a:rPr>
              <a:t>Thanks!</a:t>
            </a:r>
          </a:p>
          <a:p>
            <a:pPr algn="ctr"/>
            <a:endParaRPr lang="en-US" altLang="zh-CN" sz="2800" b="1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5599" y="3955535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+mj-ea"/>
                <a:ea typeface="+mj-ea"/>
              </a:rPr>
              <a:t>汇报小组：</a:t>
            </a:r>
            <a:r>
              <a:rPr lang="en-US" altLang="zh-CN" sz="2400" b="1" dirty="0">
                <a:latin typeface="+mj-ea"/>
                <a:ea typeface="+mj-ea"/>
              </a:rPr>
              <a:t>22</a:t>
            </a:r>
          </a:p>
          <a:p>
            <a:pPr algn="ctr"/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zh-CN" altLang="en-US" sz="2400" b="1" dirty="0">
                <a:latin typeface="+mj-ea"/>
                <a:ea typeface="+mj-ea"/>
              </a:rPr>
              <a:t>小组成员：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r>
              <a:rPr lang="zh-CN" altLang="en-US" sz="2400" b="1" dirty="0">
                <a:latin typeface="+mj-ea"/>
                <a:ea typeface="+mj-ea"/>
              </a:rPr>
              <a:t>韩宇欣、于梦洁、张培袁、罗熙雯、尹骞慧</a:t>
            </a:r>
            <a:endParaRPr lang="en-US" altLang="zh-CN" sz="2400" b="1" dirty="0">
              <a:latin typeface="+mj-ea"/>
              <a:ea typeface="+mj-ea"/>
            </a:endParaRPr>
          </a:p>
          <a:p>
            <a:pPr algn="ctr"/>
            <a:endParaRPr lang="zh-CN" altLang="en-US" sz="2400" b="1" dirty="0"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3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3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01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60980" y="37180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成员与分工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0637" y="235280"/>
            <a:ext cx="10850563" cy="663575"/>
          </a:xfrm>
        </p:spPr>
        <p:txBody>
          <a:bodyPr/>
          <a:lstStyle/>
          <a:p>
            <a:r>
              <a:rPr lang="zh-CN" altLang="en-US" sz="2800" dirty="0"/>
              <a:t>小组分工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52645" y="3489623"/>
            <a:ext cx="3271933" cy="2587504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韩宇欣：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GOTO 表和 ACTION 表的生成、移进规约分析过程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debug：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语法部分测试与代码修改、DEBUG 和优化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中间代码生成部分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语法分析文档撰写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PPT 汇报答辩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分析整体流程并在不同阶段合理分配任务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645" y="1671405"/>
            <a:ext cx="3737915" cy="110807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于梦洁：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词法分析器部分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中间代码生成部分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PPT 汇报答辩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76287" y="3489623"/>
            <a:ext cx="4032111" cy="1848840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张培袁：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项目集规范族的建立并生成识别活前缀的 DFA 以及文法的规范化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所有 word 文档的检查及增添删改、布局排版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语法分析部分 PPT 制作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总体 PPT 检查及增添删改、布局排版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59748" y="1671405"/>
            <a:ext cx="5019429" cy="863955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罗熙雯：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词法分析部分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中间代码生成部分文档撰写以及对应 PPT 的制作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560107" y="3489623"/>
            <a:ext cx="3517925" cy="1356398"/>
          </a:xfrm>
          <a:prstGeom prst="rect">
            <a:avLst/>
          </a:prstGeom>
          <a:noFill/>
        </p:spPr>
        <p:txBody>
          <a:bodyPr wrap="square" lIns="90000" tIns="46800" rIns="90000" bIns="4680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尹骞慧：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coding：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FIRST 集和 FOLLOW 集的生成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词法分析部分文档撰写以及对应 PPT 的制作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-60960" y="3134551"/>
            <a:ext cx="12252960" cy="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77419" y="598161"/>
            <a:ext cx="10825884" cy="566782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5015410" y="1465053"/>
            <a:ext cx="2149901" cy="2149901"/>
            <a:chOff x="5015408" y="1196255"/>
            <a:chExt cx="2149901" cy="2149901"/>
          </a:xfrm>
        </p:grpSpPr>
        <p:sp>
          <p:nvSpPr>
            <p:cNvPr id="10" name="菱形 9"/>
            <p:cNvSpPr/>
            <p:nvPr/>
          </p:nvSpPr>
          <p:spPr bwMode="auto">
            <a:xfrm>
              <a:off x="5015408" y="1196255"/>
              <a:ext cx="2149901" cy="2149901"/>
            </a:xfrm>
            <a:prstGeom prst="diamond">
              <a:avLst/>
            </a:prstGeom>
            <a:solidFill>
              <a:srgbClr val="1A3172"/>
            </a:solidFill>
            <a:ln w="38100">
              <a:solidFill>
                <a:srgbClr val="1A317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357655" y="1671042"/>
              <a:ext cx="147668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7200" b="1" spc="600" dirty="0">
                  <a:solidFill>
                    <a:schemeClr val="bg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  <a:cs typeface="+mn-ea"/>
                  <a:sym typeface="+mn-lt"/>
                </a:rPr>
                <a:t>02</a:t>
              </a:r>
              <a:endParaRPr lang="zh-CN" altLang="en-US" sz="7200" b="1" spc="6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949700" y="3743491"/>
            <a:ext cx="62600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词法分析器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45870" y="261620"/>
            <a:ext cx="2225675" cy="663575"/>
          </a:xfrm>
        </p:spPr>
        <p:txBody>
          <a:bodyPr/>
          <a:lstStyle/>
          <a:p>
            <a:r>
              <a:rPr lang="zh-CN" altLang="en-US" sz="2800" dirty="0"/>
              <a:t>词法分析器</a:t>
            </a:r>
          </a:p>
        </p:txBody>
      </p:sp>
      <p:sp>
        <p:nvSpPr>
          <p:cNvPr id="3" name="菱形 2"/>
          <p:cNvSpPr/>
          <p:nvPr/>
        </p:nvSpPr>
        <p:spPr bwMode="auto">
          <a:xfrm>
            <a:off x="517473" y="1134623"/>
            <a:ext cx="771282" cy="771282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TextBox 31"/>
          <p:cNvSpPr txBox="1"/>
          <p:nvPr/>
        </p:nvSpPr>
        <p:spPr bwMode="auto">
          <a:xfrm>
            <a:off x="903114" y="1065737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整体流程</a:t>
            </a:r>
            <a:endParaRPr lang="en-US" altLang="zh-CN" sz="3200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pic>
        <p:nvPicPr>
          <p:cNvPr id="138679855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40" y="2303145"/>
            <a:ext cx="8773795" cy="2957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/>
              <a:t>词法分析器</a:t>
            </a:r>
          </a:p>
        </p:txBody>
      </p:sp>
      <p:sp>
        <p:nvSpPr>
          <p:cNvPr id="3" name="菱形 2"/>
          <p:cNvSpPr/>
          <p:nvPr>
            <p:custDataLst>
              <p:tags r:id="rId2"/>
            </p:custDataLst>
          </p:nvPr>
        </p:nvSpPr>
        <p:spPr bwMode="auto">
          <a:xfrm>
            <a:off x="846092" y="1042547"/>
            <a:ext cx="586932" cy="533860"/>
          </a:xfrm>
          <a:prstGeom prst="diamond">
            <a:avLst/>
          </a:prstGeom>
          <a:solidFill>
            <a:srgbClr val="1A3172"/>
          </a:solidFill>
          <a:ln w="38100">
            <a:noFill/>
          </a:ln>
          <a:effectLst>
            <a:outerShdw blurRad="355600" dist="88900" dir="2700000" algn="tl" rotWithShape="0">
              <a:srgbClr val="1A3172">
                <a:alpha val="27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TextBox 31"/>
          <p:cNvSpPr txBox="1"/>
          <p:nvPr>
            <p:custDataLst>
              <p:tags r:id="rId3"/>
            </p:custDataLst>
          </p:nvPr>
        </p:nvSpPr>
        <p:spPr bwMode="auto">
          <a:xfrm>
            <a:off x="652780" y="946150"/>
            <a:ext cx="3515995" cy="74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算法设计</a:t>
            </a:r>
            <a:endParaRPr lang="en-US" altLang="zh-CN" sz="2400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 bwMode="auto">
          <a:xfrm>
            <a:off x="1565208" y="1913534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31"/>
          <p:cNvSpPr txBox="1"/>
          <p:nvPr>
            <p:custDataLst>
              <p:tags r:id="rId5"/>
            </p:custDataLst>
          </p:nvPr>
        </p:nvSpPr>
        <p:spPr bwMode="auto">
          <a:xfrm>
            <a:off x="1881505" y="1696085"/>
            <a:ext cx="1992630" cy="74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创建</a:t>
            </a:r>
            <a:r>
              <a:rPr lang="en-US" altLang="zh-CN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NFA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46058" y="2678960"/>
            <a:ext cx="4434451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创建了一个空的字符集合 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+mn-ea"/>
                <a:cs typeface="+mn-ea"/>
              </a:rPr>
              <a:t>charList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，然后将字母、数字和小数点添加到了这个集合中。</a:t>
            </a:r>
            <a:endParaRPr lang="en-US" altLang="zh-CN"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创建了一个空的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NFA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，并添加了起始节点和接受节点。</a:t>
            </a:r>
            <a:endParaRPr lang="en-US" altLang="zh-CN"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kern="100" dirty="0">
              <a:solidFill>
                <a:srgbClr val="262626"/>
              </a:solidFill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添加了起始节点到接受节点的转移，转移的符号为 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+mn-ea"/>
                <a:cs typeface="+mn-ea"/>
              </a:rPr>
              <a:t>charList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 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中的所有字符。</a:t>
            </a:r>
            <a:endParaRPr lang="zh-CN" altLang="en-US" sz="1400" kern="100" dirty="0">
              <a:effectLst/>
              <a:latin typeface="+mn-ea"/>
              <a:cs typeface="+mn-ea"/>
            </a:endParaRPr>
          </a:p>
        </p:txBody>
      </p:sp>
      <p:sp>
        <p:nvSpPr>
          <p:cNvPr id="21" name="ïśḻíḑé"/>
          <p:cNvSpPr/>
          <p:nvPr/>
        </p:nvSpPr>
        <p:spPr>
          <a:xfrm>
            <a:off x="652713" y="2824680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ïśḻíḑé"/>
          <p:cNvSpPr/>
          <p:nvPr/>
        </p:nvSpPr>
        <p:spPr>
          <a:xfrm>
            <a:off x="664831" y="3903796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ïśḻíḑé"/>
          <p:cNvSpPr/>
          <p:nvPr/>
        </p:nvSpPr>
        <p:spPr>
          <a:xfrm>
            <a:off x="653006" y="5067442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2635" y="516255"/>
            <a:ext cx="4745990" cy="6230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/>
              <a:t>词法分析器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664831" y="1222522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31"/>
          <p:cNvSpPr txBox="1"/>
          <p:nvPr/>
        </p:nvSpPr>
        <p:spPr bwMode="auto">
          <a:xfrm>
            <a:off x="344817" y="1051672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NFA</a:t>
            </a:r>
            <a:r>
              <a:rPr lang="zh-CN" altLang="en-US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确定化</a:t>
            </a:r>
            <a:endParaRPr lang="en-US" altLang="zh-CN" sz="2400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2107" y="1880325"/>
            <a:ext cx="4685842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基于子集构造算法，通过将非确定有限状态自动机（NFA）转换为确定有限状态自动机（DFA）。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函数首先创建一个空的DFA对象，并初始化一些辅助数据结构。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然后，逐个处理NFA的状态和字符集，并根据转移信息构建对应的DFA状态和转移。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sz="1800" kern="100" dirty="0">
              <a:solidFill>
                <a:srgbClr val="262626"/>
              </a:solidFill>
              <a:effectLst/>
              <a:latin typeface="+mn-ea"/>
              <a:cs typeface="+mn-e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最终返回转换后的DFA。</a:t>
            </a:r>
          </a:p>
        </p:txBody>
      </p:sp>
      <p:sp>
        <p:nvSpPr>
          <p:cNvPr id="21" name="ïśḻíḑé"/>
          <p:cNvSpPr/>
          <p:nvPr/>
        </p:nvSpPr>
        <p:spPr>
          <a:xfrm>
            <a:off x="665043" y="2031544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2" name="ïśḻíḑé"/>
          <p:cNvSpPr/>
          <p:nvPr/>
        </p:nvSpPr>
        <p:spPr>
          <a:xfrm>
            <a:off x="670850" y="3157039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ïśḻíḑé"/>
          <p:cNvSpPr/>
          <p:nvPr/>
        </p:nvSpPr>
        <p:spPr>
          <a:xfrm>
            <a:off x="664408" y="3944714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ïśḻíḑé"/>
          <p:cNvSpPr/>
          <p:nvPr/>
        </p:nvSpPr>
        <p:spPr>
          <a:xfrm>
            <a:off x="663980" y="4779775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568960"/>
            <a:ext cx="5074285" cy="553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41437" y="260213"/>
            <a:ext cx="10850563" cy="663575"/>
          </a:xfrm>
        </p:spPr>
        <p:txBody>
          <a:bodyPr/>
          <a:lstStyle/>
          <a:p>
            <a:r>
              <a:rPr lang="zh-CN" altLang="en-US" sz="2800" dirty="0"/>
              <a:t>词法分析</a:t>
            </a:r>
          </a:p>
        </p:txBody>
      </p:sp>
      <p:sp>
        <p:nvSpPr>
          <p:cNvPr id="7" name="椭圆 6"/>
          <p:cNvSpPr/>
          <p:nvPr/>
        </p:nvSpPr>
        <p:spPr bwMode="auto">
          <a:xfrm>
            <a:off x="687832" y="1268297"/>
            <a:ext cx="316452" cy="316450"/>
          </a:xfrm>
          <a:prstGeom prst="ellipse">
            <a:avLst/>
          </a:prstGeom>
          <a:solidFill>
            <a:srgbClr val="1A3172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31"/>
          <p:cNvSpPr txBox="1"/>
          <p:nvPr/>
        </p:nvSpPr>
        <p:spPr bwMode="auto">
          <a:xfrm>
            <a:off x="0" y="1051672"/>
            <a:ext cx="4120686" cy="74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    DFA</a:t>
            </a:r>
            <a:r>
              <a:rPr lang="zh-CN" altLang="en-US" sz="2400" spc="600" dirty="0">
                <a:solidFill>
                  <a:srgbClr val="1A3172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rPr>
              <a:t>最小化</a:t>
            </a:r>
            <a:endParaRPr lang="en-US" altLang="zh-CN" sz="2400" spc="600" dirty="0">
              <a:solidFill>
                <a:srgbClr val="1A3172"/>
              </a:solidFill>
              <a:latin typeface="站酷快乐体2016修订版" panose="02010600030101010101" pitchFamily="2" charset="-122"/>
              <a:ea typeface="站酷快乐体2016修订版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2645" y="2054860"/>
            <a:ext cx="2641600" cy="20110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solidFill>
                  <a:srgbClr val="262626"/>
                </a:solidFill>
                <a:effectLst/>
                <a:latin typeface="+mn-ea"/>
                <a:cs typeface="+mn-ea"/>
              </a:rPr>
              <a:t>通过将状态划分为等价类，将原始 DFA 最小化为等价的最小 DFA。它通过分割 DFA 的状态并构建最小化 DFA 来实现</a:t>
            </a:r>
            <a:r>
              <a:rPr lang="zh-CN" altLang="en-US" sz="1800" kern="100" dirty="0">
                <a:solidFill>
                  <a:srgbClr val="262626"/>
                </a:solidFill>
                <a:effectLst/>
                <a:latin typeface="+mj-ea"/>
                <a:ea typeface="+mj-ea"/>
                <a:cs typeface="+mj-ea"/>
              </a:rPr>
              <a:t>。 </a:t>
            </a:r>
          </a:p>
        </p:txBody>
      </p:sp>
      <p:sp>
        <p:nvSpPr>
          <p:cNvPr id="21" name="ïśḻíḑé"/>
          <p:cNvSpPr/>
          <p:nvPr/>
        </p:nvSpPr>
        <p:spPr>
          <a:xfrm>
            <a:off x="664831" y="2197139"/>
            <a:ext cx="89036" cy="100188"/>
          </a:xfrm>
          <a:prstGeom prst="ellipse">
            <a:avLst/>
          </a:prstGeom>
          <a:solidFill>
            <a:srgbClr val="1A31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15" y="481330"/>
            <a:ext cx="3886835" cy="57169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585" y="481330"/>
            <a:ext cx="3169285" cy="4832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0" y="5285740"/>
            <a:ext cx="3119755" cy="912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毕业答辩设计论文答辩PPT模板"/>
  <p:tag name="ISPRING_FIRST_PUBLISH" val="1"/>
  <p:tag name="COMMONDATA" val="eyJoZGlkIjoiMmRjZGYyNzM5YmY2ODUzYmVhNGMxOWYwNGIxN2QyN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8.1073228346457,&quot;left&quot;:3.8108661417322836,&quot;top&quot;:74.49267716535431,&quot;width&quot;:1042.59330708661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8.1073228346457,&quot;left&quot;:3.8108661417322836,&quot;top&quot;:74.49267716535431,&quot;width&quot;:1042.59330708661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8.1073228346457,&quot;left&quot;:3.8108661417322836,&quot;top&quot;:74.49267716535431,&quot;width&quot;:1042.59330708661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18.1073228346457,&quot;left&quot;:3.8108661417322836,&quot;top&quot;:74.49267716535431,&quot;width&quot;:1042.59330708661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923622047244,&quot;left&quot;:491.2523622047244,&quot;top&quot;:88.12409448818897,&quot;width&quot;:410.5959055118109}"/>
</p:tagLst>
</file>

<file path=ppt/theme/theme1.xml><?xml version="1.0" encoding="utf-8"?>
<a:theme xmlns:a="http://schemas.openxmlformats.org/drawingml/2006/main" name="千图网拥有20W+精美PPT模板 更多PPT模板下载至：www.58pic.com/office/ppt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123">
  <a:themeElements>
    <a:clrScheme name="答辩宝典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167A2"/>
      </a:accent1>
      <a:accent2>
        <a:srgbClr val="0F4D96"/>
      </a:accent2>
      <a:accent3>
        <a:srgbClr val="3491CA"/>
      </a:accent3>
      <a:accent4>
        <a:srgbClr val="1B9AF9"/>
      </a:accent4>
      <a:accent5>
        <a:srgbClr val="01A4E1"/>
      </a:accent5>
      <a:accent6>
        <a:srgbClr val="006EBE"/>
      </a:accent6>
      <a:hlink>
        <a:srgbClr val="4472C4"/>
      </a:hlink>
      <a:folHlink>
        <a:srgbClr val="BFBFBF"/>
      </a:folHlink>
    </a:clrScheme>
    <a:fontScheme name="wmzyb4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38100">
          <a:noFill/>
        </a:ln>
      </a:spPr>
      <a:bodyPr rtlCol="0" anchor="ctr"/>
      <a:lstStyle>
        <a:defPPr algn="ctr">
          <a:defRPr dirty="0" smtClean="0"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" cap="rnd">
          <a:solidFill>
            <a:schemeClr val="bg1">
              <a:lumMod val="75000"/>
            </a:schemeClr>
          </a:solidFill>
          <a:round/>
          <a:headEnd type="none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0000" tIns="46800" rIns="90000" bIns="46800" rtlCol="0" anchor="ctr" anchorCtr="0">
        <a:normAutofit/>
      </a:bodyPr>
      <a:lstStyle>
        <a:defPPr algn="ctr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答辩宝典">
    <a:dk1>
      <a:srgbClr val="000000"/>
    </a:dk1>
    <a:lt1>
      <a:srgbClr val="FFFFFF"/>
    </a:lt1>
    <a:dk2>
      <a:srgbClr val="768395"/>
    </a:dk2>
    <a:lt2>
      <a:srgbClr val="F0F0F0"/>
    </a:lt2>
    <a:accent1>
      <a:srgbClr val="0167A2"/>
    </a:accent1>
    <a:accent2>
      <a:srgbClr val="0F4D96"/>
    </a:accent2>
    <a:accent3>
      <a:srgbClr val="3491CA"/>
    </a:accent3>
    <a:accent4>
      <a:srgbClr val="1B9AF9"/>
    </a:accent4>
    <a:accent5>
      <a:srgbClr val="01A4E1"/>
    </a:accent5>
    <a:accent6>
      <a:srgbClr val="006EBE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1737</Words>
  <Application>Microsoft Office PowerPoint</Application>
  <PresentationFormat>宽屏</PresentationFormat>
  <Paragraphs>230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宋体</vt:lpstr>
      <vt:lpstr>微软雅黑</vt:lpstr>
      <vt:lpstr>站酷快乐体2016修订版</vt:lpstr>
      <vt:lpstr>Arial</vt:lpstr>
      <vt:lpstr>Calibri</vt:lpstr>
      <vt:lpstr>Consolas</vt:lpstr>
      <vt:lpstr>Wingdings</vt:lpstr>
      <vt:lpstr>千图网拥有20W+精美PPT模板 更多PPT模板下载至：www.58pic.com/office/ppt</vt:lpstr>
      <vt:lpstr> 123</vt:lpstr>
      <vt:lpstr>PowerPoint 演示文稿</vt:lpstr>
      <vt:lpstr>PowerPoint 演示文稿</vt:lpstr>
      <vt:lpstr>PowerPoint 演示文稿</vt:lpstr>
      <vt:lpstr>小组分工</vt:lpstr>
      <vt:lpstr>PowerPoint 演示文稿</vt:lpstr>
      <vt:lpstr>词法分析器</vt:lpstr>
      <vt:lpstr>词法分析器</vt:lpstr>
      <vt:lpstr>词法分析器</vt:lpstr>
      <vt:lpstr>词法分析</vt:lpstr>
      <vt:lpstr>PowerPoint 演示文稿</vt:lpstr>
      <vt:lpstr>语法分析器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词法分析器</vt:lpstr>
      <vt:lpstr>PowerPoint 演示文稿</vt:lpstr>
      <vt:lpstr>词法分析器</vt:lpstr>
      <vt:lpstr>PowerPoint 演示文稿</vt:lpstr>
      <vt:lpstr>实现内容</vt:lpstr>
      <vt:lpstr>算法内容——语法树数据结构定义</vt:lpstr>
      <vt:lpstr>算法内容——构建语法树</vt:lpstr>
      <vt:lpstr>算法内容——打印解析树</vt:lpstr>
      <vt:lpstr>PowerPoint 演示文稿</vt:lpstr>
      <vt:lpstr>测试用例输出</vt:lpstr>
      <vt:lpstr>测试用例输出</vt:lpstr>
      <vt:lpstr>测试用例输出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简约毕业答辩设计论文答辩PPT模板</dc:title>
  <dc:creator/>
  <cp:lastModifiedBy>Yuxi</cp:lastModifiedBy>
  <cp:revision>221</cp:revision>
  <dcterms:created xsi:type="dcterms:W3CDTF">2018-04-25T14:27:00Z</dcterms:created>
  <dcterms:modified xsi:type="dcterms:W3CDTF">2024-05-24T13:56:11Z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8</vt:lpwstr>
  </property>
  <property fmtid="{D5CDD505-2E9C-101B-9397-08002B2CF9AE}" pid="3" name="KSOProductBuildVer">
    <vt:lpwstr>2052-12.1.0.16929</vt:lpwstr>
  </property>
  <property fmtid="{D5CDD505-2E9C-101B-9397-08002B2CF9AE}" pid="4" name="ICV">
    <vt:lpwstr>198006B4C11F4C7DA5AB155C6439C1F5_12</vt:lpwstr>
  </property>
</Properties>
</file>