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0" r:id="rId2"/>
    <p:sldId id="256" r:id="rId3"/>
    <p:sldId id="262" r:id="rId4"/>
    <p:sldId id="257" r:id="rId5"/>
    <p:sldId id="259" r:id="rId6"/>
    <p:sldId id="263" r:id="rId7"/>
    <p:sldId id="264" r:id="rId8"/>
    <p:sldId id="265" r:id="rId9"/>
    <p:sldId id="266"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2F4AEB64-6286-4F32-A968-D270A7F43A2F}" type="datetimeFigureOut">
              <a:rPr lang="zh-CN" altLang="en-US" smtClean="0"/>
              <a:t>2025/1/1</a:t>
            </a:fld>
            <a:endParaRPr lang="zh-CN" alt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zh-CN" alt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9209081A-1BB6-4620-8C83-2EF1539CAE69}" type="slidenum">
              <a:rPr lang="zh-CN" altLang="en-US" smtClean="0"/>
              <a:t>‹#›</a:t>
            </a:fld>
            <a:endParaRPr lang="zh-CN" alt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899504351"/>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2F4AEB64-6286-4F32-A968-D270A7F43A2F}" type="datetimeFigureOut">
              <a:rPr lang="zh-CN" altLang="en-US" smtClean="0"/>
              <a:t>2025/1/1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209081A-1BB6-4620-8C83-2EF1539CAE69}" type="slidenum">
              <a:rPr lang="zh-CN" altLang="en-US" smtClean="0"/>
              <a:t>‹#›</a:t>
            </a:fld>
            <a:endParaRPr lang="zh-CN" altLang="en-US"/>
          </a:p>
        </p:txBody>
      </p:sp>
    </p:spTree>
    <p:extLst>
      <p:ext uri="{BB962C8B-B14F-4D97-AF65-F5344CB8AC3E}">
        <p14:creationId xmlns:p14="http://schemas.microsoft.com/office/powerpoint/2010/main" val="1117912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2F4AEB64-6286-4F32-A968-D270A7F43A2F}" type="datetimeFigureOut">
              <a:rPr lang="zh-CN" altLang="en-US" smtClean="0"/>
              <a:t>2025/1/1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209081A-1BB6-4620-8C83-2EF1539CAE69}" type="slidenum">
              <a:rPr lang="zh-CN" altLang="en-US" smtClean="0"/>
              <a:t>‹#›</a:t>
            </a:fld>
            <a:endParaRPr lang="zh-CN" altLang="en-US"/>
          </a:p>
        </p:txBody>
      </p:sp>
    </p:spTree>
    <p:extLst>
      <p:ext uri="{BB962C8B-B14F-4D97-AF65-F5344CB8AC3E}">
        <p14:creationId xmlns:p14="http://schemas.microsoft.com/office/powerpoint/2010/main" val="6857491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2F4AEB64-6286-4F32-A968-D270A7F43A2F}" type="datetimeFigureOut">
              <a:rPr lang="zh-CN" altLang="en-US" smtClean="0"/>
              <a:t>2025/1/1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209081A-1BB6-4620-8C83-2EF1539CAE69}" type="slidenum">
              <a:rPr lang="zh-CN" altLang="en-US" smtClean="0"/>
              <a:t>‹#›</a:t>
            </a:fld>
            <a:endParaRPr lang="zh-CN" altLang="en-US"/>
          </a:p>
        </p:txBody>
      </p:sp>
    </p:spTree>
    <p:extLst>
      <p:ext uri="{BB962C8B-B14F-4D97-AF65-F5344CB8AC3E}">
        <p14:creationId xmlns:p14="http://schemas.microsoft.com/office/powerpoint/2010/main" val="20813599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zh-CN" altLang="en-US"/>
              <a:t>单击此处编辑母版标题样式</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2F4AEB64-6286-4F32-A968-D270A7F43A2F}" type="datetimeFigureOut">
              <a:rPr lang="zh-CN" altLang="en-US" smtClean="0"/>
              <a:t>2025/1/1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209081A-1BB6-4620-8C83-2EF1539CAE69}" type="slidenum">
              <a:rPr lang="zh-CN" altLang="en-US" smtClean="0"/>
              <a:t>‹#›</a:t>
            </a:fld>
            <a:endParaRPr lang="zh-CN" alt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4314506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2F4AEB64-6286-4F32-A968-D270A7F43A2F}" type="datetimeFigureOut">
              <a:rPr lang="zh-CN" altLang="en-US" smtClean="0"/>
              <a:t>2025/1/1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209081A-1BB6-4620-8C83-2EF1539CAE69}" type="slidenum">
              <a:rPr lang="zh-CN" altLang="en-US" smtClean="0"/>
              <a:t>‹#›</a:t>
            </a:fld>
            <a:endParaRPr lang="zh-CN" altLang="en-US"/>
          </a:p>
        </p:txBody>
      </p:sp>
    </p:spTree>
    <p:extLst>
      <p:ext uri="{BB962C8B-B14F-4D97-AF65-F5344CB8AC3E}">
        <p14:creationId xmlns:p14="http://schemas.microsoft.com/office/powerpoint/2010/main" val="41868359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zh-CN" altLang="en-US"/>
              <a:t>单击此处编辑母版文本样式</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2F4AEB64-6286-4F32-A968-D270A7F43A2F}" type="datetimeFigureOut">
              <a:rPr lang="zh-CN" altLang="en-US" smtClean="0"/>
              <a:t>2025/1/1</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9209081A-1BB6-4620-8C83-2EF1539CAE69}" type="slidenum">
              <a:rPr lang="zh-CN" altLang="en-US" smtClean="0"/>
              <a:t>‹#›</a:t>
            </a:fld>
            <a:endParaRPr lang="zh-CN" altLang="en-US"/>
          </a:p>
        </p:txBody>
      </p:sp>
    </p:spTree>
    <p:extLst>
      <p:ext uri="{BB962C8B-B14F-4D97-AF65-F5344CB8AC3E}">
        <p14:creationId xmlns:p14="http://schemas.microsoft.com/office/powerpoint/2010/main" val="21433134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2F4AEB64-6286-4F32-A968-D270A7F43A2F}" type="datetimeFigureOut">
              <a:rPr lang="zh-CN" altLang="en-US" smtClean="0"/>
              <a:t>2025/1/1</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9209081A-1BB6-4620-8C83-2EF1539CAE69}" type="slidenum">
              <a:rPr lang="zh-CN" altLang="en-US" smtClean="0"/>
              <a:t>‹#›</a:t>
            </a:fld>
            <a:endParaRPr lang="zh-CN" altLang="en-US"/>
          </a:p>
        </p:txBody>
      </p:sp>
    </p:spTree>
    <p:extLst>
      <p:ext uri="{BB962C8B-B14F-4D97-AF65-F5344CB8AC3E}">
        <p14:creationId xmlns:p14="http://schemas.microsoft.com/office/powerpoint/2010/main" val="21918936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F4AEB64-6286-4F32-A968-D270A7F43A2F}" type="datetimeFigureOut">
              <a:rPr lang="zh-CN" altLang="en-US" smtClean="0"/>
              <a:t>2025/1/1</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9209081A-1BB6-4620-8C83-2EF1539CAE69}" type="slidenum">
              <a:rPr lang="zh-CN" altLang="en-US" smtClean="0"/>
              <a:t>‹#›</a:t>
            </a:fld>
            <a:endParaRPr lang="zh-CN" altLang="en-US"/>
          </a:p>
        </p:txBody>
      </p:sp>
    </p:spTree>
    <p:extLst>
      <p:ext uri="{BB962C8B-B14F-4D97-AF65-F5344CB8AC3E}">
        <p14:creationId xmlns:p14="http://schemas.microsoft.com/office/powerpoint/2010/main" val="9528573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zh-CN" altLang="en-US"/>
              <a:t>单击此处编辑母版标题样式</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2F4AEB64-6286-4F32-A968-D270A7F43A2F}" type="datetimeFigureOut">
              <a:rPr lang="zh-CN" altLang="en-US" smtClean="0"/>
              <a:t>2025/1/1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209081A-1BB6-4620-8C83-2EF1539CAE69}" type="slidenum">
              <a:rPr lang="zh-CN" altLang="en-US" smtClean="0"/>
              <a:t>‹#›</a:t>
            </a:fld>
            <a:endParaRPr lang="zh-CN" altLang="en-US"/>
          </a:p>
        </p:txBody>
      </p:sp>
    </p:spTree>
    <p:extLst>
      <p:ext uri="{BB962C8B-B14F-4D97-AF65-F5344CB8AC3E}">
        <p14:creationId xmlns:p14="http://schemas.microsoft.com/office/powerpoint/2010/main" val="22037610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2F4AEB64-6286-4F32-A968-D270A7F43A2F}" type="datetimeFigureOut">
              <a:rPr lang="zh-CN" altLang="en-US" smtClean="0"/>
              <a:t>2025/1/1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209081A-1BB6-4620-8C83-2EF1539CAE69}" type="slidenum">
              <a:rPr lang="zh-CN" altLang="en-US" smtClean="0"/>
              <a:t>‹#›</a:t>
            </a:fld>
            <a:endParaRPr lang="zh-CN" altLang="en-US"/>
          </a:p>
        </p:txBody>
      </p:sp>
    </p:spTree>
    <p:extLst>
      <p:ext uri="{BB962C8B-B14F-4D97-AF65-F5344CB8AC3E}">
        <p14:creationId xmlns:p14="http://schemas.microsoft.com/office/powerpoint/2010/main" val="18909498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2F4AEB64-6286-4F32-A968-D270A7F43A2F}" type="datetimeFigureOut">
              <a:rPr lang="zh-CN" altLang="en-US" smtClean="0"/>
              <a:t>2025/1/1</a:t>
            </a:fld>
            <a:endParaRPr lang="zh-CN" altLang="en-U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zh-CN" altLang="en-US"/>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9209081A-1BB6-4620-8C83-2EF1539CAE69}" type="slidenum">
              <a:rPr lang="zh-CN" altLang="en-US" smtClean="0"/>
              <a:t>‹#›</a:t>
            </a:fld>
            <a:endParaRPr lang="zh-CN" altLang="en-US"/>
          </a:p>
        </p:txBody>
      </p:sp>
    </p:spTree>
    <p:extLst>
      <p:ext uri="{BB962C8B-B14F-4D97-AF65-F5344CB8AC3E}">
        <p14:creationId xmlns:p14="http://schemas.microsoft.com/office/powerpoint/2010/main" val="76125774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F67050-10AB-CE08-979C-80B85467B445}"/>
              </a:ext>
            </a:extLst>
          </p:cNvPr>
          <p:cNvSpPr>
            <a:spLocks noGrp="1"/>
          </p:cNvSpPr>
          <p:nvPr>
            <p:ph type="ctrTitle"/>
          </p:nvPr>
        </p:nvSpPr>
        <p:spPr>
          <a:xfrm>
            <a:off x="799757" y="-248854"/>
            <a:ext cx="9418320" cy="4041648"/>
          </a:xfrm>
        </p:spPr>
        <p:txBody>
          <a:bodyPr>
            <a:normAutofit/>
          </a:bodyPr>
          <a:lstStyle/>
          <a:p>
            <a:r>
              <a:rPr lang="en-US" altLang="zh-CN" sz="8800" dirty="0"/>
              <a:t>New Window Project</a:t>
            </a:r>
            <a:endParaRPr lang="zh-CN" altLang="en-US" sz="8800" dirty="0"/>
          </a:p>
        </p:txBody>
      </p:sp>
      <p:sp>
        <p:nvSpPr>
          <p:cNvPr id="3" name="副标题 2">
            <a:extLst>
              <a:ext uri="{FF2B5EF4-FFF2-40B4-BE49-F238E27FC236}">
                <a16:creationId xmlns:a16="http://schemas.microsoft.com/office/drawing/2014/main" id="{DBE960C1-4B0F-8546-A619-7046366325ED}"/>
              </a:ext>
            </a:extLst>
          </p:cNvPr>
          <p:cNvSpPr>
            <a:spLocks noGrp="1"/>
          </p:cNvSpPr>
          <p:nvPr>
            <p:ph type="subTitle" idx="1"/>
          </p:nvPr>
        </p:nvSpPr>
        <p:spPr>
          <a:xfrm>
            <a:off x="966904" y="3915697"/>
            <a:ext cx="9418320" cy="1691640"/>
          </a:xfrm>
        </p:spPr>
        <p:txBody>
          <a:bodyPr/>
          <a:lstStyle/>
          <a:p>
            <a:r>
              <a:rPr lang="en-US" altLang="zh-CN" dirty="0"/>
              <a:t>Thomas Yu</a:t>
            </a:r>
            <a:endParaRPr lang="zh-CN" altLang="en-US" dirty="0"/>
          </a:p>
        </p:txBody>
      </p:sp>
    </p:spTree>
    <p:extLst>
      <p:ext uri="{BB962C8B-B14F-4D97-AF65-F5344CB8AC3E}">
        <p14:creationId xmlns:p14="http://schemas.microsoft.com/office/powerpoint/2010/main" val="9159147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CCF142-6760-8A22-4137-614DF52CB002}"/>
              </a:ext>
            </a:extLst>
          </p:cNvPr>
          <p:cNvSpPr>
            <a:spLocks noGrp="1"/>
          </p:cNvSpPr>
          <p:nvPr>
            <p:ph type="ctrTitle"/>
          </p:nvPr>
        </p:nvSpPr>
        <p:spPr>
          <a:xfrm>
            <a:off x="452284" y="98323"/>
            <a:ext cx="11739716" cy="932196"/>
          </a:xfrm>
        </p:spPr>
        <p:txBody>
          <a:bodyPr>
            <a:normAutofit/>
          </a:bodyPr>
          <a:lstStyle/>
          <a:p>
            <a:r>
              <a:rPr lang="en-US" altLang="zh-CN" sz="6000" dirty="0"/>
              <a:t>Phase Change Material(PCM)</a:t>
            </a:r>
            <a:endParaRPr lang="zh-CN" altLang="en-US" sz="6000" dirty="0"/>
          </a:p>
        </p:txBody>
      </p:sp>
      <p:sp>
        <p:nvSpPr>
          <p:cNvPr id="3" name="副标题 2">
            <a:extLst>
              <a:ext uri="{FF2B5EF4-FFF2-40B4-BE49-F238E27FC236}">
                <a16:creationId xmlns:a16="http://schemas.microsoft.com/office/drawing/2014/main" id="{C4AACFA4-9C00-D0AC-7EE4-EA1F03D2FE27}"/>
              </a:ext>
            </a:extLst>
          </p:cNvPr>
          <p:cNvSpPr>
            <a:spLocks noGrp="1"/>
          </p:cNvSpPr>
          <p:nvPr>
            <p:ph type="subTitle" idx="1"/>
          </p:nvPr>
        </p:nvSpPr>
        <p:spPr>
          <a:xfrm>
            <a:off x="452284" y="1148505"/>
            <a:ext cx="9418320" cy="5527597"/>
          </a:xfrm>
        </p:spPr>
        <p:txBody>
          <a:bodyPr>
            <a:normAutofit/>
          </a:bodyPr>
          <a:lstStyle/>
          <a:p>
            <a:r>
              <a:rPr lang="en-US" altLang="zh-CN" sz="2800" b="1" i="1" dirty="0"/>
              <a:t>What is P C M?</a:t>
            </a:r>
          </a:p>
          <a:p>
            <a:r>
              <a:rPr lang="en-US" altLang="zh-CN" dirty="0"/>
              <a:t>A </a:t>
            </a:r>
            <a:r>
              <a:rPr lang="en-US" altLang="zh-CN" b="1" dirty="0"/>
              <a:t>Phase Change Material</a:t>
            </a:r>
            <a:r>
              <a:rPr lang="en-US" altLang="zh-CN" dirty="0"/>
              <a:t> (PCM) is a substance that absorbs or releases a significant amount of latent heat when it changes its physical state, typically between solid and liquid phases. This change in phase occurs at a specific temperature, making PCMs useful for thermal energy storage and temperature regulation.</a:t>
            </a:r>
          </a:p>
          <a:p>
            <a:r>
              <a:rPr lang="en-US" altLang="zh-CN" dirty="0"/>
              <a:t>The advantages</a:t>
            </a:r>
          </a:p>
          <a:p>
            <a:r>
              <a:rPr lang="en-US" altLang="zh-CN" dirty="0" err="1"/>
              <a:t>Parraffin</a:t>
            </a:r>
            <a:r>
              <a:rPr lang="en-US" altLang="zh-CN" dirty="0"/>
              <a:t> wax is cost-effective.</a:t>
            </a:r>
          </a:p>
          <a:p>
            <a:r>
              <a:rPr lang="en-US" altLang="zh-CN" dirty="0"/>
              <a:t>Its melting point (46</a:t>
            </a:r>
            <a:r>
              <a:rPr lang="zh-CN" altLang="en-US" dirty="0"/>
              <a:t>℃</a:t>
            </a:r>
            <a:r>
              <a:rPr lang="en-US" altLang="zh-CN" dirty="0"/>
              <a:t>-68</a:t>
            </a:r>
            <a:r>
              <a:rPr lang="zh-CN" altLang="en-US" dirty="0"/>
              <a:t>℃</a:t>
            </a:r>
            <a:r>
              <a:rPr lang="en-US" altLang="zh-CN" dirty="0"/>
              <a:t>)meets our demand.</a:t>
            </a:r>
          </a:p>
          <a:p>
            <a:r>
              <a:rPr lang="en-US" altLang="zh-CN" dirty="0"/>
              <a:t>It is Chemically stable. This means that paraffin wax is not prone to degradation during multiple thermal cycles and is able to maintain its heat storage properties.</a:t>
            </a:r>
          </a:p>
          <a:p>
            <a:endParaRPr lang="en-US" altLang="zh-CN" dirty="0"/>
          </a:p>
          <a:p>
            <a:endParaRPr lang="en-US" altLang="zh-CN" dirty="0"/>
          </a:p>
          <a:p>
            <a:endParaRPr lang="en-US" altLang="zh-CN" dirty="0"/>
          </a:p>
          <a:p>
            <a:endParaRPr lang="zh-CN" altLang="en-US" dirty="0"/>
          </a:p>
        </p:txBody>
      </p:sp>
      <p:pic>
        <p:nvPicPr>
          <p:cNvPr id="1026" name="Picture 2" descr="京东中采云-店铺商详页">
            <a:extLst>
              <a:ext uri="{FF2B5EF4-FFF2-40B4-BE49-F238E27FC236}">
                <a16:creationId xmlns:a16="http://schemas.microsoft.com/office/drawing/2014/main" id="{35051395-EBA1-9B95-831D-7CD2CF9EF70B}"/>
              </a:ext>
            </a:extLst>
          </p:cNvPr>
          <p:cNvPicPr>
            <a:picLocks noChangeAspect="1" noChangeArrowheads="1"/>
          </p:cNvPicPr>
          <p:nvPr/>
        </p:nvPicPr>
        <p:blipFill rotWithShape="1">
          <a:blip r:embed="rId2">
            <a:clrChange>
              <a:clrFrom>
                <a:srgbClr val="000000">
                  <a:alpha val="0"/>
                </a:srgbClr>
              </a:clrFrom>
              <a:clrTo>
                <a:srgbClr val="000000">
                  <a:alpha val="0"/>
                </a:srgbClr>
              </a:clrTo>
            </a:clrChange>
            <a:extLst>
              <a:ext uri="{BEBA8EAE-BF5A-486C-A8C5-ECC9F3942E4B}">
                <a14:imgProps xmlns:a14="http://schemas.microsoft.com/office/drawing/2010/main">
                  <a14:imgLayer r:embed="rId3">
                    <a14:imgEffect>
                      <a14:backgroundRemoval t="1625" b="97250" l="10000" r="90000">
                        <a14:foregroundMark x1="48750" y1="15625" x2="48750" y2="15625"/>
                        <a14:foregroundMark x1="49750" y1="16250" x2="49625" y2="16625"/>
                        <a14:foregroundMark x1="51000" y1="5250" x2="51000" y2="5250"/>
                        <a14:foregroundMark x1="48375" y1="10750" x2="48375" y2="10750"/>
                        <a14:foregroundMark x1="51125" y1="13250" x2="51125" y2="13250"/>
                        <a14:foregroundMark x1="53000" y1="18750" x2="53000" y2="18750"/>
                        <a14:foregroundMark x1="55000" y1="21875" x2="55000" y2="21875"/>
                        <a14:foregroundMark x1="50000" y1="1625" x2="50000" y2="1625"/>
                        <a14:foregroundMark x1="50875" y1="91625" x2="50875" y2="91625"/>
                        <a14:foregroundMark x1="49250" y1="97250" x2="49250" y2="97250"/>
                      </a14:backgroundRemoval>
                    </a14:imgEffect>
                  </a14:imgLayer>
                </a14:imgProps>
              </a:ext>
              <a:ext uri="{28A0092B-C50C-407E-A947-70E740481C1C}">
                <a14:useLocalDpi xmlns:a14="http://schemas.microsoft.com/office/drawing/2010/main" val="0"/>
              </a:ext>
            </a:extLst>
          </a:blip>
          <a:srcRect l="25415" r="26301"/>
          <a:stretch/>
        </p:blipFill>
        <p:spPr bwMode="auto">
          <a:xfrm>
            <a:off x="10157551" y="1624975"/>
            <a:ext cx="1582165" cy="327682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石蠟- 維基百科，自由的百科全書">
            <a:extLst>
              <a:ext uri="{FF2B5EF4-FFF2-40B4-BE49-F238E27FC236}">
                <a16:creationId xmlns:a16="http://schemas.microsoft.com/office/drawing/2014/main" id="{4C1E839F-6AE8-8830-1FAE-27824E1214A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4170" y="3263388"/>
            <a:ext cx="2381250" cy="1924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57941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ED7286-5BB5-C0CD-821D-0D5A6416FA2E}"/>
              </a:ext>
            </a:extLst>
          </p:cNvPr>
          <p:cNvSpPr>
            <a:spLocks noGrp="1"/>
          </p:cNvSpPr>
          <p:nvPr>
            <p:ph type="ctrTitle"/>
          </p:nvPr>
        </p:nvSpPr>
        <p:spPr>
          <a:xfrm>
            <a:off x="681769" y="0"/>
            <a:ext cx="9418320" cy="1192161"/>
          </a:xfrm>
        </p:spPr>
        <p:txBody>
          <a:bodyPr/>
          <a:lstStyle/>
          <a:p>
            <a:r>
              <a:rPr lang="en-US" altLang="zh-CN" dirty="0"/>
              <a:t>More info of PCM</a:t>
            </a:r>
            <a:endParaRPr lang="zh-CN" altLang="en-US" dirty="0"/>
          </a:p>
        </p:txBody>
      </p:sp>
      <p:sp>
        <p:nvSpPr>
          <p:cNvPr id="3" name="副标题 2">
            <a:extLst>
              <a:ext uri="{FF2B5EF4-FFF2-40B4-BE49-F238E27FC236}">
                <a16:creationId xmlns:a16="http://schemas.microsoft.com/office/drawing/2014/main" id="{EABDF848-933C-28CB-23AA-6C4ADFD576EC}"/>
              </a:ext>
            </a:extLst>
          </p:cNvPr>
          <p:cNvSpPr>
            <a:spLocks noGrp="1"/>
          </p:cNvSpPr>
          <p:nvPr>
            <p:ph type="subTitle" idx="1"/>
          </p:nvPr>
        </p:nvSpPr>
        <p:spPr>
          <a:xfrm>
            <a:off x="681769" y="1192161"/>
            <a:ext cx="11215264" cy="5542936"/>
          </a:xfrm>
        </p:spPr>
        <p:txBody>
          <a:bodyPr>
            <a:normAutofit/>
          </a:bodyPr>
          <a:lstStyle/>
          <a:p>
            <a:r>
              <a:rPr lang="en-US" altLang="zh-CN" sz="1800" dirty="0"/>
              <a:t>However, I found that the heat conductivity of pure </a:t>
            </a:r>
            <a:r>
              <a:rPr lang="en-US" altLang="zh-CN" sz="1800" dirty="0" err="1"/>
              <a:t>Parraffin</a:t>
            </a:r>
            <a:r>
              <a:rPr lang="en-US" altLang="zh-CN" sz="1800" dirty="0"/>
              <a:t> wax is low(0.2-0.5W/</a:t>
            </a:r>
            <a:r>
              <a:rPr lang="en-US" altLang="zh-CN" sz="1800" dirty="0" err="1"/>
              <a:t>mk</a:t>
            </a:r>
            <a:r>
              <a:rPr lang="en-US" altLang="zh-CN" sz="1800" dirty="0"/>
              <a:t>). Heat conductivity determines the rate at which heat is transferred through a material per unit time and per unit area.</a:t>
            </a:r>
            <a:r>
              <a:rPr lang="en-GB" altLang="zh-CN" sz="1800" dirty="0"/>
              <a:t> (Q=</a:t>
            </a:r>
            <a:r>
              <a:rPr lang="en-GB" altLang="zh-CN" sz="1800" dirty="0" err="1"/>
              <a:t>k⋅A</a:t>
            </a:r>
            <a:r>
              <a:rPr lang="en-GB" altLang="zh-CN" sz="1800" dirty="0"/>
              <a:t>⋅</a:t>
            </a:r>
            <a:r>
              <a:rPr lang="el-GR" altLang="zh-CN" sz="1800" dirty="0"/>
              <a:t>Δ</a:t>
            </a:r>
            <a:r>
              <a:rPr lang="en-GB" altLang="zh-CN" sz="1800" dirty="0"/>
              <a:t>T​/d)</a:t>
            </a:r>
            <a:endParaRPr lang="en-US" altLang="zh-CN" sz="1800" dirty="0"/>
          </a:p>
          <a:p>
            <a:pPr marR="0" lvl="0" defTabSz="914400" fontAlgn="base">
              <a:lnSpc>
                <a:spcPct val="95000"/>
              </a:lnSpc>
              <a:spcBef>
                <a:spcPts val="1400"/>
              </a:spcBef>
              <a:spcAft>
                <a:spcPts val="200"/>
              </a:spcAft>
              <a:buClr>
                <a:schemeClr val="accent1"/>
              </a:buClr>
              <a:buSzPct val="80000"/>
              <a:tabLst/>
            </a:pPr>
            <a:r>
              <a:rPr lang="en-US" altLang="zh-CN" sz="1800" dirty="0"/>
              <a:t> The higher the thermal conductivity, the stronger the ability of the material to transfer heat. </a:t>
            </a:r>
            <a:r>
              <a:rPr lang="zh-CN" altLang="zh-CN" sz="1800" dirty="0"/>
              <a:t>To improve the thermal conductivity of paraffin, high thermal conductivity materials such as metals, graphite</a:t>
            </a:r>
            <a:r>
              <a:rPr lang="en-US" altLang="zh-CN" sz="1800" dirty="0"/>
              <a:t>(</a:t>
            </a:r>
            <a:r>
              <a:rPr lang="zh-CN" altLang="en-US" sz="1800" dirty="0"/>
              <a:t>石墨</a:t>
            </a:r>
            <a:r>
              <a:rPr lang="en-US" altLang="zh-CN" sz="1800" dirty="0"/>
              <a:t>)</a:t>
            </a:r>
            <a:r>
              <a:rPr lang="zh-CN" altLang="zh-CN" sz="1800" dirty="0"/>
              <a:t>, and carbon materials are added to paraffin to form composite materials.</a:t>
            </a:r>
            <a:endParaRPr lang="en-US" altLang="zh-CN" sz="1800" dirty="0"/>
          </a:p>
          <a:p>
            <a:pPr marR="0" lvl="0" defTabSz="914400" fontAlgn="base">
              <a:lnSpc>
                <a:spcPct val="95000"/>
              </a:lnSpc>
              <a:spcBef>
                <a:spcPts val="1400"/>
              </a:spcBef>
              <a:spcAft>
                <a:spcPts val="200"/>
              </a:spcAft>
              <a:buClr>
                <a:schemeClr val="accent1"/>
              </a:buClr>
              <a:buSzPct val="80000"/>
              <a:tabLst/>
            </a:pPr>
            <a:r>
              <a:rPr lang="zh-CN" altLang="zh-CN" sz="1800" dirty="0"/>
              <a:t> This allows the composite material to provide higher thermal conductivity through the conductive materials, thereby accelerating the absorption and release of heat.</a:t>
            </a:r>
            <a:r>
              <a:rPr lang="en-US" altLang="zh-CN" sz="1800" dirty="0"/>
              <a:t> </a:t>
            </a:r>
            <a:r>
              <a:rPr lang="zh-CN" altLang="zh-CN" sz="1800" dirty="0"/>
              <a:t>By composite, not only is the thermal conductivity of paraffin improved, but the other advantages of paraffin are also maintained.</a:t>
            </a:r>
            <a:endParaRPr lang="en-US" altLang="zh-CN" sz="1800" dirty="0"/>
          </a:p>
          <a:p>
            <a:pPr marR="0" lvl="0" defTabSz="914400" fontAlgn="base">
              <a:lnSpc>
                <a:spcPct val="95000"/>
              </a:lnSpc>
              <a:spcBef>
                <a:spcPts val="1400"/>
              </a:spcBef>
              <a:spcAft>
                <a:spcPts val="200"/>
              </a:spcAft>
              <a:buClr>
                <a:schemeClr val="accent1"/>
              </a:buClr>
              <a:buSzPct val="80000"/>
              <a:tabLst/>
            </a:pPr>
            <a:endParaRPr lang="en-US" altLang="zh-CN" sz="1800" dirty="0"/>
          </a:p>
          <a:p>
            <a:pPr marR="0" lvl="0" defTabSz="914400" fontAlgn="base">
              <a:lnSpc>
                <a:spcPct val="95000"/>
              </a:lnSpc>
              <a:spcBef>
                <a:spcPts val="1400"/>
              </a:spcBef>
              <a:spcAft>
                <a:spcPts val="200"/>
              </a:spcAft>
              <a:buClr>
                <a:schemeClr val="accent1"/>
              </a:buClr>
              <a:buSzPct val="80000"/>
              <a:tabLst/>
            </a:pPr>
            <a:r>
              <a:rPr lang="en-US" altLang="zh-CN" sz="1800" dirty="0"/>
              <a:t>After mixing with graphite, the Heat conductivity increased to </a:t>
            </a:r>
            <a:r>
              <a:rPr lang="en-GB" altLang="zh-CN" sz="1800" b="1" dirty="0"/>
              <a:t>1.5–5 W/</a:t>
            </a:r>
            <a:r>
              <a:rPr lang="en-GB" altLang="zh-CN" sz="1800" b="1" dirty="0" err="1"/>
              <a:t>m·K</a:t>
            </a:r>
            <a:r>
              <a:rPr lang="en-GB" altLang="zh-CN" sz="1800" b="1" dirty="0"/>
              <a:t> .</a:t>
            </a:r>
            <a:r>
              <a:rPr lang="en-GB" altLang="zh-CN" sz="1800" dirty="0"/>
              <a:t> </a:t>
            </a:r>
          </a:p>
          <a:p>
            <a:pPr marR="0" lvl="0" defTabSz="914400" fontAlgn="base">
              <a:lnSpc>
                <a:spcPct val="95000"/>
              </a:lnSpc>
              <a:spcBef>
                <a:spcPts val="1400"/>
              </a:spcBef>
              <a:spcAft>
                <a:spcPts val="200"/>
              </a:spcAft>
              <a:buClr>
                <a:schemeClr val="accent1"/>
              </a:buClr>
              <a:buSzPct val="80000"/>
              <a:tabLst/>
            </a:pPr>
            <a:r>
              <a:rPr lang="en-US" altLang="zh-CN" sz="1800" dirty="0"/>
              <a:t>Of course, the cost is the first thing to consider.  Graphite:10CNY/500g </a:t>
            </a:r>
          </a:p>
          <a:p>
            <a:pPr marR="0" lvl="0" defTabSz="914400" fontAlgn="base">
              <a:lnSpc>
                <a:spcPct val="95000"/>
              </a:lnSpc>
              <a:spcBef>
                <a:spcPts val="1400"/>
              </a:spcBef>
              <a:spcAft>
                <a:spcPts val="200"/>
              </a:spcAft>
              <a:buClr>
                <a:schemeClr val="accent1"/>
              </a:buClr>
              <a:buSzPct val="80000"/>
              <a:tabLst/>
            </a:pPr>
            <a:r>
              <a:rPr lang="en-US" altLang="zh-CN" sz="1800" dirty="0"/>
              <a:t>With 5%-10% of Graphite and  90%-95% of wax.</a:t>
            </a:r>
            <a:endParaRPr lang="zh-CN" altLang="zh-CN" sz="1800" dirty="0"/>
          </a:p>
          <a:p>
            <a:endParaRPr lang="en-US" altLang="zh-CN" sz="1800" dirty="0"/>
          </a:p>
          <a:p>
            <a:endParaRPr lang="en-US" altLang="zh-CN" sz="1800" dirty="0"/>
          </a:p>
          <a:p>
            <a:endParaRPr lang="zh-CN" altLang="en-US" sz="1800" dirty="0"/>
          </a:p>
        </p:txBody>
      </p:sp>
    </p:spTree>
    <p:extLst>
      <p:ext uri="{BB962C8B-B14F-4D97-AF65-F5344CB8AC3E}">
        <p14:creationId xmlns:p14="http://schemas.microsoft.com/office/powerpoint/2010/main" val="24708112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146E9F-4205-C5A8-EB16-3D54D7F03FF0}"/>
              </a:ext>
            </a:extLst>
          </p:cNvPr>
          <p:cNvSpPr>
            <a:spLocks noGrp="1"/>
          </p:cNvSpPr>
          <p:nvPr>
            <p:ph type="ctrTitle"/>
          </p:nvPr>
        </p:nvSpPr>
        <p:spPr>
          <a:xfrm>
            <a:off x="535858" y="0"/>
            <a:ext cx="11434916" cy="1231490"/>
          </a:xfrm>
        </p:spPr>
        <p:txBody>
          <a:bodyPr>
            <a:normAutofit/>
          </a:bodyPr>
          <a:lstStyle/>
          <a:p>
            <a:r>
              <a:rPr lang="en-US" altLang="zh-CN" sz="6600" dirty="0"/>
              <a:t>Thermoelectric cooler(TEC)</a:t>
            </a:r>
            <a:endParaRPr lang="zh-CN" altLang="en-US" sz="6600" dirty="0"/>
          </a:p>
        </p:txBody>
      </p:sp>
      <p:sp>
        <p:nvSpPr>
          <p:cNvPr id="3" name="副标题 2">
            <a:extLst>
              <a:ext uri="{FF2B5EF4-FFF2-40B4-BE49-F238E27FC236}">
                <a16:creationId xmlns:a16="http://schemas.microsoft.com/office/drawing/2014/main" id="{FB1A80FD-4232-7359-853A-92F8996E512A}"/>
              </a:ext>
            </a:extLst>
          </p:cNvPr>
          <p:cNvSpPr>
            <a:spLocks noGrp="1"/>
          </p:cNvSpPr>
          <p:nvPr>
            <p:ph type="subTitle" idx="1"/>
          </p:nvPr>
        </p:nvSpPr>
        <p:spPr>
          <a:xfrm>
            <a:off x="535858" y="1231489"/>
            <a:ext cx="6543368" cy="5356123"/>
          </a:xfrm>
        </p:spPr>
        <p:txBody>
          <a:bodyPr>
            <a:normAutofit lnSpcReduction="10000"/>
          </a:bodyPr>
          <a:lstStyle/>
          <a:p>
            <a:r>
              <a:rPr lang="en-US" altLang="zh-CN" sz="1800" dirty="0"/>
              <a:t>TEC is indispensable in our project. In summer, the cold side is placed inside so that it absorb the heat in the room and transfer it into PCM, then the load of the AC system can be declined. No more extra energy is required because it is powered by PV cells. In winter, by reversing the direction of the current, the thermoelectric cooler (TEC) can switch the roles of the hot and cold sides. This reversal mechanism enables the TEC system to provide both heating and cooling capabilities, making it a versatile and energy-efficient solution for maintaining indoor comfort year-round.</a:t>
            </a:r>
          </a:p>
          <a:p>
            <a:r>
              <a:rPr lang="en-US" altLang="zh-CN" sz="1800" dirty="0"/>
              <a:t>If the thermoelectric cooler (TEC) is not properly managed in terms of </a:t>
            </a:r>
            <a:r>
              <a:rPr lang="en-US" altLang="zh-CN" sz="1800" b="1" dirty="0"/>
              <a:t>heat dissipation</a:t>
            </a:r>
            <a:r>
              <a:rPr lang="en-US" altLang="zh-CN" sz="1800" dirty="0"/>
              <a:t>, it can easily overheat and get damaged. The heat dissipation of the hot side is critical to the TEC's performance and longevity. So I think the heat conductivity of PCM is essential. And we must examine whether TEC can still work in extreme cases. I am wondering whether the TEC is always turned on. Or can we install a micro-temperature sensor inside to ensure TEC’s longevity?(This may cost more money)</a:t>
            </a:r>
          </a:p>
        </p:txBody>
      </p:sp>
      <p:pic>
        <p:nvPicPr>
          <p:cNvPr id="3074" name="Picture 2" descr="氧化铝陶瓷基板在热电冷却器中工作原理-PCB设计技术_深圳博锐电路科技有限公司">
            <a:extLst>
              <a:ext uri="{FF2B5EF4-FFF2-40B4-BE49-F238E27FC236}">
                <a16:creationId xmlns:a16="http://schemas.microsoft.com/office/drawing/2014/main" id="{9C121831-9EAD-69DE-026C-D9EC58528D9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2330" t="9066" b="5056"/>
          <a:stretch/>
        </p:blipFill>
        <p:spPr bwMode="auto">
          <a:xfrm>
            <a:off x="7232887" y="2124751"/>
            <a:ext cx="4584226" cy="2608498"/>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25297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a:extLst>
              <a:ext uri="{FF2B5EF4-FFF2-40B4-BE49-F238E27FC236}">
                <a16:creationId xmlns:a16="http://schemas.microsoft.com/office/drawing/2014/main" id="{4CC325A4-C05C-9CF8-594E-996CE0760BE4}"/>
              </a:ext>
            </a:extLst>
          </p:cNvPr>
          <p:cNvSpPr>
            <a:spLocks noGrp="1"/>
          </p:cNvSpPr>
          <p:nvPr>
            <p:ph type="subTitle" idx="1"/>
          </p:nvPr>
        </p:nvSpPr>
        <p:spPr>
          <a:xfrm>
            <a:off x="721097" y="326922"/>
            <a:ext cx="11057947" cy="5621593"/>
          </a:xfrm>
        </p:spPr>
        <p:txBody>
          <a:bodyPr/>
          <a:lstStyle/>
          <a:p>
            <a:r>
              <a:rPr lang="en-US" altLang="zh-CN" dirty="0"/>
              <a:t>After a simple search on the Internet, I found that installing a temperature sensor and controller may cost around 100 CNY for each window. However, these devices might break down under high temperatures. A common solution to this issue is to limit the power supplied to the TEC, allowing it to operate consistently. The optimal power level for the TEC can be determined through lab testing.</a:t>
            </a:r>
          </a:p>
          <a:p>
            <a:r>
              <a:rPr lang="en-US" altLang="zh-CN" dirty="0"/>
              <a:t>Then, I begin to wonder how can we switch the direction of current? Luckily, There’s a simple way: using polarity-reversing switch. The electricity generated by PV cells is direct current(DC). So, By incorporating a polarity-reversing switch, we can easily reverse the direction of current flowing through the thermoelectric cooler (TEC). This method is cost-effective, easy to implement, and ensures reliable operation in the system.</a:t>
            </a:r>
          </a:p>
        </p:txBody>
      </p:sp>
      <p:pic>
        <p:nvPicPr>
          <p:cNvPr id="5" name="图片 4">
            <a:extLst>
              <a:ext uri="{FF2B5EF4-FFF2-40B4-BE49-F238E27FC236}">
                <a16:creationId xmlns:a16="http://schemas.microsoft.com/office/drawing/2014/main" id="{1F06705F-4D0C-D6AC-8792-25F5475993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34157" y="3902208"/>
            <a:ext cx="3923686" cy="2628870"/>
          </a:xfrm>
          <a:prstGeom prst="rect">
            <a:avLst/>
          </a:prstGeom>
        </p:spPr>
      </p:pic>
      <p:sp>
        <p:nvSpPr>
          <p:cNvPr id="8" name="文本框 7">
            <a:extLst>
              <a:ext uri="{FF2B5EF4-FFF2-40B4-BE49-F238E27FC236}">
                <a16:creationId xmlns:a16="http://schemas.microsoft.com/office/drawing/2014/main" id="{6895D2EB-D9DF-48EF-544E-2777C0F616A8}"/>
              </a:ext>
            </a:extLst>
          </p:cNvPr>
          <p:cNvSpPr txBox="1"/>
          <p:nvPr/>
        </p:nvSpPr>
        <p:spPr>
          <a:xfrm>
            <a:off x="8313516" y="4817806"/>
            <a:ext cx="1604927" cy="646331"/>
          </a:xfrm>
          <a:prstGeom prst="rect">
            <a:avLst/>
          </a:prstGeom>
          <a:noFill/>
        </p:spPr>
        <p:txBody>
          <a:bodyPr wrap="none" rtlCol="0">
            <a:spAutoFit/>
          </a:bodyPr>
          <a:lstStyle/>
          <a:p>
            <a:r>
              <a:rPr lang="en-US" altLang="zh-CN" sz="3600" dirty="0"/>
              <a:t>7 CNY</a:t>
            </a:r>
            <a:endParaRPr lang="zh-CN" altLang="en-US" sz="3600" dirty="0"/>
          </a:p>
        </p:txBody>
      </p:sp>
    </p:spTree>
    <p:extLst>
      <p:ext uri="{BB962C8B-B14F-4D97-AF65-F5344CB8AC3E}">
        <p14:creationId xmlns:p14="http://schemas.microsoft.com/office/powerpoint/2010/main" val="31662655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90C35DAE-6000-3657-D23E-B9A0D8DBEE5F}"/>
              </a:ext>
            </a:extLst>
          </p:cNvPr>
          <p:cNvSpPr>
            <a:spLocks noGrp="1"/>
          </p:cNvSpPr>
          <p:nvPr>
            <p:ph type="ctrTitle"/>
          </p:nvPr>
        </p:nvSpPr>
        <p:spPr>
          <a:xfrm>
            <a:off x="0" y="0"/>
            <a:ext cx="12192000" cy="1172497"/>
          </a:xfrm>
        </p:spPr>
        <p:txBody>
          <a:bodyPr/>
          <a:lstStyle/>
          <a:p>
            <a:pPr algn="ctr"/>
            <a:r>
              <a:rPr lang="en-US" altLang="zh-CN" dirty="0"/>
              <a:t>PV Cells</a:t>
            </a:r>
            <a:endParaRPr lang="zh-CN" altLang="en-US" dirty="0"/>
          </a:p>
        </p:txBody>
      </p:sp>
      <p:sp>
        <p:nvSpPr>
          <p:cNvPr id="5" name="副标题 4">
            <a:extLst>
              <a:ext uri="{FF2B5EF4-FFF2-40B4-BE49-F238E27FC236}">
                <a16:creationId xmlns:a16="http://schemas.microsoft.com/office/drawing/2014/main" id="{DBAE8183-140E-25EF-9D68-7B82E4EFF2A1}"/>
              </a:ext>
            </a:extLst>
          </p:cNvPr>
          <p:cNvSpPr>
            <a:spLocks noGrp="1"/>
          </p:cNvSpPr>
          <p:nvPr>
            <p:ph type="subTitle" idx="1"/>
          </p:nvPr>
        </p:nvSpPr>
        <p:spPr>
          <a:xfrm>
            <a:off x="485124" y="855023"/>
            <a:ext cx="6338463" cy="4825600"/>
          </a:xfrm>
        </p:spPr>
        <p:txBody>
          <a:bodyPr>
            <a:normAutofit/>
          </a:bodyPr>
          <a:lstStyle/>
          <a:p>
            <a:endParaRPr lang="en-US" altLang="zh-CN" dirty="0"/>
          </a:p>
          <a:p>
            <a:r>
              <a:rPr lang="en-US" altLang="zh-CN" sz="1900" dirty="0"/>
              <a:t>In the proposed sliding window system, PV cells play a crucial role by providing a sustainable and renewable energy source to power the entire system. The photovoltaic cells are installed on the exterior side of the sliding window, where they capture sunlight and convert it into direct current (DC) electricity. This electricity is then used to power TEC .The PV cells make the system more energy-efficient and environmentally friendly. Additionally, the energy harvested from the PV cells can be stored in batteries for later use, ensuring continuous operation even when sunlight is unavailable. The integration of PV cells thus not only contributes to energy savings but also enhances the overall functionality and sustainability of the window system</a:t>
            </a:r>
          </a:p>
        </p:txBody>
      </p:sp>
      <p:pic>
        <p:nvPicPr>
          <p:cNvPr id="4098" name="Picture 2" descr="What is Solar Photovoltaic? - SolarPost">
            <a:extLst>
              <a:ext uri="{FF2B5EF4-FFF2-40B4-BE49-F238E27FC236}">
                <a16:creationId xmlns:a16="http://schemas.microsoft.com/office/drawing/2014/main" id="{1F66DC8B-57DF-9C4B-A8EB-076DC4A655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23587" y="1569647"/>
            <a:ext cx="4922121" cy="37187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51971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副标题 4">
            <a:extLst>
              <a:ext uri="{FF2B5EF4-FFF2-40B4-BE49-F238E27FC236}">
                <a16:creationId xmlns:a16="http://schemas.microsoft.com/office/drawing/2014/main" id="{AB553035-217D-76D4-3E24-83E84C8130EB}"/>
              </a:ext>
            </a:extLst>
          </p:cNvPr>
          <p:cNvSpPr>
            <a:spLocks noGrp="1"/>
          </p:cNvSpPr>
          <p:nvPr>
            <p:ph type="subTitle" idx="1"/>
          </p:nvPr>
        </p:nvSpPr>
        <p:spPr>
          <a:xfrm>
            <a:off x="721096" y="333068"/>
            <a:ext cx="11126773" cy="6191864"/>
          </a:xfrm>
        </p:spPr>
        <p:txBody>
          <a:bodyPr>
            <a:normAutofit/>
          </a:bodyPr>
          <a:lstStyle/>
          <a:p>
            <a:r>
              <a:rPr lang="en-US" altLang="zh-CN" dirty="0"/>
              <a:t>The voltage generated by photovoltaic (PV) cells is unstable, depending on factors like light intensity and temperature. Generally, the open-circuit voltage (</a:t>
            </a:r>
            <a:r>
              <a:rPr lang="en-US" altLang="zh-CN" dirty="0" err="1"/>
              <a:t>Voc</a:t>
            </a:r>
            <a:r>
              <a:rPr lang="en-US" altLang="zh-CN" dirty="0"/>
              <a:t>) of a PV cell ranges between 0.4V and 0.7V, which cannot be directly used to power a thermoelectric cooler (TEC). One solution is to store the energy in a battery and then stabilize the output voltage and current to meet the TEC’s requirements. Given the environmental conditions of the window system, the battery should be less sensitive to temperature variations. Lithium batteries perform better than lead-acid batteries in environments with significant temperature fluctuations. Additionally, it is essential to ensure that the battery's rated voltage matches the optimal voltage required by the TEC. A suitable charge controller should also be chosen to automatically adjust the charging process based on the voltage output of the PV cells, preventing overcharging or deep discharging of the battery. This will help extend the battery’s lifespan. Meanwhile, a DC-DC converter and a voltage regulator can be used to convert the unstable, low voltage from the PV cells into a stable and suitable value. It is important to note that low and unstable charging currents can severely affect the lifespan of lithium batteries.</a:t>
            </a:r>
          </a:p>
          <a:p>
            <a:r>
              <a:rPr lang="en-US" altLang="zh-CN" sz="2000" dirty="0"/>
              <a:t>The battery is optional, only using DC-DC converter and voltage regulator is OK!</a:t>
            </a:r>
            <a:endParaRPr lang="zh-CN" altLang="en-US" sz="2000" dirty="0"/>
          </a:p>
        </p:txBody>
      </p:sp>
    </p:spTree>
    <p:extLst>
      <p:ext uri="{BB962C8B-B14F-4D97-AF65-F5344CB8AC3E}">
        <p14:creationId xmlns:p14="http://schemas.microsoft.com/office/powerpoint/2010/main" val="10060986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副标题 7">
            <a:extLst>
              <a:ext uri="{FF2B5EF4-FFF2-40B4-BE49-F238E27FC236}">
                <a16:creationId xmlns:a16="http://schemas.microsoft.com/office/drawing/2014/main" id="{946F13D3-2B96-6554-E262-1A6F78B8E588}"/>
              </a:ext>
            </a:extLst>
          </p:cNvPr>
          <p:cNvSpPr>
            <a:spLocks noGrp="1"/>
          </p:cNvSpPr>
          <p:nvPr>
            <p:ph type="subTitle" idx="4294967295"/>
          </p:nvPr>
        </p:nvSpPr>
        <p:spPr>
          <a:xfrm>
            <a:off x="373626" y="1123643"/>
            <a:ext cx="6003925" cy="6054725"/>
          </a:xfrm>
        </p:spPr>
        <p:txBody>
          <a:bodyPr>
            <a:normAutofit/>
          </a:bodyPr>
          <a:lstStyle/>
          <a:p>
            <a:pPr marL="0" indent="0">
              <a:buNone/>
            </a:pPr>
            <a:r>
              <a:rPr lang="en-US" altLang="zh-CN" dirty="0"/>
              <a:t>All in all:</a:t>
            </a:r>
          </a:p>
          <a:p>
            <a:pPr marL="0" indent="0">
              <a:buNone/>
            </a:pPr>
            <a:r>
              <a:rPr lang="en-US" altLang="zh-CN" dirty="0"/>
              <a:t>The new design of the sliding window integrates a photovoltaic (PV) cell, thermoelectric cooler (TEC), and phase change material (PCM). Its main functions are:</a:t>
            </a:r>
          </a:p>
          <a:p>
            <a:pPr marL="0" indent="0">
              <a:buNone/>
            </a:pPr>
            <a:r>
              <a:rPr lang="en-US" altLang="zh-CN" b="1" dirty="0"/>
              <a:t>Reducing Air Conditioning Energy Consumption</a:t>
            </a:r>
            <a:r>
              <a:rPr lang="en-US" altLang="zh-CN" dirty="0"/>
              <a:t>: By combining the thermoelectric cooler with phase change material, the system can assist in lowering indoor temperature during the summer, reducing the load on the air conditioning system and thereby cutting electricity consumption.</a:t>
            </a:r>
          </a:p>
          <a:p>
            <a:pPr marL="0" indent="0">
              <a:buNone/>
            </a:pPr>
            <a:endParaRPr lang="zh-CN" altLang="en-US" dirty="0"/>
          </a:p>
        </p:txBody>
      </p:sp>
      <p:pic>
        <p:nvPicPr>
          <p:cNvPr id="9" name="Picture 561">
            <a:extLst>
              <a:ext uri="{FF2B5EF4-FFF2-40B4-BE49-F238E27FC236}">
                <a16:creationId xmlns:a16="http://schemas.microsoft.com/office/drawing/2014/main" id="{B11F1965-49FD-0CBE-9F50-9C3D42AB681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012991" y="219075"/>
            <a:ext cx="4163695" cy="6419850"/>
          </a:xfrm>
          <a:prstGeom prst="rect">
            <a:avLst/>
          </a:prstGeom>
          <a:noFill/>
        </p:spPr>
      </p:pic>
    </p:spTree>
    <p:extLst>
      <p:ext uri="{BB962C8B-B14F-4D97-AF65-F5344CB8AC3E}">
        <p14:creationId xmlns:p14="http://schemas.microsoft.com/office/powerpoint/2010/main" val="38175821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6573CA-3FA8-D581-0882-1525BE757B57}"/>
              </a:ext>
            </a:extLst>
          </p:cNvPr>
          <p:cNvSpPr>
            <a:spLocks noGrp="1"/>
          </p:cNvSpPr>
          <p:nvPr>
            <p:ph type="ctrTitle"/>
          </p:nvPr>
        </p:nvSpPr>
        <p:spPr/>
        <p:txBody>
          <a:bodyPr/>
          <a:lstStyle/>
          <a:p>
            <a:r>
              <a:rPr lang="en-US" altLang="zh-CN" dirty="0"/>
              <a:t>Thank You</a:t>
            </a:r>
            <a:endParaRPr lang="zh-CN" altLang="en-US" dirty="0"/>
          </a:p>
        </p:txBody>
      </p:sp>
      <p:sp>
        <p:nvSpPr>
          <p:cNvPr id="3" name="副标题 2">
            <a:extLst>
              <a:ext uri="{FF2B5EF4-FFF2-40B4-BE49-F238E27FC236}">
                <a16:creationId xmlns:a16="http://schemas.microsoft.com/office/drawing/2014/main" id="{C1D06E0B-3CF1-0F4A-CA47-A6A9B23B6A13}"/>
              </a:ext>
            </a:extLst>
          </p:cNvPr>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250087251"/>
      </p:ext>
    </p:extLst>
  </p:cSld>
  <p:clrMapOvr>
    <a:masterClrMapping/>
  </p:clrMapOvr>
</p:sld>
</file>

<file path=ppt/theme/theme1.xml><?xml version="1.0" encoding="utf-8"?>
<a:theme xmlns:a="http://schemas.openxmlformats.org/drawingml/2006/main" name="风景">
  <a:themeElements>
    <a:clrScheme name="风景">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风景">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风景">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风景</Template>
  <TotalTime>1434</TotalTime>
  <Words>1139</Words>
  <Application>Microsoft Office PowerPoint</Application>
  <PresentationFormat>宽屏</PresentationFormat>
  <Paragraphs>35</Paragraphs>
  <Slides>9</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9</vt:i4>
      </vt:variant>
    </vt:vector>
  </HeadingPairs>
  <TitlesOfParts>
    <vt:vector size="13" baseType="lpstr">
      <vt:lpstr>Arial</vt:lpstr>
      <vt:lpstr>Century Schoolbook</vt:lpstr>
      <vt:lpstr>Wingdings 2</vt:lpstr>
      <vt:lpstr>风景</vt:lpstr>
      <vt:lpstr>New Window Project</vt:lpstr>
      <vt:lpstr>Phase Change Material(PCM)</vt:lpstr>
      <vt:lpstr>More info of PCM</vt:lpstr>
      <vt:lpstr>Thermoelectric cooler(TEC)</vt:lpstr>
      <vt:lpstr>PowerPoint 演示文稿</vt:lpstr>
      <vt:lpstr>PV Cells</vt:lpstr>
      <vt:lpstr>PowerPoint 演示文稿</vt:lpstr>
      <vt:lpstr>PowerPoint 演示文稿</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贤豪 郁</dc:creator>
  <cp:lastModifiedBy>贤豪 郁</cp:lastModifiedBy>
  <cp:revision>3</cp:revision>
  <dcterms:created xsi:type="dcterms:W3CDTF">2025-01-02T14:34:22Z</dcterms:created>
  <dcterms:modified xsi:type="dcterms:W3CDTF">2025-01-03T14:29:02Z</dcterms:modified>
</cp:coreProperties>
</file>