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6" roundtripDataSignature="AMtx7mhFAiirXZ77cPzqn4N9cg1ZWIOZ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regular.fntdata"/><Relationship Id="rId21" Type="http://schemas.openxmlformats.org/officeDocument/2006/relationships/slide" Target="slides/slide16.xml"/><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0" name="Google Shape;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23e10ab93_1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4" name="Google Shape;124;g1223e10ab93_1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3e10ab93_1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3" name="Google Shape;133;g1223e10ab93_1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23e10ab93_1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3" name="Google Shape;143;g1223e10ab93_1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23e10ab93_1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1" name="Google Shape;151;g1223e10ab93_1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23e10ab93_1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9" name="Google Shape;159;g1223e10ab93_1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p:txBody>
      </p:sp>
      <p:sp>
        <p:nvSpPr>
          <p:cNvPr id="171" name="Google Shape;17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7f4c6d26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g117f4c6d26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9" name="Google Shape;179;g117f4c6d261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 name="Google Shape;5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5" name="Google Shape;7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23e10ab93_1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2" name="Google Shape;82;g1223e10ab93_1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23e10ab93_1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9" name="Google Shape;89;g1223e10ab93_1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23e10ab93_1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7" name="Google Shape;97;g1223e10ab93_1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4" name="Google Shape;1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23e10ab93_1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5" name="Google Shape;115;g1223e10ab93_1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9"/>
          <p:cNvSpPr txBox="1"/>
          <p:nvPr>
            <p:ph type="ctrTitle"/>
          </p:nvPr>
        </p:nvSpPr>
        <p:spPr>
          <a:xfrm>
            <a:off x="250825" y="3933825"/>
            <a:ext cx="6697663" cy="8937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9"/>
          <p:cNvSpPr txBox="1"/>
          <p:nvPr>
            <p:ph idx="1" type="subTitle"/>
          </p:nvPr>
        </p:nvSpPr>
        <p:spPr>
          <a:xfrm>
            <a:off x="250825" y="4725988"/>
            <a:ext cx="6697663" cy="561975"/>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accent1"/>
              </a:buClr>
              <a:buSzPts val="2400"/>
              <a:buFont typeface="Arial"/>
              <a:buNone/>
              <a:defRPr b="1" sz="2400">
                <a:solidFill>
                  <a:schemeClr val="accent1"/>
                </a:solidFill>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42" name="Shape 42"/>
        <p:cNvGrpSpPr/>
        <p:nvPr/>
      </p:nvGrpSpPr>
      <p:grpSpPr>
        <a:xfrm>
          <a:off x="0" y="0"/>
          <a:ext cx="0" cy="0"/>
          <a:chOff x="0" y="0"/>
          <a:chExt cx="0" cy="0"/>
        </a:xfrm>
      </p:grpSpPr>
      <p:sp>
        <p:nvSpPr>
          <p:cNvPr id="43" name="Google Shape;43;p18"/>
          <p:cNvSpPr txBox="1"/>
          <p:nvPr>
            <p:ph type="title"/>
          </p:nvPr>
        </p:nvSpPr>
        <p:spPr>
          <a:xfrm>
            <a:off x="1116013" y="1049338"/>
            <a:ext cx="6840537" cy="508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 type="body"/>
          </p:nvPr>
        </p:nvSpPr>
        <p:spPr>
          <a:xfrm rot="5400000">
            <a:off x="2520157" y="224632"/>
            <a:ext cx="4968875" cy="77771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45" name="Shape 45"/>
        <p:cNvGrpSpPr/>
        <p:nvPr/>
      </p:nvGrpSpPr>
      <p:grpSpPr>
        <a:xfrm>
          <a:off x="0" y="0"/>
          <a:ext cx="0" cy="0"/>
          <a:chOff x="0" y="0"/>
          <a:chExt cx="0" cy="0"/>
        </a:xfrm>
      </p:grpSpPr>
      <p:sp>
        <p:nvSpPr>
          <p:cNvPr id="46" name="Google Shape;46;p19"/>
          <p:cNvSpPr txBox="1"/>
          <p:nvPr>
            <p:ph type="title"/>
          </p:nvPr>
        </p:nvSpPr>
        <p:spPr>
          <a:xfrm rot="5400000">
            <a:off x="5147469" y="2851944"/>
            <a:ext cx="5548312" cy="1943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 type="body"/>
          </p:nvPr>
        </p:nvSpPr>
        <p:spPr>
          <a:xfrm rot="5400000">
            <a:off x="1182688" y="982663"/>
            <a:ext cx="5548312" cy="56816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10"/>
          <p:cNvSpPr txBox="1"/>
          <p:nvPr>
            <p:ph type="title"/>
          </p:nvPr>
        </p:nvSpPr>
        <p:spPr>
          <a:xfrm>
            <a:off x="1116013" y="1049338"/>
            <a:ext cx="6840537" cy="508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body"/>
          </p:nvPr>
        </p:nvSpPr>
        <p:spPr>
          <a:xfrm>
            <a:off x="1116013" y="1628775"/>
            <a:ext cx="7777162" cy="496887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8" name="Shape 18"/>
        <p:cNvGrpSpPr/>
        <p:nvPr/>
      </p:nvGrpSpPr>
      <p:grpSpPr>
        <a:xfrm>
          <a:off x="0" y="0"/>
          <a:ext cx="0" cy="0"/>
          <a:chOff x="0" y="0"/>
          <a:chExt cx="0" cy="0"/>
        </a:xfrm>
      </p:grpSpPr>
      <p:sp>
        <p:nvSpPr>
          <p:cNvPr id="19" name="Google Shape;1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21" name="Google Shape;21;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22" name="Google Shape;22;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23" name="Google Shape;23;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4" name="Shape 24"/>
        <p:cNvGrpSpPr/>
        <p:nvPr/>
      </p:nvGrpSpPr>
      <p:grpSpPr>
        <a:xfrm>
          <a:off x="0" y="0"/>
          <a:ext cx="0" cy="0"/>
          <a:chOff x="0" y="0"/>
          <a:chExt cx="0" cy="0"/>
        </a:xfrm>
      </p:grpSpPr>
      <p:sp>
        <p:nvSpPr>
          <p:cNvPr id="25" name="Google Shape;25;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7" name="Shape 27"/>
        <p:cNvGrpSpPr/>
        <p:nvPr/>
      </p:nvGrpSpPr>
      <p:grpSpPr>
        <a:xfrm>
          <a:off x="0" y="0"/>
          <a:ext cx="0" cy="0"/>
          <a:chOff x="0" y="0"/>
          <a:chExt cx="0" cy="0"/>
        </a:xfrm>
      </p:grpSpPr>
      <p:sp>
        <p:nvSpPr>
          <p:cNvPr id="28" name="Google Shape;28;p13"/>
          <p:cNvSpPr txBox="1"/>
          <p:nvPr>
            <p:ph type="title"/>
          </p:nvPr>
        </p:nvSpPr>
        <p:spPr>
          <a:xfrm>
            <a:off x="1116013" y="1049338"/>
            <a:ext cx="6840537" cy="508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 type="body"/>
          </p:nvPr>
        </p:nvSpPr>
        <p:spPr>
          <a:xfrm>
            <a:off x="1116013" y="1628775"/>
            <a:ext cx="3811587" cy="4968875"/>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0" name="Google Shape;30;p13"/>
          <p:cNvSpPr txBox="1"/>
          <p:nvPr>
            <p:ph idx="2" type="body"/>
          </p:nvPr>
        </p:nvSpPr>
        <p:spPr>
          <a:xfrm>
            <a:off x="5080000" y="1628775"/>
            <a:ext cx="3813175" cy="4968875"/>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1" name="Shape 31"/>
        <p:cNvGrpSpPr/>
        <p:nvPr/>
      </p:nvGrpSpPr>
      <p:grpSpPr>
        <a:xfrm>
          <a:off x="0" y="0"/>
          <a:ext cx="0" cy="0"/>
          <a:chOff x="0" y="0"/>
          <a:chExt cx="0" cy="0"/>
        </a:xfrm>
      </p:grpSpPr>
      <p:sp>
        <p:nvSpPr>
          <p:cNvPr id="32" name="Google Shape;32;p14"/>
          <p:cNvSpPr txBox="1"/>
          <p:nvPr>
            <p:ph type="title"/>
          </p:nvPr>
        </p:nvSpPr>
        <p:spPr>
          <a:xfrm>
            <a:off x="1116013" y="1049338"/>
            <a:ext cx="6840537" cy="508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4" name="Shape 34"/>
        <p:cNvGrpSpPr/>
        <p:nvPr/>
      </p:nvGrpSpPr>
      <p:grpSpPr>
        <a:xfrm>
          <a:off x="0" y="0"/>
          <a:ext cx="0" cy="0"/>
          <a:chOff x="0" y="0"/>
          <a:chExt cx="0" cy="0"/>
        </a:xfrm>
      </p:grpSpPr>
      <p:sp>
        <p:nvSpPr>
          <p:cNvPr id="35" name="Google Shape;3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37" name="Google Shape;3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38" name="Shape 38"/>
        <p:cNvGrpSpPr/>
        <p:nvPr/>
      </p:nvGrpSpPr>
      <p:grpSpPr>
        <a:xfrm>
          <a:off x="0" y="0"/>
          <a:ext cx="0" cy="0"/>
          <a:chOff x="0" y="0"/>
          <a:chExt cx="0" cy="0"/>
        </a:xfrm>
      </p:grpSpPr>
      <p:sp>
        <p:nvSpPr>
          <p:cNvPr id="39" name="Google Shape;39;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2" type="pic"/>
          </p:nvPr>
        </p:nvSpPr>
        <p:spPr>
          <a:xfrm>
            <a:off x="1792288" y="612775"/>
            <a:ext cx="5486400" cy="4114800"/>
          </a:xfrm>
          <a:prstGeom prst="rect">
            <a:avLst/>
          </a:prstGeom>
          <a:noFill/>
          <a:ln>
            <a:noFill/>
          </a:ln>
        </p:spPr>
      </p:sp>
      <p:sp>
        <p:nvSpPr>
          <p:cNvPr id="41" name="Google Shape;41;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1116013" y="1049338"/>
            <a:ext cx="6840537" cy="508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accen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accen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accen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accent1"/>
                </a:solidFill>
                <a:latin typeface="Arial"/>
                <a:ea typeface="Arial"/>
                <a:cs typeface="Arial"/>
                <a:sym typeface="Arial"/>
              </a:defRPr>
            </a:lvl9pPr>
          </a:lstStyle>
          <a:p/>
        </p:txBody>
      </p:sp>
      <p:sp>
        <p:nvSpPr>
          <p:cNvPr id="11" name="Google Shape;11;p8"/>
          <p:cNvSpPr txBox="1"/>
          <p:nvPr>
            <p:ph idx="1" type="body"/>
          </p:nvPr>
        </p:nvSpPr>
        <p:spPr>
          <a:xfrm>
            <a:off x="1116013" y="1628775"/>
            <a:ext cx="7777162" cy="496887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rgilermo/nba-players-stats" TargetMode="External"/><Relationship Id="rId4" Type="http://schemas.openxmlformats.org/officeDocument/2006/relationships/hyperlink" Target="https://www.kaggle.com/koki25ando/sala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304800" y="3587395"/>
            <a:ext cx="6280150" cy="720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595959"/>
                </a:solidFill>
              </a:rPr>
              <a:t>NBA Players’ Salaries Prediction</a:t>
            </a:r>
            <a:endParaRPr/>
          </a:p>
        </p:txBody>
      </p:sp>
      <p:sp>
        <p:nvSpPr>
          <p:cNvPr id="53" name="Google Shape;53;p1"/>
          <p:cNvSpPr txBox="1"/>
          <p:nvPr>
            <p:ph idx="1" type="subTitle"/>
          </p:nvPr>
        </p:nvSpPr>
        <p:spPr>
          <a:xfrm>
            <a:off x="304800" y="5146674"/>
            <a:ext cx="5021494" cy="72072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595959"/>
              </a:buClr>
              <a:buSzPts val="1600"/>
              <a:buFont typeface="Arial"/>
              <a:buNone/>
            </a:pPr>
            <a:r>
              <a:rPr b="0" i="1" lang="en-US" sz="1600">
                <a:solidFill>
                  <a:srgbClr val="595959"/>
                </a:solidFill>
              </a:rPr>
              <a:t>Yuxiao Wu</a:t>
            </a:r>
            <a:endParaRPr/>
          </a:p>
          <a:p>
            <a:pPr indent="0" lvl="0" marL="0" rtl="0" algn="l">
              <a:lnSpc>
                <a:spcPct val="100000"/>
              </a:lnSpc>
              <a:spcBef>
                <a:spcPts val="400"/>
              </a:spcBef>
              <a:spcAft>
                <a:spcPts val="0"/>
              </a:spcAft>
              <a:buClr>
                <a:srgbClr val="595959"/>
              </a:buClr>
              <a:buSzPts val="2000"/>
              <a:buFont typeface="Arial"/>
              <a:buNone/>
            </a:pPr>
            <a:br>
              <a:rPr i="1" lang="en-US" sz="2000">
                <a:solidFill>
                  <a:srgbClr val="595959"/>
                </a:solidFill>
              </a:rPr>
            </a:br>
            <a:endParaRPr i="1" sz="2000">
              <a:solidFill>
                <a:srgbClr val="595959"/>
              </a:solidFill>
            </a:endParaRPr>
          </a:p>
        </p:txBody>
      </p:sp>
      <p:pic>
        <p:nvPicPr>
          <p:cNvPr descr="NBA logo PNG" id="54" name="Google Shape;54;p1"/>
          <p:cNvPicPr preferRelativeResize="0"/>
          <p:nvPr/>
        </p:nvPicPr>
        <p:blipFill rotWithShape="1">
          <a:blip r:embed="rId3">
            <a:alphaModFix/>
          </a:blip>
          <a:srcRect b="0" l="0" r="0" t="0"/>
          <a:stretch/>
        </p:blipFill>
        <p:spPr>
          <a:xfrm>
            <a:off x="457200" y="533400"/>
            <a:ext cx="3921859" cy="2667000"/>
          </a:xfrm>
          <a:prstGeom prst="rect">
            <a:avLst/>
          </a:prstGeom>
          <a:noFill/>
          <a:ln>
            <a:noFill/>
          </a:ln>
        </p:spPr>
      </p:pic>
      <p:sp>
        <p:nvSpPr>
          <p:cNvPr id="55" name="Google Shape;55;p1"/>
          <p:cNvSpPr txBox="1"/>
          <p:nvPr/>
        </p:nvSpPr>
        <p:spPr>
          <a:xfrm>
            <a:off x="304800" y="4595524"/>
            <a:ext cx="214918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n-US" sz="2000">
                <a:solidFill>
                  <a:srgbClr val="595959"/>
                </a:solidFill>
              </a:rPr>
              <a:t>CS555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223e10ab93_1_74"/>
          <p:cNvSpPr txBox="1"/>
          <p:nvPr>
            <p:ph type="title"/>
          </p:nvPr>
        </p:nvSpPr>
        <p:spPr>
          <a:xfrm>
            <a:off x="381000" y="648869"/>
            <a:ext cx="6480300" cy="50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F3F3F"/>
                </a:solidFill>
              </a:rPr>
              <a:t>Modeling</a:t>
            </a:r>
            <a:endParaRPr>
              <a:solidFill>
                <a:srgbClr val="3F3F3F"/>
              </a:solidFill>
            </a:endParaRPr>
          </a:p>
        </p:txBody>
      </p:sp>
      <p:sp>
        <p:nvSpPr>
          <p:cNvPr id="127" name="Google Shape;127;g1223e10ab93_1_74"/>
          <p:cNvSpPr txBox="1"/>
          <p:nvPr>
            <p:ph idx="1" type="body"/>
          </p:nvPr>
        </p:nvSpPr>
        <p:spPr>
          <a:xfrm>
            <a:off x="518700" y="1517425"/>
            <a:ext cx="8625300" cy="50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200"/>
              <a:t>Multivariable</a:t>
            </a:r>
            <a:r>
              <a:rPr lang="en-US" sz="2200"/>
              <a:t> Linear Regression</a:t>
            </a:r>
            <a:endParaRPr sz="2200"/>
          </a:p>
          <a:p>
            <a:pPr indent="0" lvl="0" marL="0" rtl="0" algn="l">
              <a:lnSpc>
                <a:spcPct val="100000"/>
              </a:lnSpc>
              <a:spcBef>
                <a:spcPts val="0"/>
              </a:spcBef>
              <a:spcAft>
                <a:spcPts val="0"/>
              </a:spcAft>
              <a:buSzPts val="1800"/>
              <a:buNone/>
            </a:pPr>
            <a:r>
              <a:t/>
            </a:r>
            <a:endParaRPr sz="2200"/>
          </a:p>
          <a:p>
            <a:pPr indent="0" lvl="1" marL="571500" rtl="0" algn="l">
              <a:lnSpc>
                <a:spcPct val="100000"/>
              </a:lnSpc>
              <a:spcBef>
                <a:spcPts val="360"/>
              </a:spcBef>
              <a:spcAft>
                <a:spcPts val="0"/>
              </a:spcAft>
              <a:buClr>
                <a:schemeClr val="dk1"/>
              </a:buClr>
              <a:buSzPts val="1800"/>
              <a:buFont typeface="Arial"/>
              <a:buNone/>
            </a:pPr>
            <a:r>
              <a:t/>
            </a:r>
            <a:endParaRPr sz="1800"/>
          </a:p>
        </p:txBody>
      </p:sp>
      <p:pic>
        <p:nvPicPr>
          <p:cNvPr id="128" name="Google Shape;128;g1223e10ab93_1_74"/>
          <p:cNvPicPr preferRelativeResize="0"/>
          <p:nvPr/>
        </p:nvPicPr>
        <p:blipFill>
          <a:blip r:embed="rId3">
            <a:alphaModFix/>
          </a:blip>
          <a:stretch>
            <a:fillRect/>
          </a:stretch>
        </p:blipFill>
        <p:spPr>
          <a:xfrm>
            <a:off x="762000" y="1946125"/>
            <a:ext cx="3641317" cy="4835675"/>
          </a:xfrm>
          <a:prstGeom prst="rect">
            <a:avLst/>
          </a:prstGeom>
          <a:noFill/>
          <a:ln>
            <a:noFill/>
          </a:ln>
        </p:spPr>
      </p:pic>
      <p:sp>
        <p:nvSpPr>
          <p:cNvPr id="129" name="Google Shape;129;g1223e10ab93_1_74"/>
          <p:cNvSpPr txBox="1"/>
          <p:nvPr/>
        </p:nvSpPr>
        <p:spPr>
          <a:xfrm>
            <a:off x="4709750" y="2321175"/>
            <a:ext cx="39303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A</a:t>
            </a:r>
            <a:r>
              <a:rPr lang="en-US" sz="1600"/>
              <a:t>dd more variables into the model as independent variables</a:t>
            </a:r>
            <a:endParaRPr sz="1600"/>
          </a:p>
          <a:p>
            <a:pPr indent="-330200" lvl="0" marL="457200" rtl="0" algn="l">
              <a:spcBef>
                <a:spcPts val="0"/>
              </a:spcBef>
              <a:spcAft>
                <a:spcPts val="0"/>
              </a:spcAft>
              <a:buClr>
                <a:srgbClr val="333333"/>
              </a:buClr>
              <a:buSzPts val="1600"/>
              <a:buChar char="●"/>
            </a:pPr>
            <a:r>
              <a:rPr lang="en-US" sz="1600">
                <a:solidFill>
                  <a:srgbClr val="333333"/>
                </a:solidFill>
                <a:highlight>
                  <a:srgbClr val="FFFFFF"/>
                </a:highlight>
              </a:rPr>
              <a:t>The multivariate regression model has a R-squared value 0.6417 and adjusted R-squared value 0.628. We add total 19 attributes, while some of them are insignificant such as height and weight. </a:t>
            </a:r>
            <a:endParaRPr sz="1600">
              <a:solidFill>
                <a:srgbClr val="333333"/>
              </a:solidFill>
              <a:highlight>
                <a:srgbClr val="FFFFFF"/>
              </a:highlight>
            </a:endParaRPr>
          </a:p>
          <a:p>
            <a:pPr indent="-330200" lvl="0" marL="457200" rtl="0" algn="l">
              <a:spcBef>
                <a:spcPts val="0"/>
              </a:spcBef>
              <a:spcAft>
                <a:spcPts val="0"/>
              </a:spcAft>
              <a:buClr>
                <a:srgbClr val="333333"/>
              </a:buClr>
              <a:buSzPts val="1600"/>
              <a:buChar char="●"/>
            </a:pPr>
            <a:r>
              <a:rPr lang="en-US" sz="1600">
                <a:solidFill>
                  <a:srgbClr val="333333"/>
                </a:solidFill>
                <a:highlight>
                  <a:srgbClr val="FFFFFF"/>
                </a:highlight>
              </a:rPr>
              <a:t>Next, I decide to use forward and backward selection to choose the best variable to add.</a:t>
            </a:r>
            <a:endParaRPr sz="1600"/>
          </a:p>
        </p:txBody>
      </p:sp>
      <p:sp>
        <p:nvSpPr>
          <p:cNvPr id="130" name="Google Shape;130;g1223e10ab93_1_74"/>
          <p:cNvSpPr/>
          <p:nvPr/>
        </p:nvSpPr>
        <p:spPr>
          <a:xfrm>
            <a:off x="791300" y="6383225"/>
            <a:ext cx="3270900" cy="2637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223e10ab93_1_69"/>
          <p:cNvSpPr txBox="1"/>
          <p:nvPr>
            <p:ph type="title"/>
          </p:nvPr>
        </p:nvSpPr>
        <p:spPr>
          <a:xfrm>
            <a:off x="381000" y="648869"/>
            <a:ext cx="6480300" cy="50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F3F3F"/>
                </a:solidFill>
              </a:rPr>
              <a:t>Modeling</a:t>
            </a:r>
            <a:endParaRPr>
              <a:solidFill>
                <a:srgbClr val="3F3F3F"/>
              </a:solidFill>
            </a:endParaRPr>
          </a:p>
        </p:txBody>
      </p:sp>
      <p:sp>
        <p:nvSpPr>
          <p:cNvPr id="136" name="Google Shape;136;g1223e10ab93_1_69"/>
          <p:cNvSpPr txBox="1"/>
          <p:nvPr>
            <p:ph idx="1" type="body"/>
          </p:nvPr>
        </p:nvSpPr>
        <p:spPr>
          <a:xfrm>
            <a:off x="518700" y="1517425"/>
            <a:ext cx="8625300" cy="49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200"/>
              <a:t>     Backward Selection                              Forward Selection</a:t>
            </a:r>
            <a:endParaRPr sz="2200"/>
          </a:p>
          <a:p>
            <a:pPr indent="0" lvl="0" marL="0" rtl="0" algn="l">
              <a:lnSpc>
                <a:spcPct val="100000"/>
              </a:lnSpc>
              <a:spcBef>
                <a:spcPts val="0"/>
              </a:spcBef>
              <a:spcAft>
                <a:spcPts val="0"/>
              </a:spcAft>
              <a:buSzPts val="1800"/>
              <a:buNone/>
            </a:pPr>
            <a:r>
              <a:t/>
            </a:r>
            <a:endParaRPr sz="2200"/>
          </a:p>
          <a:p>
            <a:pPr indent="0" lvl="1" marL="571500" rtl="0" algn="l">
              <a:lnSpc>
                <a:spcPct val="100000"/>
              </a:lnSpc>
              <a:spcBef>
                <a:spcPts val="360"/>
              </a:spcBef>
              <a:spcAft>
                <a:spcPts val="0"/>
              </a:spcAft>
              <a:buClr>
                <a:schemeClr val="dk1"/>
              </a:buClr>
              <a:buSzPts val="1800"/>
              <a:buFont typeface="Arial"/>
              <a:buNone/>
            </a:pPr>
            <a:r>
              <a:t/>
            </a:r>
            <a:endParaRPr sz="1800"/>
          </a:p>
        </p:txBody>
      </p:sp>
      <p:pic>
        <p:nvPicPr>
          <p:cNvPr id="137" name="Google Shape;137;g1223e10ab93_1_69"/>
          <p:cNvPicPr preferRelativeResize="0"/>
          <p:nvPr/>
        </p:nvPicPr>
        <p:blipFill>
          <a:blip r:embed="rId3">
            <a:alphaModFix/>
          </a:blip>
          <a:stretch>
            <a:fillRect/>
          </a:stretch>
        </p:blipFill>
        <p:spPr>
          <a:xfrm>
            <a:off x="161725" y="2021750"/>
            <a:ext cx="4410275" cy="3990250"/>
          </a:xfrm>
          <a:prstGeom prst="rect">
            <a:avLst/>
          </a:prstGeom>
          <a:noFill/>
          <a:ln>
            <a:noFill/>
          </a:ln>
        </p:spPr>
      </p:pic>
      <p:pic>
        <p:nvPicPr>
          <p:cNvPr id="138" name="Google Shape;138;g1223e10ab93_1_69"/>
          <p:cNvPicPr preferRelativeResize="0"/>
          <p:nvPr/>
        </p:nvPicPr>
        <p:blipFill>
          <a:blip r:embed="rId4">
            <a:alphaModFix/>
          </a:blip>
          <a:stretch>
            <a:fillRect/>
          </a:stretch>
        </p:blipFill>
        <p:spPr>
          <a:xfrm>
            <a:off x="4733725" y="2364125"/>
            <a:ext cx="4410275" cy="3070901"/>
          </a:xfrm>
          <a:prstGeom prst="rect">
            <a:avLst/>
          </a:prstGeom>
          <a:noFill/>
          <a:ln>
            <a:noFill/>
          </a:ln>
        </p:spPr>
      </p:pic>
      <p:sp>
        <p:nvSpPr>
          <p:cNvPr id="139" name="Google Shape;139;g1223e10ab93_1_69"/>
          <p:cNvSpPr txBox="1"/>
          <p:nvPr/>
        </p:nvSpPr>
        <p:spPr>
          <a:xfrm>
            <a:off x="158250" y="6172200"/>
            <a:ext cx="4141200" cy="507900"/>
          </a:xfrm>
          <a:prstGeom prst="rect">
            <a:avLst/>
          </a:prstGeom>
          <a:noFill/>
          <a:ln>
            <a:noFill/>
          </a:ln>
        </p:spPr>
        <p:txBody>
          <a:bodyPr anchorCtr="0" anchor="t" bIns="91425" lIns="91425" spcFirstLastPara="1" rIns="91425" wrap="square" tIns="91425">
            <a:spAutoFit/>
          </a:bodyPr>
          <a:lstStyle/>
          <a:p>
            <a:pPr indent="-295275" lvl="0" marL="457200" rtl="0" algn="l">
              <a:spcBef>
                <a:spcPts val="0"/>
              </a:spcBef>
              <a:spcAft>
                <a:spcPts val="0"/>
              </a:spcAft>
              <a:buClr>
                <a:srgbClr val="333333"/>
              </a:buClr>
              <a:buSzPts val="1050"/>
              <a:buChar char="●"/>
            </a:pPr>
            <a:r>
              <a:rPr lang="en-US" sz="1050">
                <a:solidFill>
                  <a:srgbClr val="333333"/>
                </a:solidFill>
                <a:highlight>
                  <a:srgbClr val="FFFFFF"/>
                </a:highlight>
              </a:rPr>
              <a:t>5 variables was removed and 14 are selected.</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Char char="●"/>
            </a:pPr>
            <a:r>
              <a:rPr lang="en-US" sz="1050">
                <a:solidFill>
                  <a:srgbClr val="333333"/>
                </a:solidFill>
                <a:highlight>
                  <a:srgbClr val="FFFFFF"/>
                </a:highlight>
              </a:rPr>
              <a:t>R-square is equal to 0.6402 and adjusted R-square is 0.63.</a:t>
            </a:r>
            <a:endParaRPr/>
          </a:p>
        </p:txBody>
      </p:sp>
      <p:sp>
        <p:nvSpPr>
          <p:cNvPr id="140" name="Google Shape;140;g1223e10ab93_1_69"/>
          <p:cNvSpPr txBox="1"/>
          <p:nvPr/>
        </p:nvSpPr>
        <p:spPr>
          <a:xfrm>
            <a:off x="4847475" y="6144450"/>
            <a:ext cx="4885500" cy="507900"/>
          </a:xfrm>
          <a:prstGeom prst="rect">
            <a:avLst/>
          </a:prstGeom>
          <a:noFill/>
          <a:ln>
            <a:noFill/>
          </a:ln>
        </p:spPr>
        <p:txBody>
          <a:bodyPr anchorCtr="0" anchor="t" bIns="91425" lIns="91425" spcFirstLastPara="1" rIns="91425" wrap="square" tIns="91425">
            <a:spAutoFit/>
          </a:bodyPr>
          <a:lstStyle/>
          <a:p>
            <a:pPr indent="-295275" lvl="0" marL="457200" rtl="0" algn="l">
              <a:lnSpc>
                <a:spcPct val="100000"/>
              </a:lnSpc>
              <a:spcBef>
                <a:spcPts val="0"/>
              </a:spcBef>
              <a:spcAft>
                <a:spcPts val="0"/>
              </a:spcAft>
              <a:buClr>
                <a:srgbClr val="333333"/>
              </a:buClr>
              <a:buSzPts val="1050"/>
              <a:buChar char="●"/>
            </a:pPr>
            <a:r>
              <a:rPr lang="en-US" sz="1050">
                <a:solidFill>
                  <a:srgbClr val="333333"/>
                </a:solidFill>
                <a:highlight>
                  <a:srgbClr val="FFFFFF"/>
                </a:highlight>
              </a:rPr>
              <a:t>9 variables were included, 10 variables was removed. </a:t>
            </a:r>
            <a:endParaRPr sz="1050">
              <a:solidFill>
                <a:srgbClr val="333333"/>
              </a:solidFill>
              <a:highlight>
                <a:srgbClr val="FFFFFF"/>
              </a:highlight>
            </a:endParaRPr>
          </a:p>
          <a:p>
            <a:pPr indent="-295275" lvl="0" marL="457200" rtl="0" algn="l">
              <a:lnSpc>
                <a:spcPct val="100000"/>
              </a:lnSpc>
              <a:spcBef>
                <a:spcPts val="0"/>
              </a:spcBef>
              <a:spcAft>
                <a:spcPts val="0"/>
              </a:spcAft>
              <a:buClr>
                <a:srgbClr val="333333"/>
              </a:buClr>
              <a:buSzPts val="1050"/>
              <a:buChar char="●"/>
            </a:pPr>
            <a:r>
              <a:rPr lang="en-US" sz="1050">
                <a:solidFill>
                  <a:srgbClr val="333333"/>
                </a:solidFill>
                <a:highlight>
                  <a:srgbClr val="FFFFFF"/>
                </a:highlight>
              </a:rPr>
              <a:t>R-squared is 0.6305 and R-squared value is 0.6238.</a:t>
            </a:r>
            <a:endParaRPr sz="1050">
              <a:solidFill>
                <a:srgbClr val="33333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223e10ab93_1_64"/>
          <p:cNvSpPr txBox="1"/>
          <p:nvPr>
            <p:ph type="title"/>
          </p:nvPr>
        </p:nvSpPr>
        <p:spPr>
          <a:xfrm>
            <a:off x="381000" y="648869"/>
            <a:ext cx="6480300" cy="50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F3F3F"/>
                </a:solidFill>
              </a:rPr>
              <a:t>Modeling</a:t>
            </a:r>
            <a:endParaRPr>
              <a:solidFill>
                <a:srgbClr val="3F3F3F"/>
              </a:solidFill>
            </a:endParaRPr>
          </a:p>
        </p:txBody>
      </p:sp>
      <p:sp>
        <p:nvSpPr>
          <p:cNvPr id="146" name="Google Shape;146;g1223e10ab93_1_64"/>
          <p:cNvSpPr txBox="1"/>
          <p:nvPr>
            <p:ph idx="1" type="body"/>
          </p:nvPr>
        </p:nvSpPr>
        <p:spPr>
          <a:xfrm>
            <a:off x="518700" y="1517425"/>
            <a:ext cx="8625300" cy="50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200"/>
              <a:t>One-way Analysis of Variance</a:t>
            </a:r>
            <a:endParaRPr sz="2200"/>
          </a:p>
          <a:p>
            <a:pPr indent="0" lvl="0" marL="0" rtl="0" algn="l">
              <a:lnSpc>
                <a:spcPct val="100000"/>
              </a:lnSpc>
              <a:spcBef>
                <a:spcPts val="0"/>
              </a:spcBef>
              <a:spcAft>
                <a:spcPts val="0"/>
              </a:spcAft>
              <a:buSzPts val="1800"/>
              <a:buNone/>
            </a:pPr>
            <a:r>
              <a:t/>
            </a:r>
            <a:endParaRPr sz="2200"/>
          </a:p>
          <a:p>
            <a:pPr indent="0" lvl="1" marL="571500" rtl="0" algn="l">
              <a:lnSpc>
                <a:spcPct val="100000"/>
              </a:lnSpc>
              <a:spcBef>
                <a:spcPts val="360"/>
              </a:spcBef>
              <a:spcAft>
                <a:spcPts val="0"/>
              </a:spcAft>
              <a:buClr>
                <a:schemeClr val="dk1"/>
              </a:buClr>
              <a:buSzPts val="1800"/>
              <a:buFont typeface="Arial"/>
              <a:buNone/>
            </a:pPr>
            <a:r>
              <a:t/>
            </a:r>
            <a:endParaRPr sz="1800"/>
          </a:p>
        </p:txBody>
      </p:sp>
      <p:pic>
        <p:nvPicPr>
          <p:cNvPr id="147" name="Google Shape;147;g1223e10ab93_1_64"/>
          <p:cNvPicPr preferRelativeResize="0"/>
          <p:nvPr/>
        </p:nvPicPr>
        <p:blipFill>
          <a:blip r:embed="rId3">
            <a:alphaModFix/>
          </a:blip>
          <a:stretch>
            <a:fillRect/>
          </a:stretch>
        </p:blipFill>
        <p:spPr>
          <a:xfrm>
            <a:off x="1217550" y="2022325"/>
            <a:ext cx="6708901" cy="3537920"/>
          </a:xfrm>
          <a:prstGeom prst="rect">
            <a:avLst/>
          </a:prstGeom>
          <a:noFill/>
          <a:ln>
            <a:noFill/>
          </a:ln>
        </p:spPr>
      </p:pic>
      <p:sp>
        <p:nvSpPr>
          <p:cNvPr id="148" name="Google Shape;148;g1223e10ab93_1_64"/>
          <p:cNvSpPr txBox="1"/>
          <p:nvPr/>
        </p:nvSpPr>
        <p:spPr>
          <a:xfrm>
            <a:off x="6682200" y="3810600"/>
            <a:ext cx="20487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333333"/>
                </a:solidFill>
                <a:highlight>
                  <a:srgbClr val="FFFFFF"/>
                </a:highlight>
              </a:rPr>
              <a:t>*</a:t>
            </a:r>
            <a:r>
              <a:rPr lang="en-US" sz="1050">
                <a:solidFill>
                  <a:srgbClr val="333333"/>
                </a:solidFill>
                <a:highlight>
                  <a:srgbClr val="FFFFFF"/>
                </a:highlight>
              </a:rPr>
              <a:t>use one way ANOVA to test whether there is a difference between each positions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223e10ab93_1_107"/>
          <p:cNvSpPr txBox="1"/>
          <p:nvPr>
            <p:ph type="title"/>
          </p:nvPr>
        </p:nvSpPr>
        <p:spPr>
          <a:xfrm>
            <a:off x="381000" y="648869"/>
            <a:ext cx="6480300" cy="50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F3F3F"/>
                </a:solidFill>
              </a:rPr>
              <a:t>Modeling</a:t>
            </a:r>
            <a:endParaRPr>
              <a:solidFill>
                <a:srgbClr val="3F3F3F"/>
              </a:solidFill>
            </a:endParaRPr>
          </a:p>
        </p:txBody>
      </p:sp>
      <p:sp>
        <p:nvSpPr>
          <p:cNvPr id="154" name="Google Shape;154;g1223e10ab93_1_107"/>
          <p:cNvSpPr txBox="1"/>
          <p:nvPr>
            <p:ph idx="1" type="body"/>
          </p:nvPr>
        </p:nvSpPr>
        <p:spPr>
          <a:xfrm>
            <a:off x="518700" y="1517425"/>
            <a:ext cx="8625300" cy="50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200"/>
              <a:t>One-way Analysis of Variance</a:t>
            </a:r>
            <a:endParaRPr sz="2200"/>
          </a:p>
          <a:p>
            <a:pPr indent="0" lvl="0" marL="0" rtl="0" algn="l">
              <a:lnSpc>
                <a:spcPct val="100000"/>
              </a:lnSpc>
              <a:spcBef>
                <a:spcPts val="0"/>
              </a:spcBef>
              <a:spcAft>
                <a:spcPts val="0"/>
              </a:spcAft>
              <a:buSzPts val="1800"/>
              <a:buNone/>
            </a:pPr>
            <a:r>
              <a:t/>
            </a:r>
            <a:endParaRPr sz="2200"/>
          </a:p>
          <a:p>
            <a:pPr indent="0" lvl="1" marL="571500" rtl="0" algn="l">
              <a:lnSpc>
                <a:spcPct val="100000"/>
              </a:lnSpc>
              <a:spcBef>
                <a:spcPts val="360"/>
              </a:spcBef>
              <a:spcAft>
                <a:spcPts val="0"/>
              </a:spcAft>
              <a:buClr>
                <a:schemeClr val="dk1"/>
              </a:buClr>
              <a:buSzPts val="1800"/>
              <a:buFont typeface="Arial"/>
              <a:buNone/>
            </a:pPr>
            <a:r>
              <a:t/>
            </a:r>
            <a:endParaRPr sz="1800"/>
          </a:p>
        </p:txBody>
      </p:sp>
      <p:pic>
        <p:nvPicPr>
          <p:cNvPr id="155" name="Google Shape;155;g1223e10ab93_1_107"/>
          <p:cNvPicPr preferRelativeResize="0"/>
          <p:nvPr/>
        </p:nvPicPr>
        <p:blipFill>
          <a:blip r:embed="rId3">
            <a:alphaModFix/>
          </a:blip>
          <a:stretch>
            <a:fillRect/>
          </a:stretch>
        </p:blipFill>
        <p:spPr>
          <a:xfrm>
            <a:off x="1128350" y="1943100"/>
            <a:ext cx="6343650" cy="2667000"/>
          </a:xfrm>
          <a:prstGeom prst="rect">
            <a:avLst/>
          </a:prstGeom>
          <a:noFill/>
          <a:ln>
            <a:noFill/>
          </a:ln>
        </p:spPr>
      </p:pic>
      <p:sp>
        <p:nvSpPr>
          <p:cNvPr id="156" name="Google Shape;156;g1223e10ab93_1_107"/>
          <p:cNvSpPr txBox="1"/>
          <p:nvPr/>
        </p:nvSpPr>
        <p:spPr>
          <a:xfrm>
            <a:off x="553175" y="5143500"/>
            <a:ext cx="8124900" cy="13005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Clr>
                <a:srgbClr val="333333"/>
              </a:buClr>
              <a:buSzPts val="1450"/>
              <a:buChar char="●"/>
            </a:pPr>
            <a:r>
              <a:rPr lang="en-US" sz="1450">
                <a:solidFill>
                  <a:srgbClr val="333333"/>
                </a:solidFill>
                <a:highlight>
                  <a:srgbClr val="FFFFFF"/>
                </a:highlight>
              </a:rPr>
              <a:t>R</a:t>
            </a:r>
            <a:r>
              <a:rPr lang="en-US" sz="1450">
                <a:solidFill>
                  <a:srgbClr val="333333"/>
                </a:solidFill>
                <a:highlight>
                  <a:srgbClr val="FFFFFF"/>
                </a:highlight>
              </a:rPr>
              <a:t>eject H0 if F is greater than 2.232, otherwise, do not reject H0. </a:t>
            </a:r>
            <a:endParaRPr sz="1450">
              <a:solidFill>
                <a:srgbClr val="333333"/>
              </a:solidFill>
              <a:highlight>
                <a:srgbClr val="FFFFFF"/>
              </a:highlight>
            </a:endParaRPr>
          </a:p>
          <a:p>
            <a:pPr indent="-320675" lvl="0" marL="457200" rtl="0" algn="l">
              <a:spcBef>
                <a:spcPts val="0"/>
              </a:spcBef>
              <a:spcAft>
                <a:spcPts val="0"/>
              </a:spcAft>
              <a:buClr>
                <a:srgbClr val="333333"/>
              </a:buClr>
              <a:buSzPts val="1450"/>
              <a:buChar char="●"/>
            </a:pPr>
            <a:r>
              <a:rPr lang="en-US" sz="1450">
                <a:solidFill>
                  <a:srgbClr val="333333"/>
                </a:solidFill>
                <a:highlight>
                  <a:srgbClr val="FFFFFF"/>
                </a:highlight>
              </a:rPr>
              <a:t>By using the aov and summary function, we get the F test statistic value to be 2.671, which is greater than 2.232. Therefore, we will reject null hypotheses. Which means we have significant evidence at α = 0.05 that there is a difference in Salary among different positions including Center, Power Forward, Point Guard, Small Forward and Shooting Guard.</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223e10ab93_1_59"/>
          <p:cNvSpPr txBox="1"/>
          <p:nvPr>
            <p:ph type="title"/>
          </p:nvPr>
        </p:nvSpPr>
        <p:spPr>
          <a:xfrm>
            <a:off x="381000" y="648869"/>
            <a:ext cx="6480300" cy="50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F3F3F"/>
                </a:solidFill>
              </a:rPr>
              <a:t>Modeling</a:t>
            </a:r>
            <a:endParaRPr>
              <a:solidFill>
                <a:srgbClr val="3F3F3F"/>
              </a:solidFill>
            </a:endParaRPr>
          </a:p>
        </p:txBody>
      </p:sp>
      <p:sp>
        <p:nvSpPr>
          <p:cNvPr id="162" name="Google Shape;162;g1223e10ab93_1_59"/>
          <p:cNvSpPr txBox="1"/>
          <p:nvPr>
            <p:ph idx="1" type="body"/>
          </p:nvPr>
        </p:nvSpPr>
        <p:spPr>
          <a:xfrm>
            <a:off x="518700" y="1517425"/>
            <a:ext cx="8625300" cy="50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200"/>
              <a:t>Pairwise Comparison</a:t>
            </a:r>
            <a:endParaRPr sz="2200"/>
          </a:p>
          <a:p>
            <a:pPr indent="0" lvl="0" marL="0" rtl="0" algn="l">
              <a:lnSpc>
                <a:spcPct val="100000"/>
              </a:lnSpc>
              <a:spcBef>
                <a:spcPts val="0"/>
              </a:spcBef>
              <a:spcAft>
                <a:spcPts val="0"/>
              </a:spcAft>
              <a:buSzPts val="1800"/>
              <a:buNone/>
            </a:pPr>
            <a:r>
              <a:t/>
            </a:r>
            <a:endParaRPr sz="2200"/>
          </a:p>
          <a:p>
            <a:pPr indent="0" lvl="1" marL="571500" rtl="0" algn="l">
              <a:lnSpc>
                <a:spcPct val="100000"/>
              </a:lnSpc>
              <a:spcBef>
                <a:spcPts val="360"/>
              </a:spcBef>
              <a:spcAft>
                <a:spcPts val="0"/>
              </a:spcAft>
              <a:buClr>
                <a:schemeClr val="dk1"/>
              </a:buClr>
              <a:buSzPts val="1800"/>
              <a:buFont typeface="Arial"/>
              <a:buNone/>
            </a:pPr>
            <a:r>
              <a:t/>
            </a:r>
            <a:endParaRPr sz="1800"/>
          </a:p>
        </p:txBody>
      </p:sp>
      <p:pic>
        <p:nvPicPr>
          <p:cNvPr id="163" name="Google Shape;163;g1223e10ab93_1_59"/>
          <p:cNvPicPr preferRelativeResize="0"/>
          <p:nvPr/>
        </p:nvPicPr>
        <p:blipFill>
          <a:blip r:embed="rId3">
            <a:alphaModFix/>
          </a:blip>
          <a:stretch>
            <a:fillRect/>
          </a:stretch>
        </p:blipFill>
        <p:spPr>
          <a:xfrm>
            <a:off x="222750" y="2021850"/>
            <a:ext cx="4053299" cy="2259339"/>
          </a:xfrm>
          <a:prstGeom prst="rect">
            <a:avLst/>
          </a:prstGeom>
          <a:noFill/>
          <a:ln>
            <a:noFill/>
          </a:ln>
        </p:spPr>
      </p:pic>
      <p:pic>
        <p:nvPicPr>
          <p:cNvPr id="164" name="Google Shape;164;g1223e10ab93_1_59"/>
          <p:cNvPicPr preferRelativeResize="0"/>
          <p:nvPr/>
        </p:nvPicPr>
        <p:blipFill>
          <a:blip r:embed="rId4">
            <a:alphaModFix/>
          </a:blip>
          <a:stretch>
            <a:fillRect/>
          </a:stretch>
        </p:blipFill>
        <p:spPr>
          <a:xfrm>
            <a:off x="381001" y="4673125"/>
            <a:ext cx="3549150" cy="1727200"/>
          </a:xfrm>
          <a:prstGeom prst="rect">
            <a:avLst/>
          </a:prstGeom>
          <a:noFill/>
          <a:ln>
            <a:noFill/>
          </a:ln>
        </p:spPr>
      </p:pic>
      <p:sp>
        <p:nvSpPr>
          <p:cNvPr id="165" name="Google Shape;165;g1223e10ab93_1_59"/>
          <p:cNvSpPr/>
          <p:nvPr/>
        </p:nvSpPr>
        <p:spPr>
          <a:xfrm>
            <a:off x="4404950" y="3138850"/>
            <a:ext cx="448500" cy="15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223e10ab93_1_59"/>
          <p:cNvSpPr/>
          <p:nvPr/>
        </p:nvSpPr>
        <p:spPr>
          <a:xfrm>
            <a:off x="4404950" y="5501050"/>
            <a:ext cx="448500" cy="15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223e10ab93_1_59"/>
          <p:cNvSpPr txBox="1"/>
          <p:nvPr/>
        </p:nvSpPr>
        <p:spPr>
          <a:xfrm>
            <a:off x="5122975" y="2462175"/>
            <a:ext cx="37077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333333"/>
                </a:solidFill>
                <a:highlight>
                  <a:srgbClr val="FFFFFF"/>
                </a:highlight>
              </a:rPr>
              <a:t>From the pairwise comparisons result we can see that all values are high except two pairs which are C - PG and C - SG. So an additional t test was performed to test whether the mean salary for Center and Point Guard are different at α = 0.05 level.</a:t>
            </a:r>
            <a:endParaRPr sz="1800"/>
          </a:p>
        </p:txBody>
      </p:sp>
      <p:sp>
        <p:nvSpPr>
          <p:cNvPr id="168" name="Google Shape;168;g1223e10ab93_1_59"/>
          <p:cNvSpPr txBox="1"/>
          <p:nvPr/>
        </p:nvSpPr>
        <p:spPr>
          <a:xfrm>
            <a:off x="5122975" y="4913275"/>
            <a:ext cx="37077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333333"/>
                </a:solidFill>
                <a:highlight>
                  <a:srgbClr val="FFFFFF"/>
                </a:highlight>
              </a:rPr>
              <a:t>Since t is greater than 1.96, we will reject H0, which means there is significant evidence that the true salary mean is different for Point Guard and Center at α = 0.05 level.</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381000" y="609600"/>
            <a:ext cx="6480175" cy="5048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F3F3F"/>
                </a:solidFill>
              </a:rPr>
              <a:t>Conclusion </a:t>
            </a:r>
            <a:endParaRPr/>
          </a:p>
        </p:txBody>
      </p:sp>
      <p:sp>
        <p:nvSpPr>
          <p:cNvPr id="174" name="Google Shape;174;p7"/>
          <p:cNvSpPr txBox="1"/>
          <p:nvPr/>
        </p:nvSpPr>
        <p:spPr>
          <a:xfrm>
            <a:off x="621300" y="3965750"/>
            <a:ext cx="7901400" cy="2339700"/>
          </a:xfrm>
          <a:prstGeom prst="rect">
            <a:avLst/>
          </a:prstGeom>
          <a:noFill/>
          <a:ln>
            <a:noFill/>
          </a:ln>
        </p:spPr>
        <p:txBody>
          <a:bodyPr anchorCtr="0" anchor="t" bIns="91425" lIns="91425" spcFirstLastPara="1" rIns="91425" wrap="square" tIns="91425">
            <a:spAutoFit/>
          </a:bodyPr>
          <a:lstStyle/>
          <a:p>
            <a:pPr indent="-339725" lvl="0" marL="457200" rtl="0" algn="l">
              <a:spcBef>
                <a:spcPts val="0"/>
              </a:spcBef>
              <a:spcAft>
                <a:spcPts val="0"/>
              </a:spcAft>
              <a:buClr>
                <a:srgbClr val="333333"/>
              </a:buClr>
              <a:buSzPts val="1750"/>
              <a:buChar char="●"/>
            </a:pPr>
            <a:r>
              <a:rPr lang="en-US" sz="1750">
                <a:solidFill>
                  <a:srgbClr val="333333"/>
                </a:solidFill>
                <a:highlight>
                  <a:srgbClr val="FFFFFF"/>
                </a:highlight>
              </a:rPr>
              <a:t>In conclusion, by using multivariate linear regression, a model was built to predict NBA players salary. </a:t>
            </a:r>
            <a:endParaRPr sz="1750">
              <a:solidFill>
                <a:srgbClr val="333333"/>
              </a:solidFill>
              <a:highlight>
                <a:srgbClr val="FFFFFF"/>
              </a:highlight>
            </a:endParaRPr>
          </a:p>
          <a:p>
            <a:pPr indent="-339725" lvl="0" marL="457200" rtl="0" algn="l">
              <a:spcBef>
                <a:spcPts val="0"/>
              </a:spcBef>
              <a:spcAft>
                <a:spcPts val="0"/>
              </a:spcAft>
              <a:buClr>
                <a:srgbClr val="333333"/>
              </a:buClr>
              <a:buSzPts val="1750"/>
              <a:buChar char="●"/>
            </a:pPr>
            <a:r>
              <a:rPr lang="en-US" sz="1750">
                <a:solidFill>
                  <a:srgbClr val="333333"/>
                </a:solidFill>
                <a:highlight>
                  <a:srgbClr val="FFFFFF"/>
                </a:highlight>
              </a:rPr>
              <a:t>Some significant predictors include Win Share, Field Goals, Games played, Games started, Total Points, etc.. </a:t>
            </a:r>
            <a:endParaRPr sz="1750">
              <a:solidFill>
                <a:srgbClr val="333333"/>
              </a:solidFill>
              <a:highlight>
                <a:srgbClr val="FFFFFF"/>
              </a:highlight>
            </a:endParaRPr>
          </a:p>
          <a:p>
            <a:pPr indent="-339725" lvl="0" marL="457200" rtl="0" algn="l">
              <a:spcBef>
                <a:spcPts val="0"/>
              </a:spcBef>
              <a:spcAft>
                <a:spcPts val="0"/>
              </a:spcAft>
              <a:buClr>
                <a:srgbClr val="333333"/>
              </a:buClr>
              <a:buSzPts val="1750"/>
              <a:buChar char="●"/>
            </a:pPr>
            <a:r>
              <a:rPr lang="en-US" sz="1750">
                <a:solidFill>
                  <a:srgbClr val="333333"/>
                </a:solidFill>
                <a:highlight>
                  <a:srgbClr val="FFFFFF"/>
                </a:highlight>
              </a:rPr>
              <a:t>Then the salary among different positions were compared, we found there is at least one pair of mean salary different from each other by using globe f test, and then pairwise t test was used to find out which two group has different mean salary.</a:t>
            </a:r>
            <a:endParaRPr sz="2100"/>
          </a:p>
        </p:txBody>
      </p:sp>
      <p:sp>
        <p:nvSpPr>
          <p:cNvPr id="175" name="Google Shape;175;p7"/>
          <p:cNvSpPr/>
          <p:nvPr/>
        </p:nvSpPr>
        <p:spPr>
          <a:xfrm>
            <a:off x="3616050" y="1773075"/>
            <a:ext cx="1911900" cy="1810800"/>
          </a:xfrm>
          <a:prstGeom prst="rect">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117f4c6d261_0_0"/>
          <p:cNvPicPr preferRelativeResize="0"/>
          <p:nvPr/>
        </p:nvPicPr>
        <p:blipFill rotWithShape="1">
          <a:blip r:embed="rId3">
            <a:alphaModFix/>
          </a:blip>
          <a:srcRect b="0" l="0" r="0" t="0"/>
          <a:stretch/>
        </p:blipFill>
        <p:spPr>
          <a:xfrm>
            <a:off x="2044300" y="3898300"/>
            <a:ext cx="5055399" cy="2843650"/>
          </a:xfrm>
          <a:prstGeom prst="rect">
            <a:avLst/>
          </a:prstGeom>
          <a:noFill/>
          <a:ln>
            <a:noFill/>
          </a:ln>
        </p:spPr>
      </p:pic>
      <p:sp>
        <p:nvSpPr>
          <p:cNvPr id="182" name="Google Shape;182;g117f4c6d261_0_0"/>
          <p:cNvSpPr txBox="1"/>
          <p:nvPr/>
        </p:nvSpPr>
        <p:spPr>
          <a:xfrm>
            <a:off x="2927850" y="2505600"/>
            <a:ext cx="5855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304800" y="533400"/>
            <a:ext cx="6480175" cy="5048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b="0" lang="en-US" sz="3200">
                <a:solidFill>
                  <a:srgbClr val="595959"/>
                </a:solidFill>
              </a:rPr>
            </a:br>
            <a:r>
              <a:rPr lang="en-US">
                <a:solidFill>
                  <a:srgbClr val="3F3F3F"/>
                </a:solidFill>
              </a:rPr>
              <a:t>Business</a:t>
            </a:r>
            <a:r>
              <a:rPr lang="en-US">
                <a:solidFill>
                  <a:srgbClr val="595959"/>
                </a:solidFill>
              </a:rPr>
              <a:t> </a:t>
            </a:r>
            <a:r>
              <a:rPr lang="en-US">
                <a:solidFill>
                  <a:srgbClr val="3F3F3F"/>
                </a:solidFill>
              </a:rPr>
              <a:t>Understanding</a:t>
            </a:r>
            <a:endParaRPr/>
          </a:p>
        </p:txBody>
      </p:sp>
      <p:pic>
        <p:nvPicPr>
          <p:cNvPr descr="Jerry West, NBA logo, wants no part of the debate as some demand a new look" id="61" name="Google Shape;61;p3"/>
          <p:cNvPicPr preferRelativeResize="0"/>
          <p:nvPr/>
        </p:nvPicPr>
        <p:blipFill rotWithShape="1">
          <a:blip r:embed="rId3">
            <a:alphaModFix/>
          </a:blip>
          <a:srcRect b="0" l="0" r="0" t="0"/>
          <a:stretch/>
        </p:blipFill>
        <p:spPr>
          <a:xfrm>
            <a:off x="2781300" y="5102850"/>
            <a:ext cx="3581402" cy="1790701"/>
          </a:xfrm>
          <a:prstGeom prst="rect">
            <a:avLst/>
          </a:prstGeom>
          <a:noFill/>
          <a:ln>
            <a:noFill/>
          </a:ln>
        </p:spPr>
      </p:pic>
      <p:cxnSp>
        <p:nvCxnSpPr>
          <p:cNvPr id="62" name="Google Shape;62;p3"/>
          <p:cNvCxnSpPr>
            <a:endCxn id="61" idx="0"/>
          </p:cNvCxnSpPr>
          <p:nvPr/>
        </p:nvCxnSpPr>
        <p:spPr>
          <a:xfrm flipH="1">
            <a:off x="4572001" y="2124450"/>
            <a:ext cx="900" cy="2978400"/>
          </a:xfrm>
          <a:prstGeom prst="straightConnector1">
            <a:avLst/>
          </a:prstGeom>
          <a:noFill/>
          <a:ln cap="flat" cmpd="sng" w="9525">
            <a:solidFill>
              <a:srgbClr val="336699"/>
            </a:solidFill>
            <a:prstDash val="solid"/>
            <a:round/>
            <a:headEnd len="med" w="med" type="none"/>
            <a:tailEnd len="med" w="med" type="none"/>
          </a:ln>
        </p:spPr>
      </p:cxnSp>
      <p:sp>
        <p:nvSpPr>
          <p:cNvPr id="63" name="Google Shape;63;p3"/>
          <p:cNvSpPr/>
          <p:nvPr/>
        </p:nvSpPr>
        <p:spPr>
          <a:xfrm>
            <a:off x="1521800" y="1695450"/>
            <a:ext cx="1641900" cy="3753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336699"/>
                </a:solidFill>
              </a:rPr>
              <a:t>Problem</a:t>
            </a:r>
            <a:endParaRPr b="1">
              <a:solidFill>
                <a:srgbClr val="336699"/>
              </a:solidFill>
            </a:endParaRPr>
          </a:p>
        </p:txBody>
      </p:sp>
      <p:sp>
        <p:nvSpPr>
          <p:cNvPr id="64" name="Google Shape;64;p3"/>
          <p:cNvSpPr/>
          <p:nvPr/>
        </p:nvSpPr>
        <p:spPr>
          <a:xfrm>
            <a:off x="6026375" y="1695450"/>
            <a:ext cx="1641900" cy="3753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336699"/>
                </a:solidFill>
              </a:rPr>
              <a:t>Approach</a:t>
            </a:r>
            <a:endParaRPr b="1">
              <a:solidFill>
                <a:srgbClr val="336699"/>
              </a:solidFill>
            </a:endParaRPr>
          </a:p>
        </p:txBody>
      </p:sp>
      <p:sp>
        <p:nvSpPr>
          <p:cNvPr id="65" name="Google Shape;65;p3"/>
          <p:cNvSpPr txBox="1"/>
          <p:nvPr/>
        </p:nvSpPr>
        <p:spPr>
          <a:xfrm>
            <a:off x="246175" y="2552700"/>
            <a:ext cx="4097100" cy="2216400"/>
          </a:xfrm>
          <a:prstGeom prst="rect">
            <a:avLst/>
          </a:prstGeom>
          <a:noFill/>
          <a:ln>
            <a:noFill/>
          </a:ln>
        </p:spPr>
        <p:txBody>
          <a:bodyPr anchorCtr="0" anchor="t" bIns="91425" lIns="91425" spcFirstLastPara="1" rIns="91425" wrap="square" tIns="91425">
            <a:spAutoFit/>
          </a:bodyPr>
          <a:lstStyle/>
          <a:p>
            <a:pPr indent="-333375" lvl="0" marL="457200" rtl="0" algn="l">
              <a:spcBef>
                <a:spcPts val="0"/>
              </a:spcBef>
              <a:spcAft>
                <a:spcPts val="0"/>
              </a:spcAft>
              <a:buClr>
                <a:srgbClr val="333333"/>
              </a:buClr>
              <a:buSzPts val="1650"/>
              <a:buChar char="●"/>
            </a:pPr>
            <a:r>
              <a:rPr lang="en-US" sz="1650">
                <a:solidFill>
                  <a:srgbClr val="333333"/>
                </a:solidFill>
                <a:highlight>
                  <a:srgbClr val="FFFFFF"/>
                </a:highlight>
              </a:rPr>
              <a:t>NBA is one of the most popularly debated sports in the world</a:t>
            </a:r>
            <a:endParaRPr sz="1650">
              <a:solidFill>
                <a:srgbClr val="333333"/>
              </a:solidFill>
              <a:highlight>
                <a:srgbClr val="FFFFFF"/>
              </a:highlight>
            </a:endParaRPr>
          </a:p>
          <a:p>
            <a:pPr indent="-333375" lvl="0" marL="457200" rtl="0" algn="l">
              <a:spcBef>
                <a:spcPts val="0"/>
              </a:spcBef>
              <a:spcAft>
                <a:spcPts val="0"/>
              </a:spcAft>
              <a:buClr>
                <a:srgbClr val="333333"/>
              </a:buClr>
              <a:buSzPts val="1650"/>
              <a:buChar char="●"/>
            </a:pPr>
            <a:r>
              <a:rPr lang="en-US" sz="1650">
                <a:solidFill>
                  <a:srgbClr val="333333"/>
                </a:solidFill>
                <a:highlight>
                  <a:srgbClr val="FFFFFF"/>
                </a:highlight>
              </a:rPr>
              <a:t>The discussion on how each players’ social status, performances, team contribution (and etc) were contributing to their salaries has been heatedly discussed. </a:t>
            </a:r>
            <a:endParaRPr sz="1650">
              <a:solidFill>
                <a:srgbClr val="333333"/>
              </a:solidFill>
              <a:highlight>
                <a:srgbClr val="FFFFFF"/>
              </a:highlight>
            </a:endParaRPr>
          </a:p>
          <a:p>
            <a:pPr indent="-333375" lvl="0" marL="457200" rtl="0" algn="l">
              <a:spcBef>
                <a:spcPts val="0"/>
              </a:spcBef>
              <a:spcAft>
                <a:spcPts val="0"/>
              </a:spcAft>
              <a:buClr>
                <a:srgbClr val="333333"/>
              </a:buClr>
              <a:buSzPts val="1650"/>
              <a:buChar char="●"/>
            </a:pPr>
            <a:r>
              <a:rPr lang="en-US" sz="1650">
                <a:solidFill>
                  <a:srgbClr val="333333"/>
                </a:solidFill>
                <a:highlight>
                  <a:srgbClr val="FFFFFF"/>
                </a:highlight>
              </a:rPr>
              <a:t>Players’ salary range also vary a lot</a:t>
            </a:r>
            <a:endParaRPr/>
          </a:p>
        </p:txBody>
      </p:sp>
      <p:sp>
        <p:nvSpPr>
          <p:cNvPr id="66" name="Google Shape;66;p3"/>
          <p:cNvSpPr txBox="1"/>
          <p:nvPr/>
        </p:nvSpPr>
        <p:spPr>
          <a:xfrm>
            <a:off x="4954025" y="2578050"/>
            <a:ext cx="4097100" cy="2470500"/>
          </a:xfrm>
          <a:prstGeom prst="rect">
            <a:avLst/>
          </a:prstGeom>
          <a:noFill/>
          <a:ln>
            <a:noFill/>
          </a:ln>
        </p:spPr>
        <p:txBody>
          <a:bodyPr anchorCtr="0" anchor="t" bIns="91425" lIns="91425" spcFirstLastPara="1" rIns="91425" wrap="square" tIns="91425">
            <a:spAutoFit/>
          </a:bodyPr>
          <a:lstStyle/>
          <a:p>
            <a:pPr indent="-333375" lvl="0" marL="457200" rtl="0" algn="l">
              <a:spcBef>
                <a:spcPts val="0"/>
              </a:spcBef>
              <a:spcAft>
                <a:spcPts val="0"/>
              </a:spcAft>
              <a:buClr>
                <a:srgbClr val="333333"/>
              </a:buClr>
              <a:buSzPts val="1650"/>
              <a:buChar char="●"/>
            </a:pPr>
            <a:r>
              <a:rPr lang="en-US" sz="1650">
                <a:solidFill>
                  <a:srgbClr val="333333"/>
                </a:solidFill>
                <a:highlight>
                  <a:srgbClr val="FFFFFF"/>
                </a:highlight>
              </a:rPr>
              <a:t>B</a:t>
            </a:r>
            <a:r>
              <a:rPr lang="en-US" sz="1650">
                <a:solidFill>
                  <a:srgbClr val="333333"/>
                </a:solidFill>
                <a:highlight>
                  <a:srgbClr val="FFFFFF"/>
                </a:highlight>
              </a:rPr>
              <a:t>uild a linear regression model to predict players’ salary based on factors that contribute the most to the target variable-salary</a:t>
            </a:r>
            <a:endParaRPr sz="1650">
              <a:solidFill>
                <a:srgbClr val="333333"/>
              </a:solidFill>
              <a:highlight>
                <a:srgbClr val="FFFFFF"/>
              </a:highlight>
            </a:endParaRPr>
          </a:p>
          <a:p>
            <a:pPr indent="-333375" lvl="0" marL="457200" rtl="0" algn="l">
              <a:spcBef>
                <a:spcPts val="0"/>
              </a:spcBef>
              <a:spcAft>
                <a:spcPts val="0"/>
              </a:spcAft>
              <a:buClr>
                <a:srgbClr val="333333"/>
              </a:buClr>
              <a:buSzPts val="1650"/>
              <a:buChar char="●"/>
            </a:pPr>
            <a:r>
              <a:rPr lang="en-US" sz="1650">
                <a:solidFill>
                  <a:srgbClr val="333333"/>
                </a:solidFill>
                <a:highlight>
                  <a:srgbClr val="FFFFFF"/>
                </a:highlight>
              </a:rPr>
              <a:t>Result could be deployed by individual players, NBA teams, business organizations.</a:t>
            </a:r>
            <a:endParaRPr sz="2000">
              <a:solidFill>
                <a:schemeClr val="dk2"/>
              </a:solidFill>
            </a:endParaRPr>
          </a:p>
          <a:p>
            <a:pPr indent="0" lvl="0" marL="0" rtl="0" algn="l">
              <a:spcBef>
                <a:spcPts val="0"/>
              </a:spcBef>
              <a:spcAft>
                <a:spcPts val="0"/>
              </a:spcAft>
              <a:buNone/>
            </a:pPr>
            <a:r>
              <a:t/>
            </a:r>
            <a:endParaRPr sz="1650">
              <a:solidFill>
                <a:srgbClr val="333333"/>
              </a:solidFill>
              <a:highlight>
                <a:srgbClr val="FFFFFF"/>
              </a:highlight>
            </a:endParaRPr>
          </a:p>
          <a:p>
            <a:pPr indent="0" lvl="0" marL="0" rtl="0" algn="l">
              <a:spcBef>
                <a:spcPts val="0"/>
              </a:spcBef>
              <a:spcAft>
                <a:spcPts val="0"/>
              </a:spcAft>
              <a:buClr>
                <a:schemeClr val="dk2"/>
              </a:buClr>
              <a:buSzPts val="1100"/>
              <a:buFont typeface="Arial"/>
              <a:buNone/>
            </a:pPr>
            <a:r>
              <a:t/>
            </a:r>
            <a:endParaRPr sz="165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43930" y="381000"/>
            <a:ext cx="6480175" cy="5048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b="0" lang="en-US" sz="3200">
                <a:solidFill>
                  <a:srgbClr val="595959"/>
                </a:solidFill>
              </a:rPr>
            </a:br>
            <a:r>
              <a:rPr lang="en-US">
                <a:solidFill>
                  <a:srgbClr val="3F3F3F"/>
                </a:solidFill>
              </a:rPr>
              <a:t>Data Understanding</a:t>
            </a:r>
            <a:endParaRPr/>
          </a:p>
        </p:txBody>
      </p:sp>
      <p:sp>
        <p:nvSpPr>
          <p:cNvPr id="72" name="Google Shape;72;p4"/>
          <p:cNvSpPr txBox="1"/>
          <p:nvPr>
            <p:ph idx="1" type="body"/>
          </p:nvPr>
        </p:nvSpPr>
        <p:spPr>
          <a:xfrm>
            <a:off x="381000" y="1600200"/>
            <a:ext cx="79248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Char char="•"/>
            </a:pPr>
            <a:r>
              <a:rPr lang="en-US" sz="2000"/>
              <a:t>Data Sources</a:t>
            </a:r>
            <a:endParaRPr/>
          </a:p>
          <a:p>
            <a:pPr indent="-285750" lvl="1" marL="742950" rtl="0" algn="l">
              <a:lnSpc>
                <a:spcPct val="100000"/>
              </a:lnSpc>
              <a:spcBef>
                <a:spcPts val="360"/>
              </a:spcBef>
              <a:spcAft>
                <a:spcPts val="0"/>
              </a:spcAft>
              <a:buClr>
                <a:schemeClr val="dk1"/>
              </a:buClr>
              <a:buSzPts val="1800"/>
              <a:buFont typeface="Arial"/>
              <a:buChar char="–"/>
            </a:pPr>
            <a:r>
              <a:rPr b="0" lang="en-US" sz="1800"/>
              <a:t>seaon_stats dataset: </a:t>
            </a:r>
            <a:r>
              <a:rPr b="0" lang="en-US" sz="1800" u="sng">
                <a:solidFill>
                  <a:schemeClr val="hlink"/>
                </a:solidFill>
                <a:hlinkClick r:id="rId3"/>
              </a:rPr>
              <a:t>NBA Players stats since 1950 | Kaggle</a:t>
            </a:r>
            <a:endParaRPr b="0" sz="1800"/>
          </a:p>
          <a:p>
            <a:pPr indent="-285750" lvl="1" marL="742950" rtl="0" algn="l">
              <a:lnSpc>
                <a:spcPct val="100000"/>
              </a:lnSpc>
              <a:spcBef>
                <a:spcPts val="360"/>
              </a:spcBef>
              <a:spcAft>
                <a:spcPts val="0"/>
              </a:spcAft>
              <a:buClr>
                <a:schemeClr val="dk1"/>
              </a:buClr>
              <a:buSzPts val="1800"/>
              <a:buFont typeface="Arial"/>
              <a:buChar char="–"/>
            </a:pPr>
            <a:r>
              <a:rPr b="0" lang="en-US" sz="1800"/>
              <a:t>NBA player salary dataset(2017-2018): </a:t>
            </a:r>
            <a:r>
              <a:rPr b="0" lang="en-US" sz="1800" u="sng">
                <a:solidFill>
                  <a:schemeClr val="hlink"/>
                </a:solidFill>
                <a:hlinkClick r:id="rId4"/>
              </a:rPr>
              <a:t>NBA Player Salary Dataset (2017 - 2018) | Kaggle</a:t>
            </a:r>
            <a:endParaRPr b="0" sz="1800" u="sng"/>
          </a:p>
          <a:p>
            <a:pPr indent="-342900" lvl="0" marL="342900" rtl="0" algn="l">
              <a:lnSpc>
                <a:spcPct val="100000"/>
              </a:lnSpc>
              <a:spcBef>
                <a:spcPts val="560"/>
              </a:spcBef>
              <a:spcAft>
                <a:spcPts val="0"/>
              </a:spcAft>
              <a:buClr>
                <a:schemeClr val="dk1"/>
              </a:buClr>
              <a:buSzPts val="2000"/>
              <a:buFont typeface="Arial"/>
              <a:buChar char="•"/>
            </a:pPr>
            <a:r>
              <a:rPr lang="en-US" sz="2000"/>
              <a:t>"season_stats dataset</a:t>
            </a:r>
            <a:r>
              <a:rPr lang="en-US"/>
              <a:t> </a:t>
            </a:r>
            <a:r>
              <a:rPr lang="en-US" sz="2000"/>
              <a:t>(each players’ performance statistics)</a:t>
            </a:r>
            <a:endParaRPr/>
          </a:p>
          <a:p>
            <a:pPr indent="-285750" lvl="1" marL="742950" rtl="0" algn="l">
              <a:lnSpc>
                <a:spcPct val="100000"/>
              </a:lnSpc>
              <a:spcBef>
                <a:spcPts val="360"/>
              </a:spcBef>
              <a:spcAft>
                <a:spcPts val="0"/>
              </a:spcAft>
              <a:buClr>
                <a:schemeClr val="dk1"/>
              </a:buClr>
              <a:buSzPts val="1800"/>
              <a:buFont typeface="Arial"/>
              <a:buChar char="–"/>
            </a:pPr>
            <a:r>
              <a:rPr b="0" lang="en-US" sz="1800"/>
              <a:t>Filtering out only 2017 statistics</a:t>
            </a:r>
            <a:endParaRPr/>
          </a:p>
          <a:p>
            <a:pPr indent="0" lvl="0" marL="914400" rtl="0" algn="l">
              <a:lnSpc>
                <a:spcPct val="100000"/>
              </a:lnSpc>
              <a:spcBef>
                <a:spcPts val="360"/>
              </a:spcBef>
              <a:spcAft>
                <a:spcPts val="0"/>
              </a:spcAft>
              <a:buNone/>
            </a:pPr>
            <a:r>
              <a:t/>
            </a:r>
            <a:endParaRPr/>
          </a:p>
          <a:p>
            <a:pPr indent="-342900" lvl="0" marL="400050" rtl="0" algn="l">
              <a:lnSpc>
                <a:spcPct val="100000"/>
              </a:lnSpc>
              <a:spcBef>
                <a:spcPts val="400"/>
              </a:spcBef>
              <a:spcAft>
                <a:spcPts val="0"/>
              </a:spcAft>
              <a:buClr>
                <a:schemeClr val="dk1"/>
              </a:buClr>
              <a:buSzPts val="2000"/>
              <a:buFont typeface="Arial"/>
              <a:buChar char="•"/>
            </a:pPr>
            <a:r>
              <a:rPr lang="en-US" sz="2000"/>
              <a:t>Merge two datasets based on attribute “player name”</a:t>
            </a:r>
            <a:endParaRPr/>
          </a:p>
          <a:p>
            <a:pPr indent="-285750" lvl="1" marL="800100" rtl="0" algn="l">
              <a:lnSpc>
                <a:spcPct val="100000"/>
              </a:lnSpc>
              <a:spcBef>
                <a:spcPts val="360"/>
              </a:spcBef>
              <a:spcAft>
                <a:spcPts val="0"/>
              </a:spcAft>
              <a:buClr>
                <a:schemeClr val="dk1"/>
              </a:buClr>
              <a:buSzPts val="1800"/>
              <a:buFont typeface="Arial"/>
              <a:buChar char="–"/>
            </a:pPr>
            <a:r>
              <a:rPr b="0" lang="en-US" sz="1800"/>
              <a:t>Final cleaned dataset: 500 rows and 52 columns</a:t>
            </a:r>
            <a:endParaRPr/>
          </a:p>
          <a:p>
            <a:pPr indent="-285750" lvl="1" marL="800100" rtl="0" algn="l">
              <a:lnSpc>
                <a:spcPct val="100000"/>
              </a:lnSpc>
              <a:spcBef>
                <a:spcPts val="360"/>
              </a:spcBef>
              <a:spcAft>
                <a:spcPts val="0"/>
              </a:spcAft>
              <a:buClr>
                <a:schemeClr val="dk1"/>
              </a:buClr>
              <a:buSzPts val="1800"/>
              <a:buFont typeface="Arial"/>
              <a:buChar char="–"/>
            </a:pPr>
            <a:r>
              <a:rPr b="0" lang="en-US" sz="1800"/>
              <a:t>Target Variable: Salary</a:t>
            </a:r>
            <a:endParaRPr/>
          </a:p>
          <a:p>
            <a:pPr indent="-171450" lvl="1" marL="800100" rtl="0" algn="l">
              <a:lnSpc>
                <a:spcPct val="100000"/>
              </a:lnSpc>
              <a:spcBef>
                <a:spcPts val="360"/>
              </a:spcBef>
              <a:spcAft>
                <a:spcPts val="0"/>
              </a:spcAft>
              <a:buClr>
                <a:schemeClr val="dk1"/>
              </a:buClr>
              <a:buSzPts val="1800"/>
              <a:buFont typeface="Arial"/>
              <a:buNone/>
            </a:pPr>
            <a:r>
              <a:t/>
            </a:r>
            <a:endParaRPr b="0" sz="1800"/>
          </a:p>
          <a:p>
            <a:pPr indent="-203200" lvl="0" marL="457200" rtl="0" algn="l">
              <a:lnSpc>
                <a:spcPct val="100000"/>
              </a:lnSpc>
              <a:spcBef>
                <a:spcPts val="440"/>
              </a:spcBef>
              <a:spcAft>
                <a:spcPts val="0"/>
              </a:spcAft>
              <a:buClr>
                <a:schemeClr val="dk1"/>
              </a:buClr>
              <a:buSzPts val="2200"/>
              <a:buFont typeface="Arial"/>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38888"/>
              <a:buNone/>
            </a:pPr>
            <a:br>
              <a:rPr b="0" lang="en-US"/>
            </a:br>
            <a:r>
              <a:rPr lang="en-US">
                <a:solidFill>
                  <a:srgbClr val="3F3F3F"/>
                </a:solidFill>
              </a:rPr>
              <a:t>Data Exploration</a:t>
            </a:r>
            <a:endParaRPr>
              <a:solidFill>
                <a:srgbClr val="3F3F3F"/>
              </a:solidFill>
            </a:endParaRPr>
          </a:p>
          <a:p>
            <a:pPr indent="0" lvl="0" marL="0" rtl="0" algn="l">
              <a:lnSpc>
                <a:spcPct val="90000"/>
              </a:lnSpc>
              <a:spcBef>
                <a:spcPts val="0"/>
              </a:spcBef>
              <a:spcAft>
                <a:spcPts val="0"/>
              </a:spcAft>
              <a:buSzPct val="47727"/>
              <a:buNone/>
            </a:pPr>
            <a:r>
              <a:rPr lang="en-US" sz="2933">
                <a:solidFill>
                  <a:srgbClr val="3F3F3F"/>
                </a:solidFill>
              </a:rPr>
              <a:t>Highest Paid NBA Players 2017</a:t>
            </a:r>
            <a:endParaRPr sz="2933">
              <a:solidFill>
                <a:srgbClr val="3F3F3F"/>
              </a:solidFill>
            </a:endParaRPr>
          </a:p>
        </p:txBody>
      </p:sp>
      <p:pic>
        <p:nvPicPr>
          <p:cNvPr id="78" name="Google Shape;78;p5"/>
          <p:cNvPicPr preferRelativeResize="0"/>
          <p:nvPr/>
        </p:nvPicPr>
        <p:blipFill>
          <a:blip r:embed="rId3">
            <a:alphaModFix/>
          </a:blip>
          <a:stretch>
            <a:fillRect/>
          </a:stretch>
        </p:blipFill>
        <p:spPr>
          <a:xfrm>
            <a:off x="1166575" y="1524000"/>
            <a:ext cx="7159749" cy="3625350"/>
          </a:xfrm>
          <a:prstGeom prst="rect">
            <a:avLst/>
          </a:prstGeom>
          <a:noFill/>
          <a:ln>
            <a:noFill/>
          </a:ln>
        </p:spPr>
      </p:pic>
      <p:sp>
        <p:nvSpPr>
          <p:cNvPr id="79" name="Google Shape;79;p5"/>
          <p:cNvSpPr txBox="1"/>
          <p:nvPr/>
        </p:nvSpPr>
        <p:spPr>
          <a:xfrm>
            <a:off x="975950" y="5671050"/>
            <a:ext cx="7306500" cy="8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333333"/>
                </a:solidFill>
                <a:highlight>
                  <a:srgbClr val="FFFFFF"/>
                </a:highlight>
              </a:rPr>
              <a:t>First, we want to see who is the highest paid NBA player. As shown in the bar chart below, where x axis is Player name and y axis is the Salary, Stephen Curry receives the highest salary which is 35 million, followed by LeBron James, Paul Millsan…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223e10ab93_1_13"/>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38888"/>
              <a:buNone/>
            </a:pPr>
            <a:br>
              <a:rPr b="0" lang="en-US"/>
            </a:br>
            <a:r>
              <a:rPr lang="en-US">
                <a:solidFill>
                  <a:srgbClr val="3F3F3F"/>
                </a:solidFill>
              </a:rPr>
              <a:t>Data exploration</a:t>
            </a:r>
            <a:endParaRPr>
              <a:solidFill>
                <a:srgbClr val="3F3F3F"/>
              </a:solidFill>
            </a:endParaRPr>
          </a:p>
          <a:p>
            <a:pPr indent="0" lvl="0" marL="0" rtl="0" algn="l">
              <a:lnSpc>
                <a:spcPct val="90000"/>
              </a:lnSpc>
              <a:spcBef>
                <a:spcPts val="0"/>
              </a:spcBef>
              <a:spcAft>
                <a:spcPts val="0"/>
              </a:spcAft>
              <a:buSzPct val="47727"/>
              <a:buNone/>
            </a:pPr>
            <a:r>
              <a:rPr lang="en-US" sz="2933">
                <a:solidFill>
                  <a:srgbClr val="3F3F3F"/>
                </a:solidFill>
              </a:rPr>
              <a:t>NBA Players Salary Distribution</a:t>
            </a:r>
            <a:endParaRPr sz="2933">
              <a:solidFill>
                <a:srgbClr val="3F3F3F"/>
              </a:solidFill>
            </a:endParaRPr>
          </a:p>
        </p:txBody>
      </p:sp>
      <p:sp>
        <p:nvSpPr>
          <p:cNvPr id="85" name="Google Shape;85;g1223e10ab93_1_13"/>
          <p:cNvSpPr txBox="1"/>
          <p:nvPr/>
        </p:nvSpPr>
        <p:spPr>
          <a:xfrm>
            <a:off x="975950" y="5671050"/>
            <a:ext cx="7306500" cy="8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333333"/>
                </a:solidFill>
                <a:highlight>
                  <a:srgbClr val="FFFFFF"/>
                </a:highlight>
              </a:rPr>
              <a:t>Among all 509 players in the data set, an histogram plot for their salary was shown below. We can see that the distribution is skewed to the right, which is because there are many NBA stars having very high salary. </a:t>
            </a:r>
            <a:endParaRPr sz="2200"/>
          </a:p>
        </p:txBody>
      </p:sp>
      <p:pic>
        <p:nvPicPr>
          <p:cNvPr id="86" name="Google Shape;86;g1223e10ab93_1_13"/>
          <p:cNvPicPr preferRelativeResize="0"/>
          <p:nvPr/>
        </p:nvPicPr>
        <p:blipFill>
          <a:blip r:embed="rId3">
            <a:alphaModFix/>
          </a:blip>
          <a:stretch>
            <a:fillRect/>
          </a:stretch>
        </p:blipFill>
        <p:spPr>
          <a:xfrm>
            <a:off x="533788" y="1504050"/>
            <a:ext cx="8076426" cy="404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223e10ab93_1_21"/>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38888"/>
              <a:buNone/>
            </a:pPr>
            <a:br>
              <a:rPr b="0" lang="en-US"/>
            </a:br>
            <a:r>
              <a:rPr lang="en-US">
                <a:solidFill>
                  <a:srgbClr val="3F3F3F"/>
                </a:solidFill>
              </a:rPr>
              <a:t>Data exploration</a:t>
            </a:r>
            <a:endParaRPr>
              <a:solidFill>
                <a:srgbClr val="3F3F3F"/>
              </a:solidFill>
            </a:endParaRPr>
          </a:p>
          <a:p>
            <a:pPr indent="0" lvl="0" marL="0" rtl="0" algn="l">
              <a:lnSpc>
                <a:spcPct val="90000"/>
              </a:lnSpc>
              <a:spcBef>
                <a:spcPts val="0"/>
              </a:spcBef>
              <a:spcAft>
                <a:spcPts val="0"/>
              </a:spcAft>
              <a:buSzPct val="47727"/>
              <a:buNone/>
            </a:pPr>
            <a:r>
              <a:rPr lang="en-US" sz="2933">
                <a:solidFill>
                  <a:srgbClr val="3F3F3F"/>
                </a:solidFill>
              </a:rPr>
              <a:t>Height and Weight VS. Salary</a:t>
            </a:r>
            <a:endParaRPr sz="2933">
              <a:solidFill>
                <a:srgbClr val="3F3F3F"/>
              </a:solidFill>
            </a:endParaRPr>
          </a:p>
        </p:txBody>
      </p:sp>
      <p:sp>
        <p:nvSpPr>
          <p:cNvPr id="92" name="Google Shape;92;g1223e10ab93_1_21"/>
          <p:cNvSpPr txBox="1"/>
          <p:nvPr/>
        </p:nvSpPr>
        <p:spPr>
          <a:xfrm>
            <a:off x="975950" y="5442450"/>
            <a:ext cx="74646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333333"/>
                </a:solidFill>
                <a:highlight>
                  <a:srgbClr val="FFFFFF"/>
                </a:highlight>
              </a:rPr>
              <a:t>As shown in the scatter plots below, we can see that there is no obvious linear relationship between player’s weight or height and their salary. Correlation between height/weight and salary are also calculated below, and we can see both of them are very low, which means player’s height and weight is not a significant predictor for salary.</a:t>
            </a:r>
            <a:endParaRPr sz="2600"/>
          </a:p>
        </p:txBody>
      </p:sp>
      <p:pic>
        <p:nvPicPr>
          <p:cNvPr id="93" name="Google Shape;93;g1223e10ab93_1_21"/>
          <p:cNvPicPr preferRelativeResize="0"/>
          <p:nvPr/>
        </p:nvPicPr>
        <p:blipFill>
          <a:blip r:embed="rId3">
            <a:alphaModFix/>
          </a:blip>
          <a:stretch>
            <a:fillRect/>
          </a:stretch>
        </p:blipFill>
        <p:spPr>
          <a:xfrm>
            <a:off x="797500" y="1355814"/>
            <a:ext cx="7893300" cy="4146375"/>
          </a:xfrm>
          <a:prstGeom prst="rect">
            <a:avLst/>
          </a:prstGeom>
          <a:noFill/>
          <a:ln>
            <a:noFill/>
          </a:ln>
        </p:spPr>
      </p:pic>
      <p:sp>
        <p:nvSpPr>
          <p:cNvPr id="94" name="Google Shape;94;g1223e10ab93_1_21"/>
          <p:cNvSpPr txBox="1"/>
          <p:nvPr/>
        </p:nvSpPr>
        <p:spPr>
          <a:xfrm>
            <a:off x="2288400" y="5042250"/>
            <a:ext cx="12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height/cm</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223e10ab93_1_29"/>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38888"/>
              <a:buNone/>
            </a:pPr>
            <a:br>
              <a:rPr b="0" lang="en-US"/>
            </a:br>
            <a:r>
              <a:rPr lang="en-US">
                <a:solidFill>
                  <a:srgbClr val="3F3F3F"/>
                </a:solidFill>
              </a:rPr>
              <a:t>Data exploration</a:t>
            </a:r>
            <a:endParaRPr>
              <a:solidFill>
                <a:srgbClr val="3F3F3F"/>
              </a:solidFill>
            </a:endParaRPr>
          </a:p>
          <a:p>
            <a:pPr indent="0" lvl="0" marL="0" rtl="0" algn="l">
              <a:lnSpc>
                <a:spcPct val="90000"/>
              </a:lnSpc>
              <a:spcBef>
                <a:spcPts val="0"/>
              </a:spcBef>
              <a:spcAft>
                <a:spcPts val="0"/>
              </a:spcAft>
              <a:buSzPct val="47727"/>
              <a:buNone/>
            </a:pPr>
            <a:r>
              <a:rPr lang="en-US" sz="2933">
                <a:solidFill>
                  <a:srgbClr val="3F3F3F"/>
                </a:solidFill>
              </a:rPr>
              <a:t>Other Features Correlations</a:t>
            </a:r>
            <a:endParaRPr sz="2933">
              <a:solidFill>
                <a:srgbClr val="3F3F3F"/>
              </a:solidFill>
            </a:endParaRPr>
          </a:p>
        </p:txBody>
      </p:sp>
      <p:sp>
        <p:nvSpPr>
          <p:cNvPr id="100" name="Google Shape;100;g1223e10ab93_1_29"/>
          <p:cNvSpPr txBox="1"/>
          <p:nvPr/>
        </p:nvSpPr>
        <p:spPr>
          <a:xfrm>
            <a:off x="1068300" y="5442450"/>
            <a:ext cx="7285800" cy="8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333333"/>
                </a:solidFill>
                <a:highlight>
                  <a:srgbClr val="FFFFFF"/>
                </a:highlight>
              </a:rPr>
              <a:t>Above is a bar chart plot variables and their correlation with salary. From the plot we can see WS(Win share) has the highest correlation with salary, followed by FG(Field Goal), etc.</a:t>
            </a:r>
            <a:endParaRPr sz="3000"/>
          </a:p>
        </p:txBody>
      </p:sp>
      <p:pic>
        <p:nvPicPr>
          <p:cNvPr id="101" name="Google Shape;101;g1223e10ab93_1_29"/>
          <p:cNvPicPr preferRelativeResize="0"/>
          <p:nvPr/>
        </p:nvPicPr>
        <p:blipFill>
          <a:blip r:embed="rId3">
            <a:alphaModFix/>
          </a:blip>
          <a:stretch>
            <a:fillRect/>
          </a:stretch>
        </p:blipFill>
        <p:spPr>
          <a:xfrm>
            <a:off x="818013" y="1572588"/>
            <a:ext cx="7786374" cy="371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381000" y="648869"/>
            <a:ext cx="6480175" cy="5048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F3F3F"/>
                </a:solidFill>
              </a:rPr>
              <a:t>Modeling</a:t>
            </a:r>
            <a:endParaRPr/>
          </a:p>
        </p:txBody>
      </p:sp>
      <p:sp>
        <p:nvSpPr>
          <p:cNvPr id="107" name="Google Shape;107;p6"/>
          <p:cNvSpPr txBox="1"/>
          <p:nvPr>
            <p:ph idx="1" type="body"/>
          </p:nvPr>
        </p:nvSpPr>
        <p:spPr>
          <a:xfrm>
            <a:off x="518700" y="1517425"/>
            <a:ext cx="8625300" cy="49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200"/>
              <a:t>Modeling Process and Approaches</a:t>
            </a:r>
            <a:endParaRPr sz="2200"/>
          </a:p>
          <a:p>
            <a:pPr indent="0" lvl="0" marL="0" rtl="0" algn="l">
              <a:lnSpc>
                <a:spcPct val="100000"/>
              </a:lnSpc>
              <a:spcBef>
                <a:spcPts val="0"/>
              </a:spcBef>
              <a:spcAft>
                <a:spcPts val="0"/>
              </a:spcAft>
              <a:buSzPts val="1800"/>
              <a:buNone/>
            </a:pPr>
            <a:r>
              <a:t/>
            </a:r>
            <a:endParaRPr sz="2200"/>
          </a:p>
          <a:p>
            <a:pPr indent="0" lvl="0" marL="457200" rtl="0" algn="l">
              <a:lnSpc>
                <a:spcPct val="100000"/>
              </a:lnSpc>
              <a:spcBef>
                <a:spcPts val="0"/>
              </a:spcBef>
              <a:spcAft>
                <a:spcPts val="0"/>
              </a:spcAft>
              <a:buNone/>
            </a:pPr>
            <a:r>
              <a:rPr lang="en-US" sz="1900">
                <a:latin typeface="Open Sans"/>
                <a:ea typeface="Open Sans"/>
                <a:cs typeface="Open Sans"/>
                <a:sym typeface="Open Sans"/>
              </a:rPr>
              <a:t>Simple Linear Regression</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rPr lang="en-US" sz="1900">
                <a:latin typeface="Open Sans"/>
                <a:ea typeface="Open Sans"/>
                <a:cs typeface="Open Sans"/>
                <a:sym typeface="Open Sans"/>
              </a:rPr>
              <a:t>Multivariable Linear Regression</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rPr lang="en-US" sz="1900">
                <a:latin typeface="Open Sans"/>
                <a:ea typeface="Open Sans"/>
                <a:cs typeface="Open Sans"/>
                <a:sym typeface="Open Sans"/>
              </a:rPr>
              <a:t>Forward and Backward Selection</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rPr lang="en-US" sz="1900">
                <a:latin typeface="Open Sans"/>
                <a:ea typeface="Open Sans"/>
                <a:cs typeface="Open Sans"/>
                <a:sym typeface="Open Sans"/>
              </a:rPr>
              <a:t>One-way Analysis of Variance</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t/>
            </a:r>
            <a:endParaRPr sz="1900">
              <a:latin typeface="Open Sans"/>
              <a:ea typeface="Open Sans"/>
              <a:cs typeface="Open Sans"/>
              <a:sym typeface="Open Sans"/>
            </a:endParaRPr>
          </a:p>
          <a:p>
            <a:pPr indent="0" lvl="0" marL="457200" rtl="0" algn="l">
              <a:lnSpc>
                <a:spcPct val="100000"/>
              </a:lnSpc>
              <a:spcBef>
                <a:spcPts val="0"/>
              </a:spcBef>
              <a:spcAft>
                <a:spcPts val="0"/>
              </a:spcAft>
              <a:buNone/>
            </a:pPr>
            <a:r>
              <a:rPr lang="en-US" sz="1900">
                <a:latin typeface="Open Sans"/>
                <a:ea typeface="Open Sans"/>
                <a:cs typeface="Open Sans"/>
                <a:sym typeface="Open Sans"/>
              </a:rPr>
              <a:t>Pairwise Comparison</a:t>
            </a:r>
            <a:endParaRPr sz="1900">
              <a:latin typeface="Open Sans"/>
              <a:ea typeface="Open Sans"/>
              <a:cs typeface="Open Sans"/>
              <a:sym typeface="Open Sans"/>
            </a:endParaRPr>
          </a:p>
          <a:p>
            <a:pPr indent="-171450" lvl="1" marL="742950" rtl="0" algn="l">
              <a:lnSpc>
                <a:spcPct val="100000"/>
              </a:lnSpc>
              <a:spcBef>
                <a:spcPts val="360"/>
              </a:spcBef>
              <a:spcAft>
                <a:spcPts val="0"/>
              </a:spcAft>
              <a:buClr>
                <a:schemeClr val="dk1"/>
              </a:buClr>
              <a:buSzPts val="1800"/>
              <a:buFont typeface="Arial"/>
              <a:buNone/>
            </a:pPr>
            <a:r>
              <a:t/>
            </a:r>
            <a:endParaRPr sz="1800"/>
          </a:p>
        </p:txBody>
      </p:sp>
      <p:sp>
        <p:nvSpPr>
          <p:cNvPr id="108" name="Google Shape;108;p6"/>
          <p:cNvSpPr/>
          <p:nvPr/>
        </p:nvSpPr>
        <p:spPr>
          <a:xfrm>
            <a:off x="2322573" y="2684129"/>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09" name="Google Shape;109;p6"/>
          <p:cNvSpPr/>
          <p:nvPr/>
        </p:nvSpPr>
        <p:spPr>
          <a:xfrm>
            <a:off x="2322573" y="3599104"/>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10" name="Google Shape;110;p6"/>
          <p:cNvSpPr/>
          <p:nvPr/>
        </p:nvSpPr>
        <p:spPr>
          <a:xfrm>
            <a:off x="2322573" y="4437879"/>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11" name="Google Shape;111;p6"/>
          <p:cNvSpPr/>
          <p:nvPr/>
        </p:nvSpPr>
        <p:spPr>
          <a:xfrm>
            <a:off x="2322573" y="5352854"/>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pic>
        <p:nvPicPr>
          <p:cNvPr id="112" name="Google Shape;112;p6"/>
          <p:cNvPicPr preferRelativeResize="0"/>
          <p:nvPr/>
        </p:nvPicPr>
        <p:blipFill>
          <a:blip r:embed="rId3">
            <a:alphaModFix/>
          </a:blip>
          <a:stretch>
            <a:fillRect/>
          </a:stretch>
        </p:blipFill>
        <p:spPr>
          <a:xfrm>
            <a:off x="6182018" y="2684125"/>
            <a:ext cx="2249807" cy="239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223e10ab93_1_41"/>
          <p:cNvSpPr txBox="1"/>
          <p:nvPr>
            <p:ph type="title"/>
          </p:nvPr>
        </p:nvSpPr>
        <p:spPr>
          <a:xfrm>
            <a:off x="381000" y="648869"/>
            <a:ext cx="6480300" cy="50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F3F3F"/>
                </a:solidFill>
              </a:rPr>
              <a:t>Modeling</a:t>
            </a:r>
            <a:endParaRPr>
              <a:solidFill>
                <a:srgbClr val="3F3F3F"/>
              </a:solidFill>
            </a:endParaRPr>
          </a:p>
        </p:txBody>
      </p:sp>
      <p:sp>
        <p:nvSpPr>
          <p:cNvPr id="118" name="Google Shape;118;g1223e10ab93_1_41"/>
          <p:cNvSpPr txBox="1"/>
          <p:nvPr>
            <p:ph idx="1" type="body"/>
          </p:nvPr>
        </p:nvSpPr>
        <p:spPr>
          <a:xfrm>
            <a:off x="518700" y="1517425"/>
            <a:ext cx="8625300" cy="50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200"/>
              <a:t>Simple Linear Regression</a:t>
            </a:r>
            <a:endParaRPr sz="2200"/>
          </a:p>
          <a:p>
            <a:pPr indent="0" lvl="0" marL="0" rtl="0" algn="l">
              <a:lnSpc>
                <a:spcPct val="100000"/>
              </a:lnSpc>
              <a:spcBef>
                <a:spcPts val="0"/>
              </a:spcBef>
              <a:spcAft>
                <a:spcPts val="0"/>
              </a:spcAft>
              <a:buSzPts val="1800"/>
              <a:buNone/>
            </a:pPr>
            <a:r>
              <a:t/>
            </a:r>
            <a:endParaRPr sz="2200"/>
          </a:p>
          <a:p>
            <a:pPr indent="0" lvl="1" marL="571500" rtl="0" algn="l">
              <a:lnSpc>
                <a:spcPct val="100000"/>
              </a:lnSpc>
              <a:spcBef>
                <a:spcPts val="360"/>
              </a:spcBef>
              <a:spcAft>
                <a:spcPts val="0"/>
              </a:spcAft>
              <a:buClr>
                <a:schemeClr val="dk1"/>
              </a:buClr>
              <a:buSzPts val="1800"/>
              <a:buFont typeface="Arial"/>
              <a:buNone/>
            </a:pPr>
            <a:r>
              <a:t/>
            </a:r>
            <a:endParaRPr sz="1800"/>
          </a:p>
        </p:txBody>
      </p:sp>
      <p:pic>
        <p:nvPicPr>
          <p:cNvPr id="119" name="Google Shape;119;g1223e10ab93_1_41"/>
          <p:cNvPicPr preferRelativeResize="0"/>
          <p:nvPr/>
        </p:nvPicPr>
        <p:blipFill>
          <a:blip r:embed="rId3">
            <a:alphaModFix/>
          </a:blip>
          <a:stretch>
            <a:fillRect/>
          </a:stretch>
        </p:blipFill>
        <p:spPr>
          <a:xfrm>
            <a:off x="0" y="2022325"/>
            <a:ext cx="4985250" cy="2593624"/>
          </a:xfrm>
          <a:prstGeom prst="rect">
            <a:avLst/>
          </a:prstGeom>
          <a:noFill/>
          <a:ln>
            <a:noFill/>
          </a:ln>
        </p:spPr>
      </p:pic>
      <p:pic>
        <p:nvPicPr>
          <p:cNvPr id="120" name="Google Shape;120;g1223e10ab93_1_41"/>
          <p:cNvPicPr preferRelativeResize="0"/>
          <p:nvPr/>
        </p:nvPicPr>
        <p:blipFill>
          <a:blip r:embed="rId4">
            <a:alphaModFix/>
          </a:blip>
          <a:stretch>
            <a:fillRect/>
          </a:stretch>
        </p:blipFill>
        <p:spPr>
          <a:xfrm>
            <a:off x="5137650" y="1869925"/>
            <a:ext cx="3853950" cy="2490735"/>
          </a:xfrm>
          <a:prstGeom prst="rect">
            <a:avLst/>
          </a:prstGeom>
          <a:noFill/>
          <a:ln>
            <a:noFill/>
          </a:ln>
        </p:spPr>
      </p:pic>
      <p:sp>
        <p:nvSpPr>
          <p:cNvPr id="121" name="Google Shape;121;g1223e10ab93_1_41"/>
          <p:cNvSpPr txBox="1"/>
          <p:nvPr/>
        </p:nvSpPr>
        <p:spPr>
          <a:xfrm>
            <a:off x="301875" y="5038000"/>
            <a:ext cx="8385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33333"/>
              </a:buClr>
              <a:buSzPts val="1400"/>
              <a:buChar char="●"/>
            </a:pPr>
            <a:r>
              <a:rPr lang="en-US">
                <a:solidFill>
                  <a:srgbClr val="333333"/>
                </a:solidFill>
                <a:highlight>
                  <a:srgbClr val="FFFFFF"/>
                </a:highlight>
              </a:rPr>
              <a:t>Attribute with highest correlation with salary is Win Share, which equals 0.737, which is a measure that is assigned to players based on their offense, defense, and playing time. </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US">
                <a:solidFill>
                  <a:srgbClr val="333333"/>
                </a:solidFill>
                <a:highlight>
                  <a:srgbClr val="FFFFFF"/>
                </a:highlight>
              </a:rPr>
              <a:t>Use WS to build a simple linear regression model to predict salary. </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US">
                <a:solidFill>
                  <a:srgbClr val="333333"/>
                </a:solidFill>
                <a:highlight>
                  <a:srgbClr val="FFFFFF"/>
                </a:highlight>
              </a:rPr>
              <a:t>The linear equation can be written as y = 1731787 + 1914393x, The R-square for this model is 0.5144.</a:t>
            </a:r>
            <a:endParaRPr>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a:themeElements>
    <a:clrScheme name="template 2">
      <a:dk1>
        <a:srgbClr val="4D4D4D"/>
      </a:dk1>
      <a:lt1>
        <a:srgbClr val="FFFFFF"/>
      </a:lt1>
      <a:dk2>
        <a:srgbClr val="000000"/>
      </a:dk2>
      <a:lt2>
        <a:srgbClr val="B7B7B5"/>
      </a:lt2>
      <a:accent1>
        <a:srgbClr val="798793"/>
      </a:accent1>
      <a:accent2>
        <a:srgbClr val="9AA4AC"/>
      </a:accent2>
      <a:accent3>
        <a:srgbClr val="FFFFFF"/>
      </a:accent3>
      <a:accent4>
        <a:srgbClr val="404040"/>
      </a:accent4>
      <a:accent5>
        <a:srgbClr val="BEC3C8"/>
      </a:accent5>
      <a:accent6>
        <a:srgbClr val="8B949B"/>
      </a:accent6>
      <a:hlink>
        <a:srgbClr val="EBC3B7"/>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2022-03-02T17:15:25Z</dcterms:created>
  <dc:creator>Elena Zhang</dc:creator>
</cp:coreProperties>
</file>