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6.xml"/><Relationship Id="rId22" Type="http://schemas.openxmlformats.org/officeDocument/2006/relationships/font" Target="fonts/SourceSansPro-italic.fntdata"/><Relationship Id="rId10" Type="http://schemas.openxmlformats.org/officeDocument/2006/relationships/slide" Target="slides/slide5.xml"/><Relationship Id="rId21"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5569f3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5569f3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ea5537f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ea5537f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5ea5537f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5ea5537f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a:p>
            <a:pPr indent="-298450" lvl="0" marL="457200" rtl="0" algn="l">
              <a:spcBef>
                <a:spcPts val="0"/>
              </a:spcBef>
              <a:spcAft>
                <a:spcPts val="0"/>
              </a:spcAft>
              <a:buSzPts val="1100"/>
              <a:buChar char="-"/>
            </a:pPr>
            <a:r>
              <a:rPr lang="en"/>
              <a:t>We start by using a 5 pin programming header to load our computer software, the freeRTOS tasks, onto our remote and skateboard Psoc family MCU devices</a:t>
            </a:r>
            <a:endParaRPr/>
          </a:p>
          <a:p>
            <a:pPr indent="-298450" lvl="0" marL="457200" rtl="0" algn="l">
              <a:spcBef>
                <a:spcPts val="0"/>
              </a:spcBef>
              <a:spcAft>
                <a:spcPts val="0"/>
              </a:spcAft>
              <a:buSzPts val="1100"/>
              <a:buChar char="-"/>
            </a:pPr>
            <a:r>
              <a:rPr lang="en"/>
              <a:t>Once the computer software has been programmed into our </a:t>
            </a:r>
            <a:r>
              <a:rPr lang="en"/>
              <a:t>devices, they are ready to use. In order to start using the skateboard, the battery has to be in its holder, and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5ea5537f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5ea5537f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Jarvis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ea5537f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ea5537f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a:p>
            <a:pPr indent="0" lvl="0" marL="0" rtl="0" algn="l">
              <a:spcBef>
                <a:spcPts val="0"/>
              </a:spcBef>
              <a:spcAft>
                <a:spcPts val="0"/>
              </a:spcAft>
              <a:buNone/>
            </a:pPr>
            <a:r>
              <a:rPr lang="en"/>
              <a:t>Suggested talking points: (???)</a:t>
            </a:r>
            <a:endParaRPr/>
          </a:p>
          <a:p>
            <a:pPr indent="-298450" lvl="0" marL="457200" rtl="0" algn="l">
              <a:spcBef>
                <a:spcPts val="0"/>
              </a:spcBef>
              <a:spcAft>
                <a:spcPts val="0"/>
              </a:spcAft>
              <a:buSzPts val="1100"/>
              <a:buChar char="-"/>
            </a:pPr>
            <a:r>
              <a:rPr lang="en"/>
              <a:t>Why we chose i2c touch rather than trigger</a:t>
            </a:r>
            <a:endParaRPr/>
          </a:p>
          <a:p>
            <a:pPr indent="-298450" lvl="0" marL="457200" rtl="0" algn="l">
              <a:spcBef>
                <a:spcPts val="0"/>
              </a:spcBef>
              <a:spcAft>
                <a:spcPts val="0"/>
              </a:spcAft>
              <a:buSzPts val="1100"/>
              <a:buChar char="-"/>
            </a:pPr>
            <a:r>
              <a:rPr lang="en"/>
              <a:t>Why we chose </a:t>
            </a:r>
            <a:r>
              <a:rPr lang="en"/>
              <a:t>rotary</a:t>
            </a:r>
            <a:r>
              <a:rPr lang="en"/>
              <a:t> encoder rather than joystick</a:t>
            </a:r>
            <a:endParaRPr/>
          </a:p>
          <a:p>
            <a:pPr indent="-298450" lvl="0" marL="457200" rtl="0" algn="l">
              <a:spcBef>
                <a:spcPts val="0"/>
              </a:spcBef>
              <a:spcAft>
                <a:spcPts val="0"/>
              </a:spcAft>
              <a:buSzPts val="1100"/>
              <a:buChar char="-"/>
            </a:pPr>
            <a:r>
              <a:rPr lang="en"/>
              <a:t>Why we chose to get a pre-made esc thank making one by scratch</a:t>
            </a:r>
            <a:endParaRPr/>
          </a:p>
          <a:p>
            <a:pPr indent="-298450" lvl="0" marL="457200" rtl="0" algn="l">
              <a:spcBef>
                <a:spcPts val="0"/>
              </a:spcBef>
              <a:spcAft>
                <a:spcPts val="0"/>
              </a:spcAft>
              <a:buSzPts val="1100"/>
              <a:buChar char="-"/>
            </a:pPr>
            <a:r>
              <a:rPr lang="en"/>
              <a:t>Why we chose to power board </a:t>
            </a:r>
            <a:r>
              <a:rPr lang="en"/>
              <a:t>with</a:t>
            </a:r>
            <a:r>
              <a:rPr lang="en"/>
              <a:t> 18650</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b4dd904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b4dd904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Jarvis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b4dd904f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b4dd904f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ea5537f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5ea5537f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(Aritra)</a:t>
            </a:r>
            <a:endParaRPr sz="1400"/>
          </a:p>
          <a:p>
            <a:pPr indent="0" lvl="0" marL="0" rtl="0" algn="l">
              <a:lnSpc>
                <a:spcPct val="115000"/>
              </a:lnSpc>
              <a:spcBef>
                <a:spcPts val="1200"/>
              </a:spcBef>
              <a:spcAft>
                <a:spcPts val="0"/>
              </a:spcAft>
              <a:buNone/>
            </a:pPr>
            <a:r>
              <a:rPr lang="en" sz="1400"/>
              <a:t>Footprint on Kicad had no indication of the positive side of battery, and when we put the battery in the 1043 holder and turned on the power switch on the PCB, it smoked right away. We did not know what part resulted in the short, so we to rebuilt the board and test each component separately by recreating the circuitry on a breadboard and using a DC power supply. </a:t>
            </a:r>
            <a:endParaRPr sz="1400"/>
          </a:p>
          <a:p>
            <a:pPr indent="0" lvl="0" marL="0" rtl="0" algn="l">
              <a:lnSpc>
                <a:spcPct val="115000"/>
              </a:lnSpc>
              <a:spcBef>
                <a:spcPts val="1200"/>
              </a:spcBef>
              <a:spcAft>
                <a:spcPts val="1200"/>
              </a:spcAft>
              <a:buNone/>
            </a:pPr>
            <a:r>
              <a:rPr lang="en" sz="1400"/>
              <a:t>We started testing our ESC with the manufacture’s software, but it only tested at one speed. It was a long process to discover how to change the PWM signal. We used UART to </a:t>
            </a:r>
            <a:r>
              <a:rPr lang="en" sz="1400"/>
              <a:t>debug and realized the mode of ESC was incorrect. Once we were in the correct mode, we had to convert the PWM ints to floats for a gradual linear increase in speed.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b092ed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b092ed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(Aritra)</a:t>
            </a:r>
            <a:endParaRPr sz="1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rPr>
              <a:t>Two of our setbacks were incorrectly routing the PCB so the Hardware Abstraction Layer </a:t>
            </a:r>
            <a:r>
              <a:rPr lang="en" sz="1400">
                <a:solidFill>
                  <a:schemeClr val="dk1"/>
                </a:solidFill>
              </a:rPr>
              <a:t>on Modus Toolbox wouldn’t work. At first, we tried to solve this issue manually. Using the waveform given by the rotary encoder schematics, we polled the signs and decided the direction of the encoder, clockwise or counterclockwise. It was difficult to determine when to poll and decoding the waveforms accurately, so we re-routed the PCB to use the correct pins and the given QD code worked perfectly. This was the same case for the I2C and re-routing the board was the best course of action. As for the remote’s user friendliness, the encoder was difficult to turn in the manner we wanted to and would require two hands to operate. We fixed this by 3D printing an enclosure that allows the user to turn the rotary encoder easily with their thumb. </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1" name="Google Shape;11;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2" name="Google Shape;12;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80700" y="2651100"/>
            <a:ext cx="8982600" cy="2411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5" name="Google Shape;55;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6" name="Google Shape;56;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2"/>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6" name="Google Shape;16;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5"/>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7"/>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509500" y="526350"/>
            <a:ext cx="5604000" cy="4090800"/>
          </a:xfrm>
          <a:prstGeom prst="rect">
            <a:avLst/>
          </a:prstGeom>
          <a:solidFill>
            <a:schemeClr val="lt1"/>
          </a:solidFill>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p:nvPr/>
        </p:nvSpPr>
        <p:spPr>
          <a:xfrm>
            <a:off x="80700" y="4669200"/>
            <a:ext cx="8982600" cy="393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636800" y="80700"/>
            <a:ext cx="4426500" cy="49821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51" name="Google Shape;51;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drive.google.com/file/d/1xRhV84uM4FYzOSM7Kxy0tLGAjwaT9MTL/view" TargetMode="External"/><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80150" y="66092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Electric Skateboard</a:t>
            </a:r>
            <a:endParaRPr>
              <a:latin typeface="Georgia"/>
              <a:ea typeface="Georgia"/>
              <a:cs typeface="Georgia"/>
              <a:sym typeface="Georgia"/>
            </a:endParaRPr>
          </a:p>
        </p:txBody>
      </p:sp>
      <p:sp>
        <p:nvSpPr>
          <p:cNvPr id="65" name="Google Shape;65;p13"/>
          <p:cNvSpPr txBox="1"/>
          <p:nvPr>
            <p:ph idx="1" type="subTitle"/>
          </p:nvPr>
        </p:nvSpPr>
        <p:spPr>
          <a:xfrm>
            <a:off x="480150" y="213452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Aritra Chakraborty, Liam Hupfer, Jarvis Jia, Leah Kreiter</a:t>
            </a:r>
            <a:endParaRPr>
              <a:latin typeface="Georgia"/>
              <a:ea typeface="Georgia"/>
              <a:cs typeface="Georgia"/>
              <a:sym typeface="Georgia"/>
            </a:endParaRPr>
          </a:p>
        </p:txBody>
      </p:sp>
      <p:pic>
        <p:nvPicPr>
          <p:cNvPr id="66" name="Google Shape;66;p13"/>
          <p:cNvPicPr preferRelativeResize="0"/>
          <p:nvPr/>
        </p:nvPicPr>
        <p:blipFill>
          <a:blip r:embed="rId3">
            <a:alphaModFix/>
          </a:blip>
          <a:stretch>
            <a:fillRect/>
          </a:stretch>
        </p:blipFill>
        <p:spPr>
          <a:xfrm>
            <a:off x="2376773" y="3954075"/>
            <a:ext cx="2058326" cy="694125"/>
          </a:xfrm>
          <a:prstGeom prst="rect">
            <a:avLst/>
          </a:prstGeom>
          <a:noFill/>
          <a:ln>
            <a:noFill/>
          </a:ln>
        </p:spPr>
      </p:pic>
      <p:pic>
        <p:nvPicPr>
          <p:cNvPr id="67" name="Google Shape;67;p13"/>
          <p:cNvPicPr preferRelativeResize="0"/>
          <p:nvPr/>
        </p:nvPicPr>
        <p:blipFill>
          <a:blip r:embed="rId4">
            <a:alphaModFix/>
          </a:blip>
          <a:stretch>
            <a:fillRect/>
          </a:stretch>
        </p:blipFill>
        <p:spPr>
          <a:xfrm>
            <a:off x="4679125" y="3975502"/>
            <a:ext cx="2058327" cy="6512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1938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Video Demonstration</a:t>
            </a:r>
            <a:endParaRPr>
              <a:latin typeface="Georgia"/>
              <a:ea typeface="Georgia"/>
              <a:cs typeface="Georgia"/>
              <a:sym typeface="Georgia"/>
            </a:endParaRPr>
          </a:p>
        </p:txBody>
      </p:sp>
      <p:pic>
        <p:nvPicPr>
          <p:cNvPr id="139" name="Google Shape;139;p22"/>
          <p:cNvPicPr preferRelativeResize="0"/>
          <p:nvPr/>
        </p:nvPicPr>
        <p:blipFill>
          <a:blip r:embed="rId3">
            <a:alphaModFix/>
          </a:blip>
          <a:stretch>
            <a:fillRect/>
          </a:stretch>
        </p:blipFill>
        <p:spPr>
          <a:xfrm>
            <a:off x="8681555" y="1"/>
            <a:ext cx="462435" cy="727024"/>
          </a:xfrm>
          <a:prstGeom prst="rect">
            <a:avLst/>
          </a:prstGeom>
          <a:noFill/>
          <a:ln>
            <a:noFill/>
          </a:ln>
        </p:spPr>
      </p:pic>
      <p:pic>
        <p:nvPicPr>
          <p:cNvPr id="140" name="Google Shape;140;p22" title="IMG_4266.MOV">
            <a:hlinkClick r:id="rId4"/>
          </p:cNvPr>
          <p:cNvPicPr preferRelativeResize="0"/>
          <p:nvPr/>
        </p:nvPicPr>
        <p:blipFill>
          <a:blip r:embed="rId5">
            <a:alphaModFix/>
          </a:blip>
          <a:stretch>
            <a:fillRect/>
          </a:stretch>
        </p:blipFill>
        <p:spPr>
          <a:xfrm>
            <a:off x="2026688" y="817200"/>
            <a:ext cx="5090626" cy="381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Project Overview</a:t>
            </a:r>
            <a:endParaRPr>
              <a:latin typeface="Georgia"/>
              <a:ea typeface="Georgia"/>
              <a:cs typeface="Georgia"/>
              <a:sym typeface="Georgia"/>
            </a:endParaRPr>
          </a:p>
        </p:txBody>
      </p:sp>
      <p:sp>
        <p:nvSpPr>
          <p:cNvPr id="73" name="Google Shape;73;p14"/>
          <p:cNvSpPr txBox="1"/>
          <p:nvPr>
            <p:ph idx="1" type="body"/>
          </p:nvPr>
        </p:nvSpPr>
        <p:spPr>
          <a:xfrm>
            <a:off x="311700" y="1152475"/>
            <a:ext cx="44568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Functional Electric Skateboard with speed controlled by handheld remote</a:t>
            </a:r>
            <a:endParaRPr sz="1900">
              <a:solidFill>
                <a:srgbClr val="434343"/>
              </a:solidFill>
              <a:latin typeface="Georgia"/>
              <a:ea typeface="Georgia"/>
              <a:cs typeface="Georgia"/>
              <a:sym typeface="Georgia"/>
            </a:endParaRPr>
          </a:p>
          <a:p>
            <a:pPr indent="-349250" lvl="0" marL="457200" rtl="0" algn="l">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Handheld Remote PCB communicates with PSoc 6 connected to ESC on skateboard</a:t>
            </a:r>
            <a:endParaRPr sz="1900">
              <a:solidFill>
                <a:srgbClr val="434343"/>
              </a:solidFill>
              <a:latin typeface="Georgia"/>
              <a:ea typeface="Georgia"/>
              <a:cs typeface="Georgia"/>
              <a:sym typeface="Georgia"/>
            </a:endParaRPr>
          </a:p>
          <a:p>
            <a:pPr indent="-349250" lvl="0" marL="457200" rtl="0" algn="l">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Software designed into FreeRTOS tasks</a:t>
            </a:r>
            <a:endParaRPr sz="1900">
              <a:solidFill>
                <a:srgbClr val="434343"/>
              </a:solidFill>
              <a:latin typeface="Georgia"/>
              <a:ea typeface="Georgia"/>
              <a:cs typeface="Georgia"/>
              <a:sym typeface="Georgia"/>
            </a:endParaRPr>
          </a:p>
        </p:txBody>
      </p:sp>
      <p:pic>
        <p:nvPicPr>
          <p:cNvPr id="74" name="Google Shape;74;p14"/>
          <p:cNvPicPr preferRelativeResize="0"/>
          <p:nvPr/>
        </p:nvPicPr>
        <p:blipFill>
          <a:blip r:embed="rId3">
            <a:alphaModFix/>
          </a:blip>
          <a:stretch>
            <a:fillRect/>
          </a:stretch>
        </p:blipFill>
        <p:spPr>
          <a:xfrm>
            <a:off x="8681555" y="1"/>
            <a:ext cx="462435" cy="727024"/>
          </a:xfrm>
          <a:prstGeom prst="rect">
            <a:avLst/>
          </a:prstGeom>
          <a:noFill/>
          <a:ln>
            <a:noFill/>
          </a:ln>
        </p:spPr>
      </p:pic>
      <p:pic>
        <p:nvPicPr>
          <p:cNvPr id="75" name="Google Shape;75;p14"/>
          <p:cNvPicPr preferRelativeResize="0"/>
          <p:nvPr/>
        </p:nvPicPr>
        <p:blipFill rotWithShape="1">
          <a:blip r:embed="rId4">
            <a:alphaModFix/>
          </a:blip>
          <a:srcRect b="10881" l="10816" r="6237" t="13020"/>
          <a:stretch/>
        </p:blipFill>
        <p:spPr>
          <a:xfrm rot="2">
            <a:off x="5081100" y="1068426"/>
            <a:ext cx="3600449" cy="1521597"/>
          </a:xfrm>
          <a:prstGeom prst="rect">
            <a:avLst/>
          </a:prstGeom>
          <a:noFill/>
          <a:ln>
            <a:noFill/>
          </a:ln>
        </p:spPr>
      </p:pic>
      <p:pic>
        <p:nvPicPr>
          <p:cNvPr id="76" name="Google Shape;76;p14"/>
          <p:cNvPicPr preferRelativeResize="0"/>
          <p:nvPr/>
        </p:nvPicPr>
        <p:blipFill rotWithShape="1">
          <a:blip r:embed="rId5">
            <a:alphaModFix/>
          </a:blip>
          <a:srcRect b="15307" l="12255" r="22868" t="17905"/>
          <a:stretch/>
        </p:blipFill>
        <p:spPr>
          <a:xfrm>
            <a:off x="5081100" y="2931425"/>
            <a:ext cx="3467018" cy="163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164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Block Diagram of System Architecture</a:t>
            </a:r>
            <a:endParaRPr>
              <a:latin typeface="Georgia"/>
              <a:ea typeface="Georgia"/>
              <a:cs typeface="Georgia"/>
              <a:sym typeface="Georgia"/>
            </a:endParaRPr>
          </a:p>
        </p:txBody>
      </p:sp>
      <p:pic>
        <p:nvPicPr>
          <p:cNvPr id="82" name="Google Shape;82;p15"/>
          <p:cNvPicPr preferRelativeResize="0"/>
          <p:nvPr/>
        </p:nvPicPr>
        <p:blipFill>
          <a:blip r:embed="rId3">
            <a:alphaModFix/>
          </a:blip>
          <a:stretch>
            <a:fillRect/>
          </a:stretch>
        </p:blipFill>
        <p:spPr>
          <a:xfrm>
            <a:off x="801280" y="939850"/>
            <a:ext cx="7429421" cy="3710725"/>
          </a:xfrm>
          <a:prstGeom prst="rect">
            <a:avLst/>
          </a:prstGeom>
          <a:noFill/>
          <a:ln>
            <a:noFill/>
          </a:ln>
        </p:spPr>
      </p:pic>
      <p:pic>
        <p:nvPicPr>
          <p:cNvPr id="83" name="Google Shape;83;p15"/>
          <p:cNvPicPr preferRelativeResize="0"/>
          <p:nvPr/>
        </p:nvPicPr>
        <p:blipFill>
          <a:blip r:embed="rId4">
            <a:alphaModFix/>
          </a:blip>
          <a:stretch>
            <a:fillRect/>
          </a:stretch>
        </p:blipFill>
        <p:spPr>
          <a:xfrm>
            <a:off x="8681555" y="1"/>
            <a:ext cx="462435" cy="727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Technical Highlights</a:t>
            </a:r>
            <a:endParaRPr>
              <a:latin typeface="Georgia"/>
              <a:ea typeface="Georgia"/>
              <a:cs typeface="Georgia"/>
              <a:sym typeface="Georgia"/>
            </a:endParaRPr>
          </a:p>
        </p:txBody>
      </p:sp>
      <p:sp>
        <p:nvSpPr>
          <p:cNvPr id="89" name="Google Shape;89;p16"/>
          <p:cNvSpPr txBox="1"/>
          <p:nvPr>
            <p:ph idx="1" type="body"/>
          </p:nvPr>
        </p:nvSpPr>
        <p:spPr>
          <a:xfrm>
            <a:off x="311700" y="1152475"/>
            <a:ext cx="5742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BLE communication between two PSoC MCU devices</a:t>
            </a:r>
            <a:endParaRPr sz="1900">
              <a:solidFill>
                <a:srgbClr val="434343"/>
              </a:solidFill>
              <a:latin typeface="Georgia"/>
              <a:ea typeface="Georgia"/>
              <a:cs typeface="Georgia"/>
              <a:sym typeface="Georgia"/>
            </a:endParaRPr>
          </a:p>
          <a:p>
            <a:pPr indent="-323850" lvl="1" marL="914400" rtl="0" algn="l">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Set the remote MCU (EZ-BLE PSoC) </a:t>
            </a:r>
            <a:r>
              <a:rPr lang="en" sz="1500">
                <a:solidFill>
                  <a:srgbClr val="434343"/>
                </a:solidFill>
                <a:latin typeface="Georgia"/>
                <a:ea typeface="Georgia"/>
                <a:cs typeface="Georgia"/>
                <a:sym typeface="Georgia"/>
              </a:rPr>
              <a:t>as the central device</a:t>
            </a:r>
            <a:endParaRPr sz="1500">
              <a:solidFill>
                <a:srgbClr val="434343"/>
              </a:solidFill>
              <a:latin typeface="Georgia"/>
              <a:ea typeface="Georgia"/>
              <a:cs typeface="Georgia"/>
              <a:sym typeface="Georgia"/>
            </a:endParaRPr>
          </a:p>
          <a:p>
            <a:pPr indent="-323850" lvl="1" marL="914400" rtl="0" algn="l">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Set the skateboard MCU (PSoC 6) as the peripheral device </a:t>
            </a:r>
            <a:endParaRPr sz="1500">
              <a:solidFill>
                <a:srgbClr val="434343"/>
              </a:solidFill>
              <a:latin typeface="Georgia"/>
              <a:ea typeface="Georgia"/>
              <a:cs typeface="Georgia"/>
              <a:sym typeface="Georgia"/>
            </a:endParaRPr>
          </a:p>
          <a:p>
            <a:pPr indent="-349250" lvl="0" marL="457200" rtl="0" algn="l">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Mounting the motor and mechanics to the skateboard</a:t>
            </a:r>
            <a:endParaRPr sz="1900">
              <a:solidFill>
                <a:srgbClr val="434343"/>
              </a:solidFill>
              <a:latin typeface="Georgia"/>
              <a:ea typeface="Georgia"/>
              <a:cs typeface="Georgia"/>
              <a:sym typeface="Georgia"/>
            </a:endParaRPr>
          </a:p>
          <a:p>
            <a:pPr indent="-349250" lvl="0" marL="457200" rtl="0" algn="l">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I</a:t>
            </a:r>
            <a:r>
              <a:rPr baseline="30000" lang="en" sz="1900">
                <a:solidFill>
                  <a:srgbClr val="434343"/>
                </a:solidFill>
                <a:latin typeface="Georgia"/>
                <a:ea typeface="Georgia"/>
                <a:cs typeface="Georgia"/>
                <a:sym typeface="Georgia"/>
              </a:rPr>
              <a:t>2</a:t>
            </a:r>
            <a:r>
              <a:rPr lang="en" sz="1900">
                <a:solidFill>
                  <a:srgbClr val="434343"/>
                </a:solidFill>
                <a:latin typeface="Georgia"/>
                <a:ea typeface="Georgia"/>
                <a:cs typeface="Georgia"/>
                <a:sym typeface="Georgia"/>
              </a:rPr>
              <a:t>C capacitive touch for rider safety</a:t>
            </a:r>
            <a:endParaRPr sz="1900">
              <a:solidFill>
                <a:srgbClr val="434343"/>
              </a:solidFill>
              <a:latin typeface="Georgia"/>
              <a:ea typeface="Georgia"/>
              <a:cs typeface="Georgia"/>
              <a:sym typeface="Georgia"/>
            </a:endParaRPr>
          </a:p>
          <a:p>
            <a:pPr indent="-349250" lvl="0" marL="457200" rtl="0" algn="l">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Fine-tuned speed progression using Rotary Encoder</a:t>
            </a:r>
            <a:endParaRPr sz="1900">
              <a:solidFill>
                <a:srgbClr val="434343"/>
              </a:solidFill>
              <a:latin typeface="Georgia"/>
              <a:ea typeface="Georgia"/>
              <a:cs typeface="Georgia"/>
              <a:sym typeface="Georgia"/>
            </a:endParaRPr>
          </a:p>
        </p:txBody>
      </p:sp>
      <p:pic>
        <p:nvPicPr>
          <p:cNvPr id="90" name="Google Shape;90;p16"/>
          <p:cNvPicPr preferRelativeResize="0"/>
          <p:nvPr/>
        </p:nvPicPr>
        <p:blipFill>
          <a:blip r:embed="rId3">
            <a:alphaModFix/>
          </a:blip>
          <a:stretch>
            <a:fillRect/>
          </a:stretch>
        </p:blipFill>
        <p:spPr>
          <a:xfrm>
            <a:off x="8681555" y="1"/>
            <a:ext cx="462435" cy="727024"/>
          </a:xfrm>
          <a:prstGeom prst="rect">
            <a:avLst/>
          </a:prstGeom>
          <a:noFill/>
          <a:ln>
            <a:noFill/>
          </a:ln>
        </p:spPr>
      </p:pic>
      <p:pic>
        <p:nvPicPr>
          <p:cNvPr id="91" name="Google Shape;91;p16"/>
          <p:cNvPicPr preferRelativeResize="0"/>
          <p:nvPr/>
        </p:nvPicPr>
        <p:blipFill rotWithShape="1">
          <a:blip r:embed="rId4">
            <a:alphaModFix/>
          </a:blip>
          <a:srcRect b="30211" l="5552" r="7278" t="32117"/>
          <a:stretch/>
        </p:blipFill>
        <p:spPr>
          <a:xfrm rot="5400000">
            <a:off x="6914525" y="2011352"/>
            <a:ext cx="2593600" cy="1120800"/>
          </a:xfrm>
          <a:prstGeom prst="rect">
            <a:avLst/>
          </a:prstGeom>
          <a:noFill/>
          <a:ln>
            <a:noFill/>
          </a:ln>
        </p:spPr>
      </p:pic>
      <p:pic>
        <p:nvPicPr>
          <p:cNvPr id="92" name="Google Shape;92;p16"/>
          <p:cNvPicPr preferRelativeResize="0"/>
          <p:nvPr/>
        </p:nvPicPr>
        <p:blipFill>
          <a:blip r:embed="rId5">
            <a:alphaModFix/>
          </a:blip>
          <a:stretch>
            <a:fillRect/>
          </a:stretch>
        </p:blipFill>
        <p:spPr>
          <a:xfrm>
            <a:off x="6000124" y="1746351"/>
            <a:ext cx="1650800" cy="165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Design Decisions</a:t>
            </a:r>
            <a:endParaRPr>
              <a:latin typeface="Georgia"/>
              <a:ea typeface="Georgia"/>
              <a:cs typeface="Georgia"/>
              <a:sym typeface="Georgia"/>
            </a:endParaRPr>
          </a:p>
        </p:txBody>
      </p:sp>
      <p:sp>
        <p:nvSpPr>
          <p:cNvPr id="98" name="Google Shape;98;p17"/>
          <p:cNvSpPr txBox="1"/>
          <p:nvPr>
            <p:ph idx="1" type="body"/>
          </p:nvPr>
        </p:nvSpPr>
        <p:spPr>
          <a:xfrm>
            <a:off x="311700" y="1152475"/>
            <a:ext cx="5238900" cy="3658800"/>
          </a:xfrm>
          <a:prstGeom prst="rect">
            <a:avLst/>
          </a:prstGeom>
        </p:spPr>
        <p:txBody>
          <a:bodyPr anchorCtr="0" anchor="t" bIns="91425" lIns="91425" spcFirstLastPara="1" rIns="91425" wrap="square" tIns="91425">
            <a:normAutofit/>
          </a:bodyPr>
          <a:lstStyle/>
          <a:p>
            <a:pPr indent="-349250" lvl="0" marL="457200" rtl="0" algn="l">
              <a:lnSpc>
                <a:spcPct val="12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Handheld remote to control speed</a:t>
            </a:r>
            <a:endParaRPr sz="1900">
              <a:solidFill>
                <a:srgbClr val="434343"/>
              </a:solidFill>
              <a:latin typeface="Georgia"/>
              <a:ea typeface="Georgia"/>
              <a:cs typeface="Georgia"/>
              <a:sym typeface="Georgia"/>
            </a:endParaRPr>
          </a:p>
          <a:p>
            <a:pPr indent="-349250" lvl="0" marL="457200" rtl="0" algn="l">
              <a:lnSpc>
                <a:spcPct val="12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IC capacitive touch to detect rider presence on remote</a:t>
            </a:r>
            <a:endParaRPr sz="1900">
              <a:solidFill>
                <a:srgbClr val="434343"/>
              </a:solidFill>
              <a:latin typeface="Georgia"/>
              <a:ea typeface="Georgia"/>
              <a:cs typeface="Georgia"/>
              <a:sym typeface="Georgia"/>
            </a:endParaRPr>
          </a:p>
          <a:p>
            <a:pPr indent="-349250" lvl="0" marL="457200" rtl="0" algn="l">
              <a:lnSpc>
                <a:spcPct val="12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Rotary encoder used to increase and decrease speed</a:t>
            </a:r>
            <a:endParaRPr sz="1900">
              <a:solidFill>
                <a:srgbClr val="434343"/>
              </a:solidFill>
              <a:latin typeface="Georgia"/>
              <a:ea typeface="Georgia"/>
              <a:cs typeface="Georgia"/>
              <a:sym typeface="Georgia"/>
            </a:endParaRPr>
          </a:p>
          <a:p>
            <a:pPr indent="-349250" lvl="0" marL="457200" rtl="0" algn="l">
              <a:lnSpc>
                <a:spcPct val="12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ESC used to regulate and control electric motor speed</a:t>
            </a:r>
            <a:endParaRPr sz="1900">
              <a:solidFill>
                <a:srgbClr val="434343"/>
              </a:solidFill>
              <a:latin typeface="Georgia"/>
              <a:ea typeface="Georgia"/>
              <a:cs typeface="Georgia"/>
              <a:sym typeface="Georgia"/>
            </a:endParaRPr>
          </a:p>
          <a:p>
            <a:pPr indent="-349250" lvl="0" marL="457200" rtl="0" algn="l">
              <a:lnSpc>
                <a:spcPct val="12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18650 lithium-ion battery to power the remote </a:t>
            </a:r>
            <a:endParaRPr sz="1900">
              <a:solidFill>
                <a:srgbClr val="434343"/>
              </a:solidFill>
              <a:latin typeface="Georgia"/>
              <a:ea typeface="Georgia"/>
              <a:cs typeface="Georgia"/>
              <a:sym typeface="Georgia"/>
            </a:endParaRPr>
          </a:p>
          <a:p>
            <a:pPr indent="0" lvl="0" marL="0" rtl="0" algn="l">
              <a:lnSpc>
                <a:spcPct val="120000"/>
              </a:lnSpc>
              <a:spcBef>
                <a:spcPts val="0"/>
              </a:spcBef>
              <a:spcAft>
                <a:spcPts val="0"/>
              </a:spcAft>
              <a:buNone/>
            </a:pPr>
            <a:r>
              <a:t/>
            </a:r>
            <a:endParaRPr sz="1900">
              <a:solidFill>
                <a:srgbClr val="434343"/>
              </a:solidFill>
              <a:latin typeface="Georgia"/>
              <a:ea typeface="Georgia"/>
              <a:cs typeface="Georgia"/>
              <a:sym typeface="Georgia"/>
            </a:endParaRPr>
          </a:p>
        </p:txBody>
      </p:sp>
      <p:pic>
        <p:nvPicPr>
          <p:cNvPr id="99" name="Google Shape;99;p17"/>
          <p:cNvPicPr preferRelativeResize="0"/>
          <p:nvPr/>
        </p:nvPicPr>
        <p:blipFill>
          <a:blip r:embed="rId3">
            <a:alphaModFix/>
          </a:blip>
          <a:stretch>
            <a:fillRect/>
          </a:stretch>
        </p:blipFill>
        <p:spPr>
          <a:xfrm>
            <a:off x="8681555" y="1"/>
            <a:ext cx="462435" cy="727024"/>
          </a:xfrm>
          <a:prstGeom prst="rect">
            <a:avLst/>
          </a:prstGeom>
          <a:noFill/>
          <a:ln>
            <a:noFill/>
          </a:ln>
        </p:spPr>
      </p:pic>
      <p:pic>
        <p:nvPicPr>
          <p:cNvPr id="100" name="Google Shape;100;p17"/>
          <p:cNvPicPr preferRelativeResize="0"/>
          <p:nvPr/>
        </p:nvPicPr>
        <p:blipFill>
          <a:blip r:embed="rId4">
            <a:alphaModFix/>
          </a:blip>
          <a:stretch>
            <a:fillRect/>
          </a:stretch>
        </p:blipFill>
        <p:spPr>
          <a:xfrm>
            <a:off x="5637525" y="1068425"/>
            <a:ext cx="1232299" cy="1232301"/>
          </a:xfrm>
          <a:prstGeom prst="rect">
            <a:avLst/>
          </a:prstGeom>
          <a:noFill/>
          <a:ln>
            <a:noFill/>
          </a:ln>
        </p:spPr>
      </p:pic>
      <p:pic>
        <p:nvPicPr>
          <p:cNvPr id="101" name="Google Shape;101;p17"/>
          <p:cNvPicPr preferRelativeResize="0"/>
          <p:nvPr/>
        </p:nvPicPr>
        <p:blipFill rotWithShape="1">
          <a:blip r:embed="rId5">
            <a:alphaModFix/>
          </a:blip>
          <a:srcRect b="0" l="0" r="23506" t="0"/>
          <a:stretch/>
        </p:blipFill>
        <p:spPr>
          <a:xfrm>
            <a:off x="7405650" y="1068425"/>
            <a:ext cx="1047300" cy="1422801"/>
          </a:xfrm>
          <a:prstGeom prst="rect">
            <a:avLst/>
          </a:prstGeom>
          <a:noFill/>
          <a:ln>
            <a:noFill/>
          </a:ln>
        </p:spPr>
      </p:pic>
      <p:pic>
        <p:nvPicPr>
          <p:cNvPr id="102" name="Google Shape;102;p17"/>
          <p:cNvPicPr preferRelativeResize="0"/>
          <p:nvPr/>
        </p:nvPicPr>
        <p:blipFill>
          <a:blip r:embed="rId6">
            <a:alphaModFix/>
          </a:blip>
          <a:stretch>
            <a:fillRect/>
          </a:stretch>
        </p:blipFill>
        <p:spPr>
          <a:xfrm>
            <a:off x="5492250" y="2626001"/>
            <a:ext cx="1778850" cy="1778850"/>
          </a:xfrm>
          <a:prstGeom prst="rect">
            <a:avLst/>
          </a:prstGeom>
          <a:noFill/>
          <a:ln>
            <a:noFill/>
          </a:ln>
        </p:spPr>
      </p:pic>
      <p:pic>
        <p:nvPicPr>
          <p:cNvPr id="103" name="Google Shape;103;p17"/>
          <p:cNvPicPr preferRelativeResize="0"/>
          <p:nvPr/>
        </p:nvPicPr>
        <p:blipFill rotWithShape="1">
          <a:blip r:embed="rId7">
            <a:alphaModFix/>
          </a:blip>
          <a:srcRect b="33994" l="2785" r="4363" t="30484"/>
          <a:stretch/>
        </p:blipFill>
        <p:spPr>
          <a:xfrm rot="2203453">
            <a:off x="7185463" y="3420651"/>
            <a:ext cx="1900227" cy="72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Skateboard Mechanics</a:t>
            </a:r>
            <a:endParaRPr>
              <a:latin typeface="Georgia"/>
              <a:ea typeface="Georgia"/>
              <a:cs typeface="Georgia"/>
              <a:sym typeface="Georgia"/>
            </a:endParaRPr>
          </a:p>
        </p:txBody>
      </p:sp>
      <p:sp>
        <p:nvSpPr>
          <p:cNvPr id="109" name="Google Shape;109;p18"/>
          <p:cNvSpPr txBox="1"/>
          <p:nvPr>
            <p:ph idx="1" type="body"/>
          </p:nvPr>
        </p:nvSpPr>
        <p:spPr>
          <a:xfrm>
            <a:off x="311700" y="1152475"/>
            <a:ext cx="5744100" cy="3416400"/>
          </a:xfrm>
          <a:prstGeom prst="rect">
            <a:avLst/>
          </a:prstGeom>
        </p:spPr>
        <p:txBody>
          <a:bodyPr anchorCtr="0" anchor="t" bIns="91425" lIns="91425" spcFirstLastPara="1" rIns="91425" wrap="square" tIns="91425">
            <a:noAutofit/>
          </a:bodyPr>
          <a:lstStyle/>
          <a:p>
            <a:pPr indent="-361950" lvl="0" marL="457200" rtl="0" algn="l">
              <a:lnSpc>
                <a:spcPct val="110000"/>
              </a:lnSpc>
              <a:spcBef>
                <a:spcPts val="0"/>
              </a:spcBef>
              <a:spcAft>
                <a:spcPts val="0"/>
              </a:spcAft>
              <a:buClr>
                <a:srgbClr val="434343"/>
              </a:buClr>
              <a:buSzPts val="2100"/>
              <a:buFont typeface="Georgia"/>
              <a:buChar char="➔"/>
            </a:pPr>
            <a:r>
              <a:rPr lang="en" sz="2100">
                <a:solidFill>
                  <a:srgbClr val="434343"/>
                </a:solidFill>
                <a:latin typeface="Georgia"/>
                <a:ea typeface="Georgia"/>
                <a:cs typeface="Georgia"/>
                <a:sym typeface="Georgia"/>
              </a:rPr>
              <a:t>10000 mAH battery, 6374 Brushless motor</a:t>
            </a:r>
            <a:endParaRPr sz="2100">
              <a:solidFill>
                <a:srgbClr val="434343"/>
              </a:solidFill>
              <a:latin typeface="Georgia"/>
              <a:ea typeface="Georgia"/>
              <a:cs typeface="Georgia"/>
              <a:sym typeface="Georgia"/>
            </a:endParaRPr>
          </a:p>
          <a:p>
            <a:pPr indent="-361950" lvl="0" marL="457200" rtl="0" algn="l">
              <a:lnSpc>
                <a:spcPct val="110000"/>
              </a:lnSpc>
              <a:spcBef>
                <a:spcPts val="0"/>
              </a:spcBef>
              <a:spcAft>
                <a:spcPts val="0"/>
              </a:spcAft>
              <a:buClr>
                <a:srgbClr val="434343"/>
              </a:buClr>
              <a:buSzPts val="2100"/>
              <a:buFont typeface="Georgia"/>
              <a:buChar char="➔"/>
            </a:pPr>
            <a:r>
              <a:rPr lang="en" sz="2100">
                <a:solidFill>
                  <a:srgbClr val="434343"/>
                </a:solidFill>
                <a:latin typeface="Georgia"/>
                <a:ea typeface="Georgia"/>
                <a:cs typeface="Georgia"/>
                <a:sym typeface="Georgia"/>
              </a:rPr>
              <a:t>90mm wheel, 18 teeth motor pulley and 36 teeth wheel pulley</a:t>
            </a:r>
            <a:endParaRPr sz="2100">
              <a:solidFill>
                <a:srgbClr val="434343"/>
              </a:solidFill>
              <a:latin typeface="Georgia"/>
              <a:ea typeface="Georgia"/>
              <a:cs typeface="Georgia"/>
              <a:sym typeface="Georgia"/>
            </a:endParaRPr>
          </a:p>
          <a:p>
            <a:pPr indent="0" lvl="0" marL="457200" rtl="0" algn="l">
              <a:lnSpc>
                <a:spcPct val="110000"/>
              </a:lnSpc>
              <a:spcBef>
                <a:spcPts val="0"/>
              </a:spcBef>
              <a:spcAft>
                <a:spcPts val="0"/>
              </a:spcAft>
              <a:buNone/>
            </a:pPr>
            <a:r>
              <a:t/>
            </a:r>
            <a:endParaRPr sz="2100">
              <a:solidFill>
                <a:srgbClr val="434343"/>
              </a:solidFill>
              <a:latin typeface="Georgia"/>
              <a:ea typeface="Georgia"/>
              <a:cs typeface="Georgia"/>
              <a:sym typeface="Georgia"/>
            </a:endParaRPr>
          </a:p>
          <a:p>
            <a:pPr indent="-361950" lvl="0" marL="457200" rtl="0" algn="l">
              <a:lnSpc>
                <a:spcPct val="110000"/>
              </a:lnSpc>
              <a:spcBef>
                <a:spcPts val="0"/>
              </a:spcBef>
              <a:spcAft>
                <a:spcPts val="0"/>
              </a:spcAft>
              <a:buClr>
                <a:srgbClr val="434343"/>
              </a:buClr>
              <a:buSzPts val="2100"/>
              <a:buFont typeface="Georgia"/>
              <a:buChar char="➔"/>
            </a:pPr>
            <a:r>
              <a:rPr lang="en" sz="2100">
                <a:solidFill>
                  <a:srgbClr val="434343"/>
                </a:solidFill>
                <a:latin typeface="Georgia"/>
                <a:ea typeface="Georgia"/>
                <a:cs typeface="Georgia"/>
                <a:sym typeface="Georgia"/>
              </a:rPr>
              <a:t>Maximum speed: 28 mph</a:t>
            </a:r>
            <a:endParaRPr sz="2100">
              <a:solidFill>
                <a:srgbClr val="434343"/>
              </a:solidFill>
              <a:latin typeface="Georgia"/>
              <a:ea typeface="Georgia"/>
              <a:cs typeface="Georgia"/>
              <a:sym typeface="Georgia"/>
            </a:endParaRPr>
          </a:p>
          <a:p>
            <a:pPr indent="-361950" lvl="0" marL="457200" rtl="0" algn="l">
              <a:lnSpc>
                <a:spcPct val="110000"/>
              </a:lnSpc>
              <a:spcBef>
                <a:spcPts val="0"/>
              </a:spcBef>
              <a:spcAft>
                <a:spcPts val="0"/>
              </a:spcAft>
              <a:buClr>
                <a:srgbClr val="434343"/>
              </a:buClr>
              <a:buSzPts val="2100"/>
              <a:buFont typeface="Georgia"/>
              <a:buChar char="➔"/>
            </a:pPr>
            <a:r>
              <a:rPr lang="en" sz="2100">
                <a:solidFill>
                  <a:srgbClr val="434343"/>
                </a:solidFill>
                <a:latin typeface="Georgia"/>
                <a:ea typeface="Georgia"/>
                <a:cs typeface="Georgia"/>
                <a:sym typeface="Georgia"/>
              </a:rPr>
              <a:t>Distance travelled in one trip: 10 - 12 miles</a:t>
            </a:r>
            <a:endParaRPr sz="2100">
              <a:solidFill>
                <a:srgbClr val="434343"/>
              </a:solidFill>
              <a:latin typeface="Georgia"/>
              <a:ea typeface="Georgia"/>
              <a:cs typeface="Georgia"/>
              <a:sym typeface="Georgia"/>
            </a:endParaRPr>
          </a:p>
          <a:p>
            <a:pPr indent="0" lvl="0" marL="457200" rtl="0" algn="l">
              <a:lnSpc>
                <a:spcPct val="110000"/>
              </a:lnSpc>
              <a:spcBef>
                <a:spcPts val="0"/>
              </a:spcBef>
              <a:spcAft>
                <a:spcPts val="0"/>
              </a:spcAft>
              <a:buNone/>
            </a:pPr>
            <a:r>
              <a:t/>
            </a:r>
            <a:endParaRPr sz="2100">
              <a:solidFill>
                <a:srgbClr val="434343"/>
              </a:solidFill>
              <a:latin typeface="Georgia"/>
              <a:ea typeface="Georgia"/>
              <a:cs typeface="Georgia"/>
              <a:sym typeface="Georgia"/>
            </a:endParaRPr>
          </a:p>
          <a:p>
            <a:pPr indent="0" lvl="0" marL="457200" rtl="0" algn="l">
              <a:lnSpc>
                <a:spcPct val="110000"/>
              </a:lnSpc>
              <a:spcBef>
                <a:spcPts val="0"/>
              </a:spcBef>
              <a:spcAft>
                <a:spcPts val="0"/>
              </a:spcAft>
              <a:buNone/>
            </a:pPr>
            <a:r>
              <a:t/>
            </a:r>
            <a:endParaRPr sz="2100">
              <a:solidFill>
                <a:srgbClr val="434343"/>
              </a:solidFill>
              <a:latin typeface="Georgia"/>
              <a:ea typeface="Georgia"/>
              <a:cs typeface="Georgia"/>
              <a:sym typeface="Georgia"/>
            </a:endParaRPr>
          </a:p>
          <a:p>
            <a:pPr indent="0" lvl="0" marL="0" rtl="0" algn="l">
              <a:lnSpc>
                <a:spcPct val="110000"/>
              </a:lnSpc>
              <a:spcBef>
                <a:spcPts val="0"/>
              </a:spcBef>
              <a:spcAft>
                <a:spcPts val="0"/>
              </a:spcAft>
              <a:buNone/>
            </a:pPr>
            <a:r>
              <a:t/>
            </a:r>
            <a:endParaRPr sz="2100">
              <a:solidFill>
                <a:srgbClr val="434343"/>
              </a:solidFill>
              <a:latin typeface="Georgia"/>
              <a:ea typeface="Georgia"/>
              <a:cs typeface="Georgia"/>
              <a:sym typeface="Georgia"/>
            </a:endParaRPr>
          </a:p>
          <a:p>
            <a:pPr indent="0" lvl="0" marL="0" rtl="0" algn="l">
              <a:lnSpc>
                <a:spcPct val="105000"/>
              </a:lnSpc>
              <a:spcBef>
                <a:spcPts val="0"/>
              </a:spcBef>
              <a:spcAft>
                <a:spcPts val="1200"/>
              </a:spcAft>
              <a:buNone/>
            </a:pPr>
            <a:r>
              <a:t/>
            </a:r>
            <a:endParaRPr sz="2000">
              <a:latin typeface="Georgia"/>
              <a:ea typeface="Georgia"/>
              <a:cs typeface="Georgia"/>
              <a:sym typeface="Georgia"/>
            </a:endParaRPr>
          </a:p>
        </p:txBody>
      </p:sp>
      <p:pic>
        <p:nvPicPr>
          <p:cNvPr id="110" name="Google Shape;110;p18"/>
          <p:cNvPicPr preferRelativeResize="0"/>
          <p:nvPr/>
        </p:nvPicPr>
        <p:blipFill>
          <a:blip r:embed="rId3">
            <a:alphaModFix/>
          </a:blip>
          <a:stretch>
            <a:fillRect/>
          </a:stretch>
        </p:blipFill>
        <p:spPr>
          <a:xfrm>
            <a:off x="8681555" y="1"/>
            <a:ext cx="462435" cy="727024"/>
          </a:xfrm>
          <a:prstGeom prst="rect">
            <a:avLst/>
          </a:prstGeom>
          <a:noFill/>
          <a:ln>
            <a:noFill/>
          </a:ln>
        </p:spPr>
      </p:pic>
      <p:pic>
        <p:nvPicPr>
          <p:cNvPr id="111" name="Google Shape;111;p18"/>
          <p:cNvPicPr preferRelativeResize="0"/>
          <p:nvPr/>
        </p:nvPicPr>
        <p:blipFill rotWithShape="1">
          <a:blip r:embed="rId4">
            <a:alphaModFix/>
          </a:blip>
          <a:srcRect b="0" l="24116" r="26435" t="0"/>
          <a:stretch/>
        </p:blipFill>
        <p:spPr>
          <a:xfrm>
            <a:off x="6542275" y="106350"/>
            <a:ext cx="1652801" cy="4462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a:t>
            </a:r>
            <a:r>
              <a:rPr lang="en">
                <a:latin typeface="Georgia"/>
                <a:ea typeface="Georgia"/>
                <a:cs typeface="Georgia"/>
                <a:sym typeface="Georgia"/>
              </a:rPr>
              <a:t>oftware Design</a:t>
            </a:r>
            <a:endParaRPr>
              <a:latin typeface="Georgia"/>
              <a:ea typeface="Georgia"/>
              <a:cs typeface="Georgia"/>
              <a:sym typeface="Georgia"/>
            </a:endParaRPr>
          </a:p>
        </p:txBody>
      </p:sp>
      <p:sp>
        <p:nvSpPr>
          <p:cNvPr id="117" name="Google Shape;117;p19"/>
          <p:cNvSpPr txBox="1"/>
          <p:nvPr>
            <p:ph idx="1" type="body"/>
          </p:nvPr>
        </p:nvSpPr>
        <p:spPr>
          <a:xfrm>
            <a:off x="311700" y="1152475"/>
            <a:ext cx="455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latin typeface="Georgia"/>
                <a:ea typeface="Georgia"/>
                <a:cs typeface="Georgia"/>
                <a:sym typeface="Georgia"/>
              </a:rPr>
              <a:t>Remote Control Module</a:t>
            </a:r>
            <a:endParaRPr>
              <a:solidFill>
                <a:srgbClr val="434343"/>
              </a:solidFill>
              <a:latin typeface="Georgia"/>
              <a:ea typeface="Georgia"/>
              <a:cs typeface="Georgia"/>
              <a:sym typeface="Georgia"/>
            </a:endParaRPr>
          </a:p>
          <a:p>
            <a:pPr indent="-317500" lvl="1" marL="914400" rtl="0" algn="l">
              <a:spcBef>
                <a:spcPts val="1200"/>
              </a:spcBef>
              <a:spcAft>
                <a:spcPts val="0"/>
              </a:spcAft>
              <a:buClr>
                <a:srgbClr val="434343"/>
              </a:buClr>
              <a:buSzPts val="1400"/>
              <a:buFont typeface="Georgia"/>
              <a:buChar char="◆"/>
            </a:pPr>
            <a:r>
              <a:rPr lang="en">
                <a:solidFill>
                  <a:srgbClr val="434343"/>
                </a:solidFill>
                <a:latin typeface="Georgia"/>
                <a:ea typeface="Georgia"/>
                <a:cs typeface="Georgia"/>
                <a:sym typeface="Georgia"/>
              </a:rPr>
              <a:t>Rotary Encoder Task</a:t>
            </a:r>
            <a:endParaRPr>
              <a:solidFill>
                <a:srgbClr val="434343"/>
              </a:solidFill>
              <a:latin typeface="Georgia"/>
              <a:ea typeface="Georgia"/>
              <a:cs typeface="Georgia"/>
              <a:sym typeface="Georgia"/>
            </a:endParaRPr>
          </a:p>
          <a:p>
            <a:pPr indent="-317500" lvl="1" marL="914400" rtl="0" algn="l">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Capacitive Touch Task</a:t>
            </a:r>
            <a:endParaRPr>
              <a:solidFill>
                <a:srgbClr val="434343"/>
              </a:solidFill>
              <a:latin typeface="Georgia"/>
              <a:ea typeface="Georgia"/>
              <a:cs typeface="Georgia"/>
              <a:sym typeface="Georgia"/>
            </a:endParaRPr>
          </a:p>
          <a:p>
            <a:pPr indent="-317500" lvl="1" marL="914400" rtl="0" algn="l">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Bluetooth Task</a:t>
            </a:r>
            <a:endParaRPr>
              <a:solidFill>
                <a:srgbClr val="434343"/>
              </a:solidFill>
              <a:latin typeface="Georgia"/>
              <a:ea typeface="Georgia"/>
              <a:cs typeface="Georgia"/>
              <a:sym typeface="Georgia"/>
            </a:endParaRPr>
          </a:p>
          <a:p>
            <a:pPr indent="-317500" lvl="1" marL="914400" rtl="0" algn="l">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Speed LED Task</a:t>
            </a:r>
            <a:endParaRPr>
              <a:solidFill>
                <a:srgbClr val="434343"/>
              </a:solidFill>
              <a:latin typeface="Georgia"/>
              <a:ea typeface="Georgia"/>
              <a:cs typeface="Georgia"/>
              <a:sym typeface="Georgia"/>
            </a:endParaRPr>
          </a:p>
          <a:p>
            <a:pPr indent="0" lvl="0" marL="0" rtl="0" algn="l">
              <a:spcBef>
                <a:spcPts val="1200"/>
              </a:spcBef>
              <a:spcAft>
                <a:spcPts val="0"/>
              </a:spcAft>
              <a:buNone/>
            </a:pPr>
            <a:r>
              <a:rPr lang="en">
                <a:solidFill>
                  <a:srgbClr val="434343"/>
                </a:solidFill>
                <a:latin typeface="Georgia"/>
                <a:ea typeface="Georgia"/>
                <a:cs typeface="Georgia"/>
                <a:sym typeface="Georgia"/>
              </a:rPr>
              <a:t>Skateboard Module</a:t>
            </a:r>
            <a:endParaRPr>
              <a:solidFill>
                <a:srgbClr val="434343"/>
              </a:solidFill>
              <a:latin typeface="Georgia"/>
              <a:ea typeface="Georgia"/>
              <a:cs typeface="Georgia"/>
              <a:sym typeface="Georgia"/>
            </a:endParaRPr>
          </a:p>
          <a:p>
            <a:pPr indent="-317500" lvl="1" marL="914400" rtl="0" algn="l">
              <a:spcBef>
                <a:spcPts val="1200"/>
              </a:spcBef>
              <a:spcAft>
                <a:spcPts val="0"/>
              </a:spcAft>
              <a:buClr>
                <a:srgbClr val="434343"/>
              </a:buClr>
              <a:buSzPts val="1400"/>
              <a:buFont typeface="Georgia"/>
              <a:buChar char="◆"/>
            </a:pPr>
            <a:r>
              <a:rPr lang="en">
                <a:solidFill>
                  <a:srgbClr val="434343"/>
                </a:solidFill>
                <a:latin typeface="Georgia"/>
                <a:ea typeface="Georgia"/>
                <a:cs typeface="Georgia"/>
                <a:sym typeface="Georgia"/>
              </a:rPr>
              <a:t>Bluetooth Task</a:t>
            </a:r>
            <a:endParaRPr>
              <a:solidFill>
                <a:srgbClr val="434343"/>
              </a:solidFill>
              <a:latin typeface="Georgia"/>
              <a:ea typeface="Georgia"/>
              <a:cs typeface="Georgia"/>
              <a:sym typeface="Georgia"/>
            </a:endParaRPr>
          </a:p>
          <a:p>
            <a:pPr indent="-317500" lvl="1" marL="914400" rtl="0" algn="l">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Status LED Task</a:t>
            </a:r>
            <a:endParaRPr>
              <a:solidFill>
                <a:srgbClr val="434343"/>
              </a:solidFill>
              <a:latin typeface="Georgia"/>
              <a:ea typeface="Georgia"/>
              <a:cs typeface="Georgia"/>
              <a:sym typeface="Georgia"/>
            </a:endParaRPr>
          </a:p>
          <a:p>
            <a:pPr indent="-317500" lvl="1" marL="914400" rtl="0" algn="l">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ESC Task</a:t>
            </a:r>
            <a:endParaRPr>
              <a:solidFill>
                <a:srgbClr val="434343"/>
              </a:solidFill>
              <a:latin typeface="Georgia"/>
              <a:ea typeface="Georgia"/>
              <a:cs typeface="Georgia"/>
              <a:sym typeface="Georgia"/>
            </a:endParaRPr>
          </a:p>
          <a:p>
            <a:pPr indent="0" lvl="0" marL="0" rtl="0" algn="l">
              <a:spcBef>
                <a:spcPts val="1200"/>
              </a:spcBef>
              <a:spcAft>
                <a:spcPts val="1200"/>
              </a:spcAft>
              <a:buNone/>
            </a:pPr>
            <a:r>
              <a:t/>
            </a:r>
            <a:endParaRPr>
              <a:solidFill>
                <a:srgbClr val="434343"/>
              </a:solidFill>
              <a:latin typeface="Georgia"/>
              <a:ea typeface="Georgia"/>
              <a:cs typeface="Georgia"/>
              <a:sym typeface="Georgia"/>
            </a:endParaRPr>
          </a:p>
        </p:txBody>
      </p:sp>
      <p:pic>
        <p:nvPicPr>
          <p:cNvPr id="118" name="Google Shape;118;p19"/>
          <p:cNvPicPr preferRelativeResize="0"/>
          <p:nvPr/>
        </p:nvPicPr>
        <p:blipFill>
          <a:blip r:embed="rId3">
            <a:alphaModFix/>
          </a:blip>
          <a:stretch>
            <a:fillRect/>
          </a:stretch>
        </p:blipFill>
        <p:spPr>
          <a:xfrm>
            <a:off x="4277100" y="1068437"/>
            <a:ext cx="4555200" cy="1731638"/>
          </a:xfrm>
          <a:prstGeom prst="rect">
            <a:avLst/>
          </a:prstGeom>
          <a:noFill/>
          <a:ln>
            <a:noFill/>
          </a:ln>
        </p:spPr>
      </p:pic>
      <p:pic>
        <p:nvPicPr>
          <p:cNvPr id="119" name="Google Shape;119;p19"/>
          <p:cNvPicPr preferRelativeResize="0"/>
          <p:nvPr/>
        </p:nvPicPr>
        <p:blipFill>
          <a:blip r:embed="rId4">
            <a:alphaModFix/>
          </a:blip>
          <a:stretch>
            <a:fillRect/>
          </a:stretch>
        </p:blipFill>
        <p:spPr>
          <a:xfrm>
            <a:off x="4277100" y="2800075"/>
            <a:ext cx="4555200" cy="1461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Overcoming Design Setbacks</a:t>
            </a:r>
            <a:endParaRPr>
              <a:latin typeface="Georgia"/>
              <a:ea typeface="Georgia"/>
              <a:cs typeface="Georgia"/>
              <a:sym typeface="Georgia"/>
            </a:endParaRPr>
          </a:p>
        </p:txBody>
      </p:sp>
      <p:sp>
        <p:nvSpPr>
          <p:cNvPr id="125" name="Google Shape;125;p20"/>
          <p:cNvSpPr txBox="1"/>
          <p:nvPr>
            <p:ph idx="1" type="body"/>
          </p:nvPr>
        </p:nvSpPr>
        <p:spPr>
          <a:xfrm>
            <a:off x="225025" y="1152475"/>
            <a:ext cx="71133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Font typeface="Georgia"/>
              <a:buChar char="➔"/>
            </a:pPr>
            <a:r>
              <a:rPr lang="en" sz="2200">
                <a:solidFill>
                  <a:srgbClr val="434343"/>
                </a:solidFill>
                <a:latin typeface="Georgia"/>
                <a:ea typeface="Georgia"/>
                <a:cs typeface="Georgia"/>
                <a:sym typeface="Georgia"/>
              </a:rPr>
              <a:t>Reverse Battery Protection</a:t>
            </a:r>
            <a:endParaRPr sz="2200">
              <a:solidFill>
                <a:srgbClr val="434343"/>
              </a:solidFill>
              <a:latin typeface="Georgia"/>
              <a:ea typeface="Georgia"/>
              <a:cs typeface="Georgia"/>
              <a:sym typeface="Georgia"/>
            </a:endParaRPr>
          </a:p>
          <a:p>
            <a:pPr indent="-342900" lvl="1" marL="914400" rtl="0" algn="l">
              <a:spcBef>
                <a:spcPts val="0"/>
              </a:spcBef>
              <a:spcAft>
                <a:spcPts val="0"/>
              </a:spcAft>
              <a:buClr>
                <a:srgbClr val="434343"/>
              </a:buClr>
              <a:buSzPts val="1800"/>
              <a:buFont typeface="Georgia"/>
              <a:buChar char="◆"/>
            </a:pPr>
            <a:r>
              <a:rPr lang="en" sz="1800">
                <a:solidFill>
                  <a:srgbClr val="434343"/>
                </a:solidFill>
                <a:latin typeface="Georgia"/>
                <a:ea typeface="Georgia"/>
                <a:cs typeface="Georgia"/>
                <a:sym typeface="Georgia"/>
              </a:rPr>
              <a:t>PCB smoked when the battery was placed in backwards</a:t>
            </a:r>
            <a:endParaRPr sz="1800">
              <a:solidFill>
                <a:srgbClr val="434343"/>
              </a:solidFill>
              <a:latin typeface="Georgia"/>
              <a:ea typeface="Georgia"/>
              <a:cs typeface="Georgia"/>
              <a:sym typeface="Georgia"/>
            </a:endParaRPr>
          </a:p>
          <a:p>
            <a:pPr indent="-342900" lvl="1" marL="914400" rtl="0" algn="l">
              <a:lnSpc>
                <a:spcPct val="150000"/>
              </a:lnSpc>
              <a:spcBef>
                <a:spcPts val="0"/>
              </a:spcBef>
              <a:spcAft>
                <a:spcPts val="0"/>
              </a:spcAft>
              <a:buClr>
                <a:srgbClr val="434343"/>
              </a:buClr>
              <a:buSzPts val="1800"/>
              <a:buFont typeface="Georgia"/>
              <a:buChar char="◆"/>
            </a:pPr>
            <a:r>
              <a:rPr lang="en" sz="1800">
                <a:solidFill>
                  <a:srgbClr val="434343"/>
                </a:solidFill>
                <a:latin typeface="Georgia"/>
                <a:ea typeface="Georgia"/>
                <a:cs typeface="Georgia"/>
                <a:sym typeface="Georgia"/>
              </a:rPr>
              <a:t>Rebuilt board testing each component separately</a:t>
            </a:r>
            <a:endParaRPr sz="1800">
              <a:solidFill>
                <a:srgbClr val="434343"/>
              </a:solidFill>
              <a:latin typeface="Georgia"/>
              <a:ea typeface="Georgia"/>
              <a:cs typeface="Georgia"/>
              <a:sym typeface="Georgia"/>
            </a:endParaRPr>
          </a:p>
          <a:p>
            <a:pPr indent="-368300" lvl="0" marL="457200" rtl="0" algn="l">
              <a:spcBef>
                <a:spcPts val="0"/>
              </a:spcBef>
              <a:spcAft>
                <a:spcPts val="0"/>
              </a:spcAft>
              <a:buClr>
                <a:srgbClr val="434343"/>
              </a:buClr>
              <a:buSzPts val="2200"/>
              <a:buFont typeface="Georgia"/>
              <a:buChar char="➔"/>
            </a:pPr>
            <a:r>
              <a:rPr lang="en" sz="2200">
                <a:solidFill>
                  <a:srgbClr val="434343"/>
                </a:solidFill>
                <a:latin typeface="Georgia"/>
                <a:ea typeface="Georgia"/>
                <a:cs typeface="Georgia"/>
                <a:sym typeface="Georgia"/>
              </a:rPr>
              <a:t>Electronic Speed Controller</a:t>
            </a:r>
            <a:endParaRPr sz="2200">
              <a:solidFill>
                <a:srgbClr val="434343"/>
              </a:solidFill>
              <a:latin typeface="Georgia"/>
              <a:ea typeface="Georgia"/>
              <a:cs typeface="Georgia"/>
              <a:sym typeface="Georgia"/>
            </a:endParaRPr>
          </a:p>
          <a:p>
            <a:pPr indent="-342900" lvl="1" marL="914400" rtl="0" algn="l">
              <a:spcBef>
                <a:spcPts val="0"/>
              </a:spcBef>
              <a:spcAft>
                <a:spcPts val="0"/>
              </a:spcAft>
              <a:buClr>
                <a:srgbClr val="434343"/>
              </a:buClr>
              <a:buSzPts val="1800"/>
              <a:buFont typeface="Georgia"/>
              <a:buChar char="◆"/>
            </a:pPr>
            <a:r>
              <a:rPr lang="en" sz="1800">
                <a:solidFill>
                  <a:srgbClr val="434343"/>
                </a:solidFill>
                <a:latin typeface="Georgia"/>
                <a:ea typeface="Georgia"/>
                <a:cs typeface="Georgia"/>
                <a:sym typeface="Georgia"/>
              </a:rPr>
              <a:t>Compare different ESCs</a:t>
            </a:r>
            <a:endParaRPr sz="1800">
              <a:solidFill>
                <a:srgbClr val="434343"/>
              </a:solidFill>
              <a:latin typeface="Georgia"/>
              <a:ea typeface="Georgia"/>
              <a:cs typeface="Georgia"/>
              <a:sym typeface="Georgia"/>
            </a:endParaRPr>
          </a:p>
          <a:p>
            <a:pPr indent="-342900" lvl="1" marL="914400" rtl="0" algn="l">
              <a:spcBef>
                <a:spcPts val="0"/>
              </a:spcBef>
              <a:spcAft>
                <a:spcPts val="0"/>
              </a:spcAft>
              <a:buClr>
                <a:srgbClr val="434343"/>
              </a:buClr>
              <a:buSzPts val="1800"/>
              <a:buFont typeface="Georgia"/>
              <a:buChar char="◆"/>
            </a:pPr>
            <a:r>
              <a:rPr lang="en" sz="1800">
                <a:solidFill>
                  <a:srgbClr val="434343"/>
                </a:solidFill>
                <a:latin typeface="Georgia"/>
                <a:ea typeface="Georgia"/>
                <a:cs typeface="Georgia"/>
                <a:sym typeface="Georgia"/>
              </a:rPr>
              <a:t>Changing PWM setting</a:t>
            </a:r>
            <a:endParaRPr sz="1800">
              <a:solidFill>
                <a:srgbClr val="434343"/>
              </a:solidFill>
              <a:latin typeface="Georgia"/>
              <a:ea typeface="Georgia"/>
              <a:cs typeface="Georgia"/>
              <a:sym typeface="Georgia"/>
            </a:endParaRPr>
          </a:p>
          <a:p>
            <a:pPr indent="-342900" lvl="1" marL="914400" rtl="0" algn="l">
              <a:spcBef>
                <a:spcPts val="0"/>
              </a:spcBef>
              <a:spcAft>
                <a:spcPts val="0"/>
              </a:spcAft>
              <a:buClr>
                <a:srgbClr val="434343"/>
              </a:buClr>
              <a:buSzPts val="1800"/>
              <a:buFont typeface="Georgia"/>
              <a:buChar char="◆"/>
            </a:pPr>
            <a:r>
              <a:rPr lang="en" sz="1800">
                <a:solidFill>
                  <a:srgbClr val="434343"/>
                </a:solidFill>
                <a:latin typeface="Georgia"/>
                <a:ea typeface="Georgia"/>
                <a:cs typeface="Georgia"/>
                <a:sym typeface="Georgia"/>
              </a:rPr>
              <a:t>Find correct mode to control</a:t>
            </a:r>
            <a:endParaRPr sz="1800">
              <a:solidFill>
                <a:srgbClr val="434343"/>
              </a:solidFill>
              <a:latin typeface="Georgia"/>
              <a:ea typeface="Georgia"/>
              <a:cs typeface="Georgia"/>
              <a:sym typeface="Georgia"/>
            </a:endParaRPr>
          </a:p>
          <a:p>
            <a:pPr indent="0" lvl="0" marL="0" rtl="0" algn="l">
              <a:lnSpc>
                <a:spcPct val="115000"/>
              </a:lnSpc>
              <a:spcBef>
                <a:spcPts val="1200"/>
              </a:spcBef>
              <a:spcAft>
                <a:spcPts val="1200"/>
              </a:spcAft>
              <a:buNone/>
            </a:pPr>
            <a:r>
              <a:t/>
            </a:r>
            <a:endParaRPr sz="2200">
              <a:solidFill>
                <a:srgbClr val="434343"/>
              </a:solidFill>
              <a:latin typeface="Georgia"/>
              <a:ea typeface="Georgia"/>
              <a:cs typeface="Georgia"/>
              <a:sym typeface="Georgia"/>
            </a:endParaRPr>
          </a:p>
        </p:txBody>
      </p:sp>
      <p:pic>
        <p:nvPicPr>
          <p:cNvPr id="126" name="Google Shape;126;p20"/>
          <p:cNvPicPr preferRelativeResize="0"/>
          <p:nvPr/>
        </p:nvPicPr>
        <p:blipFill>
          <a:blip r:embed="rId3">
            <a:alphaModFix/>
          </a:blip>
          <a:stretch>
            <a:fillRect/>
          </a:stretch>
        </p:blipFill>
        <p:spPr>
          <a:xfrm>
            <a:off x="8681555" y="1"/>
            <a:ext cx="462435" cy="727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Overcoming Design Setbacks</a:t>
            </a:r>
            <a:endParaRPr>
              <a:latin typeface="Georgia"/>
              <a:ea typeface="Georgia"/>
              <a:cs typeface="Georgia"/>
              <a:sym typeface="Georgia"/>
            </a:endParaRPr>
          </a:p>
        </p:txBody>
      </p:sp>
      <p:sp>
        <p:nvSpPr>
          <p:cNvPr id="132" name="Google Shape;132;p21"/>
          <p:cNvSpPr txBox="1"/>
          <p:nvPr>
            <p:ph idx="1" type="body"/>
          </p:nvPr>
        </p:nvSpPr>
        <p:spPr>
          <a:xfrm>
            <a:off x="225025" y="1152475"/>
            <a:ext cx="7668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434343"/>
              </a:buClr>
              <a:buSzPts val="2100"/>
              <a:buFont typeface="Georgia"/>
              <a:buChar char="➔"/>
            </a:pPr>
            <a:r>
              <a:rPr lang="en" sz="2100">
                <a:solidFill>
                  <a:srgbClr val="434343"/>
                </a:solidFill>
                <a:latin typeface="Georgia"/>
                <a:ea typeface="Georgia"/>
                <a:cs typeface="Georgia"/>
                <a:sym typeface="Georgia"/>
              </a:rPr>
              <a:t>Rotary Encoder</a:t>
            </a:r>
            <a:endParaRPr sz="2100">
              <a:solidFill>
                <a:srgbClr val="434343"/>
              </a:solidFill>
              <a:latin typeface="Georgia"/>
              <a:ea typeface="Georgia"/>
              <a:cs typeface="Georgia"/>
              <a:sym typeface="Georgia"/>
            </a:endParaRPr>
          </a:p>
          <a:p>
            <a:pPr indent="-336550" lvl="1" marL="914400" rtl="0" algn="l">
              <a:spcBef>
                <a:spcPts val="0"/>
              </a:spcBef>
              <a:spcAft>
                <a:spcPts val="0"/>
              </a:spcAft>
              <a:buClr>
                <a:srgbClr val="434343"/>
              </a:buClr>
              <a:buSzPts val="1700"/>
              <a:buFont typeface="Georgia"/>
              <a:buChar char="◆"/>
            </a:pPr>
            <a:r>
              <a:rPr lang="en" sz="1700">
                <a:solidFill>
                  <a:srgbClr val="434343"/>
                </a:solidFill>
                <a:latin typeface="Georgia"/>
                <a:ea typeface="Georgia"/>
                <a:cs typeface="Georgia"/>
                <a:sym typeface="Georgia"/>
              </a:rPr>
              <a:t>‘Quadrature Decoder’ code from the Hardware Abstraction Layer (HAL) on Modus Toolbox was not working with the pins on the MCU</a:t>
            </a:r>
            <a:endParaRPr sz="1700">
              <a:solidFill>
                <a:srgbClr val="434343"/>
              </a:solidFill>
              <a:latin typeface="Georgia"/>
              <a:ea typeface="Georgia"/>
              <a:cs typeface="Georgia"/>
              <a:sym typeface="Georgia"/>
            </a:endParaRPr>
          </a:p>
          <a:p>
            <a:pPr indent="-336550" lvl="1" marL="914400" rtl="0" algn="l">
              <a:lnSpc>
                <a:spcPct val="150000"/>
              </a:lnSpc>
              <a:spcBef>
                <a:spcPts val="0"/>
              </a:spcBef>
              <a:spcAft>
                <a:spcPts val="0"/>
              </a:spcAft>
              <a:buClr>
                <a:srgbClr val="434343"/>
              </a:buClr>
              <a:buSzPts val="1700"/>
              <a:buFont typeface="Georgia"/>
              <a:buChar char="◆"/>
            </a:pPr>
            <a:r>
              <a:rPr lang="en" sz="1700">
                <a:solidFill>
                  <a:srgbClr val="434343"/>
                </a:solidFill>
                <a:latin typeface="Georgia"/>
                <a:ea typeface="Georgia"/>
                <a:cs typeface="Georgia"/>
                <a:sym typeface="Georgia"/>
              </a:rPr>
              <a:t>Not ideal for one-handed use for rider</a:t>
            </a:r>
            <a:endParaRPr sz="1700">
              <a:solidFill>
                <a:srgbClr val="434343"/>
              </a:solidFill>
              <a:latin typeface="Georgia"/>
              <a:ea typeface="Georgia"/>
              <a:cs typeface="Georgia"/>
              <a:sym typeface="Georgia"/>
            </a:endParaRPr>
          </a:p>
          <a:p>
            <a:pPr indent="-361950" lvl="0" marL="457200" rtl="0" algn="l">
              <a:lnSpc>
                <a:spcPct val="115000"/>
              </a:lnSpc>
              <a:spcBef>
                <a:spcPts val="0"/>
              </a:spcBef>
              <a:spcAft>
                <a:spcPts val="0"/>
              </a:spcAft>
              <a:buClr>
                <a:srgbClr val="434343"/>
              </a:buClr>
              <a:buSzPts val="2100"/>
              <a:buFont typeface="Georgia"/>
              <a:buChar char="➔"/>
            </a:pPr>
            <a:r>
              <a:rPr lang="en" sz="2100">
                <a:solidFill>
                  <a:srgbClr val="434343"/>
                </a:solidFill>
                <a:latin typeface="Georgia"/>
                <a:ea typeface="Georgia"/>
                <a:cs typeface="Georgia"/>
                <a:sym typeface="Georgia"/>
              </a:rPr>
              <a:t>I</a:t>
            </a:r>
            <a:r>
              <a:rPr baseline="30000" lang="en" sz="2100">
                <a:solidFill>
                  <a:srgbClr val="434343"/>
                </a:solidFill>
                <a:latin typeface="Georgia"/>
                <a:ea typeface="Georgia"/>
                <a:cs typeface="Georgia"/>
                <a:sym typeface="Georgia"/>
              </a:rPr>
              <a:t>2</a:t>
            </a:r>
            <a:r>
              <a:rPr lang="en" sz="2100">
                <a:solidFill>
                  <a:srgbClr val="434343"/>
                </a:solidFill>
                <a:latin typeface="Georgia"/>
                <a:ea typeface="Georgia"/>
                <a:cs typeface="Georgia"/>
                <a:sym typeface="Georgia"/>
              </a:rPr>
              <a:t>C Capacitive Touch</a:t>
            </a:r>
            <a:endParaRPr sz="2100">
              <a:solidFill>
                <a:srgbClr val="434343"/>
              </a:solidFill>
              <a:latin typeface="Georgia"/>
              <a:ea typeface="Georgia"/>
              <a:cs typeface="Georgia"/>
              <a:sym typeface="Georgia"/>
            </a:endParaRPr>
          </a:p>
          <a:p>
            <a:pPr indent="-336550" lvl="1" marL="914400" rtl="0" algn="l">
              <a:spcBef>
                <a:spcPts val="0"/>
              </a:spcBef>
              <a:spcAft>
                <a:spcPts val="0"/>
              </a:spcAft>
              <a:buClr>
                <a:srgbClr val="434343"/>
              </a:buClr>
              <a:buSzPts val="1700"/>
              <a:buFont typeface="Georgia"/>
              <a:buChar char="◆"/>
            </a:pPr>
            <a:r>
              <a:rPr lang="en" sz="1700">
                <a:solidFill>
                  <a:srgbClr val="434343"/>
                </a:solidFill>
                <a:latin typeface="Georgia"/>
                <a:ea typeface="Georgia"/>
                <a:cs typeface="Georgia"/>
                <a:sym typeface="Georgia"/>
              </a:rPr>
              <a:t>Original PCB design did not include change status indication pin</a:t>
            </a:r>
            <a:endParaRPr sz="1700">
              <a:solidFill>
                <a:srgbClr val="434343"/>
              </a:solidFill>
              <a:latin typeface="Georgia"/>
              <a:ea typeface="Georgia"/>
              <a:cs typeface="Georgia"/>
              <a:sym typeface="Georgia"/>
            </a:endParaRPr>
          </a:p>
          <a:p>
            <a:pPr indent="0" lvl="0" marL="914400" rtl="0" algn="l">
              <a:spcBef>
                <a:spcPts val="1200"/>
              </a:spcBef>
              <a:spcAft>
                <a:spcPts val="1200"/>
              </a:spcAft>
              <a:buNone/>
            </a:pPr>
            <a:r>
              <a:t/>
            </a:r>
            <a:endParaRPr sz="1700">
              <a:solidFill>
                <a:srgbClr val="434343"/>
              </a:solidFill>
              <a:latin typeface="Georgia"/>
              <a:ea typeface="Georgia"/>
              <a:cs typeface="Georgia"/>
              <a:sym typeface="Georgia"/>
            </a:endParaRPr>
          </a:p>
        </p:txBody>
      </p:sp>
      <p:pic>
        <p:nvPicPr>
          <p:cNvPr id="133" name="Google Shape;133;p21"/>
          <p:cNvPicPr preferRelativeResize="0"/>
          <p:nvPr/>
        </p:nvPicPr>
        <p:blipFill>
          <a:blip r:embed="rId3">
            <a:alphaModFix/>
          </a:blip>
          <a:stretch>
            <a:fillRect/>
          </a:stretch>
        </p:blipFill>
        <p:spPr>
          <a:xfrm>
            <a:off x="8681555" y="1"/>
            <a:ext cx="462435" cy="727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