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8" r:id="rId3"/>
    <p:sldId id="261" r:id="rId4"/>
    <p:sldId id="262"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829800" cy="2387600"/>
          </a:xfrm>
          <a:prstGeom prst="rect">
            <a:avLst/>
          </a:prstGeom>
        </p:spPr>
        <p:txBody>
          <a:bodyPr anchor="b">
            <a:normAutofit/>
          </a:bodyPr>
          <a:lstStyle>
            <a:lvl1pPr algn="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829800" cy="1655762"/>
          </a:xfrm>
          <a:prstGeom prst="rect">
            <a:avLst/>
          </a:prstGeom>
        </p:spPr>
        <p:txBody>
          <a:bodyPr/>
          <a:lstStyle>
            <a:lvl1pPr marL="0" indent="0" algn="r">
              <a:buNone/>
              <a:defRPr sz="2400">
                <a:solidFill>
                  <a:srgbClr val="80808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a:t>单击此处编辑母版标题样式</a:t>
            </a:r>
          </a:p>
        </p:txBody>
      </p:sp>
      <p:sp>
        <p:nvSpPr>
          <p:cNvPr id="3" name="内容占位符 2"/>
          <p:cNvSpPr>
            <a:spLocks noGrp="1"/>
          </p:cNvSpPr>
          <p:nvPr>
            <p:ph idx="1" hasCustomPrompt="1"/>
          </p:nvPr>
        </p:nvSpPr>
        <p:spPr>
          <a:xfrm>
            <a:off x="838200" y="1059543"/>
            <a:ext cx="10515600" cy="5117420"/>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0" y="2191657"/>
            <a:ext cx="12192001" cy="2989471"/>
            <a:chOff x="0" y="2191657"/>
            <a:chExt cx="12192001" cy="2989471"/>
          </a:xfrm>
        </p:grpSpPr>
        <p:sp>
          <p:nvSpPr>
            <p:cNvPr id="8" name="任意多边形 7"/>
            <p:cNvSpPr/>
            <p:nvPr userDrawn="1"/>
          </p:nvSpPr>
          <p:spPr>
            <a:xfrm>
              <a:off x="213978" y="2191657"/>
              <a:ext cx="11978023" cy="2989471"/>
            </a:xfrm>
            <a:custGeom>
              <a:avLst/>
              <a:gdLst>
                <a:gd name="connsiteX0" fmla="*/ 0 w 11978023"/>
                <a:gd name="connsiteY0" fmla="*/ 0 h 2989471"/>
                <a:gd name="connsiteX1" fmla="*/ 11978023 w 11978023"/>
                <a:gd name="connsiteY1" fmla="*/ 0 h 2989471"/>
                <a:gd name="connsiteX2" fmla="*/ 11978023 w 11978023"/>
                <a:gd name="connsiteY2" fmla="*/ 2989471 h 2989471"/>
                <a:gd name="connsiteX3" fmla="*/ 2989471 w 11978023"/>
                <a:gd name="connsiteY3" fmla="*/ 2989471 h 2989471"/>
              </a:gdLst>
              <a:ahLst/>
              <a:cxnLst>
                <a:cxn ang="0">
                  <a:pos x="connsiteX0" y="connsiteY0"/>
                </a:cxn>
                <a:cxn ang="0">
                  <a:pos x="connsiteX1" y="connsiteY1"/>
                </a:cxn>
                <a:cxn ang="0">
                  <a:pos x="connsiteX2" y="connsiteY2"/>
                </a:cxn>
                <a:cxn ang="0">
                  <a:pos x="connsiteX3" y="connsiteY3"/>
                </a:cxn>
              </a:cxnLst>
              <a:rect l="l" t="t" r="r" b="b"/>
              <a:pathLst>
                <a:path w="11978023" h="2989471">
                  <a:moveTo>
                    <a:pt x="0" y="0"/>
                  </a:moveTo>
                  <a:lnTo>
                    <a:pt x="11978023" y="0"/>
                  </a:lnTo>
                  <a:lnTo>
                    <a:pt x="11978023" y="2989471"/>
                  </a:lnTo>
                  <a:lnTo>
                    <a:pt x="2989471" y="29894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endParaRPr lang="zh-CN" altLang="en-US" dirty="0">
                <a:solidFill>
                  <a:srgbClr val="FFFFFF"/>
                </a:solidFill>
              </a:endParaRPr>
            </a:p>
          </p:txBody>
        </p:sp>
        <p:sp>
          <p:nvSpPr>
            <p:cNvPr id="9" name="直角三角形 8"/>
            <p:cNvSpPr/>
            <p:nvPr userDrawn="1"/>
          </p:nvSpPr>
          <p:spPr>
            <a:xfrm>
              <a:off x="0" y="2340939"/>
              <a:ext cx="2840189" cy="284018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sp>
          <p:nvSpPr>
            <p:cNvPr id="10" name="任意多边形 9"/>
            <p:cNvSpPr/>
            <p:nvPr userDrawn="1"/>
          </p:nvSpPr>
          <p:spPr>
            <a:xfrm>
              <a:off x="214160" y="2294897"/>
              <a:ext cx="2696680" cy="2696680"/>
            </a:xfrm>
            <a:custGeom>
              <a:avLst/>
              <a:gdLst>
                <a:gd name="connsiteX0" fmla="*/ 0 w 3538728"/>
                <a:gd name="connsiteY0" fmla="*/ 0 h 3538728"/>
                <a:gd name="connsiteX1" fmla="*/ 3538728 w 3538728"/>
                <a:gd name="connsiteY1" fmla="*/ 3538728 h 3538728"/>
                <a:gd name="connsiteX2" fmla="*/ 3405621 w 3538728"/>
                <a:gd name="connsiteY2" fmla="*/ 3538728 h 3538728"/>
                <a:gd name="connsiteX3" fmla="*/ 0 w 3538728"/>
                <a:gd name="connsiteY3" fmla="*/ 133107 h 3538728"/>
              </a:gdLst>
              <a:ahLst/>
              <a:cxnLst>
                <a:cxn ang="0">
                  <a:pos x="connsiteX0" y="connsiteY0"/>
                </a:cxn>
                <a:cxn ang="0">
                  <a:pos x="connsiteX1" y="connsiteY1"/>
                </a:cxn>
                <a:cxn ang="0">
                  <a:pos x="connsiteX2" y="connsiteY2"/>
                </a:cxn>
                <a:cxn ang="0">
                  <a:pos x="connsiteX3" y="connsiteY3"/>
                </a:cxn>
              </a:cxnLst>
              <a:rect l="l" t="t" r="r" b="b"/>
              <a:pathLst>
                <a:path w="3538728" h="3538728">
                  <a:moveTo>
                    <a:pt x="0" y="0"/>
                  </a:moveTo>
                  <a:lnTo>
                    <a:pt x="3538728" y="3538728"/>
                  </a:lnTo>
                  <a:lnTo>
                    <a:pt x="3405621" y="3538728"/>
                  </a:lnTo>
                  <a:lnTo>
                    <a:pt x="0" y="13310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cxnSp>
          <p:nvCxnSpPr>
            <p:cNvPr id="13" name="直接连接符 12"/>
            <p:cNvCxnSpPr/>
            <p:nvPr userDrawn="1"/>
          </p:nvCxnSpPr>
          <p:spPr>
            <a:xfrm>
              <a:off x="6238398" y="3609839"/>
              <a:ext cx="445586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6109200" y="2869200"/>
            <a:ext cx="4982400" cy="741600"/>
          </a:xfrm>
          <a:prstGeom prst="rect">
            <a:avLst/>
          </a:prstGeom>
        </p:spPr>
        <p:txBody>
          <a:bodyPr anchor="ctr" anchorCtr="0">
            <a:normAutofit/>
          </a:bodyPr>
          <a:lstStyle>
            <a:lvl1pPr>
              <a:defRPr sz="3200" b="1">
                <a:solidFill>
                  <a:schemeClr val="bg1"/>
                </a:solidFill>
              </a:defRPr>
            </a:lvl1pPr>
          </a:lstStyle>
          <a:p>
            <a:r>
              <a:rPr lang="zh-CN" altLang="en-US" dirty="0"/>
              <a:t>单击此处编辑标题</a:t>
            </a:r>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0"/>
            <a:ext cx="10515600" cy="899886"/>
          </a:xfrm>
          <a:prstGeom prst="rect">
            <a:avLst/>
          </a:prstGeom>
        </p:spPr>
        <p:txBody>
          <a:body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lvl1pPr>
              <a:defRPr sz="2400"/>
            </a:lvl1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2800" y="1123200"/>
            <a:ext cx="9831600" cy="2386800"/>
          </a:xfrm>
          <a:prstGeom prst="rect">
            <a:avLst/>
          </a:prstGeom>
        </p:spPr>
        <p:txBody>
          <a:bodyPr lIns="0" tIns="0" rIns="0" bIns="0" anchor="b" anchorCtr="0">
            <a:normAutofit/>
          </a:bodyPr>
          <a:lstStyle>
            <a:lvl1pPr algn="r">
              <a:defRPr sz="11500"/>
            </a:lvl1pPr>
          </a:lstStyle>
          <a:p>
            <a:r>
              <a:rPr lang="zh-CN" altLang="en-US" dirty="0"/>
              <a:t>编辑标题</a:t>
            </a:r>
          </a:p>
        </p:txBody>
      </p:sp>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email"/>
          <a:stretch>
            <a:fillRect/>
          </a:stretch>
        </p:blipFill>
        <p:spPr>
          <a:xfrm>
            <a:off x="4142971" y="1476928"/>
            <a:ext cx="7764034" cy="4744688"/>
          </a:xfrm>
          <a:prstGeom prst="rect">
            <a:avLst/>
          </a:prstGeom>
        </p:spPr>
      </p:pic>
      <p:sp>
        <p:nvSpPr>
          <p:cNvPr id="2" name="标题 1"/>
          <p:cNvSpPr>
            <a:spLocks noGrp="1"/>
          </p:cNvSpPr>
          <p:nvPr>
            <p:ph type="title"/>
          </p:nvPr>
        </p:nvSpPr>
        <p:spPr>
          <a:xfrm>
            <a:off x="839787" y="0"/>
            <a:ext cx="10515600" cy="900000"/>
          </a:xfrm>
          <a:prstGeom prst="rect">
            <a:avLst/>
          </a:prstGeom>
        </p:spPr>
        <p:txBody>
          <a:bodyPr anchor="ctr" anchorCtr="0">
            <a:normAutofit/>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335200" y="2001600"/>
            <a:ext cx="5526000" cy="3506400"/>
          </a:xfrm>
          <a:prstGeom prst="rect">
            <a:avLst/>
          </a:prstGeo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801600" cy="4190400"/>
          </a:xfrm>
          <a:prstGeom prst="rect">
            <a:avLst/>
          </a:prstGeom>
        </p:spPr>
        <p:txBody>
          <a:bodyPr>
            <a:normAutofit/>
          </a:bodyPr>
          <a:lstStyle>
            <a:lvl1pPr marL="0" indent="0" algn="l">
              <a:spcBef>
                <a:spcPts val="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79280" y="365125"/>
            <a:ext cx="187452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8503920" cy="5811838"/>
          </a:xfrm>
          <a:prstGeom prst="rect">
            <a:avLst/>
          </a:prstGeom>
        </p:spPr>
        <p:txBody>
          <a:bodyPr vert="eaVert"/>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email">
            <a:lum/>
          </a:blip>
          <a:srcRect/>
          <a:stretch>
            <a:fillRect/>
          </a:stretch>
        </a:blipFill>
        <a:effectLst/>
      </p:bgPr>
    </p:bg>
    <p:spTree>
      <p:nvGrpSpPr>
        <p:cNvPr id="1" name=""/>
        <p:cNvGrpSpPr/>
        <p:nvPr/>
      </p:nvGrpSpPr>
      <p:grpSpPr>
        <a:xfrm>
          <a:off x="0" y="0"/>
          <a:ext cx="0" cy="0"/>
          <a:chOff x="0" y="0"/>
          <a:chExt cx="0" cy="0"/>
        </a:xfrm>
      </p:grpSpPr>
      <p:sp>
        <p:nvSpPr>
          <p:cNvPr id="12" name="标题占位符 1"/>
          <p:cNvSpPr>
            <a:spLocks noGrp="1"/>
          </p:cNvSpPr>
          <p:nvPr>
            <p:ph type="title"/>
          </p:nvPr>
        </p:nvSpPr>
        <p:spPr>
          <a:xfrm>
            <a:off x="838200" y="203201"/>
            <a:ext cx="10515600" cy="56605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3" name="文本占位符 2"/>
          <p:cNvSpPr>
            <a:spLocks noGrp="1"/>
          </p:cNvSpPr>
          <p:nvPr>
            <p:ph type="body" idx="1"/>
          </p:nvPr>
        </p:nvSpPr>
        <p:spPr>
          <a:xfrm>
            <a:off x="838200" y="928914"/>
            <a:ext cx="10515600" cy="5248049"/>
          </a:xfrm>
          <a:prstGeom prst="rect">
            <a:avLst/>
          </a:prstGeom>
        </p:spPr>
        <p:txBody>
          <a:bodyPr vert="horz" lIns="91440" tIns="45720" rIns="91440" bIns="45720" rtlCol="0">
            <a:normAutofit/>
          </a:body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1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C4960188-6160-4350-87E9-F61B667E3B7E}" type="datetimeFigureOut">
              <a:rPr lang="zh-CN" altLang="en-US" smtClean="0">
                <a:solidFill>
                  <a:prstClr val="black">
                    <a:tint val="75000"/>
                  </a:prstClr>
                </a:solidFill>
              </a:rPr>
              <a:t>2019/1/17</a:t>
            </a:fld>
            <a:endParaRPr lang="zh-CN" altLang="en-US">
              <a:solidFill>
                <a:prstClr val="black">
                  <a:tint val="75000"/>
                </a:prstClr>
              </a:solidFill>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endParaRPr lang="zh-CN" altLang="en-US">
              <a:solidFill>
                <a:prstClr val="black">
                  <a:tint val="75000"/>
                </a:prstClr>
              </a:solidFill>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8B6539BD-6CDB-4164-AC55-48A06558E40B}"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黑体" panose="02010609060101010101" pitchFamily="49" charset="-122"/>
          <a:cs typeface="Arial" panose="020B0604020202020204" pitchFamily="34" charset="0"/>
        </a:defRPr>
      </a:lvl1pPr>
    </p:titleStyle>
    <p:bodyStyle>
      <a:lvl1pPr marL="228600" indent="-228600" algn="just" defTabSz="914400" rtl="0" eaLnBrk="1" latinLnBrk="0" hangingPunct="1">
        <a:lnSpc>
          <a:spcPct val="150000"/>
        </a:lnSpc>
        <a:spcBef>
          <a:spcPts val="600"/>
        </a:spcBef>
        <a:spcAft>
          <a:spcPts val="600"/>
        </a:spcAft>
        <a:buFont typeface="Arial" panose="020B0604020202020204" pitchFamily="34" charset="0"/>
        <a:buChar char="•"/>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685800" indent="-228600" algn="just" defTabSz="914400" rtl="0" eaLnBrk="1" latinLnBrk="0" hangingPunct="1">
        <a:lnSpc>
          <a:spcPct val="150000"/>
        </a:lnSpc>
        <a:spcBef>
          <a:spcPts val="600"/>
        </a:spcBef>
        <a:spcAft>
          <a:spcPts val="600"/>
        </a:spcAft>
        <a:buFont typeface="Arial" panose="020B0604020202020204" pitchFamily="34" charset="0"/>
        <a:buChar char="•"/>
        <a:defRPr sz="20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11430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6002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20574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notesSlide" Target="../notesSlides/notesSlide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pPr algn="ctr"/>
            <a:r>
              <a:rPr lang="zh-CN" altLang="en-US" dirty="0">
                <a:latin typeface="+mj-lt"/>
                <a:ea typeface="+mj-ea"/>
                <a:cs typeface="+mj-cs"/>
              </a:rPr>
              <a:t>电影购票系统</a:t>
            </a:r>
          </a:p>
        </p:txBody>
      </p:sp>
      <p:sp>
        <p:nvSpPr>
          <p:cNvPr id="3" name="副标题 2"/>
          <p:cNvSpPr>
            <a:spLocks noGrp="1"/>
          </p:cNvSpPr>
          <p:nvPr>
            <p:ph type="subTitle" idx="1"/>
            <p:custDataLst>
              <p:tags r:id="rId3"/>
            </p:custDataLst>
          </p:nvPr>
        </p:nvSpPr>
        <p:spPr/>
        <p:txBody>
          <a:bodyPr/>
          <a:lstStyle/>
          <a:p>
            <a:r>
              <a:rPr lang="en-US" altLang="zh-CN">
                <a:latin typeface="+mn-lt"/>
                <a:ea typeface="+mn-ea"/>
                <a:cs typeface="+mn-cs"/>
              </a:rPr>
              <a:t>1406XXXX</a:t>
            </a:r>
          </a:p>
          <a:p>
            <a:r>
              <a:rPr lang="en-US" altLang="zh-CN">
                <a:latin typeface="+mn-lt"/>
                <a:ea typeface="+mn-ea"/>
                <a:cs typeface="+mn-cs"/>
              </a:rPr>
              <a:t>1406XXXX </a:t>
            </a:r>
            <a:endParaRPr lang="en-US" altLang="zh-CN" dirty="0">
              <a:latin typeface="+mn-lt"/>
              <a:ea typeface="+mn-ea"/>
              <a:cs typeface="+mn-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购票退票</a:t>
            </a:r>
            <a:r>
              <a:rPr lang="en-US" altLang="zh-CN"/>
              <a:t>ER</a:t>
            </a:r>
            <a:r>
              <a:rPr lang="zh-CN" altLang="en-US"/>
              <a:t>图</a:t>
            </a:r>
          </a:p>
        </p:txBody>
      </p:sp>
      <p:pic>
        <p:nvPicPr>
          <p:cNvPr id="7" name="内容占位符 6"/>
          <p:cNvPicPr>
            <a:picLocks noGrp="1" noChangeAspect="1"/>
          </p:cNvPicPr>
          <p:nvPr>
            <p:ph idx="1"/>
          </p:nvPr>
        </p:nvPicPr>
        <p:blipFill>
          <a:blip r:embed="rId2"/>
          <a:stretch>
            <a:fillRect/>
          </a:stretch>
        </p:blipFill>
        <p:spPr>
          <a:xfrm>
            <a:off x="1747520" y="929005"/>
            <a:ext cx="8696325" cy="560832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管理员</a:t>
            </a:r>
            <a:r>
              <a:rPr lang="en-US" altLang="zh-CN"/>
              <a:t>ER</a:t>
            </a:r>
            <a:r>
              <a:rPr lang="zh-CN" altLang="en-US"/>
              <a:t>图</a:t>
            </a:r>
          </a:p>
        </p:txBody>
      </p:sp>
      <p:pic>
        <p:nvPicPr>
          <p:cNvPr id="8" name="内容占位符 7"/>
          <p:cNvPicPr>
            <a:picLocks noGrp="1" noChangeAspect="1"/>
          </p:cNvPicPr>
          <p:nvPr>
            <p:ph idx="1"/>
          </p:nvPr>
        </p:nvPicPr>
        <p:blipFill>
          <a:blip r:embed="rId2"/>
          <a:stretch>
            <a:fillRect/>
          </a:stretch>
        </p:blipFill>
        <p:spPr>
          <a:xfrm>
            <a:off x="2614295" y="1315720"/>
            <a:ext cx="6529070" cy="43180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评论</a:t>
            </a:r>
            <a:r>
              <a:rPr lang="en-US" altLang="zh-CN"/>
              <a:t>ER</a:t>
            </a:r>
            <a:r>
              <a:rPr lang="zh-CN" altLang="en-US"/>
              <a:t>图</a:t>
            </a:r>
          </a:p>
        </p:txBody>
      </p:sp>
      <p:pic>
        <p:nvPicPr>
          <p:cNvPr id="9" name="内容占位符 8"/>
          <p:cNvPicPr>
            <a:picLocks noGrp="1" noChangeAspect="1"/>
          </p:cNvPicPr>
          <p:nvPr>
            <p:ph idx="1"/>
          </p:nvPr>
        </p:nvPicPr>
        <p:blipFill>
          <a:blip r:embed="rId2"/>
          <a:stretch>
            <a:fillRect/>
          </a:stretch>
        </p:blipFill>
        <p:spPr>
          <a:xfrm>
            <a:off x="2197735" y="1191895"/>
            <a:ext cx="7282180" cy="512191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触发器</a:t>
            </a:r>
          </a:p>
        </p:txBody>
      </p:sp>
      <p:sp>
        <p:nvSpPr>
          <p:cNvPr id="3" name="内容占位符 2"/>
          <p:cNvSpPr>
            <a:spLocks noGrp="1"/>
          </p:cNvSpPr>
          <p:nvPr>
            <p:ph idx="1"/>
          </p:nvPr>
        </p:nvSpPr>
        <p:spPr/>
        <p:txBody>
          <a:bodyPr>
            <a:normAutofit fontScale="50000"/>
          </a:bodyPr>
          <a:lstStyle/>
          <a:p>
            <a:r>
              <a:rPr lang="zh-CN" altLang="en-US">
                <a:sym typeface="+mn-ea"/>
              </a:rPr>
              <a:t>我们定义了一些触发器用于实现所有相关数据发生增删改之后保持一致性。</a:t>
            </a:r>
          </a:p>
          <a:p>
            <a:r>
              <a:rPr lang="zh-CN" altLang="en-US">
                <a:sym typeface="+mn-ea"/>
              </a:rPr>
              <a:t>在这里举出一个例子：</a:t>
            </a:r>
          </a:p>
          <a:p>
            <a:r>
              <a:rPr lang="zh-CN" altLang="en-US">
                <a:sym typeface="+mn-ea"/>
              </a:rPr>
              <a:t>评论表中增加一条评论；在电影表中相同电影名字那一项的评论人数自增1。</a:t>
            </a:r>
          </a:p>
          <a:p>
            <a:r>
              <a:rPr lang="zh-CN" altLang="en-US">
                <a:sym typeface="+mn-ea"/>
              </a:rPr>
              <a:t>代码：DELIMITER $</a:t>
            </a:r>
          </a:p>
          <a:p>
            <a:r>
              <a:rPr lang="zh-CN" altLang="en-US">
                <a:sym typeface="+mn-ea"/>
              </a:rPr>
              <a:t>CREATE TRIGGER commender after INSERT ON commend FOR EACH ROW </a:t>
            </a:r>
          </a:p>
          <a:p>
            <a:r>
              <a:rPr lang="zh-CN" altLang="en-US">
                <a:sym typeface="+mn-ea"/>
              </a:rPr>
              <a:t>begin</a:t>
            </a:r>
          </a:p>
          <a:p>
            <a:r>
              <a:rPr lang="zh-CN" altLang="en-US">
                <a:sym typeface="+mn-ea"/>
              </a:rPr>
              <a:t>DECLARE c int;</a:t>
            </a:r>
          </a:p>
          <a:p>
            <a:r>
              <a:rPr lang="zh-CN" altLang="en-US">
                <a:sym typeface="+mn-ea"/>
              </a:rPr>
              <a:t>set c = (select Comment_of_people from movie where Name = new.Movie_Name);</a:t>
            </a:r>
          </a:p>
          <a:p>
            <a:r>
              <a:rPr lang="zh-CN" altLang="en-US">
                <a:sym typeface="+mn-ea"/>
              </a:rPr>
              <a:t>update movie set Comment_of_people = c + 1 WHERE</a:t>
            </a:r>
          </a:p>
          <a:p>
            <a:r>
              <a:rPr lang="zh-CN" altLang="en-US">
                <a:sym typeface="+mn-ea"/>
              </a:rPr>
              <a:t>Name = new.Movie_Name;</a:t>
            </a:r>
          </a:p>
          <a:p>
            <a:r>
              <a:rPr lang="zh-CN" altLang="en-US">
                <a:sym typeface="+mn-ea"/>
              </a:rPr>
              <a:t>End</a:t>
            </a:r>
          </a:p>
          <a:p>
            <a:r>
              <a:rPr lang="zh-CN" altLang="en-US">
                <a:sym typeface="+mn-ea"/>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2565294" y="2630946"/>
            <a:ext cx="3542477" cy="1200329"/>
          </a:xfrm>
          <a:prstGeom prst="rect">
            <a:avLst/>
          </a:prstGeom>
          <a:noFill/>
        </p:spPr>
        <p:txBody>
          <a:bodyPr wrap="square" rtlCol="0" anchor="ctr" anchorCtr="0">
            <a:normAutofit/>
          </a:bodyPr>
          <a:lstStyle/>
          <a:p>
            <a:r>
              <a:rPr lang="en-US" altLang="zh-CN" sz="7200" b="1">
                <a:solidFill>
                  <a:srgbClr val="FFFFFF"/>
                </a:solidFill>
              </a:rPr>
              <a:t>Part 03</a:t>
            </a:r>
          </a:p>
        </p:txBody>
      </p:sp>
      <p:sp>
        <p:nvSpPr>
          <p:cNvPr id="3" name="标题 2"/>
          <p:cNvSpPr>
            <a:spLocks noGrp="1"/>
          </p:cNvSpPr>
          <p:nvPr>
            <p:ph type="title"/>
            <p:custDataLst>
              <p:tags r:id="rId3"/>
            </p:custDataLst>
          </p:nvPr>
        </p:nvSpPr>
        <p:spPr>
          <a:xfrm>
            <a:off x="6109200" y="2869200"/>
            <a:ext cx="4982400" cy="741600"/>
          </a:xfrm>
        </p:spPr>
        <p:txBody>
          <a:bodyPr>
            <a:normAutofit/>
          </a:bodyPr>
          <a:lstStyle/>
          <a:p>
            <a:r>
              <a:rPr lang="zh-CN" altLang="en-US" dirty="0">
                <a:latin typeface="+mj-lt"/>
                <a:ea typeface="+mj-ea"/>
                <a:cs typeface="+mj-cs"/>
              </a:rPr>
              <a:t>特点</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优点</a:t>
            </a:r>
          </a:p>
        </p:txBody>
      </p:sp>
      <p:sp>
        <p:nvSpPr>
          <p:cNvPr id="3" name="内容占位符 2"/>
          <p:cNvSpPr>
            <a:spLocks noGrp="1"/>
          </p:cNvSpPr>
          <p:nvPr>
            <p:ph idx="1"/>
          </p:nvPr>
        </p:nvSpPr>
        <p:spPr/>
        <p:txBody>
          <a:bodyPr/>
          <a:lstStyle/>
          <a:p>
            <a:r>
              <a:rPr lang="en-US" altLang="zh-CN">
                <a:sym typeface="+mn-ea"/>
              </a:rPr>
              <a:t>1</a:t>
            </a:r>
            <a:r>
              <a:rPr lang="zh-CN" altLang="en-US">
                <a:sym typeface="+mn-ea"/>
              </a:rPr>
              <a:t>、功能全面，涵盖了很多功能。</a:t>
            </a:r>
          </a:p>
          <a:p>
            <a:r>
              <a:rPr lang="en-US" altLang="zh-CN">
                <a:sym typeface="+mn-ea"/>
              </a:rPr>
              <a:t>2</a:t>
            </a:r>
            <a:r>
              <a:rPr lang="zh-CN" altLang="en-US">
                <a:sym typeface="+mn-ea"/>
              </a:rPr>
              <a:t>、增加了评分和评论功能，能更直观的反应一部电影的评价。</a:t>
            </a:r>
          </a:p>
          <a:p>
            <a:r>
              <a:rPr lang="en-US" altLang="zh-CN">
                <a:sym typeface="+mn-ea"/>
              </a:rPr>
              <a:t>3</a:t>
            </a:r>
            <a:r>
              <a:rPr lang="zh-CN" altLang="en-US">
                <a:sym typeface="+mn-ea"/>
              </a:rPr>
              <a:t>、用户的操作界面与管理员操作界面区分开，分别实现了两种角色的不同需求。</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不足</a:t>
            </a:r>
          </a:p>
        </p:txBody>
      </p:sp>
      <p:sp>
        <p:nvSpPr>
          <p:cNvPr id="3" name="内容占位符 2"/>
          <p:cNvSpPr>
            <a:spLocks noGrp="1"/>
          </p:cNvSpPr>
          <p:nvPr>
            <p:ph idx="1"/>
          </p:nvPr>
        </p:nvSpPr>
        <p:spPr/>
        <p:txBody>
          <a:bodyPr/>
          <a:lstStyle/>
          <a:p>
            <a:r>
              <a:rPr lang="en-US" altLang="zh-CN">
                <a:sym typeface="+mn-ea"/>
              </a:rPr>
              <a:t>1</a:t>
            </a:r>
            <a:r>
              <a:rPr lang="zh-CN" altLang="en-US">
                <a:sym typeface="+mn-ea"/>
              </a:rPr>
              <a:t>、用户购票时无法自己选择座位，而是顺序安排的。</a:t>
            </a:r>
          </a:p>
          <a:p>
            <a:r>
              <a:rPr lang="en-US" altLang="zh-CN">
                <a:sym typeface="+mn-ea"/>
              </a:rPr>
              <a:t>2</a:t>
            </a:r>
            <a:r>
              <a:rPr lang="zh-CN" altLang="en-US">
                <a:sym typeface="+mn-ea"/>
              </a:rPr>
              <a:t>、个人信息页面中查看已购订单和历史订单时有时会无法显示，目前还没有解决这个问题</a:t>
            </a:r>
          </a:p>
          <a:p>
            <a:r>
              <a:rPr lang="en-US" altLang="zh-CN">
                <a:sym typeface="+mn-ea"/>
              </a:rPr>
              <a:t>3</a:t>
            </a:r>
            <a:r>
              <a:rPr lang="zh-CN" altLang="en-US">
                <a:sym typeface="+mn-ea"/>
              </a:rPr>
              <a:t>、管理员添加电影时无法配图，会导致图片显示不出来的问题</a:t>
            </a:r>
          </a:p>
          <a:p>
            <a:r>
              <a:rPr lang="en-US" altLang="zh-CN">
                <a:sym typeface="+mn-ea"/>
              </a:rPr>
              <a:t>4</a:t>
            </a:r>
            <a:r>
              <a:rPr lang="zh-CN" altLang="en-US">
                <a:sym typeface="+mn-ea"/>
              </a:rPr>
              <a:t>、注册、登录页面的其他方式</a:t>
            </a:r>
            <a:r>
              <a:rPr lang="en-US" altLang="zh-CN">
                <a:sym typeface="+mn-ea"/>
              </a:rPr>
              <a:t>(</a:t>
            </a:r>
            <a:r>
              <a:rPr lang="zh-CN" altLang="en-US">
                <a:sym typeface="+mn-ea"/>
              </a:rPr>
              <a:t>微信，微博</a:t>
            </a:r>
            <a:r>
              <a:rPr lang="en-US" altLang="zh-CN">
                <a:sym typeface="+mn-ea"/>
              </a:rPr>
              <a:t>)</a:t>
            </a:r>
            <a:r>
              <a:rPr lang="zh-CN" altLang="en-US">
                <a:sym typeface="+mn-ea"/>
              </a:rPr>
              <a:t>无实际用处</a:t>
            </a:r>
          </a:p>
          <a:p>
            <a:r>
              <a:rPr lang="en-US" altLang="zh-CN">
                <a:sym typeface="+mn-ea"/>
              </a:rPr>
              <a:t>5</a:t>
            </a:r>
            <a:r>
              <a:rPr lang="zh-CN" altLang="en-US">
                <a:sym typeface="+mn-ea"/>
              </a:rPr>
              <a:t>、联系我们及上面的搜索框无实际用处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4365" y="2573655"/>
            <a:ext cx="7632700" cy="1510665"/>
          </a:xfrm>
        </p:spPr>
        <p:txBody>
          <a:bodyPr>
            <a:scene3d>
              <a:camera prst="orthographicFront"/>
              <a:lightRig rig="soft" dir="t">
                <a:rot lat="0" lon="0" rev="15600000"/>
              </a:lightRig>
            </a:scene3d>
            <a:sp3d extrusionH="57150" prstMaterial="softEdge">
              <a:bevelT w="25400" h="38100"/>
            </a:sp3d>
          </a:bodyPr>
          <a:lstStyle/>
          <a:p>
            <a:pPr marL="0" indent="0" algn="ctr">
              <a:buNone/>
            </a:pPr>
            <a:r>
              <a:rPr lang="en-US" altLang="zh-CN" sz="5000">
                <a:solidFill>
                  <a:schemeClr val="accent4"/>
                </a:solidFill>
                <a:sym typeface="+mn-ea"/>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任意多边形 102"/>
          <p:cNvSpPr/>
          <p:nvPr>
            <p:custDataLst>
              <p:tags r:id="rId2"/>
            </p:custDataLst>
          </p:nvPr>
        </p:nvSpPr>
        <p:spPr>
          <a:xfrm>
            <a:off x="0" y="3072964"/>
            <a:ext cx="3819760" cy="3787467"/>
          </a:xfrm>
          <a:custGeom>
            <a:avLst/>
            <a:gdLst>
              <a:gd name="connsiteX0" fmla="*/ 0 w 3819760"/>
              <a:gd name="connsiteY0" fmla="*/ 60419 h 3787467"/>
              <a:gd name="connsiteX1" fmla="*/ 3727048 w 3819760"/>
              <a:gd name="connsiteY1" fmla="*/ 3787467 h 3787467"/>
              <a:gd name="connsiteX2" fmla="*/ 0 w 3819760"/>
              <a:gd name="connsiteY2" fmla="*/ 3787467 h 3787467"/>
              <a:gd name="connsiteX3" fmla="*/ 281032 w 3819760"/>
              <a:gd name="connsiteY3" fmla="*/ 0 h 3787467"/>
              <a:gd name="connsiteX4" fmla="*/ 3819760 w 3819760"/>
              <a:gd name="connsiteY4" fmla="*/ 3538728 h 3787467"/>
              <a:gd name="connsiteX5" fmla="*/ 3686653 w 3819760"/>
              <a:gd name="connsiteY5" fmla="*/ 3538728 h 3787467"/>
              <a:gd name="connsiteX6" fmla="*/ 281032 w 3819760"/>
              <a:gd name="connsiteY6" fmla="*/ 133107 h 37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760" h="3787467">
                <a:moveTo>
                  <a:pt x="0" y="60419"/>
                </a:moveTo>
                <a:lnTo>
                  <a:pt x="3727048" y="3787467"/>
                </a:lnTo>
                <a:lnTo>
                  <a:pt x="0" y="3787467"/>
                </a:lnTo>
                <a:close/>
                <a:moveTo>
                  <a:pt x="281032" y="0"/>
                </a:moveTo>
                <a:lnTo>
                  <a:pt x="3819760" y="3538728"/>
                </a:lnTo>
                <a:lnTo>
                  <a:pt x="3686653" y="3538728"/>
                </a:lnTo>
                <a:lnTo>
                  <a:pt x="281032" y="1331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文本框 61"/>
          <p:cNvSpPr txBox="1"/>
          <p:nvPr>
            <p:custDataLst>
              <p:tags r:id="rId3"/>
            </p:custDataLst>
          </p:nvPr>
        </p:nvSpPr>
        <p:spPr>
          <a:xfrm>
            <a:off x="4229773" y="1670761"/>
            <a:ext cx="2967853" cy="400110"/>
          </a:xfrm>
          <a:prstGeom prst="rect">
            <a:avLst/>
          </a:prstGeom>
          <a:noFill/>
        </p:spPr>
        <p:txBody>
          <a:bodyPr wrap="square" lIns="0" tIns="0" rIns="0" bIns="0" rtlCol="0" anchor="ctr" anchorCtr="0">
            <a:normAutofit/>
          </a:bodyPr>
          <a:lstStyle/>
          <a:p>
            <a:r>
              <a:rPr lang="zh-CN" altLang="en-US" sz="2000" b="1" dirty="0"/>
              <a:t>系统功能</a:t>
            </a:r>
          </a:p>
        </p:txBody>
      </p:sp>
      <p:cxnSp>
        <p:nvCxnSpPr>
          <p:cNvPr id="63" name="直接连接符 62"/>
          <p:cNvCxnSpPr/>
          <p:nvPr>
            <p:custDataLst>
              <p:tags r:id="rId4"/>
            </p:custDataLst>
          </p:nvPr>
        </p:nvCxnSpPr>
        <p:spPr>
          <a:xfrm>
            <a:off x="7218059" y="1878397"/>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矩形 64"/>
          <p:cNvSpPr/>
          <p:nvPr>
            <p:custDataLst>
              <p:tags r:id="rId5"/>
            </p:custDataLst>
          </p:nvPr>
        </p:nvSpPr>
        <p:spPr>
          <a:xfrm>
            <a:off x="10005383" y="1655372"/>
            <a:ext cx="400110"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rmAutofit/>
          </a:bodyPr>
          <a:lstStyle/>
          <a:p>
            <a:pPr algn="ctr"/>
            <a:r>
              <a:rPr lang="en-US" altLang="zh-CN">
                <a:solidFill>
                  <a:srgbClr val="FFFFFF"/>
                </a:solidFill>
              </a:rPr>
              <a:t>1</a:t>
            </a:r>
            <a:endParaRPr lang="zh-CN" altLang="en-US">
              <a:solidFill>
                <a:srgbClr val="FFFFFF"/>
              </a:solidFill>
            </a:endParaRPr>
          </a:p>
        </p:txBody>
      </p:sp>
      <p:sp>
        <p:nvSpPr>
          <p:cNvPr id="67" name="矩形 66"/>
          <p:cNvSpPr/>
          <p:nvPr>
            <p:custDataLst>
              <p:tags r:id="rId6"/>
            </p:custDataLst>
          </p:nvPr>
        </p:nvSpPr>
        <p:spPr>
          <a:xfrm>
            <a:off x="3628572" y="1670761"/>
            <a:ext cx="438205" cy="400110"/>
          </a:xfrm>
          <a:prstGeom prst="rect">
            <a:avLst/>
          </a:prstGeom>
        </p:spPr>
        <p:txBody>
          <a:bodyPr wrap="square" lIns="0" tIns="0" rIns="0" bIns="0" anchor="ctr" anchorCtr="0">
            <a:normAutofit/>
          </a:bodyPr>
          <a:lstStyle/>
          <a:p>
            <a:r>
              <a:rPr lang="en-US" altLang="zh-CN" sz="2000" b="1" dirty="0">
                <a:solidFill>
                  <a:schemeClr val="accent1"/>
                </a:solidFill>
              </a:rPr>
              <a:t>01</a:t>
            </a:r>
            <a:r>
              <a:rPr lang="zh-CN" altLang="en-US" dirty="0">
                <a:solidFill>
                  <a:schemeClr val="accent1"/>
                </a:solidFill>
              </a:rPr>
              <a:t> </a:t>
            </a:r>
            <a:endParaRPr lang="zh-CN" altLang="en-US" sz="2000" dirty="0">
              <a:solidFill>
                <a:schemeClr val="accent1"/>
              </a:solidFill>
            </a:endParaRPr>
          </a:p>
        </p:txBody>
      </p:sp>
      <p:sp>
        <p:nvSpPr>
          <p:cNvPr id="106" name="文本框 105"/>
          <p:cNvSpPr txBox="1"/>
          <p:nvPr>
            <p:custDataLst>
              <p:tags r:id="rId7"/>
            </p:custDataLst>
          </p:nvPr>
        </p:nvSpPr>
        <p:spPr>
          <a:xfrm>
            <a:off x="4229773" y="2385907"/>
            <a:ext cx="2967853" cy="400110"/>
          </a:xfrm>
          <a:prstGeom prst="rect">
            <a:avLst/>
          </a:prstGeom>
          <a:noFill/>
        </p:spPr>
        <p:txBody>
          <a:bodyPr wrap="square" lIns="0" tIns="0" rIns="0" bIns="0" rtlCol="0" anchor="ctr" anchorCtr="0">
            <a:normAutofit/>
          </a:bodyPr>
          <a:lstStyle/>
          <a:p>
            <a:r>
              <a:rPr lang="zh-CN" altLang="en-US" sz="2000" b="1" dirty="0"/>
              <a:t>数据库设计</a:t>
            </a:r>
          </a:p>
        </p:txBody>
      </p:sp>
      <p:cxnSp>
        <p:nvCxnSpPr>
          <p:cNvPr id="107" name="直接连接符 106"/>
          <p:cNvCxnSpPr/>
          <p:nvPr>
            <p:custDataLst>
              <p:tags r:id="rId8"/>
            </p:custDataLst>
          </p:nvPr>
        </p:nvCxnSpPr>
        <p:spPr>
          <a:xfrm>
            <a:off x="7218059" y="2593543"/>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08" name="矩形 107"/>
          <p:cNvSpPr/>
          <p:nvPr>
            <p:custDataLst>
              <p:tags r:id="rId9"/>
            </p:custDataLst>
          </p:nvPr>
        </p:nvSpPr>
        <p:spPr>
          <a:xfrm>
            <a:off x="10005383" y="2370518"/>
            <a:ext cx="400110"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rmAutofit/>
          </a:bodyPr>
          <a:lstStyle/>
          <a:p>
            <a:pPr algn="ctr"/>
            <a:r>
              <a:rPr lang="en-US" altLang="zh-CN">
                <a:solidFill>
                  <a:srgbClr val="FFFFFF"/>
                </a:solidFill>
              </a:rPr>
              <a:t>5</a:t>
            </a:r>
            <a:endParaRPr lang="zh-CN" altLang="en-US">
              <a:solidFill>
                <a:srgbClr val="FFFFFF"/>
              </a:solidFill>
            </a:endParaRPr>
          </a:p>
        </p:txBody>
      </p:sp>
      <p:sp>
        <p:nvSpPr>
          <p:cNvPr id="109" name="矩形 108"/>
          <p:cNvSpPr/>
          <p:nvPr>
            <p:custDataLst>
              <p:tags r:id="rId10"/>
            </p:custDataLst>
          </p:nvPr>
        </p:nvSpPr>
        <p:spPr>
          <a:xfrm>
            <a:off x="3675747" y="2385907"/>
            <a:ext cx="385599" cy="400110"/>
          </a:xfrm>
          <a:prstGeom prst="rect">
            <a:avLst/>
          </a:prstGeom>
        </p:spPr>
        <p:txBody>
          <a:bodyPr wrap="square" lIns="0" tIns="0" rIns="0" bIns="0" anchor="ctr" anchorCtr="0">
            <a:normAutofit/>
          </a:bodyPr>
          <a:lstStyle/>
          <a:p>
            <a:r>
              <a:rPr lang="en-US" altLang="zh-CN" sz="2000" b="1">
                <a:solidFill>
                  <a:schemeClr val="accent1"/>
                </a:solidFill>
              </a:rPr>
              <a:t>02</a:t>
            </a:r>
            <a:endParaRPr lang="zh-CN" altLang="en-US" sz="2000" b="1" dirty="0">
              <a:solidFill>
                <a:schemeClr val="accent1"/>
              </a:solidFill>
            </a:endParaRPr>
          </a:p>
        </p:txBody>
      </p:sp>
      <p:sp>
        <p:nvSpPr>
          <p:cNvPr id="111" name="文本框 110"/>
          <p:cNvSpPr txBox="1"/>
          <p:nvPr>
            <p:custDataLst>
              <p:tags r:id="rId11"/>
            </p:custDataLst>
          </p:nvPr>
        </p:nvSpPr>
        <p:spPr>
          <a:xfrm>
            <a:off x="4229773" y="3101053"/>
            <a:ext cx="2967853" cy="400110"/>
          </a:xfrm>
          <a:prstGeom prst="rect">
            <a:avLst/>
          </a:prstGeom>
          <a:noFill/>
        </p:spPr>
        <p:txBody>
          <a:bodyPr wrap="square" lIns="0" tIns="0" rIns="0" bIns="0" rtlCol="0" anchor="ctr" anchorCtr="0">
            <a:normAutofit/>
          </a:bodyPr>
          <a:lstStyle/>
          <a:p>
            <a:r>
              <a:rPr lang="zh-CN" altLang="en-US" sz="2000" b="1" dirty="0"/>
              <a:t>特点</a:t>
            </a:r>
          </a:p>
        </p:txBody>
      </p:sp>
      <p:cxnSp>
        <p:nvCxnSpPr>
          <p:cNvPr id="112" name="直接连接符 111"/>
          <p:cNvCxnSpPr/>
          <p:nvPr>
            <p:custDataLst>
              <p:tags r:id="rId12"/>
            </p:custDataLst>
          </p:nvPr>
        </p:nvCxnSpPr>
        <p:spPr>
          <a:xfrm>
            <a:off x="7218059" y="3308689"/>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13" name="矩形 112"/>
          <p:cNvSpPr/>
          <p:nvPr>
            <p:custDataLst>
              <p:tags r:id="rId13"/>
            </p:custDataLst>
          </p:nvPr>
        </p:nvSpPr>
        <p:spPr>
          <a:xfrm>
            <a:off x="10005383" y="3085664"/>
            <a:ext cx="400110"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rmAutofit/>
          </a:bodyPr>
          <a:lstStyle/>
          <a:p>
            <a:pPr algn="ctr"/>
            <a:r>
              <a:rPr lang="en-US" altLang="zh-CN">
                <a:solidFill>
                  <a:srgbClr val="FFFFFF"/>
                </a:solidFill>
              </a:rPr>
              <a:t>8</a:t>
            </a:r>
            <a:endParaRPr lang="zh-CN" altLang="en-US">
              <a:solidFill>
                <a:srgbClr val="FFFFFF"/>
              </a:solidFill>
            </a:endParaRPr>
          </a:p>
        </p:txBody>
      </p:sp>
      <p:sp>
        <p:nvSpPr>
          <p:cNvPr id="114" name="矩形 113"/>
          <p:cNvSpPr/>
          <p:nvPr>
            <p:custDataLst>
              <p:tags r:id="rId14"/>
            </p:custDataLst>
          </p:nvPr>
        </p:nvSpPr>
        <p:spPr>
          <a:xfrm>
            <a:off x="3675747" y="3101053"/>
            <a:ext cx="385599" cy="400110"/>
          </a:xfrm>
          <a:prstGeom prst="rect">
            <a:avLst/>
          </a:prstGeom>
        </p:spPr>
        <p:txBody>
          <a:bodyPr wrap="square" lIns="0" tIns="0" rIns="0" bIns="0" anchor="ctr" anchorCtr="0">
            <a:normAutofit/>
          </a:bodyPr>
          <a:lstStyle/>
          <a:p>
            <a:r>
              <a:rPr lang="en-US" altLang="zh-CN" sz="2000" b="1">
                <a:solidFill>
                  <a:schemeClr val="accent1"/>
                </a:solidFill>
              </a:rPr>
              <a:t>03</a:t>
            </a:r>
            <a:endParaRPr lang="zh-CN" altLang="en-US" sz="2000" b="1" dirty="0">
              <a:solidFill>
                <a:schemeClr val="accent1"/>
              </a:solidFill>
            </a:endParaRPr>
          </a:p>
        </p:txBody>
      </p:sp>
      <p:sp>
        <p:nvSpPr>
          <p:cNvPr id="22" name="文本框 21"/>
          <p:cNvSpPr txBox="1"/>
          <p:nvPr>
            <p:custDataLst>
              <p:tags r:id="rId15"/>
            </p:custDataLst>
          </p:nvPr>
        </p:nvSpPr>
        <p:spPr>
          <a:xfrm>
            <a:off x="838200" y="1"/>
            <a:ext cx="1111824" cy="928913"/>
          </a:xfrm>
          <a:prstGeom prst="rect">
            <a:avLst/>
          </a:prstGeom>
        </p:spPr>
        <p:txBody>
          <a:bodyPr vert="horz" lIns="91440" tIns="45720" rIns="91440" bIns="45720" rtlCol="0" anchor="ctr">
            <a:normAutofit/>
          </a:bodyPr>
          <a:lstStyle>
            <a:lvl1pPr>
              <a:lnSpc>
                <a:spcPct val="90000"/>
              </a:lnSpc>
              <a:spcBef>
                <a:spcPct val="0"/>
              </a:spcBef>
              <a:buNone/>
              <a:defRPr sz="3200">
                <a:latin typeface="+mj-lt"/>
                <a:ea typeface="+mj-ea"/>
                <a:cs typeface="+mj-cs"/>
              </a:defRPr>
            </a:lvl1pPr>
          </a:lstStyle>
          <a:p>
            <a:r>
              <a:rPr lang="zh-CN" altLang="en-US"/>
              <a:t>目录</a:t>
            </a:r>
          </a:p>
        </p:txBody>
      </p:sp>
      <p:sp>
        <p:nvSpPr>
          <p:cNvPr id="23" name="文本框 22"/>
          <p:cNvSpPr txBox="1"/>
          <p:nvPr>
            <p:custDataLst>
              <p:tags r:id="rId16"/>
            </p:custDataLst>
          </p:nvPr>
        </p:nvSpPr>
        <p:spPr>
          <a:xfrm>
            <a:off x="1795052" y="1"/>
            <a:ext cx="419700" cy="899885"/>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3200">
                <a:latin typeface="Arial" panose="020B0604020202020204" pitchFamily="34" charset="0"/>
                <a:ea typeface="黑体" panose="02010609060101010101" pitchFamily="49" charset="-122"/>
                <a:cs typeface="Arial" panose="020B0604020202020204" pitchFamily="34" charset="0"/>
              </a:defRPr>
            </a:lvl1pPr>
          </a:lstStyle>
          <a:p>
            <a:r>
              <a:rPr lang="en-US" altLang="zh-CN"/>
              <a:t>/ </a:t>
            </a:r>
            <a:endParaRPr lang="zh-CN" altLang="en-US"/>
          </a:p>
        </p:txBody>
      </p:sp>
      <p:sp>
        <p:nvSpPr>
          <p:cNvPr id="24" name="文本框 23"/>
          <p:cNvSpPr txBox="1"/>
          <p:nvPr>
            <p:custDataLst>
              <p:tags r:id="rId17"/>
            </p:custDataLst>
          </p:nvPr>
        </p:nvSpPr>
        <p:spPr>
          <a:xfrm>
            <a:off x="1950024" y="1"/>
            <a:ext cx="1830049" cy="899885"/>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3200"/>
            </a:lvl1pPr>
          </a:lstStyle>
          <a:p>
            <a:r>
              <a:rPr lang="en-US" altLang="zh-CN"/>
              <a:t>contents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2565294" y="2630946"/>
            <a:ext cx="3542477" cy="1200329"/>
          </a:xfrm>
          <a:prstGeom prst="rect">
            <a:avLst/>
          </a:prstGeom>
          <a:noFill/>
        </p:spPr>
        <p:txBody>
          <a:bodyPr wrap="square" rtlCol="0" anchor="ctr" anchorCtr="0">
            <a:normAutofit/>
          </a:bodyPr>
          <a:lstStyle/>
          <a:p>
            <a:r>
              <a:rPr lang="en-US" altLang="zh-CN" sz="7200" b="1">
                <a:solidFill>
                  <a:srgbClr val="FFFFFF"/>
                </a:solidFill>
              </a:rPr>
              <a:t>Part 01</a:t>
            </a:r>
          </a:p>
        </p:txBody>
      </p:sp>
      <p:sp>
        <p:nvSpPr>
          <p:cNvPr id="3" name="标题 2"/>
          <p:cNvSpPr>
            <a:spLocks noGrp="1"/>
          </p:cNvSpPr>
          <p:nvPr>
            <p:ph type="title"/>
            <p:custDataLst>
              <p:tags r:id="rId3"/>
            </p:custDataLst>
          </p:nvPr>
        </p:nvSpPr>
        <p:spPr>
          <a:xfrm>
            <a:off x="6109200" y="2869200"/>
            <a:ext cx="4982400" cy="741600"/>
          </a:xfrm>
        </p:spPr>
        <p:txBody>
          <a:bodyPr>
            <a:normAutofit/>
          </a:bodyPr>
          <a:lstStyle/>
          <a:p>
            <a:r>
              <a:rPr lang="zh-CN" altLang="en-US" dirty="0">
                <a:latin typeface="+mj-lt"/>
                <a:ea typeface="+mj-ea"/>
                <a:cs typeface="+mj-cs"/>
              </a:rPr>
              <a:t>系统功能</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系统功能</a:t>
            </a:r>
          </a:p>
        </p:txBody>
      </p:sp>
      <p:sp>
        <p:nvSpPr>
          <p:cNvPr id="3" name="内容占位符 2"/>
          <p:cNvSpPr>
            <a:spLocks noGrp="1"/>
          </p:cNvSpPr>
          <p:nvPr>
            <p:ph idx="1"/>
          </p:nvPr>
        </p:nvSpPr>
        <p:spPr/>
        <p:txBody>
          <a:bodyPr/>
          <a:lstStyle/>
          <a:p>
            <a:r>
              <a:rPr lang="zh-CN" altLang="en-US"/>
              <a:t>本系统提供了两种角色：普通用户和管理员用户。</a:t>
            </a:r>
          </a:p>
          <a:p>
            <a:r>
              <a:rPr lang="zh-CN" altLang="en-US"/>
              <a:t>用户的需求主要是注册和登录、购票、退票、个人信息查询、电影信息查询、电影评价六种；管理员用户的需求主要是登录、添加删除电影、增加排片、查看信息四种。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用户功能</a:t>
            </a:r>
          </a:p>
        </p:txBody>
      </p:sp>
      <p:sp>
        <p:nvSpPr>
          <p:cNvPr id="3" name="内容占位符 2"/>
          <p:cNvSpPr>
            <a:spLocks noGrp="1"/>
          </p:cNvSpPr>
          <p:nvPr>
            <p:ph idx="1"/>
          </p:nvPr>
        </p:nvSpPr>
        <p:spPr/>
        <p:txBody>
          <a:bodyPr>
            <a:normAutofit lnSpcReduction="10000"/>
          </a:bodyPr>
          <a:lstStyle/>
          <a:p>
            <a:r>
              <a:rPr lang="en-US" altLang="zh-CN"/>
              <a:t>1</a:t>
            </a:r>
            <a:r>
              <a:rPr lang="zh-CN" altLang="en-US"/>
              <a:t>、用户能够进行注册，注册成功后能够用邮箱及密码进行登陆。</a:t>
            </a:r>
          </a:p>
          <a:p>
            <a:r>
              <a:rPr lang="en-US" altLang="zh-CN"/>
              <a:t>2</a:t>
            </a:r>
            <a:r>
              <a:rPr lang="zh-CN" altLang="en-US"/>
              <a:t>、能够查看最近的电影上映安排，并且在登陆状态下，可以选择当天上映或即将上映且有余票的电影进行购票。</a:t>
            </a:r>
          </a:p>
          <a:p>
            <a:r>
              <a:rPr lang="en-US" altLang="zh-CN"/>
              <a:t>3</a:t>
            </a:r>
            <a:r>
              <a:rPr lang="zh-CN" altLang="en-US"/>
              <a:t>、对自己已经购买且还未上映的电影票，可以实现退票功能。</a:t>
            </a:r>
          </a:p>
          <a:p>
            <a:r>
              <a:rPr lang="en-US" altLang="zh-CN"/>
              <a:t>4</a:t>
            </a:r>
            <a:r>
              <a:rPr lang="zh-CN" altLang="en-US"/>
              <a:t>、可以查询自己的未观看的和已购买的、已退票的电影票信息。</a:t>
            </a:r>
          </a:p>
          <a:p>
            <a:r>
              <a:rPr lang="en-US" altLang="zh-CN"/>
              <a:t>5</a:t>
            </a:r>
            <a:r>
              <a:rPr lang="zh-CN" altLang="en-US"/>
              <a:t>、可以查询电影的基本信息(导演、主演、宣传片等)。</a:t>
            </a:r>
          </a:p>
          <a:p>
            <a:r>
              <a:rPr lang="en-US" altLang="zh-CN"/>
              <a:t>6</a:t>
            </a:r>
            <a:r>
              <a:rPr lang="zh-CN" altLang="en-US"/>
              <a:t>、对网站上公布的电影，用户可以进行评分和评论，并随时查看排名前 10 的电影。另外用户可以对某部电影进行评论。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管理员功能</a:t>
            </a:r>
          </a:p>
        </p:txBody>
      </p:sp>
      <p:sp>
        <p:nvSpPr>
          <p:cNvPr id="3" name="内容占位符 2"/>
          <p:cNvSpPr>
            <a:spLocks noGrp="1"/>
          </p:cNvSpPr>
          <p:nvPr>
            <p:ph idx="1"/>
          </p:nvPr>
        </p:nvSpPr>
        <p:spPr/>
        <p:txBody>
          <a:bodyPr/>
          <a:lstStyle/>
          <a:p>
            <a:r>
              <a:rPr lang="en-US" altLang="zh-CN"/>
              <a:t>1</a:t>
            </a:r>
            <a:r>
              <a:rPr lang="zh-CN" altLang="en-US"/>
              <a:t>、管理员可以登陆管理员账号。</a:t>
            </a:r>
          </a:p>
          <a:p>
            <a:r>
              <a:rPr lang="en-US" altLang="zh-CN"/>
              <a:t>2</a:t>
            </a:r>
            <a:r>
              <a:rPr lang="zh-CN" altLang="en-US"/>
              <a:t>、能在系统中新增、删除一部电影。</a:t>
            </a:r>
          </a:p>
          <a:p>
            <a:r>
              <a:rPr lang="en-US" altLang="zh-CN"/>
              <a:t>3</a:t>
            </a:r>
            <a:r>
              <a:rPr lang="zh-CN" altLang="en-US"/>
              <a:t>、能够安排电影在影院中的上映(放映电影、放映时间、放映影厅等)。</a:t>
            </a:r>
          </a:p>
          <a:p>
            <a:r>
              <a:rPr lang="en-US" altLang="zh-CN"/>
              <a:t>4</a:t>
            </a:r>
            <a:r>
              <a:rPr lang="zh-CN" altLang="en-US"/>
              <a:t>、能随时查看影票的销售情况、用户注册数、用户电影的关注量等。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2565294" y="2630946"/>
            <a:ext cx="3542477" cy="1200329"/>
          </a:xfrm>
          <a:prstGeom prst="rect">
            <a:avLst/>
          </a:prstGeom>
          <a:noFill/>
        </p:spPr>
        <p:txBody>
          <a:bodyPr wrap="square" rtlCol="0" anchor="ctr" anchorCtr="0">
            <a:normAutofit/>
          </a:bodyPr>
          <a:lstStyle/>
          <a:p>
            <a:r>
              <a:rPr lang="en-US" altLang="zh-CN" sz="7200" b="1">
                <a:solidFill>
                  <a:srgbClr val="FFFFFF"/>
                </a:solidFill>
              </a:rPr>
              <a:t>Part 02</a:t>
            </a:r>
          </a:p>
        </p:txBody>
      </p:sp>
      <p:sp>
        <p:nvSpPr>
          <p:cNvPr id="3" name="标题 2"/>
          <p:cNvSpPr>
            <a:spLocks noGrp="1"/>
          </p:cNvSpPr>
          <p:nvPr>
            <p:ph type="title"/>
            <p:custDataLst>
              <p:tags r:id="rId3"/>
            </p:custDataLst>
          </p:nvPr>
        </p:nvSpPr>
        <p:spPr>
          <a:xfrm>
            <a:off x="6109200" y="2869200"/>
            <a:ext cx="4982400" cy="741600"/>
          </a:xfrm>
        </p:spPr>
        <p:txBody>
          <a:bodyPr>
            <a:normAutofit/>
          </a:bodyPr>
          <a:lstStyle/>
          <a:p>
            <a:r>
              <a:rPr lang="zh-CN" altLang="en-US" dirty="0">
                <a:latin typeface="+mj-lt"/>
                <a:ea typeface="+mj-ea"/>
                <a:cs typeface="+mj-cs"/>
              </a:rPr>
              <a:t>数据库设计</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实体</a:t>
            </a:r>
          </a:p>
        </p:txBody>
      </p:sp>
      <p:sp>
        <p:nvSpPr>
          <p:cNvPr id="3" name="内容占位符 2"/>
          <p:cNvSpPr>
            <a:spLocks noGrp="1"/>
          </p:cNvSpPr>
          <p:nvPr>
            <p:ph idx="1"/>
          </p:nvPr>
        </p:nvSpPr>
        <p:spPr/>
        <p:txBody>
          <a:bodyPr/>
          <a:lstStyle/>
          <a:p>
            <a:r>
              <a:rPr lang="zh-CN" altLang="en-US"/>
              <a:t>本数据库共涉及了</a:t>
            </a:r>
            <a:r>
              <a:rPr lang="en-US" altLang="zh-CN"/>
              <a:t>6</a:t>
            </a:r>
            <a:r>
              <a:rPr lang="zh-CN" altLang="en-US"/>
              <a:t>个实体，分别是用户，管理员，影厅，电影，电影票和评论。</a:t>
            </a:r>
          </a:p>
          <a:p>
            <a:r>
              <a:rPr lang="zh-CN" altLang="en-US"/>
              <a:t>包含的关系模式则有</a:t>
            </a:r>
            <a:r>
              <a:rPr lang="en-US" altLang="zh-CN"/>
              <a:t>8</a:t>
            </a:r>
            <a:r>
              <a:rPr lang="zh-CN" altLang="en-US"/>
              <a:t>种。</a:t>
            </a:r>
            <a:r>
              <a:rPr lang="zh-CN" altLang="en-US">
                <a:sym typeface="+mn-ea"/>
              </a:rPr>
              <a:t>用户，管理员，影厅，电影，电影票，评论，以及购票，退票和排片。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电影排片</a:t>
            </a:r>
            <a:r>
              <a:rPr lang="en-US" altLang="zh-CN"/>
              <a:t>ER</a:t>
            </a:r>
            <a:r>
              <a:rPr lang="zh-CN" altLang="en-US"/>
              <a:t>图</a:t>
            </a:r>
          </a:p>
        </p:txBody>
      </p:sp>
      <p:pic>
        <p:nvPicPr>
          <p:cNvPr id="6" name="内容占位符 5"/>
          <p:cNvPicPr>
            <a:picLocks noGrp="1" noChangeAspect="1"/>
          </p:cNvPicPr>
          <p:nvPr>
            <p:ph idx="1"/>
          </p:nvPr>
        </p:nvPicPr>
        <p:blipFill>
          <a:blip r:embed="rId2"/>
          <a:stretch>
            <a:fillRect/>
          </a:stretch>
        </p:blipFill>
        <p:spPr>
          <a:xfrm>
            <a:off x="1804035" y="835660"/>
            <a:ext cx="8583295" cy="5565775"/>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6、8、12、20、21、22、23、25"/>
  <p:tag name="KSO_WM_TEMPLATE_CATEGORY" val="custom"/>
  <p:tag name="KSO_WM_TEMPLATE_INDEX" val="160162"/>
  <p:tag name="KSO_WM_TAG_VERSION" val="1.0"/>
  <p:tag name="KSO_WM_SLIDE_ID" val="custom160162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h_f"/>
  <p:tag name="KSO_WM_UNIT_INDEX" val="1_2_1"/>
  <p:tag name="KSO_WM_UNIT_ID" val="custom160162_8*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i"/>
  <p:tag name="KSO_WM_UNIT_INDEX" val="1_4"/>
  <p:tag name="KSO_WM_UNIT_ID" val="custom160162_8*l_i*1_4"/>
  <p:tag name="KSO_WM_UNIT_CLEAR" val="1"/>
  <p:tag name="KSO_WM_UNIT_LAYERLEVEL" val="1_1"/>
  <p:tag name="KSO_WM_DIAGRAM_GROUP_CODE" val="l1-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i"/>
  <p:tag name="KSO_WM_UNIT_INDEX" val="1_5"/>
  <p:tag name="KSO_WM_UNIT_ID" val="custom160162_8*l_i*1_5"/>
  <p:tag name="KSO_WM_UNIT_CLEAR" val="1"/>
  <p:tag name="KSO_WM_UNIT_LAYERLEVEL" val="1_1"/>
  <p:tag name="KSO_WM_DIAGRAM_GROUP_CODE" val="l1-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i"/>
  <p:tag name="KSO_WM_UNIT_INDEX" val="1_6"/>
  <p:tag name="KSO_WM_UNIT_ID" val="custom160162_8*l_i*1_6"/>
  <p:tag name="KSO_WM_UNIT_CLEAR" val="1"/>
  <p:tag name="KSO_WM_UNIT_LAYERLEVEL" val="1_1"/>
  <p:tag name="KSO_WM_DIAGRAM_GROUP_CODE" val="l1-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h_f"/>
  <p:tag name="KSO_WM_UNIT_INDEX" val="1_3_1"/>
  <p:tag name="KSO_WM_UNIT_ID" val="custom160162_8*l_h_f*1_3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i"/>
  <p:tag name="KSO_WM_UNIT_INDEX" val="1_7"/>
  <p:tag name="KSO_WM_UNIT_ID" val="custom160162_8*l_i*1_7"/>
  <p:tag name="KSO_WM_UNIT_CLEAR" val="1"/>
  <p:tag name="KSO_WM_UNIT_LAYERLEVEL" val="1_1"/>
  <p:tag name="KSO_WM_DIAGRAM_GROUP_CODE" val="l1-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i"/>
  <p:tag name="KSO_WM_UNIT_INDEX" val="1_8"/>
  <p:tag name="KSO_WM_UNIT_ID" val="custom160162_8*l_i*1_8"/>
  <p:tag name="KSO_WM_UNIT_CLEAR" val="1"/>
  <p:tag name="KSO_WM_UNIT_LAYERLEVEL" val="1_1"/>
  <p:tag name="KSO_WM_DIAGRAM_GROUP_CODE" val="l1-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i"/>
  <p:tag name="KSO_WM_UNIT_INDEX" val="1_9"/>
  <p:tag name="KSO_WM_UNIT_ID" val="custom160162_8*l_i*1_9"/>
  <p:tag name="KSO_WM_UNIT_CLEAR" val="1"/>
  <p:tag name="KSO_WM_UNIT_LAYERLEVEL" val="1_1"/>
  <p:tag name="KSO_WM_DIAGRAM_GROUP_CODE" val="l1-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8*a*1"/>
  <p:tag name="KSO_WM_UNIT_CLEAR" val="1"/>
  <p:tag name="KSO_WM_UNIT_LAYERLEVEL" val="1"/>
  <p:tag name="KSO_WM_UNIT_ISCONTENTSTITLE" val="1"/>
  <p:tag name="KSO_WM_UNIT_VALUE" val="4"/>
  <p:tag name="KSO_WM_UNIT_HIGHLIGHT" val="0"/>
  <p:tag name="KSO_WM_UNIT_COMPATIBLE" val="0"/>
  <p:tag name="KSO_WM_UNIT_PRESET_TEXT" val="目录"/>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62_8*i*14"/>
  <p:tag name="KSO_WM_TEMPLATE_CATEGORY" val="custom"/>
  <p:tag name="KSO_WM_TEMPLATE_INDEX" val="16016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b"/>
  <p:tag name="KSO_WM_UNIT_INDEX" val="1"/>
  <p:tag name="KSO_WM_UNIT_ID" val="custom160162_8*b*1"/>
  <p:tag name="KSO_WM_UNIT_CLEAR" val="1"/>
  <p:tag name="KSO_WM_UNIT_LAYERLEVEL" val="1"/>
  <p:tag name="KSO_WM_UNIT_VALUE" val="8"/>
  <p:tag name="KSO_WM_UNIT_ISCONTENTSTITLE" val="1"/>
  <p:tag name="KSO_WM_UNIT_HIGHLIGHT" val="0"/>
  <p:tag name="KSO_WM_UNIT_COMPATIBLE" val="0"/>
  <p:tag name="KSO_WM_UNIT_PRESET_TEXT" val="contents"/>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2"/>
  <p:tag name="KSO_WM_TAG_VERSION" val="1.0"/>
  <p:tag name="KSO_WM_SLIDE_ID" val="custom160162_12"/>
  <p:tag name="KSO_WM_SLIDE_INDEX" val="12"/>
  <p:tag name="KSO_WM_SLIDE_ITEM_CNT" val="1"/>
  <p:tag name="KSO_WM_SLIDE_LAYOUT" val="a_e"/>
  <p:tag name="KSO_WM_SLIDE_LAYOUT_CNT" val="1_1"/>
  <p:tag name="KSO_WM_SLIDE_TYPE" val="sectionTitle"/>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e"/>
  <p:tag name="KSO_WM_UNIT_INDEX" val="1"/>
  <p:tag name="KSO_WM_UNIT_ID" val="custom160162_12*e*1"/>
  <p:tag name="KSO_WM_UNIT_CLEAR" val="1"/>
  <p:tag name="KSO_WM_UNIT_LAYERLEVEL" val="1"/>
  <p:tag name="KSO_WM_UNIT_VALUE" val="4"/>
  <p:tag name="KSO_WM_UNIT_HIGHLIGHT" val="0"/>
  <p:tag name="KSO_WM_UNIT_COMPATIBLE" val="1"/>
  <p:tag name="KSO_WM_UNIT_PRESET_TEXT" val="Part 0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2"/>
  <p:tag name="KSO_WM_TAG_VERSION" val="1.0"/>
  <p:tag name="KSO_WM_SLIDE_ID" val="custom160162_12"/>
  <p:tag name="KSO_WM_SLIDE_INDEX" val="12"/>
  <p:tag name="KSO_WM_SLIDE_ITEM_CNT" val="1"/>
  <p:tag name="KSO_WM_SLIDE_LAYOUT" val="a_e"/>
  <p:tag name="KSO_WM_SLIDE_LAYOUT_CNT" val="1_1"/>
  <p:tag name="KSO_WM_SLIDE_TYPE" val="sectionTitle"/>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e"/>
  <p:tag name="KSO_WM_UNIT_INDEX" val="1"/>
  <p:tag name="KSO_WM_UNIT_ID" val="custom160162_12*e*1"/>
  <p:tag name="KSO_WM_UNIT_CLEAR" val="1"/>
  <p:tag name="KSO_WM_UNIT_LAYERLEVEL" val="1"/>
  <p:tag name="KSO_WM_UNIT_VALUE" val="4"/>
  <p:tag name="KSO_WM_UNIT_HIGHLIGHT" val="0"/>
  <p:tag name="KSO_WM_UNIT_COMPATIBLE" val="1"/>
  <p:tag name="KSO_WM_UNIT_PRESET_TEXT" val="Part 0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2"/>
  <p:tag name="KSO_WM_TAG_VERSION" val="1.0"/>
  <p:tag name="KSO_WM_SLIDE_ID" val="custom160162_12"/>
  <p:tag name="KSO_WM_SLIDE_INDEX" val="12"/>
  <p:tag name="KSO_WM_SLIDE_ITEM_CNT" val="1"/>
  <p:tag name="KSO_WM_SLIDE_LAYOUT" val="a_e"/>
  <p:tag name="KSO_WM_SLIDE_LAYOUT_CNT" val="1_1"/>
  <p:tag name="KSO_WM_SLIDE_TYPE" val="sectionTitle"/>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e"/>
  <p:tag name="KSO_WM_UNIT_INDEX" val="1"/>
  <p:tag name="KSO_WM_UNIT_ID" val="custom160162_12*e*1"/>
  <p:tag name="KSO_WM_UNIT_CLEAR" val="1"/>
  <p:tag name="KSO_WM_UNIT_LAYERLEVEL" val="1"/>
  <p:tag name="KSO_WM_UNIT_VALUE" val="4"/>
  <p:tag name="KSO_WM_UNIT_HIGHLIGHT" val="0"/>
  <p:tag name="KSO_WM_UNIT_COMPATIBLE" val="1"/>
  <p:tag name="KSO_WM_UNIT_PRESET_TEXT" val="Part 0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b"/>
  <p:tag name="KSO_WM_UNIT_INDEX" val="1"/>
  <p:tag name="KSO_WM_UNIT_ID" val="custom160162_1*b*1"/>
  <p:tag name="KSO_WM_UNIT_CLEAR" val="1"/>
  <p:tag name="KSO_WM_UNIT_LAYERLEVEL" val="1"/>
  <p:tag name="KSO_WM_UNIT_VALUE" val="111"/>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2"/>
  <p:tag name="KSO_WM_TAG_VERSION" val="1.0"/>
  <p:tag name="KSO_WM_SLIDE_ID" val="custom160162_8"/>
  <p:tag name="KSO_WM_SLIDE_INDEX" val="8"/>
  <p:tag name="KSO_WM_SLIDE_ITEM_CNT" val="3"/>
  <p:tag name="KSO_WM_SLIDE_LAYOUT" val="a_b_l"/>
  <p:tag name="KSO_WM_SLIDE_LAYOUT_CNT" val="1_1_1"/>
  <p:tag name="KSO_WM_SLIDE_TYPE" val="contents"/>
  <p:tag name="KSO_WM_BEAUTIFY_FLAG" val="#wm#"/>
  <p:tag name="KSO_WM_DIAGRAM_GROUP_CODE" val="l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62_8*i*0"/>
  <p:tag name="KSO_WM_TEMPLATE_CATEGORY" val="custom"/>
  <p:tag name="KSO_WM_TEMPLATE_INDEX" val="160162"/>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h_f"/>
  <p:tag name="KSO_WM_UNIT_INDEX" val="1_1_1"/>
  <p:tag name="KSO_WM_UNIT_ID" val="custom160162_8*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i"/>
  <p:tag name="KSO_WM_UNIT_INDEX" val="1_1"/>
  <p:tag name="KSO_WM_UNIT_ID" val="custom160162_8*l_i*1_1"/>
  <p:tag name="KSO_WM_UNIT_CLEAR" val="1"/>
  <p:tag name="KSO_WM_UNIT_LAYERLEVEL" val="1_1"/>
  <p:tag name="KSO_WM_DIAGRAM_GROUP_CODE" val="l1-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i"/>
  <p:tag name="KSO_WM_UNIT_INDEX" val="1_2"/>
  <p:tag name="KSO_WM_UNIT_ID" val="custom160162_8*l_i*1_2"/>
  <p:tag name="KSO_WM_UNIT_CLEAR" val="1"/>
  <p:tag name="KSO_WM_UNIT_LAYERLEVEL" val="1_1"/>
  <p:tag name="KSO_WM_DIAGRAM_GROUP_CODE" val="l1-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2"/>
  <p:tag name="KSO_WM_UNIT_TYPE" val="l_i"/>
  <p:tag name="KSO_WM_UNIT_INDEX" val="1_3"/>
  <p:tag name="KSO_WM_UNIT_ID" val="custom160162_8*l_i*1_3"/>
  <p:tag name="KSO_WM_UNIT_CLEAR" val="1"/>
  <p:tag name="KSO_WM_UNIT_LAYERLEVEL" val="1_1"/>
  <p:tag name="KSO_WM_DIAGRAM_GROUP_CODE" val="l1-1"/>
  <p:tag name="KSO_WM_UNIT_USESOURCEFORMAT_APPLY" val="1"/>
</p:tagLst>
</file>

<file path=ppt/theme/theme1.xml><?xml version="1.0" encoding="utf-8"?>
<a:theme xmlns:a="http://schemas.openxmlformats.org/drawingml/2006/main" name="1_Office 主题">
  <a:themeElements>
    <a:clrScheme name="自定义 125">
      <a:dk1>
        <a:sysClr val="windowText" lastClr="000000"/>
      </a:dk1>
      <a:lt1>
        <a:sysClr val="window" lastClr="FFFFFF"/>
      </a:lt1>
      <a:dk2>
        <a:srgbClr val="44546A"/>
      </a:dk2>
      <a:lt2>
        <a:srgbClr val="E7E6E6"/>
      </a:lt2>
      <a:accent1>
        <a:srgbClr val="0070BE"/>
      </a:accent1>
      <a:accent2>
        <a:srgbClr val="7F7F7F"/>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Words>
  <Application>Microsoft Office PowerPoint</Application>
  <PresentationFormat>宽屏</PresentationFormat>
  <Paragraphs>72</Paragraphs>
  <Slides>17</Slides>
  <Notes>5</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Arial</vt:lpstr>
      <vt:lpstr>Calibri</vt:lpstr>
      <vt:lpstr>1_Office 主题</vt:lpstr>
      <vt:lpstr>电影购票系统</vt:lpstr>
      <vt:lpstr>PowerPoint 演示文稿</vt:lpstr>
      <vt:lpstr>系统功能</vt:lpstr>
      <vt:lpstr>系统功能</vt:lpstr>
      <vt:lpstr>用户功能</vt:lpstr>
      <vt:lpstr>管理员功能</vt:lpstr>
      <vt:lpstr>数据库设计</vt:lpstr>
      <vt:lpstr>实体</vt:lpstr>
      <vt:lpstr>电影排片ER图</vt:lpstr>
      <vt:lpstr>购票退票ER图</vt:lpstr>
      <vt:lpstr>管理员ER图</vt:lpstr>
      <vt:lpstr>评论ER图</vt:lpstr>
      <vt:lpstr>触发器</vt:lpstr>
      <vt:lpstr>特点</vt:lpstr>
      <vt:lpstr>优点</vt:lpstr>
      <vt:lpstr>不足</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迂 晓强</cp:lastModifiedBy>
  <cp:revision>9</cp:revision>
  <dcterms:created xsi:type="dcterms:W3CDTF">2016-12-19T02:52:00Z</dcterms:created>
  <dcterms:modified xsi:type="dcterms:W3CDTF">2019-01-17T07:10:11Z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