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bookmarkIdSeed="14">
  <p:sldMasterIdLst>
    <p:sldMasterId id="2147483667" r:id="rId1"/>
  </p:sldMasterIdLst>
  <p:notesMasterIdLst>
    <p:notesMasterId r:id="rId50"/>
  </p:notesMasterIdLst>
  <p:handoutMasterIdLst>
    <p:handoutMasterId r:id="rId51"/>
  </p:handoutMasterIdLst>
  <p:sldIdLst>
    <p:sldId id="281" r:id="rId2"/>
    <p:sldId id="387" r:id="rId3"/>
    <p:sldId id="328" r:id="rId4"/>
    <p:sldId id="393" r:id="rId5"/>
    <p:sldId id="349" r:id="rId6"/>
    <p:sldId id="350" r:id="rId7"/>
    <p:sldId id="533" r:id="rId8"/>
    <p:sldId id="527" r:id="rId9"/>
    <p:sldId id="453" r:id="rId10"/>
    <p:sldId id="388" r:id="rId11"/>
    <p:sldId id="534" r:id="rId12"/>
    <p:sldId id="536" r:id="rId13"/>
    <p:sldId id="535" r:id="rId14"/>
    <p:sldId id="537" r:id="rId15"/>
    <p:sldId id="538" r:id="rId16"/>
    <p:sldId id="539" r:id="rId17"/>
    <p:sldId id="541" r:id="rId18"/>
    <p:sldId id="540" r:id="rId19"/>
    <p:sldId id="592" r:id="rId20"/>
    <p:sldId id="584" r:id="rId21"/>
    <p:sldId id="528" r:id="rId22"/>
    <p:sldId id="438" r:id="rId23"/>
    <p:sldId id="542" r:id="rId24"/>
    <p:sldId id="543" r:id="rId25"/>
    <p:sldId id="544" r:id="rId26"/>
    <p:sldId id="434" r:id="rId27"/>
    <p:sldId id="456" r:id="rId28"/>
    <p:sldId id="551" r:id="rId29"/>
    <p:sldId id="567" r:id="rId30"/>
    <p:sldId id="484" r:id="rId31"/>
    <p:sldId id="552" r:id="rId32"/>
    <p:sldId id="585" r:id="rId33"/>
    <p:sldId id="555" r:id="rId34"/>
    <p:sldId id="570" r:id="rId35"/>
    <p:sldId id="572" r:id="rId36"/>
    <p:sldId id="573" r:id="rId37"/>
    <p:sldId id="574" r:id="rId38"/>
    <p:sldId id="483" r:id="rId39"/>
    <p:sldId id="581" r:id="rId40"/>
    <p:sldId id="590" r:id="rId41"/>
    <p:sldId id="587" r:id="rId42"/>
    <p:sldId id="588" r:id="rId43"/>
    <p:sldId id="591" r:id="rId44"/>
    <p:sldId id="579" r:id="rId45"/>
    <p:sldId id="557" r:id="rId46"/>
    <p:sldId id="525" r:id="rId47"/>
    <p:sldId id="523" r:id="rId48"/>
    <p:sldId id="511" r:id="rId49"/>
  </p:sldIdLst>
  <p:sldSz cx="9144000" cy="5143500" type="screen16x9"/>
  <p:notesSz cx="6858000" cy="9144000"/>
  <p:custDataLst>
    <p:tags r:id="rId5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95" userDrawn="1">
          <p15:clr>
            <a:srgbClr val="A4A3A4"/>
          </p15:clr>
        </p15:guide>
        <p15:guide id="2" orient="horz" pos="146" userDrawn="1">
          <p15:clr>
            <a:srgbClr val="A4A3A4"/>
          </p15:clr>
        </p15:guide>
        <p15:guide id="3" pos="2880" userDrawn="1">
          <p15:clr>
            <a:srgbClr val="A4A3A4"/>
          </p15:clr>
        </p15:guide>
        <p15:guide id="4" pos="5035" userDrawn="1">
          <p15:clr>
            <a:srgbClr val="A4A3A4"/>
          </p15:clr>
        </p15:guide>
        <p15:guide id="5" orient="horz" pos="1688" userDrawn="1">
          <p15:clr>
            <a:srgbClr val="A4A3A4"/>
          </p15:clr>
        </p15:guide>
        <p15:guide id="6" orient="horz" pos="17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DF7F"/>
    <a:srgbClr val="6699FF"/>
    <a:srgbClr val="E2F0D9"/>
    <a:srgbClr val="1C72DB"/>
    <a:srgbClr val="9F877D"/>
    <a:srgbClr val="70AD47"/>
    <a:srgbClr val="FFFFFF"/>
    <a:srgbClr val="A1B8E1"/>
    <a:srgbClr val="4A66AC"/>
    <a:srgbClr val="2932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69988" autoAdjust="0"/>
  </p:normalViewPr>
  <p:slideViewPr>
    <p:cSldViewPr snapToGrid="0" showGuides="1">
      <p:cViewPr varScale="1">
        <p:scale>
          <a:sx n="105" d="100"/>
          <a:sy n="105" d="100"/>
        </p:scale>
        <p:origin x="1770" y="102"/>
      </p:cViewPr>
      <p:guideLst>
        <p:guide pos="295"/>
        <p:guide orient="horz" pos="146"/>
        <p:guide pos="2880"/>
        <p:guide pos="5035"/>
        <p:guide orient="horz" pos="1688"/>
        <p:guide orient="horz" pos="1788"/>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86" d="100"/>
        <a:sy n="186" d="100"/>
      </p:scale>
      <p:origin x="0" y="0"/>
    </p:cViewPr>
  </p:sorterViewPr>
  <p:notesViewPr>
    <p:cSldViewPr snapToGrid="0">
      <p:cViewPr varScale="1">
        <p:scale>
          <a:sx n="76" d="100"/>
          <a:sy n="76" d="100"/>
        </p:scale>
        <p:origin x="26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50600-6DC1-4F2E-9CBF-C5FD5066F6F7}" type="doc">
      <dgm:prSet loTypeId="urn:microsoft.com/office/officeart/2008/layout/LinedList" loCatId="list" qsTypeId="urn:microsoft.com/office/officeart/2005/8/quickstyle/simple2" qsCatId="simple" csTypeId="urn:microsoft.com/office/officeart/2005/8/colors/accent1_1" csCatId="accent1" phldr="1"/>
      <dgm:spPr/>
      <dgm:t>
        <a:bodyPr/>
        <a:lstStyle/>
        <a:p>
          <a:endParaRPr lang="zh-CN" altLang="en-US"/>
        </a:p>
      </dgm:t>
    </dgm:pt>
    <dgm:pt modelId="{376277E0-AEE6-439F-BAB8-561323F7F5FE}">
      <dgm:prSet phldrT="[文本]" custT="1"/>
      <dgm:spPr/>
      <dgm:t>
        <a:bodyPr/>
        <a:lstStyle/>
        <a:p>
          <a:pPr algn="l"/>
          <a:r>
            <a:rPr lang="en-US" altLang="zh-CN" sz="2000" dirty="0"/>
            <a:t>1. </a:t>
          </a:r>
          <a:r>
            <a:rPr lang="zh-CN" altLang="en-US" sz="2000" dirty="0"/>
            <a:t>引言</a:t>
          </a:r>
        </a:p>
      </dgm:t>
    </dgm:pt>
    <dgm:pt modelId="{1AB2A37C-34C1-4CB8-946B-8BED3912CC92}" type="parTrans" cxnId="{223E54FA-1808-40D0-B0A0-31240FC1F889}">
      <dgm:prSet/>
      <dgm:spPr/>
      <dgm:t>
        <a:bodyPr/>
        <a:lstStyle/>
        <a:p>
          <a:pPr algn="l"/>
          <a:endParaRPr lang="zh-CN" altLang="en-US" sz="2000"/>
        </a:p>
      </dgm:t>
    </dgm:pt>
    <dgm:pt modelId="{212713F3-9B9A-4898-8AF0-56B8DDE09097}" type="sibTrans" cxnId="{223E54FA-1808-40D0-B0A0-31240FC1F889}">
      <dgm:prSet/>
      <dgm:spPr/>
      <dgm:t>
        <a:bodyPr/>
        <a:lstStyle/>
        <a:p>
          <a:pPr algn="l"/>
          <a:endParaRPr lang="zh-CN" altLang="en-US" sz="2000"/>
        </a:p>
      </dgm:t>
    </dgm:pt>
    <dgm:pt modelId="{67C93080-B156-42BD-BF1B-AD0B11F850F7}">
      <dgm:prSet custT="1"/>
      <dgm:spPr/>
      <dgm:t>
        <a:bodyPr/>
        <a:lstStyle/>
        <a:p>
          <a:pPr algn="l"/>
          <a:r>
            <a:rPr lang="en-US" altLang="zh-CN" sz="2000" dirty="0"/>
            <a:t>2. </a:t>
          </a:r>
          <a:r>
            <a:rPr lang="zh-CN" altLang="en-US" sz="2000" dirty="0"/>
            <a:t>相关工作</a:t>
          </a:r>
        </a:p>
      </dgm:t>
    </dgm:pt>
    <dgm:pt modelId="{A8B1BE83-474D-425F-B936-B88329B1FDC0}" type="parTrans" cxnId="{13A6D78C-A165-470D-B145-B4346DE774A6}">
      <dgm:prSet/>
      <dgm:spPr/>
      <dgm:t>
        <a:bodyPr/>
        <a:lstStyle/>
        <a:p>
          <a:pPr algn="l"/>
          <a:endParaRPr lang="zh-CN" altLang="en-US" sz="2000"/>
        </a:p>
      </dgm:t>
    </dgm:pt>
    <dgm:pt modelId="{075ED2B3-5E28-4E2C-86BE-75EB1C1EC27A}" type="sibTrans" cxnId="{13A6D78C-A165-470D-B145-B4346DE774A6}">
      <dgm:prSet/>
      <dgm:spPr/>
      <dgm:t>
        <a:bodyPr/>
        <a:lstStyle/>
        <a:p>
          <a:pPr algn="l"/>
          <a:endParaRPr lang="zh-CN" altLang="en-US" sz="2000"/>
        </a:p>
      </dgm:t>
    </dgm:pt>
    <dgm:pt modelId="{F2D4BC8F-E3F4-4063-A264-EAD9554DE135}">
      <dgm:prSet custT="1"/>
      <dgm:spPr/>
      <dgm:t>
        <a:bodyPr/>
        <a:lstStyle/>
        <a:p>
          <a:pPr algn="l"/>
          <a:r>
            <a:rPr lang="en-US" altLang="zh-CN" sz="2000" dirty="0"/>
            <a:t>3</a:t>
          </a:r>
          <a:r>
            <a:rPr lang="en-US" altLang="zh-CN" sz="2000"/>
            <a:t>. </a:t>
          </a:r>
          <a:r>
            <a:rPr lang="zh-CN" sz="2000"/>
            <a:t>一种利用词典扩展数据库模式信息的</a:t>
          </a:r>
          <a:r>
            <a:rPr lang="en-US" sz="2000"/>
            <a:t>Text2SQL</a:t>
          </a:r>
          <a:r>
            <a:rPr lang="zh-CN" sz="2000"/>
            <a:t>方法</a:t>
          </a:r>
          <a:endParaRPr lang="zh-CN" altLang="en-US" sz="2000" dirty="0"/>
        </a:p>
      </dgm:t>
    </dgm:pt>
    <dgm:pt modelId="{0A396BCC-56EF-43A2-A5F5-90EDF8C6BAAE}" type="parTrans" cxnId="{D05C0771-97AE-4428-8F32-9EEA10FD655B}">
      <dgm:prSet/>
      <dgm:spPr/>
      <dgm:t>
        <a:bodyPr/>
        <a:lstStyle/>
        <a:p>
          <a:pPr algn="l"/>
          <a:endParaRPr lang="zh-CN" altLang="en-US" sz="2000"/>
        </a:p>
      </dgm:t>
    </dgm:pt>
    <dgm:pt modelId="{16060468-A15B-468E-AB09-8EF73B513B4B}" type="sibTrans" cxnId="{D05C0771-97AE-4428-8F32-9EEA10FD655B}">
      <dgm:prSet/>
      <dgm:spPr/>
      <dgm:t>
        <a:bodyPr/>
        <a:lstStyle/>
        <a:p>
          <a:pPr algn="l"/>
          <a:endParaRPr lang="zh-CN" altLang="en-US" sz="2000"/>
        </a:p>
      </dgm:t>
    </dgm:pt>
    <dgm:pt modelId="{6FDBD48A-7CE6-476E-A59A-A3895997BBA1}">
      <dgm:prSet custT="1"/>
      <dgm:spPr/>
      <dgm:t>
        <a:bodyPr/>
        <a:lstStyle/>
        <a:p>
          <a:pPr algn="l"/>
          <a:r>
            <a:rPr lang="en-US" altLang="zh-CN" sz="2000" dirty="0"/>
            <a:t>4</a:t>
          </a:r>
          <a:r>
            <a:rPr lang="en-US" altLang="zh-CN" sz="2000"/>
            <a:t>. </a:t>
          </a:r>
          <a:r>
            <a:rPr lang="zh-CN" sz="2000"/>
            <a:t>基于视图的</a:t>
          </a:r>
          <a:r>
            <a:rPr lang="en-US" sz="2000"/>
            <a:t>Text2SQL</a:t>
          </a:r>
          <a:r>
            <a:rPr lang="zh-CN" sz="2000"/>
            <a:t>方法</a:t>
          </a:r>
          <a:endParaRPr lang="zh-CN" altLang="en-US" sz="2000" dirty="0"/>
        </a:p>
      </dgm:t>
    </dgm:pt>
    <dgm:pt modelId="{BD37C551-75BC-4AC8-A044-67B22CE7F51B}" type="parTrans" cxnId="{E2C9BD84-4840-40CB-9EEA-16FCF7594EC6}">
      <dgm:prSet/>
      <dgm:spPr/>
      <dgm:t>
        <a:bodyPr/>
        <a:lstStyle/>
        <a:p>
          <a:pPr algn="l"/>
          <a:endParaRPr lang="zh-CN" altLang="en-US" sz="2000"/>
        </a:p>
      </dgm:t>
    </dgm:pt>
    <dgm:pt modelId="{2ACCDBB1-1749-40DE-9C1F-27C1D5695F9A}" type="sibTrans" cxnId="{E2C9BD84-4840-40CB-9EEA-16FCF7594EC6}">
      <dgm:prSet/>
      <dgm:spPr/>
      <dgm:t>
        <a:bodyPr/>
        <a:lstStyle/>
        <a:p>
          <a:pPr algn="l"/>
          <a:endParaRPr lang="zh-CN" altLang="en-US" sz="2000"/>
        </a:p>
      </dgm:t>
    </dgm:pt>
    <dgm:pt modelId="{635D14FA-0FDC-4106-BEEB-5F2593CA12D1}">
      <dgm:prSet custT="1"/>
      <dgm:spPr/>
      <dgm:t>
        <a:bodyPr/>
        <a:lstStyle/>
        <a:p>
          <a:pPr algn="l"/>
          <a:r>
            <a:rPr lang="en-US" altLang="zh-CN" sz="2000" dirty="0"/>
            <a:t>5</a:t>
          </a:r>
          <a:r>
            <a:rPr lang="en-US" altLang="zh-CN" sz="2000"/>
            <a:t>. </a:t>
          </a:r>
          <a:r>
            <a:rPr lang="zh-CN" altLang="en-US" sz="2000"/>
            <a:t>总结与展望</a:t>
          </a:r>
          <a:endParaRPr lang="zh-CN" altLang="en-US" sz="2000" dirty="0"/>
        </a:p>
      </dgm:t>
    </dgm:pt>
    <dgm:pt modelId="{43A397DE-6C9B-49BA-B8E0-D6B76CFA4ECE}" type="parTrans" cxnId="{AB16D8C3-9996-4D48-96A9-04B44F71B6D4}">
      <dgm:prSet/>
      <dgm:spPr/>
      <dgm:t>
        <a:bodyPr/>
        <a:lstStyle/>
        <a:p>
          <a:pPr algn="l"/>
          <a:endParaRPr lang="zh-CN" altLang="en-US" sz="2000"/>
        </a:p>
      </dgm:t>
    </dgm:pt>
    <dgm:pt modelId="{06DDF7EB-C6C6-4AE4-BC24-270DC62B7354}" type="sibTrans" cxnId="{AB16D8C3-9996-4D48-96A9-04B44F71B6D4}">
      <dgm:prSet/>
      <dgm:spPr/>
      <dgm:t>
        <a:bodyPr/>
        <a:lstStyle/>
        <a:p>
          <a:pPr algn="l"/>
          <a:endParaRPr lang="zh-CN" altLang="en-US" sz="2000"/>
        </a:p>
      </dgm:t>
    </dgm:pt>
    <dgm:pt modelId="{198568A1-5E7C-4ABD-9B33-57FC4AC24479}">
      <dgm:prSet custT="1"/>
      <dgm:spPr/>
      <dgm:t>
        <a:bodyPr/>
        <a:lstStyle/>
        <a:p>
          <a:pPr algn="l"/>
          <a:endParaRPr lang="zh-CN" altLang="en-US" sz="2000" dirty="0"/>
        </a:p>
      </dgm:t>
    </dgm:pt>
    <dgm:pt modelId="{0614663F-A551-49D0-830E-A7841CF9A406}" type="parTrans" cxnId="{E359397E-5189-4B9D-9239-0F5A017881C4}">
      <dgm:prSet/>
      <dgm:spPr/>
      <dgm:t>
        <a:bodyPr/>
        <a:lstStyle/>
        <a:p>
          <a:pPr algn="l"/>
          <a:endParaRPr lang="zh-CN" altLang="en-US" sz="2000"/>
        </a:p>
      </dgm:t>
    </dgm:pt>
    <dgm:pt modelId="{67EB1125-7A4D-4BEF-83BE-AAC3C69B401A}" type="sibTrans" cxnId="{E359397E-5189-4B9D-9239-0F5A017881C4}">
      <dgm:prSet/>
      <dgm:spPr/>
      <dgm:t>
        <a:bodyPr/>
        <a:lstStyle/>
        <a:p>
          <a:pPr algn="l"/>
          <a:endParaRPr lang="zh-CN" altLang="en-US" sz="2000"/>
        </a:p>
      </dgm:t>
    </dgm:pt>
    <dgm:pt modelId="{86D643A4-06F7-487C-9519-E5FEA3126BAC}" type="pres">
      <dgm:prSet presAssocID="{69E50600-6DC1-4F2E-9CBF-C5FD5066F6F7}" presName="vert0" presStyleCnt="0">
        <dgm:presLayoutVars>
          <dgm:dir/>
          <dgm:animOne val="branch"/>
          <dgm:animLvl val="lvl"/>
        </dgm:presLayoutVars>
      </dgm:prSet>
      <dgm:spPr/>
    </dgm:pt>
    <dgm:pt modelId="{35A1AF91-1B23-4252-990C-8BB8A026747E}" type="pres">
      <dgm:prSet presAssocID="{376277E0-AEE6-439F-BAB8-561323F7F5FE}" presName="thickLine" presStyleLbl="alignNode1" presStyleIdx="0" presStyleCnt="6"/>
      <dgm:spPr/>
    </dgm:pt>
    <dgm:pt modelId="{CFDB6531-1849-486C-9E14-7DEEDAB3F7C4}" type="pres">
      <dgm:prSet presAssocID="{376277E0-AEE6-439F-BAB8-561323F7F5FE}" presName="horz1" presStyleCnt="0"/>
      <dgm:spPr/>
    </dgm:pt>
    <dgm:pt modelId="{621B96DC-3321-4A38-9D59-EDC7510FE7C1}" type="pres">
      <dgm:prSet presAssocID="{376277E0-AEE6-439F-BAB8-561323F7F5FE}" presName="tx1" presStyleLbl="revTx" presStyleIdx="0" presStyleCnt="6"/>
      <dgm:spPr/>
    </dgm:pt>
    <dgm:pt modelId="{D3E426BF-4DEA-4355-9920-D03EB566FC35}" type="pres">
      <dgm:prSet presAssocID="{376277E0-AEE6-439F-BAB8-561323F7F5FE}" presName="vert1" presStyleCnt="0"/>
      <dgm:spPr/>
    </dgm:pt>
    <dgm:pt modelId="{876C5017-4722-4A79-B528-D7A6DCB6B5DB}" type="pres">
      <dgm:prSet presAssocID="{67C93080-B156-42BD-BF1B-AD0B11F850F7}" presName="thickLine" presStyleLbl="alignNode1" presStyleIdx="1" presStyleCnt="6"/>
      <dgm:spPr/>
    </dgm:pt>
    <dgm:pt modelId="{0D3B0D51-7FFE-4E01-A083-8766B6DC5DC0}" type="pres">
      <dgm:prSet presAssocID="{67C93080-B156-42BD-BF1B-AD0B11F850F7}" presName="horz1" presStyleCnt="0"/>
      <dgm:spPr/>
    </dgm:pt>
    <dgm:pt modelId="{02A4A2DA-3016-46AB-B354-EB201127EA17}" type="pres">
      <dgm:prSet presAssocID="{67C93080-B156-42BD-BF1B-AD0B11F850F7}" presName="tx1" presStyleLbl="revTx" presStyleIdx="1" presStyleCnt="6"/>
      <dgm:spPr/>
    </dgm:pt>
    <dgm:pt modelId="{8E83B711-B344-413A-8121-63B5F68CD7DC}" type="pres">
      <dgm:prSet presAssocID="{67C93080-B156-42BD-BF1B-AD0B11F850F7}" presName="vert1" presStyleCnt="0"/>
      <dgm:spPr/>
    </dgm:pt>
    <dgm:pt modelId="{A3CC7341-E434-4584-A8AC-BF4B48C237AD}" type="pres">
      <dgm:prSet presAssocID="{F2D4BC8F-E3F4-4063-A264-EAD9554DE135}" presName="thickLine" presStyleLbl="alignNode1" presStyleIdx="2" presStyleCnt="6"/>
      <dgm:spPr/>
    </dgm:pt>
    <dgm:pt modelId="{B8718C5B-CA94-4859-A4F1-0CE6BC861656}" type="pres">
      <dgm:prSet presAssocID="{F2D4BC8F-E3F4-4063-A264-EAD9554DE135}" presName="horz1" presStyleCnt="0"/>
      <dgm:spPr/>
    </dgm:pt>
    <dgm:pt modelId="{0E54BFA3-14F0-4657-89C0-33CA31CF8DF5}" type="pres">
      <dgm:prSet presAssocID="{F2D4BC8F-E3F4-4063-A264-EAD9554DE135}" presName="tx1" presStyleLbl="revTx" presStyleIdx="2" presStyleCnt="6"/>
      <dgm:spPr/>
    </dgm:pt>
    <dgm:pt modelId="{E7D3DCC8-B344-4110-924F-0D973830343D}" type="pres">
      <dgm:prSet presAssocID="{F2D4BC8F-E3F4-4063-A264-EAD9554DE135}" presName="vert1" presStyleCnt="0"/>
      <dgm:spPr/>
    </dgm:pt>
    <dgm:pt modelId="{5854C605-E7E9-40BC-974F-524F8DA6D500}" type="pres">
      <dgm:prSet presAssocID="{6FDBD48A-7CE6-476E-A59A-A3895997BBA1}" presName="thickLine" presStyleLbl="alignNode1" presStyleIdx="3" presStyleCnt="6"/>
      <dgm:spPr/>
    </dgm:pt>
    <dgm:pt modelId="{840D0DC9-3514-4463-B0DA-DAF18630D86F}" type="pres">
      <dgm:prSet presAssocID="{6FDBD48A-7CE6-476E-A59A-A3895997BBA1}" presName="horz1" presStyleCnt="0"/>
      <dgm:spPr/>
    </dgm:pt>
    <dgm:pt modelId="{1EA5DB42-8AB6-4531-A425-D68758B5F144}" type="pres">
      <dgm:prSet presAssocID="{6FDBD48A-7CE6-476E-A59A-A3895997BBA1}" presName="tx1" presStyleLbl="revTx" presStyleIdx="3" presStyleCnt="6"/>
      <dgm:spPr/>
    </dgm:pt>
    <dgm:pt modelId="{186D25F9-3F3E-4A47-ABFF-2D6742C586D2}" type="pres">
      <dgm:prSet presAssocID="{6FDBD48A-7CE6-476E-A59A-A3895997BBA1}" presName="vert1" presStyleCnt="0"/>
      <dgm:spPr/>
    </dgm:pt>
    <dgm:pt modelId="{A22D6344-E1CB-4F0A-8D1F-B74E4584476B}" type="pres">
      <dgm:prSet presAssocID="{635D14FA-0FDC-4106-BEEB-5F2593CA12D1}" presName="thickLine" presStyleLbl="alignNode1" presStyleIdx="4" presStyleCnt="6"/>
      <dgm:spPr/>
    </dgm:pt>
    <dgm:pt modelId="{10CDFD16-2F28-49AA-A1CE-F8B2E5FAC4FB}" type="pres">
      <dgm:prSet presAssocID="{635D14FA-0FDC-4106-BEEB-5F2593CA12D1}" presName="horz1" presStyleCnt="0"/>
      <dgm:spPr/>
    </dgm:pt>
    <dgm:pt modelId="{587319C1-0E6B-46B8-B9F5-86E4B4C22444}" type="pres">
      <dgm:prSet presAssocID="{635D14FA-0FDC-4106-BEEB-5F2593CA12D1}" presName="tx1" presStyleLbl="revTx" presStyleIdx="4" presStyleCnt="6"/>
      <dgm:spPr/>
    </dgm:pt>
    <dgm:pt modelId="{454A89C2-6FEB-438A-BA5C-96C3C87C0F3F}" type="pres">
      <dgm:prSet presAssocID="{635D14FA-0FDC-4106-BEEB-5F2593CA12D1}" presName="vert1" presStyleCnt="0"/>
      <dgm:spPr/>
    </dgm:pt>
    <dgm:pt modelId="{D949414D-9399-4751-9219-5BEB106BEF80}" type="pres">
      <dgm:prSet presAssocID="{198568A1-5E7C-4ABD-9B33-57FC4AC24479}" presName="thickLine" presStyleLbl="alignNode1" presStyleIdx="5" presStyleCnt="6"/>
      <dgm:spPr/>
    </dgm:pt>
    <dgm:pt modelId="{D3B05808-6692-4371-A233-CCE6ADFCFC2E}" type="pres">
      <dgm:prSet presAssocID="{198568A1-5E7C-4ABD-9B33-57FC4AC24479}" presName="horz1" presStyleCnt="0"/>
      <dgm:spPr/>
    </dgm:pt>
    <dgm:pt modelId="{858FCC58-817A-47BF-9459-7F5FDFE21A99}" type="pres">
      <dgm:prSet presAssocID="{198568A1-5E7C-4ABD-9B33-57FC4AC24479}" presName="tx1" presStyleLbl="revTx" presStyleIdx="5" presStyleCnt="6"/>
      <dgm:spPr/>
    </dgm:pt>
    <dgm:pt modelId="{4F55DC4C-6FBA-4722-8D43-C1FB67E724B6}" type="pres">
      <dgm:prSet presAssocID="{198568A1-5E7C-4ABD-9B33-57FC4AC24479}" presName="vert1" presStyleCnt="0"/>
      <dgm:spPr/>
    </dgm:pt>
  </dgm:ptLst>
  <dgm:cxnLst>
    <dgm:cxn modelId="{9A731425-F3D3-4D5C-9C1A-B18DF09C228B}" type="presOf" srcId="{67C93080-B156-42BD-BF1B-AD0B11F850F7}" destId="{02A4A2DA-3016-46AB-B354-EB201127EA17}" srcOrd="0" destOrd="0" presId="urn:microsoft.com/office/officeart/2008/layout/LinedList"/>
    <dgm:cxn modelId="{E7034961-3C2D-4B5E-99BA-7565ED415693}" type="presOf" srcId="{635D14FA-0FDC-4106-BEEB-5F2593CA12D1}" destId="{587319C1-0E6B-46B8-B9F5-86E4B4C22444}" srcOrd="0" destOrd="0" presId="urn:microsoft.com/office/officeart/2008/layout/LinedList"/>
    <dgm:cxn modelId="{C4460347-7CC1-4885-977C-CDA7456617A3}" type="presOf" srcId="{198568A1-5E7C-4ABD-9B33-57FC4AC24479}" destId="{858FCC58-817A-47BF-9459-7F5FDFE21A99}" srcOrd="0" destOrd="0" presId="urn:microsoft.com/office/officeart/2008/layout/LinedList"/>
    <dgm:cxn modelId="{D05C0771-97AE-4428-8F32-9EEA10FD655B}" srcId="{69E50600-6DC1-4F2E-9CBF-C5FD5066F6F7}" destId="{F2D4BC8F-E3F4-4063-A264-EAD9554DE135}" srcOrd="2" destOrd="0" parTransId="{0A396BCC-56EF-43A2-A5F5-90EDF8C6BAAE}" sibTransId="{16060468-A15B-468E-AB09-8EF73B513B4B}"/>
    <dgm:cxn modelId="{CCAE3D71-5997-4342-A1A5-47C8773EB0CB}" type="presOf" srcId="{376277E0-AEE6-439F-BAB8-561323F7F5FE}" destId="{621B96DC-3321-4A38-9D59-EDC7510FE7C1}" srcOrd="0" destOrd="0" presId="urn:microsoft.com/office/officeart/2008/layout/LinedList"/>
    <dgm:cxn modelId="{FB343279-95DA-4CF1-8DAA-8F41EEE6B572}" type="presOf" srcId="{69E50600-6DC1-4F2E-9CBF-C5FD5066F6F7}" destId="{86D643A4-06F7-487C-9519-E5FEA3126BAC}" srcOrd="0" destOrd="0" presId="urn:microsoft.com/office/officeart/2008/layout/LinedList"/>
    <dgm:cxn modelId="{E359397E-5189-4B9D-9239-0F5A017881C4}" srcId="{69E50600-6DC1-4F2E-9CBF-C5FD5066F6F7}" destId="{198568A1-5E7C-4ABD-9B33-57FC4AC24479}" srcOrd="5" destOrd="0" parTransId="{0614663F-A551-49D0-830E-A7841CF9A406}" sibTransId="{67EB1125-7A4D-4BEF-83BE-AAC3C69B401A}"/>
    <dgm:cxn modelId="{69739F7E-E569-4996-8B73-B1EDD48A2321}" type="presOf" srcId="{6FDBD48A-7CE6-476E-A59A-A3895997BBA1}" destId="{1EA5DB42-8AB6-4531-A425-D68758B5F144}" srcOrd="0" destOrd="0" presId="urn:microsoft.com/office/officeart/2008/layout/LinedList"/>
    <dgm:cxn modelId="{E2C9BD84-4840-40CB-9EEA-16FCF7594EC6}" srcId="{69E50600-6DC1-4F2E-9CBF-C5FD5066F6F7}" destId="{6FDBD48A-7CE6-476E-A59A-A3895997BBA1}" srcOrd="3" destOrd="0" parTransId="{BD37C551-75BC-4AC8-A044-67B22CE7F51B}" sibTransId="{2ACCDBB1-1749-40DE-9C1F-27C1D5695F9A}"/>
    <dgm:cxn modelId="{E9106385-5747-40A3-B763-99E142CA3C40}" type="presOf" srcId="{F2D4BC8F-E3F4-4063-A264-EAD9554DE135}" destId="{0E54BFA3-14F0-4657-89C0-33CA31CF8DF5}" srcOrd="0" destOrd="0" presId="urn:microsoft.com/office/officeart/2008/layout/LinedList"/>
    <dgm:cxn modelId="{13A6D78C-A165-470D-B145-B4346DE774A6}" srcId="{69E50600-6DC1-4F2E-9CBF-C5FD5066F6F7}" destId="{67C93080-B156-42BD-BF1B-AD0B11F850F7}" srcOrd="1" destOrd="0" parTransId="{A8B1BE83-474D-425F-B936-B88329B1FDC0}" sibTransId="{075ED2B3-5E28-4E2C-86BE-75EB1C1EC27A}"/>
    <dgm:cxn modelId="{AB16D8C3-9996-4D48-96A9-04B44F71B6D4}" srcId="{69E50600-6DC1-4F2E-9CBF-C5FD5066F6F7}" destId="{635D14FA-0FDC-4106-BEEB-5F2593CA12D1}" srcOrd="4" destOrd="0" parTransId="{43A397DE-6C9B-49BA-B8E0-D6B76CFA4ECE}" sibTransId="{06DDF7EB-C6C6-4AE4-BC24-270DC62B7354}"/>
    <dgm:cxn modelId="{223E54FA-1808-40D0-B0A0-31240FC1F889}" srcId="{69E50600-6DC1-4F2E-9CBF-C5FD5066F6F7}" destId="{376277E0-AEE6-439F-BAB8-561323F7F5FE}" srcOrd="0" destOrd="0" parTransId="{1AB2A37C-34C1-4CB8-946B-8BED3912CC92}" sibTransId="{212713F3-9B9A-4898-8AF0-56B8DDE09097}"/>
    <dgm:cxn modelId="{C9B2B2D9-3DCD-4D4B-A587-C49250AABA48}" type="presParOf" srcId="{86D643A4-06F7-487C-9519-E5FEA3126BAC}" destId="{35A1AF91-1B23-4252-990C-8BB8A026747E}" srcOrd="0" destOrd="0" presId="urn:microsoft.com/office/officeart/2008/layout/LinedList"/>
    <dgm:cxn modelId="{80CAF90C-0AAF-4F3F-A91C-B02883397813}" type="presParOf" srcId="{86D643A4-06F7-487C-9519-E5FEA3126BAC}" destId="{CFDB6531-1849-486C-9E14-7DEEDAB3F7C4}" srcOrd="1" destOrd="0" presId="urn:microsoft.com/office/officeart/2008/layout/LinedList"/>
    <dgm:cxn modelId="{F1626C7B-E3AA-40CD-AF53-FB9E8BACBE45}" type="presParOf" srcId="{CFDB6531-1849-486C-9E14-7DEEDAB3F7C4}" destId="{621B96DC-3321-4A38-9D59-EDC7510FE7C1}" srcOrd="0" destOrd="0" presId="urn:microsoft.com/office/officeart/2008/layout/LinedList"/>
    <dgm:cxn modelId="{120CCC6E-FB98-4F31-8556-3B334AC2B5E3}" type="presParOf" srcId="{CFDB6531-1849-486C-9E14-7DEEDAB3F7C4}" destId="{D3E426BF-4DEA-4355-9920-D03EB566FC35}" srcOrd="1" destOrd="0" presId="urn:microsoft.com/office/officeart/2008/layout/LinedList"/>
    <dgm:cxn modelId="{2EC8009F-5E4F-41FD-AAF4-452783BE040F}" type="presParOf" srcId="{86D643A4-06F7-487C-9519-E5FEA3126BAC}" destId="{876C5017-4722-4A79-B528-D7A6DCB6B5DB}" srcOrd="2" destOrd="0" presId="urn:microsoft.com/office/officeart/2008/layout/LinedList"/>
    <dgm:cxn modelId="{4DC1C1DB-D3E0-4A18-8EAB-5965EAE87D0D}" type="presParOf" srcId="{86D643A4-06F7-487C-9519-E5FEA3126BAC}" destId="{0D3B0D51-7FFE-4E01-A083-8766B6DC5DC0}" srcOrd="3" destOrd="0" presId="urn:microsoft.com/office/officeart/2008/layout/LinedList"/>
    <dgm:cxn modelId="{EC7BBA78-F897-4FFC-8B10-AA244771D6C6}" type="presParOf" srcId="{0D3B0D51-7FFE-4E01-A083-8766B6DC5DC0}" destId="{02A4A2DA-3016-46AB-B354-EB201127EA17}" srcOrd="0" destOrd="0" presId="urn:microsoft.com/office/officeart/2008/layout/LinedList"/>
    <dgm:cxn modelId="{0718B96C-83BD-42D9-B1FF-D95499862819}" type="presParOf" srcId="{0D3B0D51-7FFE-4E01-A083-8766B6DC5DC0}" destId="{8E83B711-B344-413A-8121-63B5F68CD7DC}" srcOrd="1" destOrd="0" presId="urn:microsoft.com/office/officeart/2008/layout/LinedList"/>
    <dgm:cxn modelId="{C3F5C816-77AA-4C16-AB12-430574002511}" type="presParOf" srcId="{86D643A4-06F7-487C-9519-E5FEA3126BAC}" destId="{A3CC7341-E434-4584-A8AC-BF4B48C237AD}" srcOrd="4" destOrd="0" presId="urn:microsoft.com/office/officeart/2008/layout/LinedList"/>
    <dgm:cxn modelId="{04FEB744-10A7-46A4-A2CF-E1EDA40A9BDB}" type="presParOf" srcId="{86D643A4-06F7-487C-9519-E5FEA3126BAC}" destId="{B8718C5B-CA94-4859-A4F1-0CE6BC861656}" srcOrd="5" destOrd="0" presId="urn:microsoft.com/office/officeart/2008/layout/LinedList"/>
    <dgm:cxn modelId="{CFA29B6A-9E18-4EA1-BAD8-5664E5DF21CD}" type="presParOf" srcId="{B8718C5B-CA94-4859-A4F1-0CE6BC861656}" destId="{0E54BFA3-14F0-4657-89C0-33CA31CF8DF5}" srcOrd="0" destOrd="0" presId="urn:microsoft.com/office/officeart/2008/layout/LinedList"/>
    <dgm:cxn modelId="{5D78890D-829A-4D1E-AB1C-157D588CF8F4}" type="presParOf" srcId="{B8718C5B-CA94-4859-A4F1-0CE6BC861656}" destId="{E7D3DCC8-B344-4110-924F-0D973830343D}" srcOrd="1" destOrd="0" presId="urn:microsoft.com/office/officeart/2008/layout/LinedList"/>
    <dgm:cxn modelId="{2E8BC994-3EF8-460A-AA80-972CD755EBBC}" type="presParOf" srcId="{86D643A4-06F7-487C-9519-E5FEA3126BAC}" destId="{5854C605-E7E9-40BC-974F-524F8DA6D500}" srcOrd="6" destOrd="0" presId="urn:microsoft.com/office/officeart/2008/layout/LinedList"/>
    <dgm:cxn modelId="{9ECB9791-C350-4BCC-855D-21C424C9A582}" type="presParOf" srcId="{86D643A4-06F7-487C-9519-E5FEA3126BAC}" destId="{840D0DC9-3514-4463-B0DA-DAF18630D86F}" srcOrd="7" destOrd="0" presId="urn:microsoft.com/office/officeart/2008/layout/LinedList"/>
    <dgm:cxn modelId="{6608A23D-E467-4941-889D-2D95DACB67CD}" type="presParOf" srcId="{840D0DC9-3514-4463-B0DA-DAF18630D86F}" destId="{1EA5DB42-8AB6-4531-A425-D68758B5F144}" srcOrd="0" destOrd="0" presId="urn:microsoft.com/office/officeart/2008/layout/LinedList"/>
    <dgm:cxn modelId="{A12695B1-FCC5-48E9-A12E-96BAB2DF5EB6}" type="presParOf" srcId="{840D0DC9-3514-4463-B0DA-DAF18630D86F}" destId="{186D25F9-3F3E-4A47-ABFF-2D6742C586D2}" srcOrd="1" destOrd="0" presId="urn:microsoft.com/office/officeart/2008/layout/LinedList"/>
    <dgm:cxn modelId="{74C6160B-8C50-4405-8393-C321CBC5E011}" type="presParOf" srcId="{86D643A4-06F7-487C-9519-E5FEA3126BAC}" destId="{A22D6344-E1CB-4F0A-8D1F-B74E4584476B}" srcOrd="8" destOrd="0" presId="urn:microsoft.com/office/officeart/2008/layout/LinedList"/>
    <dgm:cxn modelId="{DC53C5EF-1E17-4477-A53B-5E0C2CE0CED7}" type="presParOf" srcId="{86D643A4-06F7-487C-9519-E5FEA3126BAC}" destId="{10CDFD16-2F28-49AA-A1CE-F8B2E5FAC4FB}" srcOrd="9" destOrd="0" presId="urn:microsoft.com/office/officeart/2008/layout/LinedList"/>
    <dgm:cxn modelId="{AF775E0A-7F40-4659-BE1D-E0DB08D4BB19}" type="presParOf" srcId="{10CDFD16-2F28-49AA-A1CE-F8B2E5FAC4FB}" destId="{587319C1-0E6B-46B8-B9F5-86E4B4C22444}" srcOrd="0" destOrd="0" presId="urn:microsoft.com/office/officeart/2008/layout/LinedList"/>
    <dgm:cxn modelId="{90DE6004-023E-4029-9614-9C9683188A14}" type="presParOf" srcId="{10CDFD16-2F28-49AA-A1CE-F8B2E5FAC4FB}" destId="{454A89C2-6FEB-438A-BA5C-96C3C87C0F3F}" srcOrd="1" destOrd="0" presId="urn:microsoft.com/office/officeart/2008/layout/LinedList"/>
    <dgm:cxn modelId="{5E4D3711-5111-46D5-9474-07C1F93B45ED}" type="presParOf" srcId="{86D643A4-06F7-487C-9519-E5FEA3126BAC}" destId="{D949414D-9399-4751-9219-5BEB106BEF80}" srcOrd="10" destOrd="0" presId="urn:microsoft.com/office/officeart/2008/layout/LinedList"/>
    <dgm:cxn modelId="{227BAF8E-DD6F-40C4-A4FB-D51E36191551}" type="presParOf" srcId="{86D643A4-06F7-487C-9519-E5FEA3126BAC}" destId="{D3B05808-6692-4371-A233-CCE6ADFCFC2E}" srcOrd="11" destOrd="0" presId="urn:microsoft.com/office/officeart/2008/layout/LinedList"/>
    <dgm:cxn modelId="{7228B6F4-9A12-42FA-A4C0-E29C8E69EC71}" type="presParOf" srcId="{D3B05808-6692-4371-A233-CCE6ADFCFC2E}" destId="{858FCC58-817A-47BF-9459-7F5FDFE21A99}" srcOrd="0" destOrd="0" presId="urn:microsoft.com/office/officeart/2008/layout/LinedList"/>
    <dgm:cxn modelId="{F5E92EE1-6230-4BF9-AF49-647EAB3A581B}" type="presParOf" srcId="{D3B05808-6692-4371-A233-CCE6ADFCFC2E}" destId="{4F55DC4C-6FBA-4722-8D43-C1FB67E724B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101336-6955-4E48-9F8A-83CB5B991ABA}" type="doc">
      <dgm:prSet loTypeId="urn:microsoft.com/office/officeart/2005/8/layout/chevron1" loCatId="process" qsTypeId="urn:microsoft.com/office/officeart/2005/8/quickstyle/simple1" qsCatId="simple" csTypeId="urn:microsoft.com/office/officeart/2005/8/colors/accent1_2" csCatId="accent1" phldr="1"/>
      <dgm:spPr/>
    </dgm:pt>
    <dgm:pt modelId="{087ED1C6-8208-4253-974B-D90F387474E3}">
      <dgm:prSet phldrT="[文本]"/>
      <dgm:spPr/>
      <dgm:t>
        <a:bodyPr/>
        <a:lstStyle/>
        <a:p>
          <a:r>
            <a:rPr lang="zh-CN" altLang="en-US" b="1"/>
            <a:t>程序员：理解数据库建模的领域知识</a:t>
          </a:r>
          <a:endParaRPr lang="zh-CN" altLang="en-US" b="1" dirty="0"/>
        </a:p>
      </dgm:t>
    </dgm:pt>
    <dgm:pt modelId="{2CA98453-0134-4FAE-8D09-E123B2DD1DC3}" type="parTrans" cxnId="{D65D2D62-B3AF-443C-9194-2BDC6C480278}">
      <dgm:prSet/>
      <dgm:spPr/>
      <dgm:t>
        <a:bodyPr/>
        <a:lstStyle/>
        <a:p>
          <a:endParaRPr lang="zh-CN" altLang="en-US" b="1"/>
        </a:p>
      </dgm:t>
    </dgm:pt>
    <dgm:pt modelId="{0761588C-5D43-464E-9C61-D6072F2504E0}" type="sibTrans" cxnId="{D65D2D62-B3AF-443C-9194-2BDC6C480278}">
      <dgm:prSet/>
      <dgm:spPr/>
      <dgm:t>
        <a:bodyPr/>
        <a:lstStyle/>
        <a:p>
          <a:endParaRPr lang="zh-CN" altLang="en-US" b="1"/>
        </a:p>
      </dgm:t>
    </dgm:pt>
    <dgm:pt modelId="{5BCCFE6C-2668-4A52-8AAA-3A10A83DA34D}">
      <dgm:prSet phldrT="[文本]"/>
      <dgm:spPr/>
      <dgm:t>
        <a:bodyPr/>
        <a:lstStyle/>
        <a:p>
          <a:r>
            <a:rPr lang="zh-CN" altLang="en-US" b="1"/>
            <a:t>模型：利用结构化的元数据学习领域知识</a:t>
          </a:r>
          <a:endParaRPr lang="zh-CN" altLang="en-US" b="1" dirty="0"/>
        </a:p>
      </dgm:t>
    </dgm:pt>
    <dgm:pt modelId="{B59BBF78-21CF-426E-92B4-EB32D7D82BE0}" type="parTrans" cxnId="{5DDB941B-DD7E-449E-B67A-60568F9057A7}">
      <dgm:prSet/>
      <dgm:spPr/>
      <dgm:t>
        <a:bodyPr/>
        <a:lstStyle/>
        <a:p>
          <a:endParaRPr lang="zh-CN" altLang="en-US" b="1"/>
        </a:p>
      </dgm:t>
    </dgm:pt>
    <dgm:pt modelId="{A1197A94-E0FD-429C-9ED0-AD61D39FB1BE}" type="sibTrans" cxnId="{5DDB941B-DD7E-449E-B67A-60568F9057A7}">
      <dgm:prSet/>
      <dgm:spPr/>
      <dgm:t>
        <a:bodyPr/>
        <a:lstStyle/>
        <a:p>
          <a:endParaRPr lang="zh-CN" altLang="en-US" b="1"/>
        </a:p>
      </dgm:t>
    </dgm:pt>
    <dgm:pt modelId="{F589F6E3-4FCD-456A-8774-030E7227DD4A}" type="pres">
      <dgm:prSet presAssocID="{4F101336-6955-4E48-9F8A-83CB5B991ABA}" presName="Name0" presStyleCnt="0">
        <dgm:presLayoutVars>
          <dgm:dir/>
          <dgm:animLvl val="lvl"/>
          <dgm:resizeHandles val="exact"/>
        </dgm:presLayoutVars>
      </dgm:prSet>
      <dgm:spPr/>
    </dgm:pt>
    <dgm:pt modelId="{88CC0729-B4B1-4DED-9192-102EAE43BAB9}" type="pres">
      <dgm:prSet presAssocID="{087ED1C6-8208-4253-974B-D90F387474E3}" presName="parTxOnly" presStyleLbl="node1" presStyleIdx="0" presStyleCnt="2">
        <dgm:presLayoutVars>
          <dgm:chMax val="0"/>
          <dgm:chPref val="0"/>
          <dgm:bulletEnabled val="1"/>
        </dgm:presLayoutVars>
      </dgm:prSet>
      <dgm:spPr/>
    </dgm:pt>
    <dgm:pt modelId="{D821520A-DE6F-4D41-8F8F-52A7DD173F7F}" type="pres">
      <dgm:prSet presAssocID="{0761588C-5D43-464E-9C61-D6072F2504E0}" presName="parTxOnlySpace" presStyleCnt="0"/>
      <dgm:spPr/>
    </dgm:pt>
    <dgm:pt modelId="{013A21F3-60A5-4E12-BC42-8ACB0CFF53F5}" type="pres">
      <dgm:prSet presAssocID="{5BCCFE6C-2668-4A52-8AAA-3A10A83DA34D}" presName="parTxOnly" presStyleLbl="node1" presStyleIdx="1" presStyleCnt="2">
        <dgm:presLayoutVars>
          <dgm:chMax val="0"/>
          <dgm:chPref val="0"/>
          <dgm:bulletEnabled val="1"/>
        </dgm:presLayoutVars>
      </dgm:prSet>
      <dgm:spPr/>
    </dgm:pt>
  </dgm:ptLst>
  <dgm:cxnLst>
    <dgm:cxn modelId="{74D5C201-A264-43A6-8A66-CB84D4E41942}" type="presOf" srcId="{5BCCFE6C-2668-4A52-8AAA-3A10A83DA34D}" destId="{013A21F3-60A5-4E12-BC42-8ACB0CFF53F5}" srcOrd="0" destOrd="0" presId="urn:microsoft.com/office/officeart/2005/8/layout/chevron1"/>
    <dgm:cxn modelId="{CD6B3B04-E690-46C2-A36B-03ADAAF343F1}" type="presOf" srcId="{4F101336-6955-4E48-9F8A-83CB5B991ABA}" destId="{F589F6E3-4FCD-456A-8774-030E7227DD4A}" srcOrd="0" destOrd="0" presId="urn:microsoft.com/office/officeart/2005/8/layout/chevron1"/>
    <dgm:cxn modelId="{5DDB941B-DD7E-449E-B67A-60568F9057A7}" srcId="{4F101336-6955-4E48-9F8A-83CB5B991ABA}" destId="{5BCCFE6C-2668-4A52-8AAA-3A10A83DA34D}" srcOrd="1" destOrd="0" parTransId="{B59BBF78-21CF-426E-92B4-EB32D7D82BE0}" sibTransId="{A1197A94-E0FD-429C-9ED0-AD61D39FB1BE}"/>
    <dgm:cxn modelId="{09F4DA2D-0058-49C3-B5C1-40400C12717E}" type="presOf" srcId="{087ED1C6-8208-4253-974B-D90F387474E3}" destId="{88CC0729-B4B1-4DED-9192-102EAE43BAB9}" srcOrd="0" destOrd="0" presId="urn:microsoft.com/office/officeart/2005/8/layout/chevron1"/>
    <dgm:cxn modelId="{D65D2D62-B3AF-443C-9194-2BDC6C480278}" srcId="{4F101336-6955-4E48-9F8A-83CB5B991ABA}" destId="{087ED1C6-8208-4253-974B-D90F387474E3}" srcOrd="0" destOrd="0" parTransId="{2CA98453-0134-4FAE-8D09-E123B2DD1DC3}" sibTransId="{0761588C-5D43-464E-9C61-D6072F2504E0}"/>
    <dgm:cxn modelId="{1A113D82-5C12-4CFD-B97D-D3B3DDFAC810}" type="presParOf" srcId="{F589F6E3-4FCD-456A-8774-030E7227DD4A}" destId="{88CC0729-B4B1-4DED-9192-102EAE43BAB9}" srcOrd="0" destOrd="0" presId="urn:microsoft.com/office/officeart/2005/8/layout/chevron1"/>
    <dgm:cxn modelId="{1AC9DF2F-B2A5-415D-95F5-2D9E35D65441}" type="presParOf" srcId="{F589F6E3-4FCD-456A-8774-030E7227DD4A}" destId="{D821520A-DE6F-4D41-8F8F-52A7DD173F7F}" srcOrd="1" destOrd="0" presId="urn:microsoft.com/office/officeart/2005/8/layout/chevron1"/>
    <dgm:cxn modelId="{F2C6E07E-1D15-484E-A66A-7F2F87A427FC}" type="presParOf" srcId="{F589F6E3-4FCD-456A-8774-030E7227DD4A}" destId="{013A21F3-60A5-4E12-BC42-8ACB0CFF53F5}"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052BD5-45AA-41F3-B875-B1A33CD9D2F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82937E21-C6C2-47F4-8055-B8B2BD65283B}">
      <dgm:prSet phldrT="[文本]" custT="1"/>
      <dgm:spPr/>
      <dgm:t>
        <a:bodyPr/>
        <a:lstStyle/>
        <a:p>
          <a:pPr>
            <a:lnSpc>
              <a:spcPct val="100000"/>
            </a:lnSpc>
          </a:pPr>
          <a:r>
            <a:rPr lang="en-US" altLang="zh-CN" sz="2800" dirty="0"/>
            <a:t>1</a:t>
          </a:r>
          <a:endParaRPr lang="zh-CN" altLang="en-US" sz="2800" dirty="0"/>
        </a:p>
      </dgm:t>
    </dgm:pt>
    <dgm:pt modelId="{81A194C2-0AF6-47BC-A61B-EAB0C93120D6}" type="parTrans" cxnId="{1C4B6A15-4859-4C0B-9769-089BAF1ADAE6}">
      <dgm:prSet/>
      <dgm:spPr/>
      <dgm:t>
        <a:bodyPr/>
        <a:lstStyle/>
        <a:p>
          <a:pPr>
            <a:lnSpc>
              <a:spcPct val="100000"/>
            </a:lnSpc>
          </a:pPr>
          <a:endParaRPr lang="zh-CN" altLang="en-US" sz="2400"/>
        </a:p>
      </dgm:t>
    </dgm:pt>
    <dgm:pt modelId="{67A6DE67-537A-4E74-8AF3-0150498DC21E}" type="sibTrans" cxnId="{1C4B6A15-4859-4C0B-9769-089BAF1ADAE6}">
      <dgm:prSet/>
      <dgm:spPr/>
      <dgm:t>
        <a:bodyPr/>
        <a:lstStyle/>
        <a:p>
          <a:pPr>
            <a:lnSpc>
              <a:spcPct val="100000"/>
            </a:lnSpc>
          </a:pPr>
          <a:endParaRPr lang="zh-CN" altLang="en-US" sz="2400"/>
        </a:p>
      </dgm:t>
    </dgm:pt>
    <dgm:pt modelId="{714B6CB4-9750-46C6-B80E-5199E730651B}">
      <dgm:prSet phldrT="[文本]" custT="1"/>
      <dgm:spPr/>
      <dgm:t>
        <a:bodyPr/>
        <a:lstStyle/>
        <a:p>
          <a:pPr>
            <a:lnSpc>
              <a:spcPct val="100000"/>
            </a:lnSpc>
          </a:pPr>
          <a:r>
            <a:rPr lang="zh-CN" altLang="en-US" sz="1800"/>
            <a:t>总结：利用解释信息帮助模型提高同义词替换鲁棒性</a:t>
          </a:r>
          <a:endParaRPr lang="zh-CN" altLang="en-US" sz="1800" dirty="0"/>
        </a:p>
      </dgm:t>
    </dgm:pt>
    <dgm:pt modelId="{0291E426-9C0B-4844-A273-47D37C088718}" type="parTrans" cxnId="{DA759AFC-0A5D-4F44-997D-21028BACDA1F}">
      <dgm:prSet/>
      <dgm:spPr/>
      <dgm:t>
        <a:bodyPr/>
        <a:lstStyle/>
        <a:p>
          <a:pPr>
            <a:lnSpc>
              <a:spcPct val="100000"/>
            </a:lnSpc>
          </a:pPr>
          <a:endParaRPr lang="zh-CN" altLang="en-US" sz="2400"/>
        </a:p>
      </dgm:t>
    </dgm:pt>
    <dgm:pt modelId="{3A11A771-0108-444D-9DDF-F84941F72DBD}" type="sibTrans" cxnId="{DA759AFC-0A5D-4F44-997D-21028BACDA1F}">
      <dgm:prSet/>
      <dgm:spPr/>
      <dgm:t>
        <a:bodyPr/>
        <a:lstStyle/>
        <a:p>
          <a:pPr>
            <a:lnSpc>
              <a:spcPct val="100000"/>
            </a:lnSpc>
          </a:pPr>
          <a:endParaRPr lang="zh-CN" altLang="en-US" sz="2400"/>
        </a:p>
      </dgm:t>
    </dgm:pt>
    <dgm:pt modelId="{04CAF9B3-0B7F-4224-AC3C-DF9095472617}">
      <dgm:prSet phldrT="[文本]" custT="1"/>
      <dgm:spPr/>
      <dgm:t>
        <a:bodyPr/>
        <a:lstStyle/>
        <a:p>
          <a:pPr>
            <a:lnSpc>
              <a:spcPct val="100000"/>
            </a:lnSpc>
          </a:pPr>
          <a:r>
            <a:rPr lang="zh-CN" altLang="en-US" sz="1800"/>
            <a:t>展望：对从通用领域词典获得的解释信息进行过滤</a:t>
          </a:r>
          <a:endParaRPr lang="zh-CN" altLang="en-US" sz="1800" dirty="0"/>
        </a:p>
      </dgm:t>
    </dgm:pt>
    <dgm:pt modelId="{0E0D1EC5-66B1-40D4-8E92-2E51567372B0}" type="parTrans" cxnId="{80653380-880F-4894-9048-1B13AD5B1CB1}">
      <dgm:prSet/>
      <dgm:spPr/>
      <dgm:t>
        <a:bodyPr/>
        <a:lstStyle/>
        <a:p>
          <a:pPr>
            <a:lnSpc>
              <a:spcPct val="100000"/>
            </a:lnSpc>
          </a:pPr>
          <a:endParaRPr lang="zh-CN" altLang="en-US" sz="2400"/>
        </a:p>
      </dgm:t>
    </dgm:pt>
    <dgm:pt modelId="{B2C9BF81-B511-41E5-A63B-7D64D51D4490}" type="sibTrans" cxnId="{80653380-880F-4894-9048-1B13AD5B1CB1}">
      <dgm:prSet/>
      <dgm:spPr/>
      <dgm:t>
        <a:bodyPr/>
        <a:lstStyle/>
        <a:p>
          <a:pPr>
            <a:lnSpc>
              <a:spcPct val="100000"/>
            </a:lnSpc>
          </a:pPr>
          <a:endParaRPr lang="zh-CN" altLang="en-US" sz="2400"/>
        </a:p>
      </dgm:t>
    </dgm:pt>
    <dgm:pt modelId="{EEAE8087-B1D1-4A3C-A189-A0ECDC5EFF76}">
      <dgm:prSet phldrT="[文本]" custT="1"/>
      <dgm:spPr/>
      <dgm:t>
        <a:bodyPr/>
        <a:lstStyle/>
        <a:p>
          <a:pPr>
            <a:lnSpc>
              <a:spcPct val="100000"/>
            </a:lnSpc>
          </a:pPr>
          <a:r>
            <a:rPr lang="en-US" altLang="zh-CN" sz="2800" dirty="0"/>
            <a:t>2</a:t>
          </a:r>
          <a:endParaRPr lang="zh-CN" altLang="en-US" sz="2800" dirty="0"/>
        </a:p>
      </dgm:t>
    </dgm:pt>
    <dgm:pt modelId="{A214C382-70B2-428A-9419-33B7C5A18C58}" type="parTrans" cxnId="{985A69DE-5329-4CC4-BBDD-12E66293F772}">
      <dgm:prSet/>
      <dgm:spPr/>
      <dgm:t>
        <a:bodyPr/>
        <a:lstStyle/>
        <a:p>
          <a:pPr>
            <a:lnSpc>
              <a:spcPct val="100000"/>
            </a:lnSpc>
          </a:pPr>
          <a:endParaRPr lang="zh-CN" altLang="en-US" sz="2400"/>
        </a:p>
      </dgm:t>
    </dgm:pt>
    <dgm:pt modelId="{6A8595A0-DAD1-4551-A347-8FCEDF2B75D7}" type="sibTrans" cxnId="{985A69DE-5329-4CC4-BBDD-12E66293F772}">
      <dgm:prSet/>
      <dgm:spPr/>
      <dgm:t>
        <a:bodyPr/>
        <a:lstStyle/>
        <a:p>
          <a:pPr>
            <a:lnSpc>
              <a:spcPct val="100000"/>
            </a:lnSpc>
          </a:pPr>
          <a:endParaRPr lang="zh-CN" altLang="en-US" sz="2400"/>
        </a:p>
      </dgm:t>
    </dgm:pt>
    <dgm:pt modelId="{EBC91E87-0E1A-4E60-8FF2-5F2E8A0FD70C}">
      <dgm:prSet phldrT="[文本]" custT="1"/>
      <dgm:spPr/>
      <dgm:t>
        <a:bodyPr/>
        <a:lstStyle/>
        <a:p>
          <a:pPr>
            <a:lnSpc>
              <a:spcPct val="100000"/>
            </a:lnSpc>
          </a:pPr>
          <a:r>
            <a:rPr lang="zh-CN" altLang="en-US" sz="1800"/>
            <a:t>总结：将自然连接查询转换为在视图上的单表查询</a:t>
          </a:r>
          <a:endParaRPr lang="zh-CN" altLang="en-US" sz="1800" dirty="0"/>
        </a:p>
      </dgm:t>
    </dgm:pt>
    <dgm:pt modelId="{76A00642-605B-43A4-8131-0019FF452B6C}" type="parTrans" cxnId="{E3E17DC7-E7F7-4FEF-A3D1-47E338F86D36}">
      <dgm:prSet/>
      <dgm:spPr/>
      <dgm:t>
        <a:bodyPr/>
        <a:lstStyle/>
        <a:p>
          <a:pPr>
            <a:lnSpc>
              <a:spcPct val="100000"/>
            </a:lnSpc>
          </a:pPr>
          <a:endParaRPr lang="zh-CN" altLang="en-US" sz="2400"/>
        </a:p>
      </dgm:t>
    </dgm:pt>
    <dgm:pt modelId="{5AAE6D78-8596-4AA8-BFFE-9D0CAFA1EB0C}" type="sibTrans" cxnId="{E3E17DC7-E7F7-4FEF-A3D1-47E338F86D36}">
      <dgm:prSet/>
      <dgm:spPr/>
      <dgm:t>
        <a:bodyPr/>
        <a:lstStyle/>
        <a:p>
          <a:pPr>
            <a:lnSpc>
              <a:spcPct val="100000"/>
            </a:lnSpc>
          </a:pPr>
          <a:endParaRPr lang="zh-CN" altLang="en-US" sz="2400"/>
        </a:p>
      </dgm:t>
    </dgm:pt>
    <dgm:pt modelId="{9C39BD1E-721F-4A67-BFBB-FECF42E70C79}">
      <dgm:prSet phldrT="[文本]" custT="1"/>
      <dgm:spPr/>
      <dgm:t>
        <a:bodyPr/>
        <a:lstStyle/>
        <a:p>
          <a:pPr>
            <a:lnSpc>
              <a:spcPct val="100000"/>
            </a:lnSpc>
          </a:pPr>
          <a:r>
            <a:rPr lang="zh-CN" altLang="en-US" sz="1800"/>
            <a:t>展望：由数据库设计者创建常用视图</a:t>
          </a:r>
          <a:endParaRPr lang="zh-CN" altLang="en-US" sz="1800" dirty="0"/>
        </a:p>
      </dgm:t>
    </dgm:pt>
    <dgm:pt modelId="{9EE7594C-20FD-452C-A5FD-526A32E9FA02}" type="parTrans" cxnId="{8C725156-54EC-4207-B0D1-6C325784A5BB}">
      <dgm:prSet/>
      <dgm:spPr/>
      <dgm:t>
        <a:bodyPr/>
        <a:lstStyle/>
        <a:p>
          <a:pPr>
            <a:lnSpc>
              <a:spcPct val="100000"/>
            </a:lnSpc>
          </a:pPr>
          <a:endParaRPr lang="zh-CN" altLang="en-US" sz="2400"/>
        </a:p>
      </dgm:t>
    </dgm:pt>
    <dgm:pt modelId="{0D09AED4-BFAF-493F-964A-5851E0259795}" type="sibTrans" cxnId="{8C725156-54EC-4207-B0D1-6C325784A5BB}">
      <dgm:prSet/>
      <dgm:spPr/>
      <dgm:t>
        <a:bodyPr/>
        <a:lstStyle/>
        <a:p>
          <a:pPr>
            <a:lnSpc>
              <a:spcPct val="100000"/>
            </a:lnSpc>
          </a:pPr>
          <a:endParaRPr lang="zh-CN" altLang="en-US" sz="2400"/>
        </a:p>
      </dgm:t>
    </dgm:pt>
    <dgm:pt modelId="{6F54301A-F3B1-4C57-83C4-C3E6B20B85F7}" type="pres">
      <dgm:prSet presAssocID="{8E052BD5-45AA-41F3-B875-B1A33CD9D2FB}" presName="linearFlow" presStyleCnt="0">
        <dgm:presLayoutVars>
          <dgm:dir/>
          <dgm:animLvl val="lvl"/>
          <dgm:resizeHandles val="exact"/>
        </dgm:presLayoutVars>
      </dgm:prSet>
      <dgm:spPr/>
    </dgm:pt>
    <dgm:pt modelId="{FD6F8AAB-2EEA-425D-9AB0-A90BE8055DB2}" type="pres">
      <dgm:prSet presAssocID="{82937E21-C6C2-47F4-8055-B8B2BD65283B}" presName="composite" presStyleCnt="0"/>
      <dgm:spPr/>
    </dgm:pt>
    <dgm:pt modelId="{0B346C45-116E-49A6-8C77-89FD22C94E58}" type="pres">
      <dgm:prSet presAssocID="{82937E21-C6C2-47F4-8055-B8B2BD65283B}" presName="parentText" presStyleLbl="alignNode1" presStyleIdx="0" presStyleCnt="2">
        <dgm:presLayoutVars>
          <dgm:chMax val="1"/>
          <dgm:bulletEnabled val="1"/>
        </dgm:presLayoutVars>
      </dgm:prSet>
      <dgm:spPr/>
    </dgm:pt>
    <dgm:pt modelId="{B4EC2262-1BFE-43AE-934F-3ED314B05771}" type="pres">
      <dgm:prSet presAssocID="{82937E21-C6C2-47F4-8055-B8B2BD65283B}" presName="descendantText" presStyleLbl="alignAcc1" presStyleIdx="0" presStyleCnt="2" custLinFactNeighborX="0" custLinFactNeighborY="-4459">
        <dgm:presLayoutVars>
          <dgm:bulletEnabled val="1"/>
        </dgm:presLayoutVars>
      </dgm:prSet>
      <dgm:spPr/>
    </dgm:pt>
    <dgm:pt modelId="{9170CE88-BD49-4E76-93CC-4A176D88D229}" type="pres">
      <dgm:prSet presAssocID="{67A6DE67-537A-4E74-8AF3-0150498DC21E}" presName="sp" presStyleCnt="0"/>
      <dgm:spPr/>
    </dgm:pt>
    <dgm:pt modelId="{8586EDE7-43E6-4267-AB94-33B6D0793D2D}" type="pres">
      <dgm:prSet presAssocID="{EEAE8087-B1D1-4A3C-A189-A0ECDC5EFF76}" presName="composite" presStyleCnt="0"/>
      <dgm:spPr/>
    </dgm:pt>
    <dgm:pt modelId="{93307FA1-18D2-40D1-98C0-D5000C2795CE}" type="pres">
      <dgm:prSet presAssocID="{EEAE8087-B1D1-4A3C-A189-A0ECDC5EFF76}" presName="parentText" presStyleLbl="alignNode1" presStyleIdx="1" presStyleCnt="2">
        <dgm:presLayoutVars>
          <dgm:chMax val="1"/>
          <dgm:bulletEnabled val="1"/>
        </dgm:presLayoutVars>
      </dgm:prSet>
      <dgm:spPr/>
    </dgm:pt>
    <dgm:pt modelId="{ADCEC8A9-F4C2-46A7-9A91-54036745DFD0}" type="pres">
      <dgm:prSet presAssocID="{EEAE8087-B1D1-4A3C-A189-A0ECDC5EFF76}" presName="descendantText" presStyleLbl="alignAcc1" presStyleIdx="1" presStyleCnt="2">
        <dgm:presLayoutVars>
          <dgm:bulletEnabled val="1"/>
        </dgm:presLayoutVars>
      </dgm:prSet>
      <dgm:spPr/>
    </dgm:pt>
  </dgm:ptLst>
  <dgm:cxnLst>
    <dgm:cxn modelId="{EC2BD701-1428-4868-985C-95973A8892D8}" type="presOf" srcId="{04CAF9B3-0B7F-4224-AC3C-DF9095472617}" destId="{B4EC2262-1BFE-43AE-934F-3ED314B05771}" srcOrd="0" destOrd="1" presId="urn:microsoft.com/office/officeart/2005/8/layout/chevron2"/>
    <dgm:cxn modelId="{BB96660B-AEFE-4240-8275-90D8A55F3923}" type="presOf" srcId="{EEAE8087-B1D1-4A3C-A189-A0ECDC5EFF76}" destId="{93307FA1-18D2-40D1-98C0-D5000C2795CE}" srcOrd="0" destOrd="0" presId="urn:microsoft.com/office/officeart/2005/8/layout/chevron2"/>
    <dgm:cxn modelId="{1C4B6A15-4859-4C0B-9769-089BAF1ADAE6}" srcId="{8E052BD5-45AA-41F3-B875-B1A33CD9D2FB}" destId="{82937E21-C6C2-47F4-8055-B8B2BD65283B}" srcOrd="0" destOrd="0" parTransId="{81A194C2-0AF6-47BC-A61B-EAB0C93120D6}" sibTransId="{67A6DE67-537A-4E74-8AF3-0150498DC21E}"/>
    <dgm:cxn modelId="{5288CE2E-180D-4F4D-97C0-6943D40BEF9E}" type="presOf" srcId="{82937E21-C6C2-47F4-8055-B8B2BD65283B}" destId="{0B346C45-116E-49A6-8C77-89FD22C94E58}" srcOrd="0" destOrd="0" presId="urn:microsoft.com/office/officeart/2005/8/layout/chevron2"/>
    <dgm:cxn modelId="{A8837830-EC68-49D4-81CC-EFFE3EEA718B}" type="presOf" srcId="{9C39BD1E-721F-4A67-BFBB-FECF42E70C79}" destId="{ADCEC8A9-F4C2-46A7-9A91-54036745DFD0}" srcOrd="0" destOrd="1" presId="urn:microsoft.com/office/officeart/2005/8/layout/chevron2"/>
    <dgm:cxn modelId="{2361E535-F0B3-4493-B0AB-EFAA829B5194}" type="presOf" srcId="{EBC91E87-0E1A-4E60-8FF2-5F2E8A0FD70C}" destId="{ADCEC8A9-F4C2-46A7-9A91-54036745DFD0}" srcOrd="0" destOrd="0" presId="urn:microsoft.com/office/officeart/2005/8/layout/chevron2"/>
    <dgm:cxn modelId="{8C725156-54EC-4207-B0D1-6C325784A5BB}" srcId="{EEAE8087-B1D1-4A3C-A189-A0ECDC5EFF76}" destId="{9C39BD1E-721F-4A67-BFBB-FECF42E70C79}" srcOrd="1" destOrd="0" parTransId="{9EE7594C-20FD-452C-A5FD-526A32E9FA02}" sibTransId="{0D09AED4-BFAF-493F-964A-5851E0259795}"/>
    <dgm:cxn modelId="{9EEDC47E-2923-40F7-BB47-4A290F40D14D}" type="presOf" srcId="{714B6CB4-9750-46C6-B80E-5199E730651B}" destId="{B4EC2262-1BFE-43AE-934F-3ED314B05771}" srcOrd="0" destOrd="0" presId="urn:microsoft.com/office/officeart/2005/8/layout/chevron2"/>
    <dgm:cxn modelId="{80653380-880F-4894-9048-1B13AD5B1CB1}" srcId="{82937E21-C6C2-47F4-8055-B8B2BD65283B}" destId="{04CAF9B3-0B7F-4224-AC3C-DF9095472617}" srcOrd="1" destOrd="0" parTransId="{0E0D1EC5-66B1-40D4-8E92-2E51567372B0}" sibTransId="{B2C9BF81-B511-41E5-A63B-7D64D51D4490}"/>
    <dgm:cxn modelId="{8BF0CBBD-4F93-44DB-A7ED-CAF21CD2CC60}" type="presOf" srcId="{8E052BD5-45AA-41F3-B875-B1A33CD9D2FB}" destId="{6F54301A-F3B1-4C57-83C4-C3E6B20B85F7}" srcOrd="0" destOrd="0" presId="urn:microsoft.com/office/officeart/2005/8/layout/chevron2"/>
    <dgm:cxn modelId="{E3E17DC7-E7F7-4FEF-A3D1-47E338F86D36}" srcId="{EEAE8087-B1D1-4A3C-A189-A0ECDC5EFF76}" destId="{EBC91E87-0E1A-4E60-8FF2-5F2E8A0FD70C}" srcOrd="0" destOrd="0" parTransId="{76A00642-605B-43A4-8131-0019FF452B6C}" sibTransId="{5AAE6D78-8596-4AA8-BFFE-9D0CAFA1EB0C}"/>
    <dgm:cxn modelId="{985A69DE-5329-4CC4-BBDD-12E66293F772}" srcId="{8E052BD5-45AA-41F3-B875-B1A33CD9D2FB}" destId="{EEAE8087-B1D1-4A3C-A189-A0ECDC5EFF76}" srcOrd="1" destOrd="0" parTransId="{A214C382-70B2-428A-9419-33B7C5A18C58}" sibTransId="{6A8595A0-DAD1-4551-A347-8FCEDF2B75D7}"/>
    <dgm:cxn modelId="{DA759AFC-0A5D-4F44-997D-21028BACDA1F}" srcId="{82937E21-C6C2-47F4-8055-B8B2BD65283B}" destId="{714B6CB4-9750-46C6-B80E-5199E730651B}" srcOrd="0" destOrd="0" parTransId="{0291E426-9C0B-4844-A273-47D37C088718}" sibTransId="{3A11A771-0108-444D-9DDF-F84941F72DBD}"/>
    <dgm:cxn modelId="{29018E9F-8016-40E0-91DC-31C86CB79FBD}" type="presParOf" srcId="{6F54301A-F3B1-4C57-83C4-C3E6B20B85F7}" destId="{FD6F8AAB-2EEA-425D-9AB0-A90BE8055DB2}" srcOrd="0" destOrd="0" presId="urn:microsoft.com/office/officeart/2005/8/layout/chevron2"/>
    <dgm:cxn modelId="{4F21DC8A-F331-4AEB-93DE-49A34ABB9A33}" type="presParOf" srcId="{FD6F8AAB-2EEA-425D-9AB0-A90BE8055DB2}" destId="{0B346C45-116E-49A6-8C77-89FD22C94E58}" srcOrd="0" destOrd="0" presId="urn:microsoft.com/office/officeart/2005/8/layout/chevron2"/>
    <dgm:cxn modelId="{D95710C0-7DD0-4945-B6C4-D07F912E4210}" type="presParOf" srcId="{FD6F8AAB-2EEA-425D-9AB0-A90BE8055DB2}" destId="{B4EC2262-1BFE-43AE-934F-3ED314B05771}" srcOrd="1" destOrd="0" presId="urn:microsoft.com/office/officeart/2005/8/layout/chevron2"/>
    <dgm:cxn modelId="{26DE95BF-C913-4E22-81BB-C16AD4C58847}" type="presParOf" srcId="{6F54301A-F3B1-4C57-83C4-C3E6B20B85F7}" destId="{9170CE88-BD49-4E76-93CC-4A176D88D229}" srcOrd="1" destOrd="0" presId="urn:microsoft.com/office/officeart/2005/8/layout/chevron2"/>
    <dgm:cxn modelId="{45DE7A94-7B76-4C5A-B820-84769DB44173}" type="presParOf" srcId="{6F54301A-F3B1-4C57-83C4-C3E6B20B85F7}" destId="{8586EDE7-43E6-4267-AB94-33B6D0793D2D}" srcOrd="2" destOrd="0" presId="urn:microsoft.com/office/officeart/2005/8/layout/chevron2"/>
    <dgm:cxn modelId="{42983B5D-DEAE-4FA1-A594-3D4CA5242845}" type="presParOf" srcId="{8586EDE7-43E6-4267-AB94-33B6D0793D2D}" destId="{93307FA1-18D2-40D1-98C0-D5000C2795CE}" srcOrd="0" destOrd="0" presId="urn:microsoft.com/office/officeart/2005/8/layout/chevron2"/>
    <dgm:cxn modelId="{A9C99B3D-8B55-45F1-B11D-E3968855777A}" type="presParOf" srcId="{8586EDE7-43E6-4267-AB94-33B6D0793D2D}" destId="{ADCEC8A9-F4C2-46A7-9A91-54036745DFD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1AF91-1B23-4252-990C-8BB8A026747E}">
      <dsp:nvSpPr>
        <dsp:cNvPr id="0" name=""/>
        <dsp:cNvSpPr/>
      </dsp:nvSpPr>
      <dsp:spPr>
        <a:xfrm>
          <a:off x="0" y="1824"/>
          <a:ext cx="5992777"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21B96DC-3321-4A38-9D59-EDC7510FE7C1}">
      <dsp:nvSpPr>
        <dsp:cNvPr id="0" name=""/>
        <dsp:cNvSpPr/>
      </dsp:nvSpPr>
      <dsp:spPr>
        <a:xfrm>
          <a:off x="0" y="1824"/>
          <a:ext cx="5992777" cy="62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kern="1200" dirty="0"/>
            <a:t>1. </a:t>
          </a:r>
          <a:r>
            <a:rPr lang="zh-CN" altLang="en-US" sz="2000" kern="1200" dirty="0"/>
            <a:t>引言</a:t>
          </a:r>
        </a:p>
      </dsp:txBody>
      <dsp:txXfrm>
        <a:off x="0" y="1824"/>
        <a:ext cx="5992777" cy="622211"/>
      </dsp:txXfrm>
    </dsp:sp>
    <dsp:sp modelId="{876C5017-4722-4A79-B528-D7A6DCB6B5DB}">
      <dsp:nvSpPr>
        <dsp:cNvPr id="0" name=""/>
        <dsp:cNvSpPr/>
      </dsp:nvSpPr>
      <dsp:spPr>
        <a:xfrm>
          <a:off x="0" y="624036"/>
          <a:ext cx="5992777"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2A4A2DA-3016-46AB-B354-EB201127EA17}">
      <dsp:nvSpPr>
        <dsp:cNvPr id="0" name=""/>
        <dsp:cNvSpPr/>
      </dsp:nvSpPr>
      <dsp:spPr>
        <a:xfrm>
          <a:off x="0" y="624036"/>
          <a:ext cx="5992777" cy="62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kern="1200" dirty="0"/>
            <a:t>2. </a:t>
          </a:r>
          <a:r>
            <a:rPr lang="zh-CN" altLang="en-US" sz="2000" kern="1200" dirty="0"/>
            <a:t>相关工作</a:t>
          </a:r>
        </a:p>
      </dsp:txBody>
      <dsp:txXfrm>
        <a:off x="0" y="624036"/>
        <a:ext cx="5992777" cy="622211"/>
      </dsp:txXfrm>
    </dsp:sp>
    <dsp:sp modelId="{A3CC7341-E434-4584-A8AC-BF4B48C237AD}">
      <dsp:nvSpPr>
        <dsp:cNvPr id="0" name=""/>
        <dsp:cNvSpPr/>
      </dsp:nvSpPr>
      <dsp:spPr>
        <a:xfrm>
          <a:off x="0" y="1246248"/>
          <a:ext cx="5992777"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E54BFA3-14F0-4657-89C0-33CA31CF8DF5}">
      <dsp:nvSpPr>
        <dsp:cNvPr id="0" name=""/>
        <dsp:cNvSpPr/>
      </dsp:nvSpPr>
      <dsp:spPr>
        <a:xfrm>
          <a:off x="0" y="1246248"/>
          <a:ext cx="5992777" cy="62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kern="1200" dirty="0"/>
            <a:t>3</a:t>
          </a:r>
          <a:r>
            <a:rPr lang="en-US" altLang="zh-CN" sz="2000" kern="1200"/>
            <a:t>. </a:t>
          </a:r>
          <a:r>
            <a:rPr lang="zh-CN" sz="2000" kern="1200"/>
            <a:t>一种利用词典扩展数据库模式信息的</a:t>
          </a:r>
          <a:r>
            <a:rPr lang="en-US" sz="2000" kern="1200"/>
            <a:t>Text2SQL</a:t>
          </a:r>
          <a:r>
            <a:rPr lang="zh-CN" sz="2000" kern="1200"/>
            <a:t>方法</a:t>
          </a:r>
          <a:endParaRPr lang="zh-CN" altLang="en-US" sz="2000" kern="1200" dirty="0"/>
        </a:p>
      </dsp:txBody>
      <dsp:txXfrm>
        <a:off x="0" y="1246248"/>
        <a:ext cx="5992777" cy="622211"/>
      </dsp:txXfrm>
    </dsp:sp>
    <dsp:sp modelId="{5854C605-E7E9-40BC-974F-524F8DA6D500}">
      <dsp:nvSpPr>
        <dsp:cNvPr id="0" name=""/>
        <dsp:cNvSpPr/>
      </dsp:nvSpPr>
      <dsp:spPr>
        <a:xfrm>
          <a:off x="0" y="1868460"/>
          <a:ext cx="5992777"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EA5DB42-8AB6-4531-A425-D68758B5F144}">
      <dsp:nvSpPr>
        <dsp:cNvPr id="0" name=""/>
        <dsp:cNvSpPr/>
      </dsp:nvSpPr>
      <dsp:spPr>
        <a:xfrm>
          <a:off x="0" y="1868460"/>
          <a:ext cx="5992777" cy="62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kern="1200" dirty="0"/>
            <a:t>4</a:t>
          </a:r>
          <a:r>
            <a:rPr lang="en-US" altLang="zh-CN" sz="2000" kern="1200"/>
            <a:t>. </a:t>
          </a:r>
          <a:r>
            <a:rPr lang="zh-CN" sz="2000" kern="1200"/>
            <a:t>基于视图的</a:t>
          </a:r>
          <a:r>
            <a:rPr lang="en-US" sz="2000" kern="1200"/>
            <a:t>Text2SQL</a:t>
          </a:r>
          <a:r>
            <a:rPr lang="zh-CN" sz="2000" kern="1200"/>
            <a:t>方法</a:t>
          </a:r>
          <a:endParaRPr lang="zh-CN" altLang="en-US" sz="2000" kern="1200" dirty="0"/>
        </a:p>
      </dsp:txBody>
      <dsp:txXfrm>
        <a:off x="0" y="1868460"/>
        <a:ext cx="5992777" cy="622211"/>
      </dsp:txXfrm>
    </dsp:sp>
    <dsp:sp modelId="{A22D6344-E1CB-4F0A-8D1F-B74E4584476B}">
      <dsp:nvSpPr>
        <dsp:cNvPr id="0" name=""/>
        <dsp:cNvSpPr/>
      </dsp:nvSpPr>
      <dsp:spPr>
        <a:xfrm>
          <a:off x="0" y="2490672"/>
          <a:ext cx="5992777"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87319C1-0E6B-46B8-B9F5-86E4B4C22444}">
      <dsp:nvSpPr>
        <dsp:cNvPr id="0" name=""/>
        <dsp:cNvSpPr/>
      </dsp:nvSpPr>
      <dsp:spPr>
        <a:xfrm>
          <a:off x="0" y="2490672"/>
          <a:ext cx="5992777" cy="62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kern="1200" dirty="0"/>
            <a:t>5</a:t>
          </a:r>
          <a:r>
            <a:rPr lang="en-US" altLang="zh-CN" sz="2000" kern="1200"/>
            <a:t>. </a:t>
          </a:r>
          <a:r>
            <a:rPr lang="zh-CN" altLang="en-US" sz="2000" kern="1200"/>
            <a:t>总结与展望</a:t>
          </a:r>
          <a:endParaRPr lang="zh-CN" altLang="en-US" sz="2000" kern="1200" dirty="0"/>
        </a:p>
      </dsp:txBody>
      <dsp:txXfrm>
        <a:off x="0" y="2490672"/>
        <a:ext cx="5992777" cy="622211"/>
      </dsp:txXfrm>
    </dsp:sp>
    <dsp:sp modelId="{D949414D-9399-4751-9219-5BEB106BEF80}">
      <dsp:nvSpPr>
        <dsp:cNvPr id="0" name=""/>
        <dsp:cNvSpPr/>
      </dsp:nvSpPr>
      <dsp:spPr>
        <a:xfrm>
          <a:off x="0" y="3112884"/>
          <a:ext cx="5992777"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58FCC58-817A-47BF-9459-7F5FDFE21A99}">
      <dsp:nvSpPr>
        <dsp:cNvPr id="0" name=""/>
        <dsp:cNvSpPr/>
      </dsp:nvSpPr>
      <dsp:spPr>
        <a:xfrm>
          <a:off x="0" y="3112884"/>
          <a:ext cx="5992777" cy="62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zh-CN" altLang="en-US" sz="2000" kern="1200" dirty="0"/>
        </a:p>
      </dsp:txBody>
      <dsp:txXfrm>
        <a:off x="0" y="3112884"/>
        <a:ext cx="5992777" cy="6222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C0729-B4B1-4DED-9192-102EAE43BAB9}">
      <dsp:nvSpPr>
        <dsp:cNvPr id="0" name=""/>
        <dsp:cNvSpPr/>
      </dsp:nvSpPr>
      <dsp:spPr>
        <a:xfrm>
          <a:off x="7435" y="0"/>
          <a:ext cx="4444804" cy="51025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b="1" kern="1200"/>
            <a:t>程序员：理解数据库建模的领域知识</a:t>
          </a:r>
          <a:endParaRPr lang="zh-CN" altLang="en-US" sz="1600" b="1" kern="1200" dirty="0"/>
        </a:p>
      </dsp:txBody>
      <dsp:txXfrm>
        <a:off x="262564" y="0"/>
        <a:ext cx="3934547" cy="510257"/>
      </dsp:txXfrm>
    </dsp:sp>
    <dsp:sp modelId="{013A21F3-60A5-4E12-BC42-8ACB0CFF53F5}">
      <dsp:nvSpPr>
        <dsp:cNvPr id="0" name=""/>
        <dsp:cNvSpPr/>
      </dsp:nvSpPr>
      <dsp:spPr>
        <a:xfrm>
          <a:off x="4007759" y="0"/>
          <a:ext cx="4444804" cy="51025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b="1" kern="1200"/>
            <a:t>模型：利用结构化的元数据学习领域知识</a:t>
          </a:r>
          <a:endParaRPr lang="zh-CN" altLang="en-US" sz="1600" b="1" kern="1200" dirty="0"/>
        </a:p>
      </dsp:txBody>
      <dsp:txXfrm>
        <a:off x="4262888" y="0"/>
        <a:ext cx="3934547" cy="510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46C45-116E-49A6-8C77-89FD22C94E58}">
      <dsp:nvSpPr>
        <dsp:cNvPr id="0" name=""/>
        <dsp:cNvSpPr/>
      </dsp:nvSpPr>
      <dsp:spPr>
        <a:xfrm rot="5400000">
          <a:off x="-280968" y="281010"/>
          <a:ext cx="1873125" cy="13111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100000"/>
            </a:lnSpc>
            <a:spcBef>
              <a:spcPct val="0"/>
            </a:spcBef>
            <a:spcAft>
              <a:spcPct val="35000"/>
            </a:spcAft>
            <a:buNone/>
          </a:pPr>
          <a:r>
            <a:rPr lang="en-US" altLang="zh-CN" sz="2800" kern="1200" dirty="0"/>
            <a:t>1</a:t>
          </a:r>
          <a:endParaRPr lang="zh-CN" altLang="en-US" sz="2800" kern="1200" dirty="0"/>
        </a:p>
      </dsp:txBody>
      <dsp:txXfrm rot="-5400000">
        <a:off x="2" y="655635"/>
        <a:ext cx="1311187" cy="561938"/>
      </dsp:txXfrm>
    </dsp:sp>
    <dsp:sp modelId="{B4EC2262-1BFE-43AE-934F-3ED314B05771}">
      <dsp:nvSpPr>
        <dsp:cNvPr id="0" name=""/>
        <dsp:cNvSpPr/>
      </dsp:nvSpPr>
      <dsp:spPr>
        <a:xfrm rot="5400000">
          <a:off x="3626859" y="-2315671"/>
          <a:ext cx="1217531" cy="584887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100000"/>
            </a:lnSpc>
            <a:spcBef>
              <a:spcPct val="0"/>
            </a:spcBef>
            <a:spcAft>
              <a:spcPct val="15000"/>
            </a:spcAft>
            <a:buChar char="•"/>
          </a:pPr>
          <a:r>
            <a:rPr lang="zh-CN" altLang="en-US" sz="1800" kern="1200"/>
            <a:t>总结：利用解释信息帮助模型提高同义词替换鲁棒性</a:t>
          </a:r>
          <a:endParaRPr lang="zh-CN" altLang="en-US" sz="1800" kern="1200" dirty="0"/>
        </a:p>
        <a:p>
          <a:pPr marL="171450" lvl="1" indent="-171450" algn="l" defTabSz="800100">
            <a:lnSpc>
              <a:spcPct val="100000"/>
            </a:lnSpc>
            <a:spcBef>
              <a:spcPct val="0"/>
            </a:spcBef>
            <a:spcAft>
              <a:spcPct val="15000"/>
            </a:spcAft>
            <a:buChar char="•"/>
          </a:pPr>
          <a:r>
            <a:rPr lang="zh-CN" altLang="en-US" sz="1800" kern="1200"/>
            <a:t>展望：对从通用领域词典获得的解释信息进行过滤</a:t>
          </a:r>
          <a:endParaRPr lang="zh-CN" altLang="en-US" sz="1800" kern="1200" dirty="0"/>
        </a:p>
      </dsp:txBody>
      <dsp:txXfrm rot="-5400000">
        <a:off x="1311188" y="59435"/>
        <a:ext cx="5789439" cy="1098661"/>
      </dsp:txXfrm>
    </dsp:sp>
    <dsp:sp modelId="{93307FA1-18D2-40D1-98C0-D5000C2795CE}">
      <dsp:nvSpPr>
        <dsp:cNvPr id="0" name=""/>
        <dsp:cNvSpPr/>
      </dsp:nvSpPr>
      <dsp:spPr>
        <a:xfrm rot="5400000">
          <a:off x="-280968" y="1863801"/>
          <a:ext cx="1873125" cy="13111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100000"/>
            </a:lnSpc>
            <a:spcBef>
              <a:spcPct val="0"/>
            </a:spcBef>
            <a:spcAft>
              <a:spcPct val="35000"/>
            </a:spcAft>
            <a:buNone/>
          </a:pPr>
          <a:r>
            <a:rPr lang="en-US" altLang="zh-CN" sz="2800" kern="1200" dirty="0"/>
            <a:t>2</a:t>
          </a:r>
          <a:endParaRPr lang="zh-CN" altLang="en-US" sz="2800" kern="1200" dirty="0"/>
        </a:p>
      </dsp:txBody>
      <dsp:txXfrm rot="-5400000">
        <a:off x="2" y="2238426"/>
        <a:ext cx="1311187" cy="561938"/>
      </dsp:txXfrm>
    </dsp:sp>
    <dsp:sp modelId="{ADCEC8A9-F4C2-46A7-9A91-54036745DFD0}">
      <dsp:nvSpPr>
        <dsp:cNvPr id="0" name=""/>
        <dsp:cNvSpPr/>
      </dsp:nvSpPr>
      <dsp:spPr>
        <a:xfrm rot="5400000">
          <a:off x="3626859" y="-732838"/>
          <a:ext cx="1217531" cy="584887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100000"/>
            </a:lnSpc>
            <a:spcBef>
              <a:spcPct val="0"/>
            </a:spcBef>
            <a:spcAft>
              <a:spcPct val="15000"/>
            </a:spcAft>
            <a:buChar char="•"/>
          </a:pPr>
          <a:r>
            <a:rPr lang="zh-CN" altLang="en-US" sz="1800" kern="1200"/>
            <a:t>总结：将自然连接查询转换为在视图上的单表查询</a:t>
          </a:r>
          <a:endParaRPr lang="zh-CN" altLang="en-US" sz="1800" kern="1200" dirty="0"/>
        </a:p>
        <a:p>
          <a:pPr marL="171450" lvl="1" indent="-171450" algn="l" defTabSz="800100">
            <a:lnSpc>
              <a:spcPct val="100000"/>
            </a:lnSpc>
            <a:spcBef>
              <a:spcPct val="0"/>
            </a:spcBef>
            <a:spcAft>
              <a:spcPct val="15000"/>
            </a:spcAft>
            <a:buChar char="•"/>
          </a:pPr>
          <a:r>
            <a:rPr lang="zh-CN" altLang="en-US" sz="1800" kern="1200"/>
            <a:t>展望：由数据库设计者创建常用视图</a:t>
          </a:r>
          <a:endParaRPr lang="zh-CN" altLang="en-US" sz="1800" kern="1200" dirty="0"/>
        </a:p>
      </dsp:txBody>
      <dsp:txXfrm rot="-5400000">
        <a:off x="1311188" y="1642268"/>
        <a:ext cx="5789439" cy="10986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35AA57-C306-4F1A-8AAC-8B4CA625C3E5}" type="datetimeFigureOut">
              <a:rPr lang="zh-CN" altLang="en-US" smtClean="0"/>
              <a:t>2023/11/19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769905-CD73-4B5E-AA47-7C501D6A2F7C}"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13533-CA9C-4616-AB97-7E198DB79BF9}" type="datetimeFigureOut">
              <a:rPr lang="zh-CN" altLang="en-US" smtClean="0"/>
              <a:t>2023/11/19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847B17-AD01-4D47-BDF4-A13317929404}"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我们会利用</a:t>
            </a:r>
            <a:r>
              <a:rPr lang="zh-CN" altLang="en-US" sz="1200" b="1"/>
              <a:t>词典中的字段语义解释，丰富数据库建模的领域知识</a:t>
            </a:r>
            <a:endParaRPr lang="en-US" altLang="zh-CN" sz="1200" b="1"/>
          </a:p>
          <a:p>
            <a:r>
              <a:rPr lang="zh-CN" altLang="en-US" sz="1200" b="1"/>
              <a:t>输入主要包括</a:t>
            </a:r>
            <a:endParaRPr lang="zh-CN" altLang="en-US" dirty="0"/>
          </a:p>
        </p:txBody>
      </p:sp>
      <p:sp>
        <p:nvSpPr>
          <p:cNvPr id="4" name="灯片编号占位符 3"/>
          <p:cNvSpPr>
            <a:spLocks noGrp="1"/>
          </p:cNvSpPr>
          <p:nvPr>
            <p:ph type="sldNum" sz="quarter" idx="5"/>
          </p:nvPr>
        </p:nvSpPr>
        <p:spPr/>
        <p:txBody>
          <a:bodyPr/>
          <a:lstStyle/>
          <a:p>
            <a:fld id="{AE847B17-AD01-4D47-BDF4-A13317929404}" type="slidenum">
              <a:rPr lang="zh-CN" altLang="en-US" smtClean="0"/>
              <a:t>11</a:t>
            </a:fld>
            <a:endParaRPr lang="zh-CN" altLang="en-US"/>
          </a:p>
        </p:txBody>
      </p:sp>
    </p:spTree>
    <p:extLst>
      <p:ext uri="{BB962C8B-B14F-4D97-AF65-F5344CB8AC3E}">
        <p14:creationId xmlns:p14="http://schemas.microsoft.com/office/powerpoint/2010/main" val="181957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然后首先介绍以下本文使用的解释信息是如何扩展的</a:t>
            </a:r>
            <a:endParaRPr lang="en-US" altLang="zh-CN"/>
          </a:p>
          <a:p>
            <a:endParaRPr lang="en-US" altLang="zh-CN"/>
          </a:p>
          <a:p>
            <a:r>
              <a:rPr lang="zh-CN" altLang="en-US"/>
              <a:t>比如我们查询</a:t>
            </a:r>
            <a:r>
              <a:rPr lang="en-US" altLang="zh-CN" sz="1200" kern="100">
                <a:effectLst/>
                <a:latin typeface="Times New Roman" panose="02020603050405020304" pitchFamily="18" charset="0"/>
                <a:ea typeface="宋体" panose="02010600030101010101" pitchFamily="2" charset="-122"/>
              </a:rPr>
              <a:t>book club id</a:t>
            </a:r>
            <a:r>
              <a:rPr lang="zh-CN" altLang="en-US" sz="1200" kern="100">
                <a:effectLst/>
                <a:latin typeface="Times New Roman" panose="02020603050405020304" pitchFamily="18" charset="0"/>
                <a:ea typeface="宋体" panose="02010600030101010101" pitchFamily="2" charset="-122"/>
              </a:rPr>
              <a:t>，第一个序列就获得了返回值，然后序列中所有</a:t>
            </a:r>
            <a:r>
              <a:rPr lang="en-US" altLang="zh-CN" sz="1200" kern="100">
                <a:effectLst/>
                <a:latin typeface="Times New Roman" panose="02020603050405020304" pitchFamily="18" charset="0"/>
                <a:ea typeface="宋体" panose="02010600030101010101" pitchFamily="2" charset="-122"/>
              </a:rPr>
              <a:t>gram</a:t>
            </a:r>
            <a:r>
              <a:rPr lang="zh-CN" altLang="en-US" sz="1200" kern="100">
                <a:effectLst/>
                <a:latin typeface="Times New Roman" panose="02020603050405020304" pitchFamily="18" charset="0"/>
                <a:ea typeface="宋体" panose="02010600030101010101" pitchFamily="2" charset="-122"/>
              </a:rPr>
              <a:t>都和第一个</a:t>
            </a:r>
            <a:r>
              <a:rPr lang="en-US" altLang="zh-CN" sz="1200" kern="100">
                <a:effectLst/>
                <a:latin typeface="Times New Roman" panose="02020603050405020304" pitchFamily="18" charset="0"/>
                <a:ea typeface="宋体" panose="02010600030101010101" pitchFamily="2" charset="-122"/>
              </a:rPr>
              <a:t>gram</a:t>
            </a:r>
            <a:r>
              <a:rPr lang="zh-CN" altLang="en-US" sz="1200" kern="100">
                <a:effectLst/>
                <a:latin typeface="Times New Roman" panose="02020603050405020304" pitchFamily="18" charset="0"/>
                <a:ea typeface="宋体" panose="02010600030101010101" pitchFamily="2" charset="-122"/>
              </a:rPr>
              <a:t>存在重合部分，那查询到此结束，直接使用</a:t>
            </a:r>
            <a:r>
              <a:rPr lang="en-US" altLang="zh-CN" sz="1200" kern="100">
                <a:effectLst/>
                <a:latin typeface="Times New Roman" panose="02020603050405020304" pitchFamily="18" charset="0"/>
                <a:ea typeface="宋体" panose="02010600030101010101" pitchFamily="2" charset="-122"/>
              </a:rPr>
              <a:t>book club id</a:t>
            </a:r>
            <a:r>
              <a:rPr lang="zh-CN" altLang="en-US" sz="1200" kern="100">
                <a:effectLst/>
                <a:latin typeface="Times New Roman" panose="02020603050405020304" pitchFamily="18" charset="0"/>
                <a:ea typeface="宋体" panose="02010600030101010101" pitchFamily="2" charset="-122"/>
              </a:rPr>
              <a:t>的解释作为列名的解释信息</a:t>
            </a:r>
            <a:endParaRPr lang="zh-CN" altLang="en-US" dirty="0"/>
          </a:p>
        </p:txBody>
      </p:sp>
      <p:sp>
        <p:nvSpPr>
          <p:cNvPr id="4" name="灯片编号占位符 3"/>
          <p:cNvSpPr>
            <a:spLocks noGrp="1"/>
          </p:cNvSpPr>
          <p:nvPr>
            <p:ph type="sldNum" sz="quarter" idx="5"/>
          </p:nvPr>
        </p:nvSpPr>
        <p:spPr/>
        <p:txBody>
          <a:bodyPr/>
          <a:lstStyle/>
          <a:p>
            <a:fld id="{AE847B17-AD01-4D47-BDF4-A13317929404}" type="slidenum">
              <a:rPr lang="zh-CN" altLang="en-US" smtClean="0"/>
              <a:t>12</a:t>
            </a:fld>
            <a:endParaRPr lang="zh-CN" altLang="en-US"/>
          </a:p>
        </p:txBody>
      </p:sp>
    </p:spTree>
    <p:extLst>
      <p:ext uri="{BB962C8B-B14F-4D97-AF65-F5344CB8AC3E}">
        <p14:creationId xmlns:p14="http://schemas.microsoft.com/office/powerpoint/2010/main" val="2644541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a:solidFill>
                  <a:schemeClr val="tx1"/>
                </a:solidFill>
              </a:rPr>
              <a:t>本章模型如图所示，</a:t>
            </a:r>
            <a:endParaRPr lang="en-US" altLang="zh-CN" sz="1200">
              <a:solidFill>
                <a:schemeClr val="tx1"/>
              </a:solidFill>
            </a:endParaRPr>
          </a:p>
          <a:p>
            <a:pPr>
              <a:lnSpc>
                <a:spcPct val="150000"/>
              </a:lnSpc>
            </a:pPr>
            <a:r>
              <a:rPr lang="zh-CN" altLang="en-US" sz="1200">
                <a:solidFill>
                  <a:schemeClr val="tx1"/>
                </a:solidFill>
              </a:rPr>
              <a:t>编码器接收自然语言查询，表名，列名和解释信息作为输入。然后将结点的嵌入表达输入图神经网络中，将自然语言查询和解释信息的嵌入表达输入相似度模块，获得图神经网络中带权边的权重。经过图神经网络的迭代，获得自然语言查询，表名，列名的最终嵌入表达，然后输入解码器和辅助任务中</a:t>
            </a:r>
            <a:endParaRPr lang="en-US" altLang="zh-CN" sz="1200">
              <a:solidFill>
                <a:schemeClr val="tx1"/>
              </a:solidFill>
            </a:endParaRPr>
          </a:p>
          <a:p>
            <a:pPr>
              <a:lnSpc>
                <a:spcPct val="150000"/>
              </a:lnSpc>
            </a:pPr>
            <a:endParaRPr lang="en-US" altLang="zh-CN" sz="1200">
              <a:solidFill>
                <a:schemeClr val="tx1"/>
              </a:solidFill>
            </a:endParaRPr>
          </a:p>
          <a:p>
            <a:pPr>
              <a:lnSpc>
                <a:spcPct val="150000"/>
              </a:lnSpc>
            </a:pPr>
            <a:endParaRPr lang="en-US" altLang="zh-CN" sz="1200">
              <a:solidFill>
                <a:schemeClr val="tx1"/>
              </a:solidFill>
            </a:endParaRPr>
          </a:p>
          <a:p>
            <a:pPr>
              <a:lnSpc>
                <a:spcPct val="150000"/>
              </a:lnSpc>
            </a:pPr>
            <a:r>
              <a:rPr lang="zh-CN" altLang="en-US" sz="1200">
                <a:solidFill>
                  <a:schemeClr val="tx1"/>
                </a:solidFill>
              </a:rPr>
              <a:t>，获得图中自然语言结点，表名结点，列名结点和解释信息的嵌入表达</a:t>
            </a:r>
            <a:endParaRPr lang="en-US" altLang="zh-CN" sz="1200" dirty="0">
              <a:solidFill>
                <a:schemeClr val="tx1"/>
              </a:solidFill>
            </a:endParaRPr>
          </a:p>
        </p:txBody>
      </p:sp>
      <p:sp>
        <p:nvSpPr>
          <p:cNvPr id="4" name="灯片编号占位符 3"/>
          <p:cNvSpPr>
            <a:spLocks noGrp="1"/>
          </p:cNvSpPr>
          <p:nvPr>
            <p:ph type="sldNum" sz="quarter" idx="5"/>
          </p:nvPr>
        </p:nvSpPr>
        <p:spPr/>
        <p:txBody>
          <a:bodyPr/>
          <a:lstStyle/>
          <a:p>
            <a:fld id="{AE847B17-AD01-4D47-BDF4-A13317929404}" type="slidenum">
              <a:rPr lang="zh-CN" altLang="en-US" smtClean="0"/>
              <a:t>13</a:t>
            </a:fld>
            <a:endParaRPr lang="zh-CN" altLang="en-US"/>
          </a:p>
        </p:txBody>
      </p:sp>
    </p:spTree>
    <p:extLst>
      <p:ext uri="{BB962C8B-B14F-4D97-AF65-F5344CB8AC3E}">
        <p14:creationId xmlns:p14="http://schemas.microsoft.com/office/powerpoint/2010/main" val="2095133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讲解稿：</a:t>
            </a:r>
            <a:endParaRPr lang="en-US" altLang="zh-CN"/>
          </a:p>
          <a:p>
            <a:r>
              <a:rPr lang="zh-CN" altLang="en-US"/>
              <a:t>编码器将自然语言查询，表名、列名拼接成序列，利用</a:t>
            </a:r>
            <a:r>
              <a:rPr lang="en-US" altLang="zh-CN"/>
              <a:t>Bert</a:t>
            </a:r>
            <a:r>
              <a:rPr lang="zh-CN" altLang="en-US"/>
              <a:t>获得的子词的嵌入表达，所以我们利用注意力机制，将其加权为单词的嵌入表达。然后将自然语言查询</a:t>
            </a:r>
            <a:r>
              <a:rPr lang="en-US" altLang="zh-CN"/>
              <a:t>LSTM</a:t>
            </a:r>
            <a:r>
              <a:rPr lang="zh-CN" altLang="en-US"/>
              <a:t>中，将前后向的最终时刻隐藏层状态拼接，作为图神经网络中自然语言查询结点的嵌入表达。将表名，列名的嵌入分别输入不同的</a:t>
            </a:r>
            <a:r>
              <a:rPr lang="en-US" altLang="zh-CN"/>
              <a:t>LSTM</a:t>
            </a:r>
            <a:r>
              <a:rPr lang="zh-CN" altLang="en-US"/>
              <a:t>，将前后向最后时刻的嵌入表达拼接。然后拼接其对应的解释信息序列的</a:t>
            </a:r>
            <a:r>
              <a:rPr lang="en-US" altLang="zh-CN"/>
              <a:t>CLS</a:t>
            </a:r>
            <a:r>
              <a:rPr lang="zh-CN" altLang="en-US"/>
              <a:t>的嵌入表达，获得数据库模式结点的嵌入表达。输入图神经网络</a:t>
            </a:r>
            <a:endParaRPr lang="en-US" altLang="zh-CN"/>
          </a:p>
          <a:p>
            <a:endParaRPr lang="en-US" altLang="zh-CN"/>
          </a:p>
          <a:p>
            <a:r>
              <a:rPr lang="zh-CN" altLang="en-US"/>
              <a:t>自己看</a:t>
            </a:r>
            <a:endParaRPr lang="en-US" altLang="zh-CN"/>
          </a:p>
          <a:p>
            <a:r>
              <a:rPr lang="en-US" altLang="zh-CN"/>
              <a:t>C</a:t>
            </a:r>
            <a:r>
              <a:rPr lang="en-US" altLang="zh-CN" baseline="-25000"/>
              <a:t>110T</a:t>
            </a:r>
            <a:r>
              <a:rPr lang="zh-CN" altLang="en-US" baseline="0"/>
              <a:t>是列的类型</a:t>
            </a:r>
            <a:r>
              <a:rPr lang="en-US" altLang="zh-CN" baseline="0"/>
              <a:t>TEXT and NUMBER</a:t>
            </a:r>
            <a:r>
              <a:rPr lang="zh-CN" altLang="en-US" baseline="0"/>
              <a:t>，</a:t>
            </a:r>
            <a:r>
              <a:rPr lang="en-US" altLang="zh-CN" baseline="0"/>
              <a:t>t</a:t>
            </a:r>
            <a:r>
              <a:rPr lang="en-US" altLang="zh-CN" baseline="-25000"/>
              <a:t>10</a:t>
            </a:r>
            <a:r>
              <a:rPr lang="zh-CN" altLang="en-US" baseline="0"/>
              <a:t>代表当前字段是个表</a:t>
            </a:r>
            <a:endParaRPr lang="en-US" altLang="zh-CN" baseline="0"/>
          </a:p>
          <a:p>
            <a:r>
              <a:rPr lang="en-US" altLang="zh-CN" baseline="0"/>
              <a:t>Wi</a:t>
            </a:r>
            <a:r>
              <a:rPr lang="zh-CN" altLang="en-US" baseline="0"/>
              <a:t>是子词的嵌入表达，</a:t>
            </a:r>
            <a:r>
              <a:rPr lang="en-US" altLang="zh-CN" baseline="0"/>
              <a:t>v1</a:t>
            </a:r>
            <a:r>
              <a:rPr lang="zh-CN" altLang="en-US" baseline="0"/>
              <a:t>和</a:t>
            </a:r>
            <a:r>
              <a:rPr lang="en-US" altLang="zh-CN" baseline="0"/>
              <a:t>v2</a:t>
            </a:r>
            <a:r>
              <a:rPr lang="zh-CN" altLang="en-US" baseline="0"/>
              <a:t>是参数</a:t>
            </a:r>
            <a:endParaRPr lang="en-US" altLang="zh-CN" baseline="0"/>
          </a:p>
          <a:p>
            <a:r>
              <a:rPr lang="en-US" altLang="zh-CN"/>
              <a:t>Hn</a:t>
            </a:r>
            <a:r>
              <a:rPr lang="zh-CN" altLang="en-US"/>
              <a:t>是</a:t>
            </a:r>
            <a:r>
              <a:rPr lang="en-US" altLang="zh-CN"/>
              <a:t>q</a:t>
            </a:r>
            <a:r>
              <a:rPr lang="zh-CN" altLang="en-US"/>
              <a:t>过</a:t>
            </a:r>
            <a:r>
              <a:rPr lang="en-US" altLang="zh-CN"/>
              <a:t>LSTM</a:t>
            </a:r>
            <a:r>
              <a:rPr lang="zh-CN" altLang="en-US"/>
              <a:t>拼接的嵌入</a:t>
            </a:r>
            <a:endParaRPr lang="en-US" altLang="zh-CN"/>
          </a:p>
          <a:p>
            <a:r>
              <a:rPr lang="en-US" altLang="zh-CN"/>
              <a:t>Hs1</a:t>
            </a:r>
            <a:r>
              <a:rPr lang="zh-CN" altLang="en-US"/>
              <a:t>是</a:t>
            </a:r>
            <a:r>
              <a:rPr lang="en-US" altLang="zh-CN"/>
              <a:t>T,C</a:t>
            </a:r>
            <a:r>
              <a:rPr lang="zh-CN" altLang="en-US"/>
              <a:t>过</a:t>
            </a:r>
            <a:r>
              <a:rPr lang="en-US" altLang="zh-CN"/>
              <a:t>LSTM</a:t>
            </a:r>
            <a:r>
              <a:rPr lang="zh-CN" altLang="en-US"/>
              <a:t>拼接的嵌入，数据库模式结点嵌入表达第一部分，</a:t>
            </a:r>
            <a:r>
              <a:rPr lang="en-US" altLang="zh-CN"/>
              <a:t>hs2</a:t>
            </a:r>
            <a:r>
              <a:rPr lang="zh-CN" altLang="en-US"/>
              <a:t>是对应解释信息的</a:t>
            </a:r>
            <a:r>
              <a:rPr lang="en-US" altLang="zh-CN"/>
              <a:t>CLS</a:t>
            </a:r>
            <a:r>
              <a:rPr lang="zh-CN" altLang="en-US"/>
              <a:t>的嵌入表达</a:t>
            </a:r>
            <a:endParaRPr lang="en-US" altLang="zh-CN"/>
          </a:p>
        </p:txBody>
      </p:sp>
      <p:sp>
        <p:nvSpPr>
          <p:cNvPr id="4" name="灯片编号占位符 3"/>
          <p:cNvSpPr>
            <a:spLocks noGrp="1"/>
          </p:cNvSpPr>
          <p:nvPr>
            <p:ph type="sldNum" sz="quarter" idx="5"/>
          </p:nvPr>
        </p:nvSpPr>
        <p:spPr/>
        <p:txBody>
          <a:bodyPr/>
          <a:lstStyle/>
          <a:p>
            <a:fld id="{AE847B17-AD01-4D47-BDF4-A13317929404}" type="slidenum">
              <a:rPr lang="zh-CN" altLang="en-US" smtClean="0"/>
              <a:t>14</a:t>
            </a:fld>
            <a:endParaRPr lang="zh-CN" altLang="en-US"/>
          </a:p>
        </p:txBody>
      </p:sp>
    </p:spTree>
    <p:extLst>
      <p:ext uri="{BB962C8B-B14F-4D97-AF65-F5344CB8AC3E}">
        <p14:creationId xmlns:p14="http://schemas.microsoft.com/office/powerpoint/2010/main" val="1027312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相似度模块，利用自然语言查询和解释信息的嵌入表达，获得图神经网络中带权边的权重。</a:t>
            </a:r>
            <a:endParaRPr lang="zh-CN" altLang="en-US" dirty="0"/>
          </a:p>
        </p:txBody>
      </p:sp>
      <p:sp>
        <p:nvSpPr>
          <p:cNvPr id="4" name="灯片编号占位符 3"/>
          <p:cNvSpPr>
            <a:spLocks noGrp="1"/>
          </p:cNvSpPr>
          <p:nvPr>
            <p:ph type="sldNum" sz="quarter" idx="5"/>
          </p:nvPr>
        </p:nvSpPr>
        <p:spPr/>
        <p:txBody>
          <a:bodyPr/>
          <a:lstStyle/>
          <a:p>
            <a:fld id="{AE847B17-AD01-4D47-BDF4-A13317929404}" type="slidenum">
              <a:rPr lang="zh-CN" altLang="en-US" smtClean="0"/>
              <a:t>15</a:t>
            </a:fld>
            <a:endParaRPr lang="zh-CN" altLang="en-US"/>
          </a:p>
        </p:txBody>
      </p:sp>
    </p:spTree>
    <p:extLst>
      <p:ext uri="{BB962C8B-B14F-4D97-AF65-F5344CB8AC3E}">
        <p14:creationId xmlns:p14="http://schemas.microsoft.com/office/powerpoint/2010/main" val="2876699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讲解：</a:t>
            </a:r>
            <a:endParaRPr lang="en-US" altLang="zh-CN"/>
          </a:p>
          <a:p>
            <a:r>
              <a:rPr lang="zh-CN" altLang="en-US"/>
              <a:t>通过结点的嵌入表达，结点间边的嵌入表达和结点间的权重，计算结点间的注意力，为结点加权邻居结点和边的嵌入表达，经过</a:t>
            </a:r>
            <a:r>
              <a:rPr lang="en-US" altLang="zh-CN"/>
              <a:t>8</a:t>
            </a:r>
            <a:r>
              <a:rPr lang="zh-CN" altLang="en-US"/>
              <a:t>轮迭代，获得最终的嵌入表达。</a:t>
            </a:r>
            <a:endParaRPr lang="en-US" altLang="zh-CN"/>
          </a:p>
          <a:p>
            <a:endParaRPr lang="en-US" altLang="zh-CN"/>
          </a:p>
          <a:p>
            <a:r>
              <a:rPr lang="zh-CN" altLang="en-US"/>
              <a:t>自己看：</a:t>
            </a:r>
            <a:endParaRPr lang="en-US" altLang="zh-CN"/>
          </a:p>
          <a:p>
            <a:r>
              <a:rPr lang="en-US" altLang="zh-CN"/>
              <a:t>Spq</a:t>
            </a:r>
            <a:r>
              <a:rPr lang="zh-CN" altLang="en-US"/>
              <a:t>是数据库模式结点和自然语言查询节点间的相关度得分</a:t>
            </a:r>
            <a:endParaRPr lang="en-US" altLang="zh-CN"/>
          </a:p>
          <a:p>
            <a:r>
              <a:rPr lang="en-US" altLang="zh-CN"/>
              <a:t>Rpq</a:t>
            </a:r>
            <a:r>
              <a:rPr lang="zh-CN" altLang="en-US"/>
              <a:t>是节点间的边，比如表列所属关系，同表关系等等</a:t>
            </a:r>
            <a:endParaRPr lang="en-US" altLang="zh-CN"/>
          </a:p>
          <a:p>
            <a:r>
              <a:rPr lang="zh-CN" altLang="en-US"/>
              <a:t>为节点加权其他结点和边的嵌入表达后，经过两层前</a:t>
            </a:r>
            <a:endParaRPr lang="zh-CN" altLang="en-US" dirty="0"/>
          </a:p>
        </p:txBody>
      </p:sp>
      <p:sp>
        <p:nvSpPr>
          <p:cNvPr id="4" name="灯片编号占位符 3"/>
          <p:cNvSpPr>
            <a:spLocks noGrp="1"/>
          </p:cNvSpPr>
          <p:nvPr>
            <p:ph type="sldNum" sz="quarter" idx="5"/>
          </p:nvPr>
        </p:nvSpPr>
        <p:spPr/>
        <p:txBody>
          <a:bodyPr/>
          <a:lstStyle/>
          <a:p>
            <a:fld id="{AE847B17-AD01-4D47-BDF4-A13317929404}" type="slidenum">
              <a:rPr lang="zh-CN" altLang="en-US" smtClean="0"/>
              <a:t>16</a:t>
            </a:fld>
            <a:endParaRPr lang="zh-CN" altLang="en-US"/>
          </a:p>
        </p:txBody>
      </p:sp>
    </p:spTree>
    <p:extLst>
      <p:ext uri="{BB962C8B-B14F-4D97-AF65-F5344CB8AC3E}">
        <p14:creationId xmlns:p14="http://schemas.microsoft.com/office/powerpoint/2010/main" val="79676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800" i="0">
                    <a:solidFill>
                      <a:srgbClr val="000000"/>
                    </a:solidFill>
                    <a:effectLst/>
                    <a:latin typeface="Cambria Math" panose="02040503050406030204" pitchFamily="18" charset="0"/>
                    <a:ea typeface="Cambria Math" panose="02040503050406030204" pitchFamily="18" charset="0"/>
                  </a:rPr>
                  <a:t>讲解稿：解码器利用</a:t>
                </a:r>
                <a:r>
                  <a:rPr lang="en-US" altLang="zh-CN" sz="1800" i="0">
                    <a:solidFill>
                      <a:srgbClr val="000000"/>
                    </a:solidFill>
                    <a:effectLst/>
                    <a:latin typeface="Cambria Math" panose="02040503050406030204" pitchFamily="18" charset="0"/>
                    <a:ea typeface="Cambria Math" panose="02040503050406030204" pitchFamily="18" charset="0"/>
                  </a:rPr>
                  <a:t>ONLSTM</a:t>
                </a:r>
                <a:r>
                  <a:rPr lang="zh-CN" altLang="en-US" sz="1800" i="0">
                    <a:solidFill>
                      <a:srgbClr val="000000"/>
                    </a:solidFill>
                    <a:effectLst/>
                    <a:latin typeface="Cambria Math" panose="02040503050406030204" pitchFamily="18" charset="0"/>
                    <a:ea typeface="Cambria Math" panose="02040503050406030204" pitchFamily="18" charset="0"/>
                  </a:rPr>
                  <a:t>解码生成抽象语法树，然后再将其翻译成</a:t>
                </a:r>
                <a:r>
                  <a:rPr lang="en-US" altLang="zh-CN" sz="1800" i="0">
                    <a:solidFill>
                      <a:srgbClr val="000000"/>
                    </a:solidFill>
                    <a:effectLst/>
                    <a:latin typeface="Cambria Math" panose="02040503050406030204" pitchFamily="18" charset="0"/>
                    <a:ea typeface="Cambria Math" panose="02040503050406030204" pitchFamily="18" charset="0"/>
                  </a:rPr>
                  <a:t>SQL</a:t>
                </a:r>
                <a:r>
                  <a:rPr lang="zh-CN" altLang="en-US" sz="1800" i="0">
                    <a:solidFill>
                      <a:srgbClr val="000000"/>
                    </a:solidFill>
                    <a:effectLst/>
                    <a:latin typeface="Cambria Math" panose="02040503050406030204" pitchFamily="18" charset="0"/>
                    <a:ea typeface="Cambria Math" panose="02040503050406030204" pitchFamily="18" charset="0"/>
                  </a:rPr>
                  <a:t>语句</a:t>
                </a:r>
                <a:endParaRPr lang="en-US" altLang="zh-CN" sz="1800" i="0">
                  <a:solidFill>
                    <a:srgbClr val="000000"/>
                  </a:solidFill>
                  <a:effectLst/>
                  <a:latin typeface="Cambria Math" panose="02040503050406030204" pitchFamily="18" charset="0"/>
                  <a:ea typeface="Cambria Math" panose="02040503050406030204" pitchFamily="18" charset="0"/>
                </a:endParaRPr>
              </a:p>
              <a:p>
                <a:r>
                  <a:rPr lang="zh-CN" altLang="en-US" sz="1800" i="0">
                    <a:solidFill>
                      <a:srgbClr val="000000"/>
                    </a:solidFill>
                    <a:effectLst/>
                    <a:latin typeface="Cambria Math" panose="02040503050406030204" pitchFamily="18" charset="0"/>
                    <a:ea typeface="Cambria Math" panose="02040503050406030204" pitchFamily="18" charset="0"/>
                  </a:rPr>
                  <a:t>生成语法树的过程中，如果当前的待拓展结点为非终结符，则计算</a:t>
                </a:r>
                <a:r>
                  <a:rPr lang="en-US" altLang="zh-CN" sz="1800" i="0">
                    <a:solidFill>
                      <a:srgbClr val="000000"/>
                    </a:solidFill>
                    <a:effectLst/>
                    <a:latin typeface="Cambria Math" panose="02040503050406030204" pitchFamily="18" charset="0"/>
                    <a:ea typeface="Cambria Math" panose="02040503050406030204" pitchFamily="18" charset="0"/>
                  </a:rPr>
                  <a:t>pα</a:t>
                </a:r>
                <a:r>
                  <a:rPr lang="zh-CN" altLang="en-US" sz="1800" i="0">
                    <a:solidFill>
                      <a:srgbClr val="000000"/>
                    </a:solidFill>
                    <a:effectLst/>
                    <a:latin typeface="Cambria Math" panose="02040503050406030204" pitchFamily="18" charset="0"/>
                    <a:ea typeface="Cambria Math" panose="02040503050406030204" pitchFamily="18" charset="0"/>
                  </a:rPr>
                  <a:t>生成语法规则来拓展语法树，如果是终结符，则计算</a:t>
                </a:r>
                <a:r>
                  <a:rPr lang="en-US" altLang="zh-CN" sz="1800" i="0">
                    <a:solidFill>
                      <a:srgbClr val="000000"/>
                    </a:solidFill>
                    <a:effectLst/>
                    <a:latin typeface="Cambria Math" panose="02040503050406030204" pitchFamily="18" charset="0"/>
                    <a:ea typeface="Cambria Math" panose="02040503050406030204" pitchFamily="18" charset="0"/>
                  </a:rPr>
                  <a:t>pt</a:t>
                </a:r>
                <a:r>
                  <a:rPr lang="zh-CN" altLang="en-US" sz="1800" i="0">
                    <a:solidFill>
                      <a:srgbClr val="000000"/>
                    </a:solidFill>
                    <a:effectLst/>
                    <a:latin typeface="Cambria Math" panose="02040503050406030204" pitchFamily="18" charset="0"/>
                    <a:ea typeface="Cambria Math" panose="02040503050406030204" pitchFamily="18" charset="0"/>
                  </a:rPr>
                  <a:t>和</a:t>
                </a:r>
                <a:r>
                  <a:rPr lang="en-US" altLang="zh-CN" sz="1800" i="0">
                    <a:solidFill>
                      <a:srgbClr val="000000"/>
                    </a:solidFill>
                    <a:effectLst/>
                    <a:latin typeface="Cambria Math" panose="02040503050406030204" pitchFamily="18" charset="0"/>
                    <a:ea typeface="Cambria Math" panose="02040503050406030204" pitchFamily="18" charset="0"/>
                  </a:rPr>
                  <a:t>pc</a:t>
                </a:r>
                <a:r>
                  <a:rPr lang="zh-CN" altLang="en-US" sz="1800" i="0">
                    <a:solidFill>
                      <a:srgbClr val="000000"/>
                    </a:solidFill>
                    <a:effectLst/>
                    <a:latin typeface="Cambria Math" panose="02040503050406030204" pitchFamily="18" charset="0"/>
                    <a:ea typeface="Cambria Math" panose="02040503050406030204" pitchFamily="18" charset="0"/>
                  </a:rPr>
                  <a:t>再树中插入表名和列名</a:t>
                </a:r>
                <a:endParaRPr lang="en-US" altLang="zh-CN" sz="1800" i="0">
                  <a:solidFill>
                    <a:srgbClr val="000000"/>
                  </a:solidFill>
                  <a:effectLst/>
                  <a:latin typeface="Cambria Math" panose="02040503050406030204" pitchFamily="18" charset="0"/>
                  <a:ea typeface="Cambria Math" panose="02040503050406030204" pitchFamily="18" charset="0"/>
                </a:endParaRPr>
              </a:p>
              <a:p>
                <a:r>
                  <a:rPr lang="en-US" altLang="zh-CN" sz="1800" i="1">
                    <a:solidFill>
                      <a:srgbClr val="000000"/>
                    </a:solidFill>
                    <a:effectLst/>
                    <a:latin typeface="Cambria Math" panose="02040503050406030204" pitchFamily="18" charset="0"/>
                    <a:ea typeface="Cambria Math" panose="02040503050406030204" pitchFamily="18" charset="0"/>
                  </a:rPr>
                  <a:t> </a:t>
                </a:r>
              </a:p>
              <a:p>
                <a:r>
                  <a:rPr lang="en-US" altLang="zh-CN" sz="1800" i="1">
                    <a:solidFill>
                      <a:srgbClr val="000000"/>
                    </a:solidFill>
                    <a:effectLst/>
                    <a:latin typeface="Cambria Math" panose="02040503050406030204" pitchFamily="18" charset="0"/>
                    <a:ea typeface="Cambria Math" panose="02040503050406030204" pitchFamily="18" charset="0"/>
                  </a:rPr>
                  <a:t>dd</a:t>
                </a:r>
              </a:p>
              <a:p>
                <a14:m>
                  <m:oMath xmlns:m="http://schemas.openxmlformats.org/officeDocument/2006/math">
                    <m:sSub>
                      <m:sSubPr>
                        <m:ctrlPr>
                          <a:rPr lang="zh-CN" altLang="zh-CN" sz="1800" i="1" smtClean="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m:t>
                        </m:r>
                      </m:sub>
                    </m:sSub>
                  </m:oMath>
                </a14:m>
                <a:r>
                  <a:rPr lang="zh-CN" alt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a:t>
                </a:r>
                <a14:m>
                  <m:oMath xmlns:m="http://schemas.openxmlformats.org/officeDocument/2006/math">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m:rPr>
                            <m:sty m:val="p"/>
                          </m:rP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a</m:t>
                        </m:r>
                      </m:e>
                      <m:sub>
                        <m:r>
                          <m:rPr>
                            <m:sty m:val="p"/>
                          </m:rP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m:t>
                        </m:r>
                        <m:r>
                          <a:rPr lang="en-US" altLang="zh-CN" sz="1800" i="1" kern="100">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是上一步解码生成的</a:t>
                </a:r>
                <a:r>
                  <a:rPr lang="en-US" altLang="zh-CN" sz="1800" kern="100">
                    <a:solidFill>
                      <a:srgbClr val="000000"/>
                    </a:solidFill>
                    <a:effectLst/>
                    <a:latin typeface="Times New Roman" panose="02020603050405020304" pitchFamily="18" charset="0"/>
                    <a:ea typeface="宋体" panose="02010600030101010101" pitchFamily="2" charset="-122"/>
                  </a:rPr>
                  <a:t>action</a:t>
                </a:r>
                <a:r>
                  <a:rPr lang="zh-CN" altLang="en-US" sz="1800" kern="100">
                    <a:solidFill>
                      <a:srgbClr val="000000"/>
                    </a:solidFill>
                    <a:effectLst/>
                    <a:latin typeface="Times New Roman" panose="02020603050405020304" pitchFamily="18" charset="0"/>
                    <a:ea typeface="宋体" panose="02010600030101010101" pitchFamily="2" charset="-122"/>
                  </a:rPr>
                  <a:t>，</a:t>
                </a:r>
                <a:r>
                  <a:rPr lang="en-US" altLang="zh-CN" sz="1800" kern="100">
                    <a:solidFill>
                      <a:srgbClr val="000000"/>
                    </a:solidFill>
                    <a:effectLst/>
                    <a:latin typeface="Times New Roman" panose="02020603050405020304" pitchFamily="18" charset="0"/>
                    <a:ea typeface="宋体" panose="02010600030101010101" pitchFamily="2" charset="-122"/>
                  </a:rPr>
                  <a:t>c</a:t>
                </a:r>
                <a:r>
                  <a:rPr lang="zh-CN" altLang="en-US" sz="1800" kern="100">
                    <a:solidFill>
                      <a:srgbClr val="000000"/>
                    </a:solidFill>
                    <a:effectLst/>
                    <a:latin typeface="Times New Roman" panose="02020603050405020304" pitchFamily="18" charset="0"/>
                    <a:ea typeface="宋体" panose="02010600030101010101" pitchFamily="2" charset="-122"/>
                  </a:rPr>
                  <a:t>和</a:t>
                </a:r>
                <a:r>
                  <a:rPr lang="en-US" altLang="zh-CN" sz="1800" kern="100">
                    <a:solidFill>
                      <a:srgbClr val="000000"/>
                    </a:solidFill>
                    <a:effectLst/>
                    <a:latin typeface="Times New Roman" panose="02020603050405020304" pitchFamily="18" charset="0"/>
                    <a:ea typeface="宋体" panose="02010600030101010101" pitchFamily="2" charset="-122"/>
                  </a:rPr>
                  <a:t>h</a:t>
                </a:r>
                <a:r>
                  <a:rPr lang="zh-CN" altLang="en-US" sz="1800" kern="100">
                    <a:solidFill>
                      <a:srgbClr val="000000"/>
                    </a:solidFill>
                    <a:effectLst/>
                    <a:latin typeface="Times New Roman" panose="02020603050405020304" pitchFamily="18" charset="0"/>
                    <a:ea typeface="宋体" panose="02010600030101010101" pitchFamily="2" charset="-122"/>
                  </a:rPr>
                  <a:t>是</a:t>
                </a:r>
                <a:r>
                  <a:rPr lang="en-US" altLang="zh-CN" sz="1800" kern="100">
                    <a:solidFill>
                      <a:srgbClr val="000000"/>
                    </a:solidFill>
                    <a:effectLst/>
                    <a:latin typeface="Times New Roman" panose="02020603050405020304" pitchFamily="18" charset="0"/>
                    <a:ea typeface="宋体" panose="02010600030101010101" pitchFamily="2" charset="-122"/>
                  </a:rPr>
                  <a:t>LSTM</a:t>
                </a:r>
                <a:r>
                  <a:rPr lang="zh-CN" altLang="en-US" sz="1800" kern="100">
                    <a:solidFill>
                      <a:srgbClr val="000000"/>
                    </a:solidFill>
                    <a:effectLst/>
                    <a:latin typeface="Times New Roman" panose="02020603050405020304" pitchFamily="18" charset="0"/>
                    <a:ea typeface="宋体" panose="02010600030101010101" pitchFamily="2" charset="-122"/>
                  </a:rPr>
                  <a:t>的</a:t>
                </a:r>
                <a:r>
                  <a:rPr lang="en-US" altLang="zh-CN" sz="1800" kern="100">
                    <a:solidFill>
                      <a:srgbClr val="000000"/>
                    </a:solidFill>
                    <a:effectLst/>
                    <a:latin typeface="Times New Roman" panose="02020603050405020304" pitchFamily="18" charset="0"/>
                    <a:ea typeface="宋体" panose="02010600030101010101" pitchFamily="2" charset="-122"/>
                  </a:rPr>
                  <a:t>cell</a:t>
                </a:r>
                <a:r>
                  <a:rPr lang="zh-CN" altLang="en-US" sz="1800" kern="100">
                    <a:solidFill>
                      <a:srgbClr val="000000"/>
                    </a:solidFill>
                    <a:effectLst/>
                    <a:latin typeface="Times New Roman" panose="02020603050405020304" pitchFamily="18" charset="0"/>
                    <a:ea typeface="宋体" panose="02010600030101010101" pitchFamily="2" charset="-122"/>
                  </a:rPr>
                  <a:t>和</a:t>
                </a:r>
                <a:r>
                  <a:rPr lang="en-US" altLang="zh-CN" sz="1800" kern="100">
                    <a:solidFill>
                      <a:srgbClr val="000000"/>
                    </a:solidFill>
                    <a:effectLst/>
                    <a:latin typeface="Times New Roman" panose="02020603050405020304" pitchFamily="18" charset="0"/>
                    <a:ea typeface="宋体" panose="02010600030101010101" pitchFamily="2" charset="-122"/>
                  </a:rPr>
                  <a:t>hidden</a:t>
                </a:r>
                <a:r>
                  <a:rPr lang="zh-CN" altLang="en-US" sz="1800" kern="100">
                    <a:solidFill>
                      <a:srgbClr val="000000"/>
                    </a:solidFill>
                    <a:effectLst/>
                    <a:latin typeface="Times New Roman" panose="02020603050405020304" pitchFamily="18" charset="0"/>
                    <a:ea typeface="宋体" panose="02010600030101010101" pitchFamily="2" charset="-122"/>
                  </a:rPr>
                  <a:t>，</a:t>
                </a:r>
                <a:r>
                  <a:rPr lang="en-US" altLang="zh-CN" sz="1800" kern="100">
                    <a:solidFill>
                      <a:srgbClr val="000000"/>
                    </a:solidFill>
                    <a:effectLst/>
                    <a:latin typeface="Times New Roman" panose="02020603050405020304" pitchFamily="18" charset="0"/>
                    <a:ea typeface="宋体" panose="02010600030101010101" pitchFamily="2" charset="-122"/>
                  </a:rPr>
                  <a:t>fp</a:t>
                </a:r>
                <a:r>
                  <a:rPr lang="zh-CN" altLang="en-US" sz="1800" kern="100">
                    <a:solidFill>
                      <a:srgbClr val="000000"/>
                    </a:solidFill>
                    <a:effectLst/>
                    <a:latin typeface="Times New Roman" panose="02020603050405020304" pitchFamily="18" charset="0"/>
                    <a:ea typeface="宋体" panose="02010600030101010101" pitchFamily="2" charset="-122"/>
                  </a:rPr>
                  <a:t>图中所有结点的嵌入表达</a:t>
                </a:r>
                <a:endParaRPr lang="en-US" altLang="zh-CN"/>
              </a:p>
              <a:p>
                <a:r>
                  <a:rPr lang="zh-CN" altLang="en-US"/>
                  <a:t>利用解码器的</a:t>
                </a:r>
                <a:r>
                  <a:rPr lang="en-US" altLang="zh-CN"/>
                  <a:t>h</a:t>
                </a:r>
                <a:r>
                  <a:rPr lang="zh-CN" altLang="en-US"/>
                  <a:t>聚合所有</a:t>
                </a:r>
                <a:r>
                  <a:rPr lang="en-US" altLang="zh-CN"/>
                  <a:t>question</a:t>
                </a:r>
                <a:r>
                  <a:rPr lang="zh-CN" altLang="en-US"/>
                  <a:t>的最终嵌入表达获得上下文向量</a:t>
                </a:r>
                <a:r>
                  <a:rPr lang="en-US" altLang="zh-CN"/>
                  <a:t>c</a:t>
                </a:r>
                <a:r>
                  <a:rPr lang="zh-CN" altLang="en-US"/>
                  <a:t>，拼接当前隐藏层状态</a:t>
                </a:r>
                <a:r>
                  <a:rPr lang="en-US" altLang="zh-CN"/>
                  <a:t>hm</a:t>
                </a:r>
              </a:p>
              <a:p>
                <a:r>
                  <a:rPr lang="zh-CN" altLang="en-US" sz="1200" kern="100">
                    <a:solidFill>
                      <a:srgbClr val="000000"/>
                    </a:solidFill>
                    <a:effectLst/>
                    <a:ea typeface="Cambria Math" panose="02040503050406030204" pitchFamily="18" charset="0"/>
                  </a:rPr>
                  <a:t>当前</a:t>
                </a:r>
                <a14:m>
                  <m:oMath xmlns:m="http://schemas.openxmlformats.org/officeDocument/2006/math">
                    <m:r>
                      <a:rPr lang="zh-CN" altLang="en-US" sz="1200" i="1" kern="100" smtClean="0">
                        <a:solidFill>
                          <a:srgbClr val="000000"/>
                        </a:solidFill>
                        <a:effectLst/>
                        <a:latin typeface="Cambria Math" panose="02040503050406030204" pitchFamily="18" charset="0"/>
                        <a:ea typeface="Cambria Math" panose="02040503050406030204" pitchFamily="18" charset="0"/>
                      </a:rPr>
                      <m:t>不是终结符，计算</m:t>
                    </m:r>
                    <m:sSub>
                      <m:sSubPr>
                        <m:ctrlPr>
                          <a:rPr lang="zh-CN" altLang="zh-CN" sz="1200" i="1" kern="100" smtClean="0">
                            <a:solidFill>
                              <a:srgbClr val="000000"/>
                            </a:solidFill>
                            <a:effectLst/>
                            <a:latin typeface="Cambria Math" panose="02040503050406030204" pitchFamily="18" charset="0"/>
                            <a:ea typeface="Cambria Math" panose="02040503050406030204" pitchFamily="18" charset="0"/>
                          </a:rPr>
                        </m:ctrlPr>
                      </m:sSubPr>
                      <m:e>
                        <m:r>
                          <a:rPr lang="en-US" altLang="zh-CN" sz="1200" i="1" kern="100">
                            <a:solidFill>
                              <a:srgbClr val="000000"/>
                            </a:solidFill>
                            <a:effectLst/>
                            <a:latin typeface="Cambria Math" panose="02040503050406030204" pitchFamily="18" charset="0"/>
                            <a:ea typeface="宋体" panose="02010600030101010101" pitchFamily="2" charset="-122"/>
                          </a:rPr>
                          <m:t>𝑝</m:t>
                        </m:r>
                      </m:e>
                      <m:sub>
                        <m:sSub>
                          <m:sSubPr>
                            <m:ctrlPr>
                              <a:rPr lang="zh-CN" altLang="zh-CN" sz="1200" i="1" kern="100">
                                <a:solidFill>
                                  <a:srgbClr val="000000"/>
                                </a:solidFill>
                                <a:effectLst/>
                                <a:latin typeface="Cambria Math" panose="02040503050406030204" pitchFamily="18" charset="0"/>
                                <a:ea typeface="Cambria Math" panose="02040503050406030204" pitchFamily="18" charset="0"/>
                              </a:rPr>
                            </m:ctrlPr>
                          </m:sSubPr>
                          <m:e>
                            <m:r>
                              <a:rPr lang="en-US" altLang="zh-CN" sz="1200" i="1" kern="100">
                                <a:solidFill>
                                  <a:srgbClr val="000000"/>
                                </a:solidFill>
                                <a:effectLst/>
                                <a:latin typeface="Cambria Math" panose="02040503050406030204" pitchFamily="18" charset="0"/>
                                <a:ea typeface="宋体" panose="02010600030101010101" pitchFamily="2" charset="-122"/>
                              </a:rPr>
                              <m:t>𝑎</m:t>
                            </m:r>
                          </m:e>
                          <m:sub>
                            <m:r>
                              <a:rPr lang="en-US" altLang="zh-CN" sz="1200" i="1" kern="100">
                                <a:solidFill>
                                  <a:srgbClr val="000000"/>
                                </a:solidFill>
                                <a:effectLst/>
                                <a:latin typeface="Cambria Math" panose="02040503050406030204" pitchFamily="18" charset="0"/>
                                <a:ea typeface="宋体" panose="02010600030101010101" pitchFamily="2" charset="-122"/>
                              </a:rPr>
                              <m:t>𝑚</m:t>
                            </m:r>
                          </m:sub>
                        </m:sSub>
                      </m:sub>
                    </m:sSub>
                  </m:oMath>
                </a14:m>
                <a:r>
                  <a:rPr lang="zh-CN" altLang="en-US"/>
                  <a:t>是利用规则拓展</a:t>
                </a:r>
                <a:r>
                  <a:rPr lang="en-US" altLang="zh-CN"/>
                  <a:t>AST</a:t>
                </a:r>
                <a:r>
                  <a:rPr lang="zh-CN" altLang="en-US"/>
                  <a:t>的概率，进行一个</a:t>
                </a:r>
                <a:r>
                  <a:rPr lang="en-US" altLang="zh-CN"/>
                  <a:t>56</a:t>
                </a:r>
                <a:r>
                  <a:rPr lang="zh-CN" altLang="en-US"/>
                  <a:t>维的分类，</a:t>
                </a:r>
                <a:endParaRPr lang="en-US" altLang="zh-CN"/>
              </a:p>
              <a:p>
                <a:r>
                  <a:rPr lang="zh-CN" altLang="en-US"/>
                  <a:t>当出现终结符时，计算</a:t>
                </a:r>
                <a14:m>
                  <m:oMath xmlns:m="http://schemas.openxmlformats.org/officeDocument/2006/math">
                    <m:sSubSup>
                      <m:sSubSupPr>
                        <m:ctrlPr>
                          <a:rPr lang="zh-CN" altLang="zh-CN" sz="1200" i="1" smtClean="0">
                            <a:solidFill>
                              <a:srgbClr val="000000"/>
                            </a:solidFill>
                            <a:effectLst/>
                            <a:latin typeface="Cambria Math" panose="02040503050406030204" pitchFamily="18" charset="0"/>
                            <a:ea typeface="Cambria Math" panose="02040503050406030204" pitchFamily="18" charset="0"/>
                          </a:rPr>
                        </m:ctrlPr>
                      </m:sSubSupPr>
                      <m:e>
                        <m:r>
                          <a:rPr lang="en-US" altLang="zh-CN" sz="12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e>
                      <m:sub>
                        <m:sSub>
                          <m:sSubPr>
                            <m:ctrlPr>
                              <a:rPr lang="zh-CN" altLang="zh-CN" sz="1200" i="1">
                                <a:solidFill>
                                  <a:srgbClr val="000000"/>
                                </a:solidFill>
                                <a:effectLst/>
                                <a:latin typeface="Cambria Math" panose="02040503050406030204" pitchFamily="18" charset="0"/>
                                <a:ea typeface="Cambria Math" panose="02040503050406030204" pitchFamily="18" charset="0"/>
                              </a:rPr>
                            </m:ctrlPr>
                          </m:sSubPr>
                          <m:e>
                            <m:r>
                              <a:rPr lang="en-US" altLang="zh-CN" sz="12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2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sub>
                      <m:sup>
                        <m:r>
                          <a:rPr lang="en-US" altLang="zh-CN" sz="12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m:t>
                        </m:r>
                      </m:sup>
                    </m:sSubSup>
                  </m:oMath>
                </a14:m>
                <a:r>
                  <a:rPr lang="zh-CN" altLang="en-US"/>
                  <a:t>添加表名和列名</a:t>
                </a:r>
                <a:endParaRPr lang="en-US" altLang="zh-CN"/>
              </a:p>
              <a:p>
                <a:r>
                  <a:rPr lang="zh-CN" altLang="en-US"/>
                  <a:t>这个</a:t>
                </a:r>
                <a:r>
                  <a:rPr lang="en-US" altLang="zh-CN"/>
                  <a:t>softmax</a:t>
                </a:r>
                <a:r>
                  <a:rPr lang="zh-CN" altLang="en-US"/>
                  <a:t>是对后面的整体进行</a:t>
                </a:r>
                <a:r>
                  <a:rPr lang="en-US" altLang="zh-CN"/>
                  <a:t>softmax</a:t>
                </a:r>
                <a:r>
                  <a:rPr lang="zh-CN" altLang="en-US"/>
                  <a:t>，</a:t>
                </a:r>
                <a:r>
                  <a:rPr lang="en-US" altLang="zh-CN"/>
                  <a:t>m</a:t>
                </a:r>
                <a:r>
                  <a:rPr lang="zh-CN" altLang="en-US"/>
                  <a:t>是隐藏层状态的下标，</a:t>
                </a:r>
                <a:r>
                  <a:rPr lang="en-US" altLang="zh-CN"/>
                  <a:t>i</a:t>
                </a:r>
                <a:r>
                  <a:rPr lang="zh-CN" altLang="en-US"/>
                  <a:t>是所有的表名或列名，</a:t>
                </a:r>
                <a:endParaRPr lang="en-US" altLang="zh-CN"/>
              </a:p>
              <a:p>
                <a:r>
                  <a:rPr lang="en-US" altLang="zh-CN"/>
                  <a:t>Softmax</a:t>
                </a:r>
                <a:r>
                  <a:rPr lang="zh-CN" altLang="en-US"/>
                  <a:t>是对每个每个表名或列名的嵌入进行</a:t>
                </a:r>
                <a:r>
                  <a:rPr lang="en-US" altLang="zh-CN"/>
                  <a:t>softmax</a:t>
                </a:r>
                <a:r>
                  <a:rPr lang="zh-CN" altLang="en-US"/>
                  <a:t>，使概率在</a:t>
                </a:r>
                <a:r>
                  <a:rPr lang="en-US" altLang="zh-CN"/>
                  <a:t>0-1</a:t>
                </a:r>
                <a:r>
                  <a:rPr lang="zh-CN" altLang="en-US"/>
                  <a:t>之间</a:t>
                </a:r>
                <a:endParaRPr lang="en-US" altLang="zh-CN"/>
              </a:p>
              <a:p>
                <a:endParaRPr lang="en-US" altLang="zh-CN"/>
              </a:p>
              <a:p>
                <a:r>
                  <a:rPr lang="zh-CN" altLang="en-US"/>
                  <a:t>语法树不是真正</a:t>
                </a:r>
                <a:r>
                  <a:rPr lang="en-US" altLang="zh-CN"/>
                  <a:t>SQL</a:t>
                </a:r>
                <a:r>
                  <a:rPr lang="zh-CN" altLang="en-US"/>
                  <a:t>语句通过执行引擎获得的抽象语法树，而是自己总结出来的语法规则，也不能</a:t>
                </a:r>
                <a:r>
                  <a:rPr lang="en-US" altLang="zh-CN"/>
                  <a:t>100%</a:t>
                </a:r>
                <a:r>
                  <a:rPr lang="zh-CN" altLang="en-US"/>
                  <a:t>覆盖所有</a:t>
                </a:r>
                <a:r>
                  <a:rPr lang="en-US" altLang="zh-CN"/>
                  <a:t>SQL</a:t>
                </a:r>
                <a:r>
                  <a:rPr lang="zh-CN" altLang="en-US"/>
                  <a:t>语句，在数据集中覆盖率是</a:t>
                </a:r>
                <a:r>
                  <a:rPr lang="en-US" altLang="zh-CN"/>
                  <a:t>99.</a:t>
                </a:r>
                <a:r>
                  <a:rPr lang="zh-CN" altLang="en-US"/>
                  <a:t>多</a:t>
                </a:r>
                <a:endParaRPr lang="en-US" altLang="zh-CN"/>
              </a:p>
              <a:p>
                <a:r>
                  <a:rPr lang="en-US" altLang="zh-CN"/>
                  <a:t>Sql=sql_unit</a:t>
                </a:r>
                <a:r>
                  <a:rPr lang="zh-CN" altLang="en-US"/>
                  <a:t>，这个</a:t>
                </a:r>
                <a:r>
                  <a:rPr lang="en-US" altLang="zh-CN"/>
                  <a:t>sql_unit</a:t>
                </a:r>
                <a:r>
                  <a:rPr lang="zh-CN" altLang="en-US"/>
                  <a:t>代表一个</a:t>
                </a:r>
                <a:r>
                  <a:rPr lang="en-US" altLang="zh-CN"/>
                  <a:t>SQL</a:t>
                </a:r>
                <a:r>
                  <a:rPr lang="zh-CN" altLang="en-US"/>
                  <a:t>语句，这里可以是</a:t>
                </a:r>
                <a:r>
                  <a:rPr lang="en-US" altLang="zh-CN"/>
                  <a:t>union</a:t>
                </a:r>
                <a:r>
                  <a:rPr lang="zh-CN" altLang="en-US"/>
                  <a:t>（</a:t>
                </a:r>
                <a:r>
                  <a:rPr lang="en-US" altLang="zh-CN"/>
                  <a:t>sql_unit</a:t>
                </a:r>
                <a:r>
                  <a:rPr lang="zh-CN" altLang="en-US"/>
                  <a:t>，</a:t>
                </a:r>
                <a:r>
                  <a:rPr lang="en-US" altLang="zh-CN"/>
                  <a:t>sql_unit</a:t>
                </a:r>
                <a:r>
                  <a:rPr lang="zh-CN" altLang="en-US"/>
                  <a:t>）</a:t>
                </a:r>
                <a:endParaRPr lang="en-US" altLang="zh-CN"/>
              </a:p>
              <a:p>
                <a:r>
                  <a:rPr lang="en-US" altLang="zh-CN"/>
                  <a:t>sql_unit = </a:t>
                </a:r>
                <a:r>
                  <a:rPr lang="zh-CN" altLang="en-US"/>
                  <a:t>（</a:t>
                </a:r>
                <a:r>
                  <a:rPr lang="en-US" altLang="zh-CN"/>
                  <a:t>from</a:t>
                </a:r>
                <a:r>
                  <a:rPr lang="zh-CN" altLang="en-US"/>
                  <a:t>，</a:t>
                </a:r>
                <a:r>
                  <a:rPr lang="en-US" altLang="zh-CN"/>
                  <a:t>select</a:t>
                </a:r>
                <a:r>
                  <a:rPr lang="zh-CN" altLang="en-US"/>
                  <a:t>）里面还可以有</a:t>
                </a:r>
                <a:r>
                  <a:rPr lang="en-US" altLang="zh-CN"/>
                  <a:t>group </a:t>
                </a:r>
                <a:r>
                  <a:rPr lang="zh-CN" altLang="en-US"/>
                  <a:t>和</a:t>
                </a:r>
                <a:r>
                  <a:rPr lang="en-US" altLang="zh-CN"/>
                  <a:t>order</a:t>
                </a:r>
                <a:r>
                  <a:rPr lang="zh-CN" altLang="en-US"/>
                  <a:t>，结点可能有多个子结点，然后挨个拓展</a:t>
                </a:r>
                <a:endParaRPr lang="en-US" altLang="zh-CN"/>
              </a:p>
              <a:p>
                <a:r>
                  <a:rPr lang="en-US" altLang="zh-CN"/>
                  <a:t>From</a:t>
                </a:r>
                <a:r>
                  <a:rPr lang="zh-CN" altLang="en-US"/>
                  <a:t>可以拓展成 </a:t>
                </a:r>
                <a:r>
                  <a:rPr lang="en-US" altLang="zh-CN"/>
                  <a:t>from=table</a:t>
                </a:r>
                <a:r>
                  <a:rPr lang="zh-CN" altLang="en-US"/>
                  <a:t>最简单的，或者</a:t>
                </a:r>
                <a:r>
                  <a:rPr lang="en-US" altLang="zh-CN"/>
                  <a:t>from=(sql)</a:t>
                </a:r>
              </a:p>
              <a:p>
                <a:r>
                  <a:rPr lang="en-US" altLang="zh-CN"/>
                  <a:t>Select=one</a:t>
                </a:r>
                <a:r>
                  <a:rPr lang="zh-CN" altLang="en-US"/>
                  <a:t>（</a:t>
                </a:r>
                <a:r>
                  <a:rPr lang="en-US" altLang="zh-CN"/>
                  <a:t>unit</a:t>
                </a:r>
                <a:r>
                  <a:rPr lang="zh-CN" altLang="en-US"/>
                  <a:t>）代表只选一个列</a:t>
                </a:r>
                <a:endParaRPr lang="en-US" altLang="zh-CN"/>
              </a:p>
              <a:p>
                <a:r>
                  <a:rPr lang="zh-CN" altLang="en-US"/>
                  <a:t>然后 </a:t>
                </a:r>
                <a:r>
                  <a:rPr lang="en-US" altLang="zh-CN"/>
                  <a:t>unit=min</a:t>
                </a:r>
                <a:r>
                  <a:rPr lang="zh-CN" altLang="en-US"/>
                  <a:t>（</a:t>
                </a:r>
                <a:r>
                  <a:rPr lang="en-US" altLang="zh-CN"/>
                  <a:t>col</a:t>
                </a:r>
                <a:r>
                  <a:rPr lang="zh-CN" altLang="en-US"/>
                  <a:t>）到达终结符，解码结束</a:t>
                </a:r>
                <a:endParaRPr lang="en-US" altLang="zh-CN"/>
              </a:p>
              <a:p>
                <a:endParaRPr lang="zh-CN" altLang="en-US" dirty="0"/>
              </a:p>
            </p:txBody>
          </p:sp>
        </mc:Choice>
        <mc:Fallback xmlns="">
          <p:sp>
            <p:nvSpPr>
              <p:cNvPr id="3" name="备注占位符 2"/>
              <p:cNvSpPr>
                <a:spLocks noGrp="1"/>
              </p:cNvSpPr>
              <p:nvPr>
                <p:ph type="body" idx="1"/>
              </p:nvPr>
            </p:nvSpPr>
            <p:spPr/>
            <p:txBody>
              <a:bodyPr/>
              <a:lstStyle/>
              <a:p>
                <a:r>
                  <a:rPr lang="zh-CN" altLang="en-US"/>
                  <a:t>利用解码器的</a:t>
                </a:r>
                <a:r>
                  <a:rPr lang="en-US" altLang="zh-CN"/>
                  <a:t>h</a:t>
                </a:r>
                <a:r>
                  <a:rPr lang="zh-CN" altLang="en-US"/>
                  <a:t>聚合所有</a:t>
                </a:r>
                <a:r>
                  <a:rPr lang="en-US" altLang="zh-CN"/>
                  <a:t>question</a:t>
                </a:r>
                <a:r>
                  <a:rPr lang="zh-CN" altLang="en-US"/>
                  <a:t>的最终嵌入表达获得</a:t>
                </a:r>
                <a:r>
                  <a:rPr lang="en-US" altLang="zh-CN"/>
                  <a:t>c</a:t>
                </a:r>
                <a:r>
                  <a:rPr lang="zh-CN" altLang="en-US"/>
                  <a:t>，</a:t>
                </a:r>
                <a:r>
                  <a:rPr lang="en-US" altLang="zh-CN" sz="1200" i="0" kern="100">
                    <a:solidFill>
                      <a:srgbClr val="000000"/>
                    </a:solidFill>
                    <a:effectLst/>
                    <a:latin typeface="Cambria Math" panose="02040503050406030204" pitchFamily="18" charset="0"/>
                    <a:ea typeface="宋体" panose="02010600030101010101" pitchFamily="2" charset="-122"/>
                  </a:rPr>
                  <a:t>𝑝</a:t>
                </a:r>
                <a:r>
                  <a:rPr lang="zh-CN" altLang="zh-CN" sz="1200" i="0" kern="100">
                    <a:solidFill>
                      <a:srgbClr val="000000"/>
                    </a:solidFill>
                    <a:effectLst/>
                    <a:latin typeface="Cambria Math" panose="02040503050406030204" pitchFamily="18" charset="0"/>
                    <a:ea typeface="宋体" panose="02010600030101010101" pitchFamily="2" charset="-122"/>
                  </a:rPr>
                  <a:t>_(</a:t>
                </a:r>
                <a:r>
                  <a:rPr lang="en-US" altLang="zh-CN" sz="1200" i="0" kern="100">
                    <a:solidFill>
                      <a:srgbClr val="000000"/>
                    </a:solidFill>
                    <a:effectLst/>
                    <a:latin typeface="Cambria Math" panose="02040503050406030204" pitchFamily="18" charset="0"/>
                    <a:ea typeface="宋体" panose="02010600030101010101" pitchFamily="2" charset="-122"/>
                  </a:rPr>
                  <a:t>𝑎</a:t>
                </a:r>
                <a:r>
                  <a:rPr lang="zh-CN" altLang="zh-CN" sz="1200" i="0" kern="100">
                    <a:solidFill>
                      <a:srgbClr val="000000"/>
                    </a:solidFill>
                    <a:effectLst/>
                    <a:latin typeface="Cambria Math" panose="02040503050406030204" pitchFamily="18" charset="0"/>
                    <a:ea typeface="宋体" panose="02010600030101010101" pitchFamily="2" charset="-122"/>
                  </a:rPr>
                  <a:t>_</a:t>
                </a:r>
                <a:r>
                  <a:rPr lang="en-US" altLang="zh-CN" sz="1200" i="0" kern="100">
                    <a:solidFill>
                      <a:srgbClr val="000000"/>
                    </a:solidFill>
                    <a:effectLst/>
                    <a:latin typeface="Cambria Math" panose="02040503050406030204" pitchFamily="18" charset="0"/>
                    <a:ea typeface="宋体" panose="02010600030101010101" pitchFamily="2" charset="-122"/>
                  </a:rPr>
                  <a:t>𝑚 </a:t>
                </a:r>
                <a:r>
                  <a:rPr lang="zh-CN" altLang="zh-CN" sz="1200" i="0" kern="100">
                    <a:solidFill>
                      <a:srgbClr val="000000"/>
                    </a:solidFill>
                    <a:effectLst/>
                    <a:latin typeface="Cambria Math" panose="02040503050406030204" pitchFamily="18" charset="0"/>
                    <a:ea typeface="宋体" panose="02010600030101010101" pitchFamily="2" charset="-122"/>
                  </a:rPr>
                  <a:t>)</a:t>
                </a:r>
                <a:r>
                  <a:rPr lang="zh-CN" altLang="en-US"/>
                  <a:t>是利用利用规则拓展</a:t>
                </a:r>
                <a:r>
                  <a:rPr lang="en-US" altLang="zh-CN"/>
                  <a:t>AST</a:t>
                </a:r>
                <a:r>
                  <a:rPr lang="zh-CN" altLang="en-US"/>
                  <a:t>的概率</a:t>
                </a:r>
                <a:endParaRPr lang="en-US" altLang="zh-CN"/>
              </a:p>
              <a:p>
                <a:r>
                  <a:rPr lang="zh-CN" altLang="en-US"/>
                  <a:t>当出现终结符时，计算</a:t>
                </a:r>
                <a:r>
                  <a:rPr lang="en-US" altLang="zh-CN" sz="1200" i="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𝑝</a:t>
                </a:r>
                <a:r>
                  <a:rPr lang="zh-CN" altLang="zh-CN" sz="1200" i="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𝑡</a:t>
                </a:r>
                <a:r>
                  <a:rPr lang="zh-CN" altLang="zh-CN" sz="1200" i="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𝑖</a:t>
                </a:r>
                <a:r>
                  <a:rPr lang="zh-CN" altLang="zh-CN" sz="1200" i="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^𝑚</a:t>
                </a:r>
                <a:endParaRPr lang="en-US" altLang="zh-CN"/>
              </a:p>
              <a:p>
                <a:r>
                  <a:rPr lang="zh-CN" altLang="en-US"/>
                  <a:t>这个</a:t>
                </a:r>
                <a:r>
                  <a:rPr lang="en-US" altLang="zh-CN"/>
                  <a:t>softmax</a:t>
                </a:r>
                <a:r>
                  <a:rPr lang="zh-CN" altLang="en-US"/>
                  <a:t>是对后面的整体进行</a:t>
                </a:r>
                <a:r>
                  <a:rPr lang="en-US" altLang="zh-CN"/>
                  <a:t>softmax</a:t>
                </a:r>
                <a:r>
                  <a:rPr lang="zh-CN" altLang="en-US"/>
                  <a:t>，</a:t>
                </a:r>
                <a:r>
                  <a:rPr lang="en-US" altLang="zh-CN"/>
                  <a:t>m</a:t>
                </a:r>
                <a:r>
                  <a:rPr lang="zh-CN" altLang="en-US"/>
                  <a:t>是隐藏层状态的下标，</a:t>
                </a:r>
                <a:r>
                  <a:rPr lang="en-US" altLang="zh-CN"/>
                  <a:t>i</a:t>
                </a:r>
                <a:r>
                  <a:rPr lang="zh-CN" altLang="en-US"/>
                  <a:t>是所有的表名或列名，</a:t>
                </a:r>
                <a:endParaRPr lang="en-US" altLang="zh-CN"/>
              </a:p>
              <a:p>
                <a:r>
                  <a:rPr lang="zh-CN" altLang="en-US"/>
                  <a:t>这样</a:t>
                </a:r>
                <a:r>
                  <a:rPr lang="en-US" altLang="zh-CN"/>
                  <a:t>softmax</a:t>
                </a:r>
                <a:r>
                  <a:rPr lang="zh-CN" altLang="en-US"/>
                  <a:t>后，获得每个表名或列名的概率，使其在</a:t>
                </a:r>
                <a:r>
                  <a:rPr lang="en-US" altLang="zh-CN"/>
                  <a:t>0-1</a:t>
                </a:r>
                <a:r>
                  <a:rPr lang="zh-CN" altLang="en-US"/>
                  <a:t>之间</a:t>
                </a:r>
                <a:endParaRPr lang="zh-CN" altLang="en-US" dirty="0"/>
              </a:p>
            </p:txBody>
          </p:sp>
        </mc:Fallback>
      </mc:AlternateContent>
      <p:sp>
        <p:nvSpPr>
          <p:cNvPr id="4" name="灯片编号占位符 3"/>
          <p:cNvSpPr>
            <a:spLocks noGrp="1"/>
          </p:cNvSpPr>
          <p:nvPr>
            <p:ph type="sldNum" sz="quarter" idx="5"/>
          </p:nvPr>
        </p:nvSpPr>
        <p:spPr/>
        <p:txBody>
          <a:bodyPr/>
          <a:lstStyle/>
          <a:p>
            <a:fld id="{AE847B17-AD01-4D47-BDF4-A13317929404}" type="slidenum">
              <a:rPr lang="zh-CN" altLang="en-US" smtClean="0"/>
              <a:t>17</a:t>
            </a:fld>
            <a:endParaRPr lang="zh-CN" altLang="en-US"/>
          </a:p>
        </p:txBody>
      </p:sp>
    </p:spTree>
    <p:extLst>
      <p:ext uri="{BB962C8B-B14F-4D97-AF65-F5344CB8AC3E}">
        <p14:creationId xmlns:p14="http://schemas.microsoft.com/office/powerpoint/2010/main" val="975088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a:t>辅助任务模块，通过一个二元分类器，判断当前表名和列名是否会在</a:t>
                </a:r>
                <a:r>
                  <a:rPr lang="en-US" altLang="zh-CN"/>
                  <a:t>SQL</a:t>
                </a:r>
                <a:r>
                  <a:rPr lang="zh-CN" altLang="en-US"/>
                  <a:t>语句中出现</a:t>
                </a:r>
                <a:endParaRPr lang="en-US" altLang="zh-CN"/>
              </a:p>
              <a:p>
                <a:endParaRPr lang="en-US" altLang="zh-CN"/>
              </a:p>
              <a:p>
                <a:endParaRPr lang="en-US" altLang="zh-CN"/>
              </a:p>
              <a:p>
                <a:r>
                  <a:rPr lang="zh-CN" altLang="en-US"/>
                  <a:t>使用表名和列名作为查询向量，聚合</a:t>
                </a:r>
                <a:r>
                  <a:rPr lang="en-US" altLang="zh-CN"/>
                  <a:t>question</a:t>
                </a:r>
                <a:r>
                  <a:rPr lang="zh-CN" altLang="en-US"/>
                  <a:t>的嵌入表达获得上下文向量</a:t>
                </a:r>
                <a:r>
                  <a:rPr lang="en-US" altLang="zh-CN"/>
                  <a:t>c</a:t>
                </a:r>
              </a:p>
              <a:p>
                <a:r>
                  <a:rPr lang="zh-CN" altLang="en-US"/>
                  <a:t>然后将表名和</a:t>
                </a:r>
                <a:r>
                  <a:rPr lang="en-US" altLang="zh-CN"/>
                  <a:t>c</a:t>
                </a:r>
                <a:r>
                  <a:rPr lang="zh-CN" altLang="en-US"/>
                  <a:t>的嵌入表达输入二元分类器中，计算当前表出现在</a:t>
                </a:r>
                <a:r>
                  <a:rPr lang="en-US" altLang="zh-CN"/>
                  <a:t>SQL</a:t>
                </a:r>
                <a:r>
                  <a:rPr lang="zh-CN" altLang="en-US"/>
                  <a:t>语句中的概率</a:t>
                </a:r>
                <a:endParaRPr lang="en-US" altLang="zh-CN"/>
              </a:p>
              <a:p>
                <a14:m>
                  <m:oMath xmlns:m="http://schemas.openxmlformats.org/officeDocument/2006/math">
                    <m:r>
                      <a:rPr lang="zh-CN" altLang="en-US" i="1" smtClean="0">
                        <a:solidFill>
                          <a:schemeClr val="tx1"/>
                        </a:solidFill>
                        <a:latin typeface="Cambria Math" panose="02040503050406030204" pitchFamily="18" charset="0"/>
                      </a:rPr>
                      <m:t>𝜎</m:t>
                    </m:r>
                    <m:r>
                      <a:rPr lang="zh-CN" altLang="en-US" i="1" smtClean="0">
                        <a:solidFill>
                          <a:schemeClr val="tx1"/>
                        </a:solidFill>
                        <a:latin typeface="Cambria Math" panose="02040503050406030204" pitchFamily="18" charset="0"/>
                      </a:rPr>
                      <m:t>就是</m:t>
                    </m:r>
                  </m:oMath>
                </a14:m>
                <a:r>
                  <a:rPr lang="en-US" altLang="zh-CN" dirty="0"/>
                  <a:t>sigmoid</a:t>
                </a:r>
                <a:endParaRPr lang="zh-CN" altLang="en-US" dirty="0"/>
              </a:p>
            </p:txBody>
          </p:sp>
        </mc:Choice>
        <mc:Fallback xmlns="">
          <p:sp>
            <p:nvSpPr>
              <p:cNvPr id="3" name="备注占位符 2"/>
              <p:cNvSpPr>
                <a:spLocks noGrp="1"/>
              </p:cNvSpPr>
              <p:nvPr>
                <p:ph type="body" idx="1"/>
              </p:nvPr>
            </p:nvSpPr>
            <p:spPr/>
            <p:txBody>
              <a:bodyPr/>
              <a:lstStyle/>
              <a:p>
                <a:r>
                  <a:rPr lang="zh-CN" altLang="en-US"/>
                  <a:t>使用表名和列名作为查询向量，聚合</a:t>
                </a:r>
                <a:r>
                  <a:rPr lang="en-US" altLang="zh-CN"/>
                  <a:t>question</a:t>
                </a:r>
                <a:r>
                  <a:rPr lang="zh-CN" altLang="en-US"/>
                  <a:t>的嵌入表达获得上下文向量</a:t>
                </a:r>
                <a:r>
                  <a:rPr lang="en-US" altLang="zh-CN"/>
                  <a:t>c</a:t>
                </a:r>
              </a:p>
              <a:p>
                <a:r>
                  <a:rPr lang="zh-CN" altLang="en-US"/>
                  <a:t>然后将表名和</a:t>
                </a:r>
                <a:r>
                  <a:rPr lang="en-US" altLang="zh-CN"/>
                  <a:t>c</a:t>
                </a:r>
                <a:r>
                  <a:rPr lang="zh-CN" altLang="en-US"/>
                  <a:t>的嵌入表达输入二元分类器中，计算当前表出现在</a:t>
                </a:r>
                <a:r>
                  <a:rPr lang="en-US" altLang="zh-CN"/>
                  <a:t>SQL</a:t>
                </a:r>
                <a:r>
                  <a:rPr lang="zh-CN" altLang="en-US"/>
                  <a:t>语句中的概率</a:t>
                </a:r>
                <a:endParaRPr lang="en-US" altLang="zh-CN"/>
              </a:p>
              <a:p>
                <a:r>
                  <a:rPr lang="zh-CN" altLang="en-US" i="0">
                    <a:solidFill>
                      <a:schemeClr val="tx1"/>
                    </a:solidFill>
                    <a:latin typeface="Cambria Math" panose="02040503050406030204" pitchFamily="18" charset="0"/>
                  </a:rPr>
                  <a:t>𝜎就是</a:t>
                </a:r>
                <a:r>
                  <a:rPr lang="en-US" altLang="zh-CN" dirty="0"/>
                  <a:t>sigmoid</a:t>
                </a:r>
                <a:endParaRPr lang="zh-CN" altLang="en-US" dirty="0"/>
              </a:p>
            </p:txBody>
          </p:sp>
        </mc:Fallback>
      </mc:AlternateContent>
      <p:sp>
        <p:nvSpPr>
          <p:cNvPr id="4" name="灯片编号占位符 3"/>
          <p:cNvSpPr>
            <a:spLocks noGrp="1"/>
          </p:cNvSpPr>
          <p:nvPr>
            <p:ph type="sldNum" sz="quarter" idx="5"/>
          </p:nvPr>
        </p:nvSpPr>
        <p:spPr/>
        <p:txBody>
          <a:bodyPr/>
          <a:lstStyle/>
          <a:p>
            <a:fld id="{AE847B17-AD01-4D47-BDF4-A13317929404}" type="slidenum">
              <a:rPr lang="zh-CN" altLang="en-US" smtClean="0"/>
              <a:t>18</a:t>
            </a:fld>
            <a:endParaRPr lang="zh-CN" altLang="en-US"/>
          </a:p>
        </p:txBody>
      </p:sp>
    </p:spTree>
    <p:extLst>
      <p:ext uri="{BB962C8B-B14F-4D97-AF65-F5344CB8AC3E}">
        <p14:creationId xmlns:p14="http://schemas.microsoft.com/office/powerpoint/2010/main" val="1409246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a:t>spider-syn</a:t>
            </a:r>
            <a:r>
              <a:rPr lang="zh-CN" altLang="en-US" sz="1200"/>
              <a:t>是由</a:t>
            </a:r>
            <a:r>
              <a:rPr lang="en-US" altLang="zh-CN" sz="1200"/>
              <a:t>spider</a:t>
            </a:r>
            <a:r>
              <a:rPr lang="zh-CN" altLang="en-US" sz="1200"/>
              <a:t>衍生出来的数据集，规模与</a:t>
            </a:r>
            <a:r>
              <a:rPr lang="en-US" altLang="zh-CN" sz="1200"/>
              <a:t>spider</a:t>
            </a:r>
            <a:r>
              <a:rPr lang="zh-CN" altLang="en-US" sz="1200"/>
              <a:t>数据集相同，我们随后会介绍它们的区别</a:t>
            </a:r>
            <a:endParaRPr lang="en-US" altLang="zh-CN" sz="1200"/>
          </a:p>
          <a:p>
            <a:r>
              <a:rPr lang="zh-CN" altLang="en-US" sz="1200"/>
              <a:t>因为测试集不公开，所以我们没法为测试集中的表名和列名扩展解释信息，所以我们只能在原验证集上测试模型，然后我们将训练集进行了重新划分，在新的验证集上调参</a:t>
            </a:r>
            <a:endParaRPr lang="en-US" altLang="zh-CN"/>
          </a:p>
          <a:p>
            <a:endParaRPr lang="en-US" altLang="zh-CN"/>
          </a:p>
          <a:p>
            <a:r>
              <a:rPr lang="en-US" altLang="zh-CN"/>
              <a:t>SQL</a:t>
            </a:r>
            <a:r>
              <a:rPr lang="zh-CN" altLang="en-US"/>
              <a:t>语句的正确与否不能简单看生成序列和标注序列是否相同，比如</a:t>
            </a:r>
            <a:r>
              <a:rPr lang="en-US" altLang="zh-CN"/>
              <a:t>where</a:t>
            </a:r>
            <a:r>
              <a:rPr lang="zh-CN" altLang="en-US"/>
              <a:t>子句中的条件，改变位置不会产生影响</a:t>
            </a:r>
            <a:endParaRPr lang="en-US" altLang="zh-CN"/>
          </a:p>
          <a:p>
            <a:r>
              <a:rPr lang="zh-CN" altLang="en-US"/>
              <a:t>因此</a:t>
            </a:r>
            <a:r>
              <a:rPr lang="en-US" altLang="zh-CN"/>
              <a:t>spider</a:t>
            </a:r>
            <a:r>
              <a:rPr lang="zh-CN" altLang="en-US"/>
              <a:t>数据集提供了两种评价方法：</a:t>
            </a:r>
            <a:endParaRPr lang="en-US" altLang="zh-CN"/>
          </a:p>
          <a:p>
            <a:endParaRPr lang="en-US" altLang="zh-CN"/>
          </a:p>
          <a:p>
            <a:r>
              <a:rPr lang="zh-CN" altLang="en-US"/>
              <a:t>这种特殊的数据结构也是</a:t>
            </a:r>
            <a:r>
              <a:rPr lang="en-US" altLang="zh-CN"/>
              <a:t>spider</a:t>
            </a:r>
            <a:r>
              <a:rPr lang="zh-CN" altLang="en-US"/>
              <a:t>数据集定义的，简单理解就是将</a:t>
            </a:r>
            <a:r>
              <a:rPr lang="en-US" altLang="zh-CN"/>
              <a:t>SQL</a:t>
            </a:r>
            <a:r>
              <a:rPr lang="zh-CN" altLang="en-US"/>
              <a:t>语句拆分成不同的子句，也是通过</a:t>
            </a:r>
            <a:r>
              <a:rPr lang="en-US" altLang="zh-CN"/>
              <a:t>spider</a:t>
            </a:r>
            <a:r>
              <a:rPr lang="zh-CN" altLang="en-US"/>
              <a:t>给出的程序来实现</a:t>
            </a:r>
            <a:endParaRPr lang="zh-CN" altLang="en-US" dirty="0"/>
          </a:p>
        </p:txBody>
      </p:sp>
      <p:sp>
        <p:nvSpPr>
          <p:cNvPr id="4" name="灯片编号占位符 3"/>
          <p:cNvSpPr>
            <a:spLocks noGrp="1"/>
          </p:cNvSpPr>
          <p:nvPr>
            <p:ph type="sldNum" sz="quarter" idx="5"/>
          </p:nvPr>
        </p:nvSpPr>
        <p:spPr/>
        <p:txBody>
          <a:bodyPr/>
          <a:lstStyle/>
          <a:p>
            <a:fld id="{AE847B17-AD01-4D47-BDF4-A13317929404}" type="slidenum">
              <a:rPr lang="zh-CN" altLang="en-US" smtClean="0"/>
              <a:t>19</a:t>
            </a:fld>
            <a:endParaRPr lang="zh-CN" altLang="en-US"/>
          </a:p>
        </p:txBody>
      </p:sp>
    </p:spTree>
    <p:extLst>
      <p:ext uri="{BB962C8B-B14F-4D97-AF65-F5344CB8AC3E}">
        <p14:creationId xmlns:p14="http://schemas.microsoft.com/office/powerpoint/2010/main" val="189320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本文工作分为如下</a:t>
            </a:r>
            <a:r>
              <a:rPr lang="en-US" altLang="zh-CN"/>
              <a:t>5</a:t>
            </a:r>
            <a:r>
              <a:rPr lang="zh-CN" altLang="en-US"/>
              <a:t>个部分，不能念目录</a:t>
            </a:r>
          </a:p>
        </p:txBody>
      </p:sp>
      <p:sp>
        <p:nvSpPr>
          <p:cNvPr id="4" name="灯片编号占位符 3"/>
          <p:cNvSpPr>
            <a:spLocks noGrp="1"/>
          </p:cNvSpPr>
          <p:nvPr>
            <p:ph type="sldNum" sz="quarter" idx="10"/>
          </p:nvPr>
        </p:nvSpPr>
        <p:spPr/>
        <p:txBody>
          <a:bodyPr/>
          <a:lstStyle/>
          <a:p>
            <a:fld id="{AE847B17-AD01-4D47-BDF4-A1331792940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a:t>spider-syn</a:t>
            </a:r>
            <a:r>
              <a:rPr lang="zh-CN" altLang="en-US" sz="1200"/>
              <a:t>是由</a:t>
            </a:r>
            <a:r>
              <a:rPr lang="en-US" altLang="zh-CN" sz="1200"/>
              <a:t>spider</a:t>
            </a:r>
            <a:r>
              <a:rPr lang="zh-CN" altLang="en-US" sz="1200"/>
              <a:t>衍生出来的数据集，规模与</a:t>
            </a:r>
            <a:r>
              <a:rPr lang="en-US" altLang="zh-CN" sz="1200"/>
              <a:t>spider</a:t>
            </a:r>
            <a:r>
              <a:rPr lang="zh-CN" altLang="en-US" sz="1200"/>
              <a:t>数据集相同，我们随后会介绍它们的区别</a:t>
            </a:r>
            <a:endParaRPr lang="en-US" altLang="zh-CN" sz="1200"/>
          </a:p>
          <a:p>
            <a:r>
              <a:rPr lang="zh-CN" altLang="en-US" sz="1200"/>
              <a:t>因为测试集不公开，所以我们没法为测试集中的表名和列名扩展解释信息，所以我们只能在原验证集上测试模型，然后我们将训练集进行了重新划分，在新的验证集上调参</a:t>
            </a:r>
            <a:endParaRPr lang="en-US" altLang="zh-CN"/>
          </a:p>
          <a:p>
            <a:endParaRPr lang="en-US" altLang="zh-CN"/>
          </a:p>
          <a:p>
            <a:r>
              <a:rPr lang="en-US" altLang="zh-CN"/>
              <a:t>SQL</a:t>
            </a:r>
            <a:r>
              <a:rPr lang="zh-CN" altLang="en-US"/>
              <a:t>语句的正确与否不能简单看生成序列和标注序列是否相同，比如</a:t>
            </a:r>
            <a:r>
              <a:rPr lang="en-US" altLang="zh-CN"/>
              <a:t>where</a:t>
            </a:r>
            <a:r>
              <a:rPr lang="zh-CN" altLang="en-US"/>
              <a:t>子句中的条件，改变位置不会产生影响</a:t>
            </a:r>
            <a:endParaRPr lang="en-US" altLang="zh-CN"/>
          </a:p>
          <a:p>
            <a:r>
              <a:rPr lang="zh-CN" altLang="en-US"/>
              <a:t>因此</a:t>
            </a:r>
            <a:r>
              <a:rPr lang="en-US" altLang="zh-CN"/>
              <a:t>spider</a:t>
            </a:r>
            <a:r>
              <a:rPr lang="zh-CN" altLang="en-US"/>
              <a:t>数据集提供了两种评价方法：</a:t>
            </a:r>
            <a:endParaRPr lang="en-US" altLang="zh-CN"/>
          </a:p>
          <a:p>
            <a:endParaRPr lang="en-US" altLang="zh-CN"/>
          </a:p>
          <a:p>
            <a:r>
              <a:rPr lang="zh-CN" altLang="en-US"/>
              <a:t>这种特殊的数据结构也是</a:t>
            </a:r>
            <a:r>
              <a:rPr lang="en-US" altLang="zh-CN"/>
              <a:t>spider</a:t>
            </a:r>
            <a:r>
              <a:rPr lang="zh-CN" altLang="en-US"/>
              <a:t>数据集定义的，简单理解就是将</a:t>
            </a:r>
            <a:r>
              <a:rPr lang="en-US" altLang="zh-CN"/>
              <a:t>SQL</a:t>
            </a:r>
            <a:r>
              <a:rPr lang="zh-CN" altLang="en-US"/>
              <a:t>语句拆分成不同的子句，也是通过</a:t>
            </a:r>
            <a:r>
              <a:rPr lang="en-US" altLang="zh-CN"/>
              <a:t>spider</a:t>
            </a:r>
            <a:r>
              <a:rPr lang="zh-CN" altLang="en-US"/>
              <a:t>给出的程序来实现</a:t>
            </a:r>
            <a:endParaRPr lang="zh-CN" altLang="en-US" dirty="0"/>
          </a:p>
        </p:txBody>
      </p:sp>
      <p:sp>
        <p:nvSpPr>
          <p:cNvPr id="4" name="灯片编号占位符 3"/>
          <p:cNvSpPr>
            <a:spLocks noGrp="1"/>
          </p:cNvSpPr>
          <p:nvPr>
            <p:ph type="sldNum" sz="quarter" idx="5"/>
          </p:nvPr>
        </p:nvSpPr>
        <p:spPr/>
        <p:txBody>
          <a:bodyPr/>
          <a:lstStyle/>
          <a:p>
            <a:fld id="{AE847B17-AD01-4D47-BDF4-A13317929404}" type="slidenum">
              <a:rPr lang="zh-CN" altLang="en-US" smtClean="0"/>
              <a:t>20</a:t>
            </a:fld>
            <a:endParaRPr lang="zh-CN" altLang="en-US"/>
          </a:p>
        </p:txBody>
      </p:sp>
    </p:spTree>
    <p:extLst>
      <p:ext uri="{BB962C8B-B14F-4D97-AF65-F5344CB8AC3E}">
        <p14:creationId xmlns:p14="http://schemas.microsoft.com/office/powerpoint/2010/main" val="2138136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847B17-AD01-4D47-BDF4-A13317929404}"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下标</a:t>
            </a:r>
            <a:r>
              <a:rPr lang="en-US" altLang="zh-CN"/>
              <a:t>L</a:t>
            </a:r>
            <a:r>
              <a:rPr lang="zh-CN" altLang="en-US"/>
              <a:t>表示</a:t>
            </a:r>
            <a:r>
              <a:rPr lang="en-US" altLang="zh-CN"/>
              <a:t>large-Bert</a:t>
            </a:r>
            <a:r>
              <a:rPr lang="zh-CN" altLang="en-US"/>
              <a:t>，本文的实验结果在</a:t>
            </a:r>
            <a:r>
              <a:rPr lang="en-US" altLang="zh-CN"/>
              <a:t>spider-syn</a:t>
            </a:r>
            <a:r>
              <a:rPr lang="zh-CN" altLang="en-US"/>
              <a:t>数据集上当时达到了最好的效果</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t>因为现有模型依赖自然语言查询对表名和列名的显式提及，而本文为表名和列名拓展的解释信息可以帮助模型学习数据库建模的领域知识，从而提高模型抵抗同义词替换攻击的能力</a:t>
            </a:r>
          </a:p>
          <a:p>
            <a:endParaRPr lang="zh-CN" altLang="en-US"/>
          </a:p>
        </p:txBody>
      </p:sp>
      <p:sp>
        <p:nvSpPr>
          <p:cNvPr id="4" name="灯片编号占位符 3"/>
          <p:cNvSpPr>
            <a:spLocks noGrp="1"/>
          </p:cNvSpPr>
          <p:nvPr>
            <p:ph type="sldNum" sz="quarter" idx="5"/>
          </p:nvPr>
        </p:nvSpPr>
        <p:spPr/>
        <p:txBody>
          <a:bodyPr/>
          <a:lstStyle/>
          <a:p>
            <a:fld id="{AE847B17-AD01-4D47-BDF4-A13317929404}" type="slidenum">
              <a:rPr lang="zh-CN" altLang="en-US" smtClean="0"/>
              <a:t>22</a:t>
            </a:fld>
            <a:endParaRPr lang="zh-CN" altLang="en-US"/>
          </a:p>
        </p:txBody>
      </p:sp>
    </p:spTree>
    <p:extLst>
      <p:ext uri="{BB962C8B-B14F-4D97-AF65-F5344CB8AC3E}">
        <p14:creationId xmlns:p14="http://schemas.microsoft.com/office/powerpoint/2010/main" val="2381705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本文模型在有偏</a:t>
            </a:r>
            <a:r>
              <a:rPr lang="en-US" altLang="zh-CN"/>
              <a:t>spider</a:t>
            </a:r>
            <a:r>
              <a:rPr lang="zh-CN" altLang="en-US"/>
              <a:t>数据集上提升很小，</a:t>
            </a:r>
            <a:r>
              <a:rPr lang="en-US" altLang="zh-CN" sz="1200" b="1" kern="100">
                <a:solidFill>
                  <a:srgbClr val="000000"/>
                </a:solidFill>
                <a:effectLst/>
                <a:latin typeface="Times New Roman" panose="02020603050405020304" pitchFamily="18" charset="0"/>
                <a:ea typeface="宋体" panose="02010600030101010101" pitchFamily="2" charset="-122"/>
              </a:rPr>
              <a:t>S2SQL</a:t>
            </a:r>
            <a:r>
              <a:rPr lang="zh-CN" altLang="en-US" sz="1200" b="1" kern="100">
                <a:solidFill>
                  <a:srgbClr val="000000"/>
                </a:solidFill>
                <a:effectLst/>
                <a:latin typeface="Times New Roman" panose="02020603050405020304" pitchFamily="18" charset="0"/>
                <a:ea typeface="宋体" panose="02010600030101010101" pitchFamily="2" charset="-122"/>
              </a:rPr>
              <a:t>比本文效果更好</a:t>
            </a:r>
            <a:endParaRPr lang="en-US" altLang="zh-CN"/>
          </a:p>
          <a:p>
            <a:r>
              <a:rPr lang="zh-CN" altLang="en-US"/>
              <a:t>因为自然语言查询和数据库模式间具有显示对齐关系时，解释信息的作用不大</a:t>
            </a:r>
            <a:endParaRPr lang="en-US" altLang="zh-CN"/>
          </a:p>
          <a:p>
            <a:r>
              <a:rPr lang="en-US" altLang="zh-CN"/>
              <a:t>S2sql</a:t>
            </a:r>
            <a:r>
              <a:rPr lang="zh-CN" altLang="en-US"/>
              <a:t>虽然在</a:t>
            </a:r>
            <a:r>
              <a:rPr lang="en-US" altLang="zh-CN"/>
              <a:t>spider</a:t>
            </a:r>
            <a:r>
              <a:rPr lang="zh-CN" altLang="en-US"/>
              <a:t>数据集上效果好，但它非常依赖这种显示对齐关系，在</a:t>
            </a:r>
            <a:r>
              <a:rPr lang="en-US" altLang="zh-CN"/>
              <a:t>syn</a:t>
            </a:r>
            <a:r>
              <a:rPr lang="zh-CN" altLang="en-US"/>
              <a:t>上效果下降非常多。另一方面是使用了更好的预训练模型</a:t>
            </a:r>
            <a:r>
              <a:rPr lang="en-US" altLang="zh-CN"/>
              <a:t>Roberta</a:t>
            </a:r>
          </a:p>
          <a:p>
            <a:r>
              <a:rPr lang="zh-CN" altLang="en-US"/>
              <a:t>在</a:t>
            </a:r>
            <a:r>
              <a:rPr lang="en-US" altLang="zh-CN"/>
              <a:t>syn</a:t>
            </a:r>
            <a:r>
              <a:rPr lang="zh-CN" altLang="en-US"/>
              <a:t>上达到最佳就足以说明本文解释信息的效果了</a:t>
            </a:r>
            <a:endParaRPr lang="en-US" altLang="zh-CN"/>
          </a:p>
          <a:p>
            <a:endParaRPr lang="en-US" altLang="zh-CN"/>
          </a:p>
          <a:p>
            <a:r>
              <a:rPr lang="en-US" altLang="zh-CN" b="0" i="0">
                <a:solidFill>
                  <a:srgbClr val="0F0F0F"/>
                </a:solidFill>
                <a:effectLst/>
                <a:latin typeface="Söhne"/>
              </a:rPr>
              <a:t>EMNLP</a:t>
            </a:r>
            <a:r>
              <a:rPr lang="zh-CN" altLang="en-US" b="0" i="0">
                <a:solidFill>
                  <a:srgbClr val="0F0F0F"/>
                </a:solidFill>
                <a:effectLst/>
                <a:latin typeface="Söhne"/>
              </a:rPr>
              <a:t>的论文被广泛认为是高质量、前沿的自然语言处理研究成果。</a:t>
            </a:r>
            <a:endParaRPr lang="en-US" altLang="zh-CN"/>
          </a:p>
        </p:txBody>
      </p:sp>
      <p:sp>
        <p:nvSpPr>
          <p:cNvPr id="4" name="灯片编号占位符 3"/>
          <p:cNvSpPr>
            <a:spLocks noGrp="1"/>
          </p:cNvSpPr>
          <p:nvPr>
            <p:ph type="sldNum" sz="quarter" idx="5"/>
          </p:nvPr>
        </p:nvSpPr>
        <p:spPr/>
        <p:txBody>
          <a:bodyPr/>
          <a:lstStyle/>
          <a:p>
            <a:fld id="{AE847B17-AD01-4D47-BDF4-A13317929404}" type="slidenum">
              <a:rPr lang="zh-CN" altLang="en-US" smtClean="0"/>
              <a:t>23</a:t>
            </a:fld>
            <a:endParaRPr lang="zh-CN" altLang="en-US"/>
          </a:p>
        </p:txBody>
      </p:sp>
    </p:spTree>
    <p:extLst>
      <p:ext uri="{BB962C8B-B14F-4D97-AF65-F5344CB8AC3E}">
        <p14:creationId xmlns:p14="http://schemas.microsoft.com/office/powerpoint/2010/main" val="399027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相似度模块和解释信息都能帮助模型判断哪些数据库模式和当前查询相关，从而获得更好地</a:t>
            </a:r>
            <a:r>
              <a:rPr lang="en-US" altLang="zh-CN"/>
              <a:t>SQL</a:t>
            </a:r>
            <a:r>
              <a:rPr lang="zh-CN" altLang="en-US"/>
              <a:t>翻译准确率</a:t>
            </a:r>
            <a:endParaRPr lang="en-US" altLang="zh-CN"/>
          </a:p>
          <a:p>
            <a:r>
              <a:rPr lang="en-US" altLang="zh-CN" sz="1200" b="0" kern="100">
                <a:solidFill>
                  <a:srgbClr val="000000"/>
                </a:solidFill>
                <a:effectLst/>
                <a:latin typeface="+mn-ea"/>
              </a:rPr>
              <a:t>AutoMAS</a:t>
            </a:r>
            <a:r>
              <a:rPr lang="zh-CN" altLang="en-US" sz="1200" b="0" kern="100">
                <a:solidFill>
                  <a:srgbClr val="000000"/>
                </a:solidFill>
                <a:effectLst/>
                <a:latin typeface="+mn-ea"/>
              </a:rPr>
              <a:t>词表也是同理，相当于使用原词，模型判断更加容易</a:t>
            </a:r>
            <a:endParaRPr lang="en-US" altLang="zh-CN" sz="1200" b="0" kern="100">
              <a:solidFill>
                <a:srgbClr val="000000"/>
              </a:solidFill>
              <a:effectLst/>
              <a:latin typeface="+mn-ea"/>
            </a:endParaRPr>
          </a:p>
          <a:p>
            <a:endParaRPr lang="en-US" altLang="zh-CN" sz="1200" b="0" kern="100">
              <a:solidFill>
                <a:srgbClr val="000000"/>
              </a:solidFill>
              <a:effectLst/>
              <a:latin typeface="+mn-ea"/>
            </a:endParaRPr>
          </a:p>
          <a:p>
            <a:r>
              <a:rPr lang="zh-CN" altLang="en-US" sz="1200" b="0" kern="100">
                <a:solidFill>
                  <a:srgbClr val="000000"/>
                </a:solidFill>
                <a:effectLst/>
                <a:latin typeface="+mn-ea"/>
              </a:rPr>
              <a:t>而失去了这些模块后，模型的性能并不会急剧下降，这是因为这些模块都是模式连接器的一部分，去掉后模式链接器仍然可以正常工作，只不过效果有所下降。</a:t>
            </a:r>
            <a:endParaRPr lang="zh-CN" altLang="en-US"/>
          </a:p>
        </p:txBody>
      </p:sp>
      <p:sp>
        <p:nvSpPr>
          <p:cNvPr id="4" name="灯片编号占位符 3"/>
          <p:cNvSpPr>
            <a:spLocks noGrp="1"/>
          </p:cNvSpPr>
          <p:nvPr>
            <p:ph type="sldNum" sz="quarter" idx="5"/>
          </p:nvPr>
        </p:nvSpPr>
        <p:spPr/>
        <p:txBody>
          <a:bodyPr/>
          <a:lstStyle/>
          <a:p>
            <a:fld id="{AE847B17-AD01-4D47-BDF4-A13317929404}" type="slidenum">
              <a:rPr lang="zh-CN" altLang="en-US" smtClean="0"/>
              <a:t>24</a:t>
            </a:fld>
            <a:endParaRPr lang="zh-CN" altLang="en-US"/>
          </a:p>
        </p:txBody>
      </p:sp>
    </p:spTree>
    <p:extLst>
      <p:ext uri="{BB962C8B-B14F-4D97-AF65-F5344CB8AC3E}">
        <p14:creationId xmlns:p14="http://schemas.microsoft.com/office/powerpoint/2010/main" val="673898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pPr>
            <a:r>
              <a:rPr lang="zh-CN" altLang="en-US" sz="1200">
                <a:solidFill>
                  <a:schemeClr val="tx1"/>
                </a:solidFill>
              </a:rPr>
              <a:t>因为查询和模式这种显式对齐关系在实际应用场景中难以出现，所以本文做了不利用这种对齐关系的消融实验</a:t>
            </a:r>
            <a:endParaRPr lang="en-US" altLang="zh-CN" sz="1200">
              <a:solidFill>
                <a:schemeClr val="tx1"/>
              </a:solidFill>
            </a:endParaRPr>
          </a:p>
          <a:p>
            <a:pPr>
              <a:lnSpc>
                <a:spcPct val="100000"/>
              </a:lnSpc>
            </a:pPr>
            <a:endParaRPr lang="en-US" altLang="zh-CN" sz="1200">
              <a:solidFill>
                <a:schemeClr val="tx1"/>
              </a:solidFill>
            </a:endParaRPr>
          </a:p>
          <a:p>
            <a:pPr>
              <a:lnSpc>
                <a:spcPct val="100000"/>
              </a:lnSpc>
            </a:pPr>
            <a:r>
              <a:rPr lang="zh-CN" altLang="en-US" sz="1200">
                <a:solidFill>
                  <a:schemeClr val="tx1"/>
                </a:solidFill>
              </a:rPr>
              <a:t>性能下降较小，说明即使不利用这种显式对齐关系，在使用原词提及表名和列名时，模型仍然可以更为容易地判断哪些数据库模式更可能出现在</a:t>
            </a:r>
            <a:r>
              <a:rPr lang="en-US" altLang="zh-CN" sz="1200">
                <a:solidFill>
                  <a:schemeClr val="tx1"/>
                </a:solidFill>
              </a:rPr>
              <a:t>SQL</a:t>
            </a:r>
            <a:endParaRPr lang="en-US" altLang="zh-CN" sz="1200" dirty="0">
              <a:solidFill>
                <a:schemeClr val="tx1"/>
              </a:solidFill>
            </a:endParaRPr>
          </a:p>
        </p:txBody>
      </p:sp>
      <p:sp>
        <p:nvSpPr>
          <p:cNvPr id="4" name="灯片编号占位符 3"/>
          <p:cNvSpPr>
            <a:spLocks noGrp="1"/>
          </p:cNvSpPr>
          <p:nvPr>
            <p:ph type="sldNum" sz="quarter" idx="5"/>
          </p:nvPr>
        </p:nvSpPr>
        <p:spPr/>
        <p:txBody>
          <a:bodyPr/>
          <a:lstStyle/>
          <a:p>
            <a:fld id="{AE847B17-AD01-4D47-BDF4-A13317929404}" type="slidenum">
              <a:rPr lang="zh-CN" altLang="en-US" smtClean="0"/>
              <a:t>25</a:t>
            </a:fld>
            <a:endParaRPr lang="zh-CN" altLang="en-US"/>
          </a:p>
        </p:txBody>
      </p:sp>
    </p:spTree>
    <p:extLst>
      <p:ext uri="{BB962C8B-B14F-4D97-AF65-F5344CB8AC3E}">
        <p14:creationId xmlns:p14="http://schemas.microsoft.com/office/powerpoint/2010/main" val="2180893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本文在</a:t>
            </a:r>
            <a:r>
              <a:rPr lang="en-US" altLang="zh-CN"/>
              <a:t>Spider</a:t>
            </a:r>
            <a:r>
              <a:rPr lang="zh-CN" altLang="en-US"/>
              <a:t>数据集上进行如下对比实验，验证模型的鲁棒性</a:t>
            </a:r>
            <a:endParaRPr lang="en-US" altLang="zh-CN"/>
          </a:p>
          <a:p>
            <a:r>
              <a:rPr lang="zh-CN" altLang="en-US"/>
              <a:t>本文模型</a:t>
            </a:r>
            <a:r>
              <a:rPr lang="en-US" altLang="zh-CN" sz="1200"/>
              <a:t>ExSQL</a:t>
            </a:r>
            <a:r>
              <a:rPr lang="zh-CN" altLang="en-US" sz="1200"/>
              <a:t>和</a:t>
            </a:r>
            <a:r>
              <a:rPr lang="en-US" altLang="zh-CN" sz="1200"/>
              <a:t>LGESQL</a:t>
            </a:r>
            <a:r>
              <a:rPr lang="zh-CN" altLang="en-US" sz="1200"/>
              <a:t>在</a:t>
            </a:r>
            <a:r>
              <a:rPr lang="en-US" altLang="zh-CN" sz="1200"/>
              <a:t>spider</a:t>
            </a:r>
            <a:r>
              <a:rPr lang="zh-CN" altLang="en-US" sz="1200"/>
              <a:t>数据集上的性能相差不多，但是在去掉</a:t>
            </a:r>
            <a:r>
              <a:rPr lang="zh-CN" altLang="en-US" sz="1200">
                <a:solidFill>
                  <a:schemeClr val="tx1"/>
                </a:solidFill>
              </a:rPr>
              <a:t>查询和模式间的显式对齐关系后，</a:t>
            </a:r>
            <a:r>
              <a:rPr lang="en-US" altLang="zh-CN" sz="1200">
                <a:solidFill>
                  <a:schemeClr val="tx1"/>
                </a:solidFill>
              </a:rPr>
              <a:t>LGESQL</a:t>
            </a:r>
            <a:r>
              <a:rPr lang="zh-CN" altLang="en-US" sz="1200">
                <a:solidFill>
                  <a:schemeClr val="tx1"/>
                </a:solidFill>
              </a:rPr>
              <a:t>的性能下降幅度要大于本文模型，说明本文模型具有更好地抗同义词替换攻击鲁棒性</a:t>
            </a:r>
            <a:endParaRPr lang="zh-CN" altLang="en-US"/>
          </a:p>
        </p:txBody>
      </p:sp>
      <p:sp>
        <p:nvSpPr>
          <p:cNvPr id="4" name="灯片编号占位符 3"/>
          <p:cNvSpPr>
            <a:spLocks noGrp="1"/>
          </p:cNvSpPr>
          <p:nvPr>
            <p:ph type="sldNum" sz="quarter" idx="5"/>
          </p:nvPr>
        </p:nvSpPr>
        <p:spPr/>
        <p:txBody>
          <a:bodyPr/>
          <a:lstStyle/>
          <a:p>
            <a:fld id="{AE847B17-AD01-4D47-BDF4-A13317929404}" type="slidenum">
              <a:rPr lang="zh-CN" altLang="en-US" smtClean="0"/>
              <a:t>26</a:t>
            </a:fld>
            <a:endParaRPr lang="zh-CN" altLang="en-US"/>
          </a:p>
        </p:txBody>
      </p:sp>
    </p:spTree>
    <p:extLst>
      <p:ext uri="{BB962C8B-B14F-4D97-AF65-F5344CB8AC3E}">
        <p14:creationId xmlns:p14="http://schemas.microsoft.com/office/powerpoint/2010/main" val="1120573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为什么第一个模型用树形的生成方式，第二个直接生成</a:t>
            </a:r>
            <a:r>
              <a:rPr lang="en-US" altLang="zh-CN"/>
              <a:t>SQL</a:t>
            </a:r>
            <a:r>
              <a:rPr lang="zh-CN" altLang="en-US"/>
              <a:t>语句？</a:t>
            </a:r>
            <a:endParaRPr lang="en-US" altLang="zh-CN"/>
          </a:p>
          <a:p>
            <a:r>
              <a:rPr lang="zh-CN" altLang="en-US"/>
              <a:t>因为我们第二个工作是用大模型来生成</a:t>
            </a:r>
            <a:r>
              <a:rPr lang="en-US" altLang="zh-CN"/>
              <a:t>SQL</a:t>
            </a:r>
            <a:r>
              <a:rPr lang="zh-CN" altLang="en-US"/>
              <a:t>语句和骨架吗，虽然说我们改了这个格式，但它大模型在训练的时候，还是会学到许多</a:t>
            </a:r>
            <a:r>
              <a:rPr lang="en-US" altLang="zh-CN"/>
              <a:t>SQL</a:t>
            </a:r>
            <a:r>
              <a:rPr lang="zh-CN" altLang="en-US"/>
              <a:t>相关的知识，</a:t>
            </a:r>
            <a:endParaRPr lang="en-US" altLang="zh-CN"/>
          </a:p>
          <a:p>
            <a:r>
              <a:rPr lang="zh-CN" altLang="en-US"/>
              <a:t>那这个时候我们把它改成生成树形的规则，这些就白费了，完全要重新学习。如果生成这种树形规则，那这样就不如训练分类器来学习，而不是使用大模型</a:t>
            </a:r>
            <a:endParaRPr lang="en-US" altLang="zh-CN"/>
          </a:p>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27</a:t>
            </a:fld>
            <a:endParaRPr lang="zh-CN" altLang="en-US"/>
          </a:p>
        </p:txBody>
      </p:sp>
    </p:spTree>
    <p:extLst>
      <p:ext uri="{BB962C8B-B14F-4D97-AF65-F5344CB8AC3E}">
        <p14:creationId xmlns:p14="http://schemas.microsoft.com/office/powerpoint/2010/main" val="3238561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分析现有研究的实验结果发现，现有研究的单表查询准确率远高于多表查询，这里以</a:t>
            </a:r>
            <a:r>
              <a:rPr lang="en-US" altLang="zh-CN"/>
              <a:t>2023</a:t>
            </a:r>
            <a:r>
              <a:rPr lang="zh-CN" altLang="en-US"/>
              <a:t>年</a:t>
            </a:r>
            <a:r>
              <a:rPr lang="en-US" altLang="zh-CN"/>
              <a:t>AAAI</a:t>
            </a:r>
            <a:r>
              <a:rPr lang="zh-CN" altLang="en-US"/>
              <a:t>上发表的</a:t>
            </a:r>
            <a:r>
              <a:rPr lang="en-US" altLang="zh-CN">
                <a:latin typeface="Times New Roman" panose="02020603050405020304" pitchFamily="18" charset="0"/>
                <a:cs typeface="Times New Roman" panose="02020603050405020304" pitchFamily="18" charset="0"/>
              </a:rPr>
              <a:t>RESDSQL</a:t>
            </a:r>
            <a:r>
              <a:rPr lang="zh-CN" altLang="en-US"/>
              <a:t>为例，其中</a:t>
            </a:r>
            <a:r>
              <a:rPr lang="en-US" altLang="zh-CN"/>
              <a:t>single</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这种性能差距，说明现有方法难以</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处理多个表之间的复杂关联</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p:cNvSpPr>
            <a:spLocks noGrp="1"/>
          </p:cNvSpPr>
          <p:nvPr>
            <p:ph type="sldNum" sz="quarter" idx="5"/>
          </p:nvPr>
        </p:nvSpPr>
        <p:spPr/>
        <p:txBody>
          <a:bodyPr/>
          <a:lstStyle/>
          <a:p>
            <a:fld id="{AE847B17-AD01-4D47-BDF4-A13317929404}" type="slidenum">
              <a:rPr lang="zh-CN" altLang="en-US" smtClean="0"/>
              <a:t>28</a:t>
            </a:fld>
            <a:endParaRPr lang="zh-CN" altLang="en-US"/>
          </a:p>
        </p:txBody>
      </p:sp>
    </p:spTree>
    <p:extLst>
      <p:ext uri="{BB962C8B-B14F-4D97-AF65-F5344CB8AC3E}">
        <p14:creationId xmlns:p14="http://schemas.microsoft.com/office/powerpoint/2010/main" val="793289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因此，</a:t>
            </a:r>
            <a:r>
              <a:rPr lang="zh-CN" altLang="en-US">
                <a:solidFill>
                  <a:srgbClr val="FF0000"/>
                </a:solidFill>
              </a:rPr>
              <a:t>本文考虑将查询转换为视图上的单表查询，来提高模型的准确率</a:t>
            </a:r>
            <a:endParaRPr lang="en-US" altLang="zh-CN">
              <a:solidFill>
                <a:srgbClr val="FF0000"/>
              </a:solidFill>
            </a:endParaRPr>
          </a:p>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在数据库中，查询场景的复杂性常常导致视图难以覆盖所有可能的情况</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，因此本文首先考虑为常见的查询场景来创建视图。</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根据常识和对数据集的分析可知，自然连接查询占多表查询的多数，因此本文首先考虑为自然连接查询创建视图</a:t>
            </a:r>
            <a:endParaRPr lang="en-US" altLang="zh-CN">
              <a:solidFill>
                <a:srgbClr val="FF0000"/>
              </a:solidFill>
            </a:endParaRPr>
          </a:p>
        </p:txBody>
      </p:sp>
      <p:sp>
        <p:nvSpPr>
          <p:cNvPr id="4" name="灯片编号占位符 3"/>
          <p:cNvSpPr>
            <a:spLocks noGrp="1"/>
          </p:cNvSpPr>
          <p:nvPr>
            <p:ph type="sldNum" sz="quarter" idx="5"/>
          </p:nvPr>
        </p:nvSpPr>
        <p:spPr/>
        <p:txBody>
          <a:bodyPr/>
          <a:lstStyle/>
          <a:p>
            <a:fld id="{AE847B17-AD01-4D47-BDF4-A13317929404}" type="slidenum">
              <a:rPr lang="zh-CN" altLang="en-US" smtClean="0"/>
              <a:t>29</a:t>
            </a:fld>
            <a:endParaRPr lang="zh-CN" altLang="en-US"/>
          </a:p>
        </p:txBody>
      </p:sp>
    </p:spTree>
    <p:extLst>
      <p:ext uri="{BB962C8B-B14F-4D97-AF65-F5344CB8AC3E}">
        <p14:creationId xmlns:p14="http://schemas.microsoft.com/office/powerpoint/2010/main" val="245403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利用数据库中的主键和外键创建的视图如图所示，在从生成基本表上的</a:t>
            </a:r>
            <a:r>
              <a:rPr lang="en-US" altLang="zh-CN"/>
              <a:t>SQL</a:t>
            </a:r>
            <a:r>
              <a:rPr lang="zh-CN" altLang="en-US"/>
              <a:t>语句，转化为生成视图上，不包含</a:t>
            </a:r>
            <a:r>
              <a:rPr lang="en-US" altLang="zh-CN"/>
              <a:t>from</a:t>
            </a:r>
            <a:r>
              <a:rPr lang="zh-CN" altLang="en-US"/>
              <a:t>子句和表名的</a:t>
            </a:r>
            <a:r>
              <a:rPr lang="en-US" altLang="zh-CN"/>
              <a:t>SQL</a:t>
            </a:r>
            <a:r>
              <a:rPr lang="zh-CN" altLang="en-US"/>
              <a:t>骨架后，模型不仅无需进行表间关系的推理，目标序列的复杂程度也大大降低。</a:t>
            </a:r>
            <a:endParaRPr lang="en-US" altLang="zh-CN"/>
          </a:p>
          <a:p>
            <a:endParaRPr lang="en-US" altLang="zh-CN"/>
          </a:p>
        </p:txBody>
      </p:sp>
      <p:sp>
        <p:nvSpPr>
          <p:cNvPr id="4" name="灯片编号占位符 3"/>
          <p:cNvSpPr>
            <a:spLocks noGrp="1"/>
          </p:cNvSpPr>
          <p:nvPr>
            <p:ph type="sldNum" sz="quarter" idx="5"/>
          </p:nvPr>
        </p:nvSpPr>
        <p:spPr/>
        <p:txBody>
          <a:bodyPr/>
          <a:lstStyle/>
          <a:p>
            <a:fld id="{AE847B17-AD01-4D47-BDF4-A13317929404}" type="slidenum">
              <a:rPr lang="zh-CN" altLang="en-US" smtClean="0"/>
              <a:t>30</a:t>
            </a:fld>
            <a:endParaRPr lang="zh-CN" altLang="en-US"/>
          </a:p>
        </p:txBody>
      </p:sp>
    </p:spTree>
    <p:extLst>
      <p:ext uri="{BB962C8B-B14F-4D97-AF65-F5344CB8AC3E}">
        <p14:creationId xmlns:p14="http://schemas.microsoft.com/office/powerpoint/2010/main" val="10368030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847B17-AD01-4D47-BDF4-A13317929404}" type="slidenum">
              <a:rPr lang="zh-CN" altLang="en-US" smtClean="0"/>
              <a:t>31</a:t>
            </a:fld>
            <a:endParaRPr lang="zh-CN" altLang="en-US"/>
          </a:p>
        </p:txBody>
      </p:sp>
    </p:spTree>
    <p:extLst>
      <p:ext uri="{BB962C8B-B14F-4D97-AF65-F5344CB8AC3E}">
        <p14:creationId xmlns:p14="http://schemas.microsoft.com/office/powerpoint/2010/main" val="3983738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然后本文的模型</a:t>
            </a:r>
            <a:r>
              <a:rPr lang="en-US" altLang="zh-CN"/>
              <a:t>ViSQL</a:t>
            </a:r>
            <a:r>
              <a:rPr lang="zh-CN" altLang="en-US"/>
              <a:t>如图所示。正如之前介绍的本文只能为常见的查询创建视图。因此模型分为两部分，对于每个查询，首先判断其是否能被归结为视图上的查询。如能则利用大模型</a:t>
            </a:r>
            <a:r>
              <a:rPr lang="en-US" altLang="zh-CN"/>
              <a:t>T5</a:t>
            </a:r>
            <a:r>
              <a:rPr lang="zh-CN" altLang="en-US"/>
              <a:t>为其生成视图上的</a:t>
            </a:r>
            <a:r>
              <a:rPr lang="en-US" altLang="zh-CN"/>
              <a:t>SQL</a:t>
            </a:r>
            <a:r>
              <a:rPr lang="zh-CN" altLang="en-US"/>
              <a:t>骨架，然后再补充表名和</a:t>
            </a:r>
            <a:r>
              <a:rPr lang="en-US" altLang="zh-CN"/>
              <a:t>from</a:t>
            </a:r>
            <a:r>
              <a:rPr lang="zh-CN" altLang="en-US"/>
              <a:t>子句，获得</a:t>
            </a:r>
            <a:r>
              <a:rPr lang="en-US" altLang="zh-CN"/>
              <a:t>SQL</a:t>
            </a:r>
            <a:r>
              <a:rPr lang="zh-CN" altLang="en-US"/>
              <a:t>语句。对于其他查询，本文利用右侧的模型，为其直接利用表名和列名生成</a:t>
            </a:r>
            <a:r>
              <a:rPr lang="en-US" altLang="zh-CN"/>
              <a:t>SQL</a:t>
            </a:r>
            <a:r>
              <a:rPr lang="zh-CN" altLang="en-US"/>
              <a:t>语句。</a:t>
            </a:r>
            <a:endParaRPr lang="en-US" altLang="zh-CN"/>
          </a:p>
          <a:p>
            <a:endParaRPr lang="en-US" altLang="zh-CN"/>
          </a:p>
          <a:p>
            <a:endParaRPr lang="en-US" altLang="zh-CN"/>
          </a:p>
          <a:p>
            <a:r>
              <a:rPr lang="zh-CN" altLang="en-US"/>
              <a:t>本文首先为每个查询，输入左侧的视图分类器中，判断当前查询是否能被归结为视图上的查询，如果能，则本文自用大模型</a:t>
            </a:r>
            <a:r>
              <a:rPr lang="en-US" altLang="zh-CN"/>
              <a:t>T5</a:t>
            </a:r>
            <a:r>
              <a:rPr lang="zh-CN" altLang="en-US"/>
              <a:t>为其生成</a:t>
            </a:r>
            <a:r>
              <a:rPr lang="en-US" altLang="zh-CN"/>
              <a:t>SQL</a:t>
            </a:r>
            <a:r>
              <a:rPr lang="zh-CN" altLang="en-US"/>
              <a:t>骨架，然后再补充表名和</a:t>
            </a:r>
            <a:r>
              <a:rPr lang="en-US" altLang="zh-CN"/>
              <a:t>from</a:t>
            </a:r>
            <a:r>
              <a:rPr lang="zh-CN" altLang="en-US"/>
              <a:t>子句，获得</a:t>
            </a:r>
            <a:r>
              <a:rPr lang="en-US" altLang="zh-CN"/>
              <a:t>SQL</a:t>
            </a:r>
            <a:r>
              <a:rPr lang="zh-CN" altLang="en-US"/>
              <a:t>语句</a:t>
            </a:r>
            <a:endParaRPr lang="en-US" altLang="zh-CN"/>
          </a:p>
          <a:p>
            <a:r>
              <a:rPr lang="zh-CN" altLang="en-US"/>
              <a:t>如果视图分类器判断它不是视图查询，本文则利用右侧的模型，通过分类层右侧的模式分类器，将与当前查询最相关的</a:t>
            </a:r>
            <a:r>
              <a:rPr lang="en-US" altLang="zh-CN"/>
              <a:t>5</a:t>
            </a:r>
            <a:r>
              <a:rPr lang="zh-CN" altLang="en-US"/>
              <a:t>表和每个表的四个列作为</a:t>
            </a:r>
            <a:r>
              <a:rPr lang="en-US" altLang="zh-CN"/>
              <a:t>T5</a:t>
            </a:r>
            <a:r>
              <a:rPr lang="zh-CN" altLang="en-US"/>
              <a:t>的输入，直接生成</a:t>
            </a:r>
            <a:r>
              <a:rPr lang="en-US" altLang="zh-CN"/>
              <a:t>SQL</a:t>
            </a:r>
            <a:r>
              <a:rPr lang="zh-CN" altLang="en-US"/>
              <a:t>语句</a:t>
            </a:r>
            <a:endParaRPr lang="en-US" altLang="zh-CN"/>
          </a:p>
          <a:p>
            <a:endParaRPr lang="en-US" altLang="zh-CN"/>
          </a:p>
          <a:p>
            <a:endParaRPr lang="zh-CN" altLang="en-US"/>
          </a:p>
        </p:txBody>
      </p:sp>
      <p:sp>
        <p:nvSpPr>
          <p:cNvPr id="4" name="灯片编号占位符 3"/>
          <p:cNvSpPr>
            <a:spLocks noGrp="1"/>
          </p:cNvSpPr>
          <p:nvPr>
            <p:ph type="sldNum" sz="quarter" idx="5"/>
          </p:nvPr>
        </p:nvSpPr>
        <p:spPr/>
        <p:txBody>
          <a:bodyPr/>
          <a:lstStyle/>
          <a:p>
            <a:fld id="{AE847B17-AD01-4D47-BDF4-A13317929404}" type="slidenum">
              <a:rPr lang="zh-CN" altLang="en-US" smtClean="0"/>
              <a:t>32</a:t>
            </a:fld>
            <a:endParaRPr lang="zh-CN" altLang="en-US"/>
          </a:p>
        </p:txBody>
      </p:sp>
    </p:spTree>
    <p:extLst>
      <p:ext uri="{BB962C8B-B14F-4D97-AF65-F5344CB8AC3E}">
        <p14:creationId xmlns:p14="http://schemas.microsoft.com/office/powerpoint/2010/main" val="3305775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这是视图分类器的做法，将表名作为查询向量，对表名和列名的嵌入表达进行加权聚合，获得最终的嵌入表达，然后将其输入</a:t>
            </a:r>
            <a:r>
              <a:rPr lang="en-US" altLang="zh-CN"/>
              <a:t>MLP</a:t>
            </a:r>
            <a:r>
              <a:rPr lang="zh-CN" altLang="en-US"/>
              <a:t>中。</a:t>
            </a:r>
            <a:endParaRPr lang="en-US" altLang="zh-CN"/>
          </a:p>
          <a:p>
            <a:endParaRPr lang="en-US" altLang="zh-CN"/>
          </a:p>
          <a:p>
            <a:endParaRPr lang="en-US" altLang="zh-CN"/>
          </a:p>
          <a:p>
            <a:r>
              <a:rPr lang="zh-CN" altLang="en-US"/>
              <a:t>首先视图名和列名经过</a:t>
            </a:r>
            <a:r>
              <a:rPr lang="en-US" altLang="zh-CN"/>
              <a:t>lstm</a:t>
            </a:r>
            <a:r>
              <a:rPr lang="zh-CN" altLang="en-US"/>
              <a:t>，拼接前后向隐藏层状态获得的嵌入表达</a:t>
            </a:r>
            <a:endParaRPr lang="en-US" altLang="zh-CN"/>
          </a:p>
          <a:p>
            <a:r>
              <a:rPr lang="zh-CN" altLang="en-US"/>
              <a:t>然后将视图名作为查询向量加权列名的嵌入表达，然后经过打分函数，获得当前查询是该视图上的查询的概率，和列名与当前查询相关的概率。</a:t>
            </a:r>
            <a:endParaRPr lang="zh-CN" altLang="en-US" dirty="0"/>
          </a:p>
        </p:txBody>
      </p:sp>
      <p:sp>
        <p:nvSpPr>
          <p:cNvPr id="4" name="灯片编号占位符 3"/>
          <p:cNvSpPr>
            <a:spLocks noGrp="1"/>
          </p:cNvSpPr>
          <p:nvPr>
            <p:ph type="sldNum" sz="quarter" idx="5"/>
          </p:nvPr>
        </p:nvSpPr>
        <p:spPr/>
        <p:txBody>
          <a:bodyPr/>
          <a:lstStyle/>
          <a:p>
            <a:fld id="{AE847B17-AD01-4D47-BDF4-A13317929404}" type="slidenum">
              <a:rPr lang="zh-CN" altLang="en-US" smtClean="0"/>
              <a:t>33</a:t>
            </a:fld>
            <a:endParaRPr lang="zh-CN" altLang="en-US"/>
          </a:p>
        </p:txBody>
      </p:sp>
    </p:spTree>
    <p:extLst>
      <p:ext uri="{BB962C8B-B14F-4D97-AF65-F5344CB8AC3E}">
        <p14:creationId xmlns:p14="http://schemas.microsoft.com/office/powerpoint/2010/main" val="841620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模式分类器用来判断表名和列名是否与当前查询相关，本文会将最相关的</a:t>
            </a:r>
            <a:r>
              <a:rPr lang="en-US" altLang="zh-CN"/>
              <a:t>4</a:t>
            </a:r>
            <a:r>
              <a:rPr lang="zh-CN" altLang="en-US"/>
              <a:t>各表，每个表取</a:t>
            </a:r>
            <a:r>
              <a:rPr lang="en-US" altLang="zh-CN"/>
              <a:t>5</a:t>
            </a:r>
            <a:r>
              <a:rPr lang="zh-CN" altLang="en-US"/>
              <a:t>个列作为</a:t>
            </a:r>
            <a:r>
              <a:rPr lang="en-US" altLang="zh-CN"/>
              <a:t>T5</a:t>
            </a:r>
            <a:r>
              <a:rPr lang="zh-CN" altLang="en-US"/>
              <a:t>的输入来直接生成</a:t>
            </a:r>
            <a:r>
              <a:rPr lang="en-US" altLang="zh-CN"/>
              <a:t>SQL</a:t>
            </a:r>
            <a:r>
              <a:rPr lang="zh-CN" altLang="en-US"/>
              <a:t>语句</a:t>
            </a:r>
            <a:endParaRPr lang="zh-CN" altLang="en-US" dirty="0"/>
          </a:p>
        </p:txBody>
      </p:sp>
      <p:sp>
        <p:nvSpPr>
          <p:cNvPr id="4" name="灯片编号占位符 3"/>
          <p:cNvSpPr>
            <a:spLocks noGrp="1"/>
          </p:cNvSpPr>
          <p:nvPr>
            <p:ph type="sldNum" sz="quarter" idx="5"/>
          </p:nvPr>
        </p:nvSpPr>
        <p:spPr/>
        <p:txBody>
          <a:bodyPr/>
          <a:lstStyle/>
          <a:p>
            <a:fld id="{AE847B17-AD01-4D47-BDF4-A13317929404}" type="slidenum">
              <a:rPr lang="zh-CN" altLang="en-US" smtClean="0"/>
              <a:t>34</a:t>
            </a:fld>
            <a:endParaRPr lang="zh-CN" altLang="en-US"/>
          </a:p>
        </p:txBody>
      </p:sp>
    </p:spTree>
    <p:extLst>
      <p:ext uri="{BB962C8B-B14F-4D97-AF65-F5344CB8AC3E}">
        <p14:creationId xmlns:p14="http://schemas.microsoft.com/office/powerpoint/2010/main" val="2533048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因为本文是</a:t>
            </a:r>
            <a:r>
              <a:rPr lang="en-US" altLang="zh-CN"/>
              <a:t>pipeline</a:t>
            </a:r>
            <a:r>
              <a:rPr lang="zh-CN" altLang="en-US"/>
              <a:t>的做法，所以视图分类器的结果会对模型的准确率产生较大影响。</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视图分类错误存在两种情况，当</a:t>
            </a:r>
            <a:r>
              <a:rPr kumimoji="0" lang="zh-CN" altLang="en-US"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查询被分类到错误的视图，错误传播导致后续生成的</a:t>
            </a:r>
            <a:r>
              <a:rPr kumimoji="0" lang="en-US" altLang="zh-CN"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一定是错误</a:t>
            </a:r>
            <a:endParaRPr kumimoji="0" lang="en-US" altLang="zh-CN"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视图查询被误判为非视图查询，仍然可以通过</a:t>
            </a:r>
            <a:r>
              <a:rPr kumimoji="0" lang="en-US" altLang="zh-CN"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Text2SQL</a:t>
            </a:r>
            <a:r>
              <a:rPr kumimoji="0" lang="zh-CN" altLang="en-US"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模型生成</a:t>
            </a:r>
            <a:r>
              <a:rPr kumimoji="0" lang="en-US" altLang="zh-CN"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语句</a:t>
            </a:r>
            <a:endParaRPr kumimoji="0" lang="en-US" altLang="zh-CN"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a:p>
        </p:txBody>
      </p:sp>
      <p:sp>
        <p:nvSpPr>
          <p:cNvPr id="4" name="灯片编号占位符 3"/>
          <p:cNvSpPr>
            <a:spLocks noGrp="1"/>
          </p:cNvSpPr>
          <p:nvPr>
            <p:ph type="sldNum" sz="quarter" idx="5"/>
          </p:nvPr>
        </p:nvSpPr>
        <p:spPr/>
        <p:txBody>
          <a:bodyPr/>
          <a:lstStyle/>
          <a:p>
            <a:fld id="{AE847B17-AD01-4D47-BDF4-A13317929404}" type="slidenum">
              <a:rPr lang="zh-CN" altLang="en-US" smtClean="0"/>
              <a:t>35</a:t>
            </a:fld>
            <a:endParaRPr lang="zh-CN" altLang="en-US"/>
          </a:p>
        </p:txBody>
      </p:sp>
    </p:spTree>
    <p:extLst>
      <p:ext uri="{BB962C8B-B14F-4D97-AF65-F5344CB8AC3E}">
        <p14:creationId xmlns:p14="http://schemas.microsoft.com/office/powerpoint/2010/main" val="2457736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因此我们尝试了不同的分类器做法。</a:t>
            </a:r>
            <a:endParaRPr lang="en-US" altLang="zh-CN"/>
          </a:p>
          <a:p>
            <a:r>
              <a:rPr lang="zh-CN" altLang="en-US"/>
              <a:t>下标</a:t>
            </a:r>
            <a:r>
              <a:rPr lang="en-US" altLang="zh-CN"/>
              <a:t>c</a:t>
            </a:r>
            <a:r>
              <a:rPr lang="zh-CN" altLang="en-US"/>
              <a:t>代表</a:t>
            </a:r>
            <a:r>
              <a:rPr lang="en-US" altLang="zh-CN"/>
              <a:t>correct</a:t>
            </a:r>
            <a:r>
              <a:rPr lang="zh-CN" altLang="en-US"/>
              <a:t>，查询被分类到正确的视图上，下标</a:t>
            </a:r>
            <a:r>
              <a:rPr lang="en-US" altLang="zh-CN"/>
              <a:t>z</a:t>
            </a:r>
            <a:r>
              <a:rPr lang="zh-CN" altLang="en-US"/>
              <a:t>代表</a:t>
            </a:r>
            <a:r>
              <a:rPr lang="en-US" altLang="zh-CN"/>
              <a:t>zero</a:t>
            </a:r>
            <a:r>
              <a:rPr lang="zh-CN" altLang="en-US"/>
              <a:t>，视图标签为</a:t>
            </a:r>
            <a:r>
              <a:rPr lang="en-US" altLang="zh-CN"/>
              <a:t>0</a:t>
            </a:r>
            <a:r>
              <a:rPr lang="zh-CN" altLang="en-US"/>
              <a:t>没有被分类到任何一个视图上</a:t>
            </a:r>
            <a:endParaRPr lang="en-US" altLang="zh-CN" sz="1200" kern="1200">
              <a:effectLst/>
              <a:latin typeface="+mn-lt"/>
              <a:ea typeface="+mn-ea"/>
            </a:endParaRPr>
          </a:p>
          <a:p>
            <a:r>
              <a:rPr lang="en-US" altLang="zh-CN" sz="1200" kern="100">
                <a:effectLst/>
                <a:latin typeface="Times New Roman" panose="02020603050405020304" pitchFamily="18" charset="0"/>
                <a:ea typeface="宋体" panose="02010600030101010101" pitchFamily="2" charset="-122"/>
              </a:rPr>
              <a:t>View classifier</a:t>
            </a:r>
            <a:r>
              <a:rPr lang="zh-CN" altLang="en-US" sz="1200" kern="100">
                <a:effectLst/>
                <a:latin typeface="Times New Roman" panose="02020603050405020304" pitchFamily="18" charset="0"/>
                <a:ea typeface="宋体" panose="02010600030101010101" pitchFamily="2" charset="-122"/>
              </a:rPr>
              <a:t>代表使用</a:t>
            </a:r>
            <a:r>
              <a:rPr lang="en-US" altLang="zh-CN" sz="1200" kern="100">
                <a:effectLst/>
                <a:latin typeface="Times New Roman" panose="02020603050405020304" pitchFamily="18" charset="0"/>
                <a:ea typeface="宋体" panose="02010600030101010101" pitchFamily="2" charset="-122"/>
              </a:rPr>
              <a:t>single</a:t>
            </a:r>
            <a:r>
              <a:rPr lang="zh-CN" altLang="en-US" sz="1200" kern="100">
                <a:effectLst/>
                <a:latin typeface="Times New Roman" panose="02020603050405020304" pitchFamily="18" charset="0"/>
                <a:ea typeface="宋体" panose="02010600030101010101" pitchFamily="2" charset="-122"/>
              </a:rPr>
              <a:t>和</a:t>
            </a:r>
            <a:r>
              <a:rPr lang="en-US" altLang="zh-CN" sz="1200" kern="100">
                <a:effectLst/>
                <a:latin typeface="Times New Roman" panose="02020603050405020304" pitchFamily="18" charset="0"/>
                <a:ea typeface="宋体" panose="02010600030101010101" pitchFamily="2" charset="-122"/>
              </a:rPr>
              <a:t>nature</a:t>
            </a:r>
            <a:r>
              <a:rPr lang="zh-CN" altLang="en-US" sz="1200" kern="100">
                <a:effectLst/>
                <a:latin typeface="Times New Roman" panose="02020603050405020304" pitchFamily="18" charset="0"/>
                <a:ea typeface="宋体" panose="02010600030101010101" pitchFamily="2" charset="-122"/>
              </a:rPr>
              <a:t>数据训练的分类器</a:t>
            </a:r>
            <a:endParaRPr lang="en-US" altLang="zh-CN" sz="1200" kern="10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a:effectLst/>
                <a:latin typeface="Times New Roman" panose="02020603050405020304" pitchFamily="18" charset="0"/>
                <a:ea typeface="宋体" panose="02010600030101010101" pitchFamily="2" charset="-122"/>
              </a:rPr>
              <a:t>View classifier</a:t>
            </a:r>
            <a:r>
              <a:rPr lang="en-US" altLang="zh-CN" sz="1200" kern="100" baseline="-25000">
                <a:effectLst/>
                <a:latin typeface="Times New Roman" panose="02020603050405020304" pitchFamily="18" charset="0"/>
                <a:ea typeface="宋体" panose="02010600030101010101" pitchFamily="2" charset="-122"/>
              </a:rPr>
              <a:t>v</a:t>
            </a:r>
            <a:r>
              <a:rPr lang="zh-CN" altLang="en-US" sz="1200" kern="100">
                <a:effectLst/>
                <a:latin typeface="Times New Roman" panose="02020603050405020304" pitchFamily="18" charset="0"/>
                <a:ea typeface="宋体" panose="02010600030101010101" pitchFamily="2" charset="-122"/>
              </a:rPr>
              <a:t>是通过两个分类器投票获得的分类结果</a:t>
            </a:r>
            <a:endParaRPr lang="en-US" altLang="zh-CN" sz="1200" kern="10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a:effectLst/>
                <a:latin typeface="Times New Roman" panose="02020603050405020304" pitchFamily="18" charset="0"/>
                <a:ea typeface="宋体" panose="02010600030101010101" pitchFamily="2" charset="-122"/>
              </a:rPr>
              <a:t>View classifier</a:t>
            </a:r>
            <a:r>
              <a:rPr lang="en-US" altLang="zh-CN" sz="1200" kern="100" baseline="-25000">
                <a:effectLst/>
                <a:latin typeface="Times New Roman" panose="02020603050405020304" pitchFamily="18" charset="0"/>
                <a:ea typeface="宋体" panose="02010600030101010101" pitchFamily="2" charset="-122"/>
              </a:rPr>
              <a:t>o</a:t>
            </a:r>
            <a:r>
              <a:rPr lang="zh-CN" altLang="en-US"/>
              <a:t>代表再训练数据中加入了</a:t>
            </a:r>
            <a:r>
              <a:rPr lang="en-US" altLang="zh-CN"/>
              <a:t>other</a:t>
            </a:r>
            <a:r>
              <a:rPr lang="zh-CN" altLang="en-US"/>
              <a:t>类型数据获得的分类器</a:t>
            </a:r>
            <a:endParaRPr lang="en-US" altLang="zh-CN"/>
          </a:p>
          <a:p>
            <a:endParaRPr lang="en-US" altLang="zh-CN"/>
          </a:p>
          <a:p>
            <a:r>
              <a:rPr lang="zh-CN" altLang="en-US"/>
              <a:t>从表中结果可知，加入</a:t>
            </a:r>
            <a:r>
              <a:rPr lang="en-US" altLang="zh-CN"/>
              <a:t>other</a:t>
            </a:r>
            <a:r>
              <a:rPr lang="zh-CN" altLang="en-US"/>
              <a:t>类型的训练数据后，视图分类器对于</a:t>
            </a:r>
            <a:r>
              <a:rPr lang="en-US" altLang="zh-CN"/>
              <a:t>single</a:t>
            </a:r>
            <a:r>
              <a:rPr lang="zh-CN" altLang="en-US"/>
              <a:t>和</a:t>
            </a:r>
            <a:r>
              <a:rPr lang="en-US" altLang="zh-CN"/>
              <a:t>nature</a:t>
            </a:r>
            <a:r>
              <a:rPr lang="zh-CN" altLang="en-US"/>
              <a:t>类型的分类效果，没有特别大的变化</a:t>
            </a:r>
            <a:endParaRPr lang="en-US" altLang="zh-CN"/>
          </a:p>
          <a:p>
            <a:r>
              <a:rPr lang="zh-CN" altLang="en-US"/>
              <a:t>但是</a:t>
            </a:r>
            <a:r>
              <a:rPr lang="en-US" altLang="zh-CN"/>
              <a:t>other</a:t>
            </a:r>
            <a:r>
              <a:rPr lang="zh-CN" altLang="en-US"/>
              <a:t>类型的分类准确率提高了进</a:t>
            </a:r>
            <a:r>
              <a:rPr lang="en-US" altLang="zh-CN"/>
              <a:t>30%</a:t>
            </a:r>
            <a:r>
              <a:rPr lang="zh-CN" altLang="en-US"/>
              <a:t>，那它再整体上也会获得更好的</a:t>
            </a:r>
            <a:r>
              <a:rPr lang="en-US" altLang="zh-CN"/>
              <a:t>SQL</a:t>
            </a:r>
            <a:r>
              <a:rPr lang="zh-CN" altLang="en-US"/>
              <a:t>翻译准确率</a:t>
            </a:r>
          </a:p>
        </p:txBody>
      </p:sp>
      <p:sp>
        <p:nvSpPr>
          <p:cNvPr id="4" name="灯片编号占位符 3"/>
          <p:cNvSpPr>
            <a:spLocks noGrp="1"/>
          </p:cNvSpPr>
          <p:nvPr>
            <p:ph type="sldNum" sz="quarter" idx="5"/>
          </p:nvPr>
        </p:nvSpPr>
        <p:spPr/>
        <p:txBody>
          <a:bodyPr/>
          <a:lstStyle/>
          <a:p>
            <a:fld id="{AE847B17-AD01-4D47-BDF4-A13317929404}" type="slidenum">
              <a:rPr lang="zh-CN" altLang="en-US" smtClean="0"/>
              <a:t>36</a:t>
            </a:fld>
            <a:endParaRPr lang="zh-CN" altLang="en-US"/>
          </a:p>
        </p:txBody>
      </p:sp>
    </p:spTree>
    <p:extLst>
      <p:ext uri="{BB962C8B-B14F-4D97-AF65-F5344CB8AC3E}">
        <p14:creationId xmlns:p14="http://schemas.microsoft.com/office/powerpoint/2010/main" val="126077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虽然数据集不大，看着好像</a:t>
            </a:r>
            <a:r>
              <a:rPr lang="en-US" altLang="zh-CN"/>
              <a:t>1%</a:t>
            </a:r>
            <a:r>
              <a:rPr lang="zh-CN" altLang="en-US"/>
              <a:t>的提升没有多少，但是</a:t>
            </a:r>
            <a:r>
              <a:rPr lang="en-US" altLang="zh-CN"/>
              <a:t>SQL</a:t>
            </a:r>
            <a:r>
              <a:rPr lang="zh-CN" altLang="en-US"/>
              <a:t>的生成和一般的</a:t>
            </a:r>
            <a:r>
              <a:rPr lang="en-US" altLang="zh-CN"/>
              <a:t>NLP</a:t>
            </a:r>
            <a:r>
              <a:rPr lang="zh-CN" altLang="en-US"/>
              <a:t>任务，比如讽刺检测相比，判断为预测正确的</a:t>
            </a:r>
            <a:r>
              <a:rPr lang="en-US" altLang="zh-CN"/>
              <a:t>,RESDSQL</a:t>
            </a:r>
            <a:r>
              <a:rPr lang="zh-CN" altLang="en-US"/>
              <a:t>是</a:t>
            </a:r>
            <a:r>
              <a:rPr lang="en-US" altLang="zh-CN"/>
              <a:t>AAAI</a:t>
            </a:r>
            <a:r>
              <a:rPr lang="zh-CN" altLang="en-US"/>
              <a:t>顶会的文章，也只提升了</a:t>
            </a:r>
            <a:r>
              <a:rPr lang="en-US" altLang="zh-CN"/>
              <a:t>1.9%</a:t>
            </a:r>
            <a:r>
              <a:rPr lang="zh-CN" altLang="en-US"/>
              <a:t>我记得</a:t>
            </a:r>
            <a:endParaRPr lang="en-US" altLang="zh-CN"/>
          </a:p>
          <a:p>
            <a:endParaRPr lang="en-US" altLang="zh-CN"/>
          </a:p>
          <a:p>
            <a:r>
              <a:rPr lang="zh-CN" altLang="en-US"/>
              <a:t>我们可以看到无论利用那种分类器，本文模型在视图查询上的性能均有所提升</a:t>
            </a:r>
          </a:p>
        </p:txBody>
      </p:sp>
      <p:sp>
        <p:nvSpPr>
          <p:cNvPr id="4" name="灯片编号占位符 3"/>
          <p:cNvSpPr>
            <a:spLocks noGrp="1"/>
          </p:cNvSpPr>
          <p:nvPr>
            <p:ph type="sldNum" sz="quarter" idx="5"/>
          </p:nvPr>
        </p:nvSpPr>
        <p:spPr/>
        <p:txBody>
          <a:bodyPr/>
          <a:lstStyle/>
          <a:p>
            <a:fld id="{AE847B17-AD01-4D47-BDF4-A13317929404}" type="slidenum">
              <a:rPr lang="zh-CN" altLang="en-US" smtClean="0"/>
              <a:t>37</a:t>
            </a:fld>
            <a:endParaRPr lang="zh-CN" altLang="en-US"/>
          </a:p>
        </p:txBody>
      </p:sp>
    </p:spTree>
    <p:extLst>
      <p:ext uri="{BB962C8B-B14F-4D97-AF65-F5344CB8AC3E}">
        <p14:creationId xmlns:p14="http://schemas.microsoft.com/office/powerpoint/2010/main" val="618747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在整体测试集上的效果，</a:t>
            </a:r>
            <a:r>
              <a:rPr kumimoji="0" lang="en-US" altLang="zh-CN" sz="12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ViSQL</a:t>
            </a:r>
            <a:r>
              <a:rPr lang="en-US" altLang="zh-CN" kern="100" baseline="-25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o</a:t>
            </a:r>
            <a:r>
              <a:rPr lang="zh-CN" altLang="en-US"/>
              <a:t>的提升效果比较明显，说明在训练视图分类器时加入</a:t>
            </a:r>
            <a:r>
              <a:rPr lang="en-US" altLang="zh-CN"/>
              <a:t>other</a:t>
            </a:r>
            <a:r>
              <a:rPr lang="zh-CN" altLang="en-US"/>
              <a:t>类型的数据，</a:t>
            </a:r>
            <a:r>
              <a:rPr lang="en-US" altLang="zh-CN"/>
              <a:t>other</a:t>
            </a:r>
            <a:r>
              <a:rPr lang="zh-CN" altLang="en-US"/>
              <a:t>类型的错误较少，才能获得在整体上的性能提升</a:t>
            </a:r>
          </a:p>
        </p:txBody>
      </p:sp>
      <p:sp>
        <p:nvSpPr>
          <p:cNvPr id="4" name="灯片编号占位符 3"/>
          <p:cNvSpPr>
            <a:spLocks noGrp="1"/>
          </p:cNvSpPr>
          <p:nvPr>
            <p:ph type="sldNum" sz="quarter" idx="5"/>
          </p:nvPr>
        </p:nvSpPr>
        <p:spPr/>
        <p:txBody>
          <a:bodyPr/>
          <a:lstStyle/>
          <a:p>
            <a:fld id="{AE847B17-AD01-4D47-BDF4-A13317929404}" type="slidenum">
              <a:rPr lang="zh-CN" altLang="en-US" smtClean="0"/>
              <a:t>38</a:t>
            </a:fld>
            <a:endParaRPr lang="zh-CN" altLang="en-US"/>
          </a:p>
        </p:txBody>
      </p:sp>
    </p:spTree>
    <p:extLst>
      <p:ext uri="{BB962C8B-B14F-4D97-AF65-F5344CB8AC3E}">
        <p14:creationId xmlns:p14="http://schemas.microsoft.com/office/powerpoint/2010/main" val="1923633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在数据集上的表现有所下降，但不代表实际应用场景</a:t>
            </a:r>
          </a:p>
        </p:txBody>
      </p:sp>
      <p:sp>
        <p:nvSpPr>
          <p:cNvPr id="4" name="灯片编号占位符 3"/>
          <p:cNvSpPr>
            <a:spLocks noGrp="1"/>
          </p:cNvSpPr>
          <p:nvPr>
            <p:ph type="sldNum" sz="quarter" idx="5"/>
          </p:nvPr>
        </p:nvSpPr>
        <p:spPr/>
        <p:txBody>
          <a:bodyPr/>
          <a:lstStyle/>
          <a:p>
            <a:fld id="{AE847B17-AD01-4D47-BDF4-A13317929404}" type="slidenum">
              <a:rPr lang="zh-CN" altLang="en-US" smtClean="0"/>
              <a:t>39</a:t>
            </a:fld>
            <a:endParaRPr lang="zh-CN" altLang="en-US"/>
          </a:p>
        </p:txBody>
      </p:sp>
    </p:spTree>
    <p:extLst>
      <p:ext uri="{BB962C8B-B14F-4D97-AF65-F5344CB8AC3E}">
        <p14:creationId xmlns:p14="http://schemas.microsoft.com/office/powerpoint/2010/main" val="355061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现实世界中大量数据存储在关系数据库中，</a:t>
            </a:r>
            <a:r>
              <a:rPr lang="zh-CN" altLang="en-US" sz="1200" b="1"/>
              <a:t>数据库是当前互联网生态中不可或缺的一部分</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例如右侧这些生成中常用的网站，都离不开数据库的支持</a:t>
            </a:r>
          </a:p>
        </p:txBody>
      </p:sp>
      <p:sp>
        <p:nvSpPr>
          <p:cNvPr id="4" name="灯片编号占位符 3"/>
          <p:cNvSpPr>
            <a:spLocks noGrp="1"/>
          </p:cNvSpPr>
          <p:nvPr>
            <p:ph type="sldNum" sz="quarter" idx="5"/>
          </p:nvPr>
        </p:nvSpPr>
        <p:spPr/>
        <p:txBody>
          <a:bodyPr/>
          <a:lstStyle/>
          <a:p>
            <a:fld id="{AE847B17-AD01-4D47-BDF4-A13317929404}"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加入</a:t>
            </a:r>
            <a:r>
              <a:rPr lang="en-US" altLang="zh-CN"/>
              <a:t>other</a:t>
            </a:r>
            <a:r>
              <a:rPr lang="zh-CN" altLang="en-US"/>
              <a:t>类型的训练数据后，视图分类器对于</a:t>
            </a:r>
            <a:r>
              <a:rPr lang="en-US" altLang="zh-CN"/>
              <a:t>single</a:t>
            </a:r>
            <a:r>
              <a:rPr lang="zh-CN" altLang="en-US"/>
              <a:t>和</a:t>
            </a:r>
            <a:r>
              <a:rPr lang="en-US" altLang="zh-CN"/>
              <a:t>nature</a:t>
            </a:r>
            <a:r>
              <a:rPr lang="zh-CN" altLang="en-US"/>
              <a:t>类型的分类效果，无论是正确视图，还是没被对应到任何一个视图上的数据，都没有特别大的变化</a:t>
            </a:r>
            <a:endParaRPr lang="en-US" altLang="zh-CN"/>
          </a:p>
          <a:p>
            <a:r>
              <a:rPr lang="zh-CN" altLang="en-US"/>
              <a:t>但是</a:t>
            </a:r>
            <a:r>
              <a:rPr lang="en-US" altLang="zh-CN"/>
              <a:t>other</a:t>
            </a:r>
            <a:r>
              <a:rPr lang="zh-CN" altLang="en-US"/>
              <a:t>类型的分类准确率提高了仅</a:t>
            </a:r>
            <a:r>
              <a:rPr lang="en-US" altLang="zh-CN"/>
              <a:t>30%</a:t>
            </a:r>
            <a:endParaRPr lang="zh-CN" altLang="en-US"/>
          </a:p>
        </p:txBody>
      </p:sp>
      <p:sp>
        <p:nvSpPr>
          <p:cNvPr id="4" name="灯片编号占位符 3"/>
          <p:cNvSpPr>
            <a:spLocks noGrp="1"/>
          </p:cNvSpPr>
          <p:nvPr>
            <p:ph type="sldNum" sz="quarter" idx="5"/>
          </p:nvPr>
        </p:nvSpPr>
        <p:spPr/>
        <p:txBody>
          <a:bodyPr/>
          <a:lstStyle/>
          <a:p>
            <a:fld id="{AE847B17-AD01-4D47-BDF4-A13317929404}" type="slidenum">
              <a:rPr lang="zh-CN" altLang="en-US" smtClean="0"/>
              <a:t>40</a:t>
            </a:fld>
            <a:endParaRPr lang="zh-CN" altLang="en-US"/>
          </a:p>
        </p:txBody>
      </p:sp>
    </p:spTree>
    <p:extLst>
      <p:ext uri="{BB962C8B-B14F-4D97-AF65-F5344CB8AC3E}">
        <p14:creationId xmlns:p14="http://schemas.microsoft.com/office/powerpoint/2010/main" val="20919379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虽然数据集不大，看着好像</a:t>
            </a:r>
            <a:r>
              <a:rPr lang="en-US" altLang="zh-CN"/>
              <a:t>1%</a:t>
            </a:r>
            <a:r>
              <a:rPr lang="zh-CN" altLang="en-US"/>
              <a:t>的提升没有多少，但是</a:t>
            </a:r>
            <a:r>
              <a:rPr lang="en-US" altLang="zh-CN"/>
              <a:t>SQL</a:t>
            </a:r>
            <a:r>
              <a:rPr lang="zh-CN" altLang="en-US"/>
              <a:t>的生成和一般的</a:t>
            </a:r>
            <a:r>
              <a:rPr lang="en-US" altLang="zh-CN"/>
              <a:t>NLP</a:t>
            </a:r>
            <a:r>
              <a:rPr lang="zh-CN" altLang="en-US"/>
              <a:t>任务，比如讽刺检测相比，判断为预测正确的</a:t>
            </a:r>
            <a:r>
              <a:rPr lang="en-US" altLang="zh-CN"/>
              <a:t>,RESDSQL</a:t>
            </a:r>
            <a:r>
              <a:rPr lang="zh-CN" altLang="en-US"/>
              <a:t>是</a:t>
            </a:r>
            <a:r>
              <a:rPr lang="en-US" altLang="zh-CN"/>
              <a:t>AAAI</a:t>
            </a:r>
            <a:r>
              <a:rPr lang="zh-CN" altLang="en-US"/>
              <a:t>顶会的文章，也只提升了</a:t>
            </a:r>
            <a:r>
              <a:rPr lang="en-US" altLang="zh-CN"/>
              <a:t>1.9%</a:t>
            </a:r>
            <a:r>
              <a:rPr lang="zh-CN" altLang="en-US"/>
              <a:t>我记得</a:t>
            </a:r>
            <a:endParaRPr lang="en-US" altLang="zh-CN"/>
          </a:p>
          <a:p>
            <a:endParaRPr lang="en-US" altLang="zh-CN"/>
          </a:p>
          <a:p>
            <a:r>
              <a:rPr lang="zh-CN" altLang="en-US"/>
              <a:t>在训练数据中加入了</a:t>
            </a:r>
          </a:p>
        </p:txBody>
      </p:sp>
      <p:sp>
        <p:nvSpPr>
          <p:cNvPr id="4" name="灯片编号占位符 3"/>
          <p:cNvSpPr>
            <a:spLocks noGrp="1"/>
          </p:cNvSpPr>
          <p:nvPr>
            <p:ph type="sldNum" sz="quarter" idx="5"/>
          </p:nvPr>
        </p:nvSpPr>
        <p:spPr/>
        <p:txBody>
          <a:bodyPr/>
          <a:lstStyle/>
          <a:p>
            <a:fld id="{AE847B17-AD01-4D47-BDF4-A13317929404}" type="slidenum">
              <a:rPr lang="zh-CN" altLang="en-US" smtClean="0"/>
              <a:t>41</a:t>
            </a:fld>
            <a:endParaRPr lang="zh-CN" altLang="en-US"/>
          </a:p>
        </p:txBody>
      </p:sp>
    </p:spTree>
    <p:extLst>
      <p:ext uri="{BB962C8B-B14F-4D97-AF65-F5344CB8AC3E}">
        <p14:creationId xmlns:p14="http://schemas.microsoft.com/office/powerpoint/2010/main" val="32245817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在数据集上的表现有所下降，但不代表实际应用场景</a:t>
            </a:r>
          </a:p>
        </p:txBody>
      </p:sp>
      <p:sp>
        <p:nvSpPr>
          <p:cNvPr id="4" name="灯片编号占位符 3"/>
          <p:cNvSpPr>
            <a:spLocks noGrp="1"/>
          </p:cNvSpPr>
          <p:nvPr>
            <p:ph type="sldNum" sz="quarter" idx="5"/>
          </p:nvPr>
        </p:nvSpPr>
        <p:spPr/>
        <p:txBody>
          <a:bodyPr/>
          <a:lstStyle/>
          <a:p>
            <a:fld id="{AE847B17-AD01-4D47-BDF4-A13317929404}" type="slidenum">
              <a:rPr lang="zh-CN" altLang="en-US" smtClean="0"/>
              <a:t>42</a:t>
            </a:fld>
            <a:endParaRPr lang="zh-CN" altLang="en-US"/>
          </a:p>
        </p:txBody>
      </p:sp>
    </p:spTree>
    <p:extLst>
      <p:ext uri="{BB962C8B-B14F-4D97-AF65-F5344CB8AC3E}">
        <p14:creationId xmlns:p14="http://schemas.microsoft.com/office/powerpoint/2010/main" val="26317762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在数据集上的表现有所下降，但不代表实际应用场景</a:t>
            </a:r>
          </a:p>
        </p:txBody>
      </p:sp>
      <p:sp>
        <p:nvSpPr>
          <p:cNvPr id="4" name="灯片编号占位符 3"/>
          <p:cNvSpPr>
            <a:spLocks noGrp="1"/>
          </p:cNvSpPr>
          <p:nvPr>
            <p:ph type="sldNum" sz="quarter" idx="5"/>
          </p:nvPr>
        </p:nvSpPr>
        <p:spPr/>
        <p:txBody>
          <a:bodyPr/>
          <a:lstStyle/>
          <a:p>
            <a:fld id="{AE847B17-AD01-4D47-BDF4-A13317929404}" type="slidenum">
              <a:rPr lang="zh-CN" altLang="en-US" smtClean="0"/>
              <a:t>43</a:t>
            </a:fld>
            <a:endParaRPr lang="zh-CN" altLang="en-US"/>
          </a:p>
        </p:txBody>
      </p:sp>
    </p:spTree>
    <p:extLst>
      <p:ext uri="{BB962C8B-B14F-4D97-AF65-F5344CB8AC3E}">
        <p14:creationId xmlns:p14="http://schemas.microsoft.com/office/powerpoint/2010/main" val="1767805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在数据集上的表现有所下降，但不代表实际应用场景</a:t>
            </a:r>
          </a:p>
        </p:txBody>
      </p:sp>
      <p:sp>
        <p:nvSpPr>
          <p:cNvPr id="4" name="灯片编号占位符 3"/>
          <p:cNvSpPr>
            <a:spLocks noGrp="1"/>
          </p:cNvSpPr>
          <p:nvPr>
            <p:ph type="sldNum" sz="quarter" idx="5"/>
          </p:nvPr>
        </p:nvSpPr>
        <p:spPr/>
        <p:txBody>
          <a:bodyPr/>
          <a:lstStyle/>
          <a:p>
            <a:fld id="{AE847B17-AD01-4D47-BDF4-A13317929404}" type="slidenum">
              <a:rPr lang="zh-CN" altLang="en-US" smtClean="0"/>
              <a:t>44</a:t>
            </a:fld>
            <a:endParaRPr lang="zh-CN" altLang="en-US"/>
          </a:p>
        </p:txBody>
      </p:sp>
    </p:spTree>
    <p:extLst>
      <p:ext uri="{BB962C8B-B14F-4D97-AF65-F5344CB8AC3E}">
        <p14:creationId xmlns:p14="http://schemas.microsoft.com/office/powerpoint/2010/main" val="3742173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45</a:t>
            </a:fld>
            <a:endParaRPr lang="zh-CN" altLang="en-US"/>
          </a:p>
        </p:txBody>
      </p:sp>
    </p:spTree>
    <p:extLst>
      <p:ext uri="{BB962C8B-B14F-4D97-AF65-F5344CB8AC3E}">
        <p14:creationId xmlns:p14="http://schemas.microsoft.com/office/powerpoint/2010/main" val="7612896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48</a:t>
            </a:fld>
            <a:endParaRPr lang="zh-CN" altLang="en-US"/>
          </a:p>
        </p:txBody>
      </p:sp>
    </p:spTree>
    <p:extLst>
      <p:ext uri="{BB962C8B-B14F-4D97-AF65-F5344CB8AC3E}">
        <p14:creationId xmlns:p14="http://schemas.microsoft.com/office/powerpoint/2010/main" val="4123792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现有的数据库查询系统通常采用这种点选加填值的方式来获取用户的查询需求，</a:t>
            </a:r>
            <a:endParaRPr lang="en-US" altLang="zh-CN"/>
          </a:p>
          <a:p>
            <a:r>
              <a:rPr lang="zh-CN" altLang="en-US"/>
              <a:t>但这种方式有两个缺点，</a:t>
            </a:r>
            <a:endParaRPr lang="en-US" altLang="zh-CN"/>
          </a:p>
          <a:p>
            <a:r>
              <a:rPr lang="en-US" altLang="zh-CN"/>
              <a:t>1.</a:t>
            </a:r>
            <a:r>
              <a:rPr lang="zh-CN" altLang="en-US"/>
              <a:t>用户无法灵活表达自己的需求，</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2</a:t>
            </a:r>
            <a:r>
              <a:rPr lang="zh-CN" altLang="zh-CN" sz="1200" kern="100">
                <a:effectLst/>
                <a:latin typeface="Times New Roman" panose="02020603050405020304" pitchFamily="18" charset="0"/>
                <a:ea typeface="宋体" panose="02010600030101010101" pitchFamily="2" charset="-122"/>
                <a:cs typeface="Times New Roman" panose="02020603050405020304" pitchFamily="18" charset="0"/>
              </a:rPr>
              <a:t>访问需求的变更需要系统开发者重写设计</a:t>
            </a:r>
            <a:r>
              <a:rPr lang="en-US" altLang="zh-CN" sz="1200" kern="100">
                <a:effectLst/>
                <a:latin typeface="Times New Roman" panose="02020603050405020304" pitchFamily="18" charset="0"/>
                <a:ea typeface="宋体" panose="02010600030101010101" pitchFamily="2" charset="-122"/>
              </a:rPr>
              <a:t>SQL</a:t>
            </a:r>
            <a:r>
              <a:rPr lang="zh-CN" altLang="zh-CN" sz="1200" kern="100">
                <a:effectLst/>
                <a:latin typeface="Times New Roman" panose="02020603050405020304" pitchFamily="18" charset="0"/>
                <a:ea typeface="宋体" panose="02010600030101010101" pitchFamily="2" charset="-122"/>
                <a:cs typeface="Times New Roman" panose="02020603050405020304" pitchFamily="18" charset="0"/>
              </a:rPr>
              <a:t>程序</a:t>
            </a:r>
            <a:endParaRPr lang="en-US" altLang="zh-CN"/>
          </a:p>
          <a:p>
            <a:r>
              <a:rPr lang="zh-CN" altLang="en-US"/>
              <a:t>比如现在比亚迪很火，网站要添加比亚迪的选项，前端和后端都需要进行修改</a:t>
            </a:r>
            <a:endParaRPr lang="en-US" altLang="zh-CN"/>
          </a:p>
          <a:p>
            <a:r>
              <a:rPr lang="zh-CN" altLang="en-US"/>
              <a:t>通过这样的需求，就衍生出了</a:t>
            </a:r>
            <a:r>
              <a:rPr lang="en-US" altLang="zh-CN"/>
              <a:t>text2SQL</a:t>
            </a:r>
            <a:r>
              <a:rPr lang="zh-CN" altLang="en-US"/>
              <a:t>研究，如果可以让用户使用自然语言查询访问数据库，就不会出现这样的问题，</a:t>
            </a:r>
            <a:endParaRPr lang="en-US" altLang="zh-CN"/>
          </a:p>
        </p:txBody>
      </p:sp>
      <p:sp>
        <p:nvSpPr>
          <p:cNvPr id="4" name="灯片编号占位符 3"/>
          <p:cNvSpPr>
            <a:spLocks noGrp="1"/>
          </p:cNvSpPr>
          <p:nvPr>
            <p:ph type="sldNum" sz="quarter" idx="5"/>
          </p:nvPr>
        </p:nvSpPr>
        <p:spPr/>
        <p:txBody>
          <a:bodyPr/>
          <a:lstStyle/>
          <a:p>
            <a:fld id="{AE847B17-AD01-4D47-BDF4-A1331792940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solidFill>
                  <a:schemeClr val="tx1"/>
                </a:solidFill>
              </a:rPr>
              <a:t>Text2SQL</a:t>
            </a:r>
            <a:r>
              <a:rPr lang="zh-CN" altLang="en-US">
                <a:solidFill>
                  <a:schemeClr val="tx1"/>
                </a:solidFill>
              </a:rPr>
              <a:t>研究主要经历了三个阶段，在单数据库</a:t>
            </a:r>
            <a:r>
              <a:rPr lang="en-US" altLang="zh-CN">
                <a:solidFill>
                  <a:schemeClr val="tx1"/>
                </a:solidFill>
              </a:rPr>
              <a:t>Text2SQL</a:t>
            </a:r>
            <a:r>
              <a:rPr lang="zh-CN" altLang="en-US">
                <a:solidFill>
                  <a:schemeClr val="tx1"/>
                </a:solidFill>
              </a:rPr>
              <a:t>研究中，所有的训练数据中的问题都与同一个数据库相关，研究者也仅</a:t>
            </a:r>
            <a:r>
              <a:rPr lang="zh-CN" altLang="en-US"/>
              <a:t>仅将自然语言查询作为模型输入，导致模型只能应用在这一个数据库上，针对新的数据库只能重新构造训练数据训练模型，成本极高</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为了使模型能够在数据库间泛化，衍生出了多数据库</a:t>
            </a:r>
            <a:r>
              <a:rPr lang="en-US" altLang="zh-CN"/>
              <a:t>text2SQL</a:t>
            </a:r>
            <a:r>
              <a:rPr lang="zh-CN" altLang="en-US"/>
              <a:t>研究，研究呈现从易到难的过程。首先是多数据库单表</a:t>
            </a:r>
            <a:r>
              <a:rPr lang="en-US" altLang="zh-CN"/>
              <a:t>text2SQL</a:t>
            </a:r>
            <a:r>
              <a:rPr lang="zh-CN" altLang="en-US"/>
              <a:t>研究假定每个数据库内只有一张表，这和实际应用场景肯定是不相符的，所以多数据库多表</a:t>
            </a:r>
            <a:r>
              <a:rPr lang="en-US" altLang="zh-CN"/>
              <a:t>text2SQL</a:t>
            </a:r>
            <a:r>
              <a:rPr lang="zh-CN" altLang="en-US"/>
              <a:t>研究是目前的重点。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solidFill>
                  <a:schemeClr val="tx1"/>
                </a:solidFill>
              </a:rPr>
              <a:t>目前研究者采用了不同的方法来对数据库模式和自然语言进行联合建模，比如图神经方法和序列化方法</a:t>
            </a:r>
            <a:endParaRPr lang="en-US" altLang="zh-CN">
              <a:solidFill>
                <a:schemeClr val="tx1"/>
              </a:solidFill>
            </a:endParaRPr>
          </a:p>
        </p:txBody>
      </p:sp>
      <p:sp>
        <p:nvSpPr>
          <p:cNvPr id="4" name="灯片编号占位符 3"/>
          <p:cNvSpPr>
            <a:spLocks noGrp="1"/>
          </p:cNvSpPr>
          <p:nvPr>
            <p:ph type="sldNum" sz="quarter" idx="5"/>
          </p:nvPr>
        </p:nvSpPr>
        <p:spPr/>
        <p:txBody>
          <a:bodyPr/>
          <a:lstStyle/>
          <a:p>
            <a:fld id="{AE847B17-AD01-4D47-BDF4-A13317929404}" type="slidenum">
              <a:rPr lang="zh-CN" altLang="en-US" smtClean="0"/>
              <a:t>7</a:t>
            </a:fld>
            <a:endParaRPr lang="zh-CN" altLang="en-US"/>
          </a:p>
        </p:txBody>
      </p:sp>
    </p:spTree>
    <p:extLst>
      <p:ext uri="{BB962C8B-B14F-4D97-AF65-F5344CB8AC3E}">
        <p14:creationId xmlns:p14="http://schemas.microsoft.com/office/powerpoint/2010/main" val="3927391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联合建模的核心就是模式链接，也就是建立</a:t>
            </a:r>
            <a:r>
              <a:rPr lang="zh-CN" altLang="en-US" sz="1200"/>
              <a:t>建立数据库模式（表名、列名）和自然语言查询之间的对齐关系</a:t>
            </a:r>
            <a:endParaRPr lang="en-US" altLang="zh-CN" sz="120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t>现有的模式连接方法主要分为基于字面相似性建立硬对齐关系，和基于交互注意力建立软对齐关系</a:t>
            </a:r>
            <a:r>
              <a:rPr lang="zh-CN" altLang="en-US" sz="1200">
                <a:solidFill>
                  <a:srgbClr val="1C72DB"/>
                </a:solidFill>
              </a:rPr>
              <a:t>两种，</a:t>
            </a:r>
            <a:endParaRPr lang="en-US" altLang="zh-CN" sz="1200">
              <a:solidFill>
                <a:srgbClr val="1C72DB"/>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rgbClr val="1C72DB"/>
                </a:solidFill>
              </a:rPr>
              <a:t>但是这两类方法都非常依赖于</a:t>
            </a:r>
            <a:r>
              <a:rPr lang="zh-CN" altLang="en-US" sz="1200" b="1"/>
              <a:t>被查询数据库的表名和列名在自然语言查询中</a:t>
            </a:r>
            <a:r>
              <a:rPr lang="zh-CN" altLang="en-US" sz="1200" b="1">
                <a:solidFill>
                  <a:srgbClr val="C00000"/>
                </a:solidFill>
              </a:rPr>
              <a:t>明确出现</a:t>
            </a:r>
            <a:endParaRPr lang="zh-CN" altLang="en-US" sz="12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a:p>
          <a:p>
            <a:r>
              <a:rPr lang="zh-CN" altLang="en-US" sz="1200"/>
              <a:t>比如</a:t>
            </a:r>
            <a:r>
              <a:rPr lang="zh-CN" altLang="en-US"/>
              <a:t>我们这里举了一个例子，可以看到用户提出的自然语言问题中使用了</a:t>
            </a:r>
            <a:r>
              <a:rPr lang="en-US" altLang="zh-CN"/>
              <a:t>head</a:t>
            </a:r>
            <a:r>
              <a:rPr lang="zh-CN" altLang="en-US"/>
              <a:t>和</a:t>
            </a:r>
            <a:r>
              <a:rPr lang="en-US" altLang="zh-CN"/>
              <a:t>department</a:t>
            </a:r>
            <a:r>
              <a:rPr lang="zh-CN" altLang="en-US"/>
              <a:t>，和表名列名正好相同</a:t>
            </a:r>
            <a:endParaRPr lang="en-US" altLang="zh-CN"/>
          </a:p>
          <a:p>
            <a:r>
              <a:rPr lang="zh-CN" altLang="en-US"/>
              <a:t>但在实际应用场景中这种情况是很难出现的</a:t>
            </a:r>
            <a:endParaRPr lang="zh-CN" altLang="en-US" dirty="0"/>
          </a:p>
        </p:txBody>
      </p:sp>
      <p:sp>
        <p:nvSpPr>
          <p:cNvPr id="4" name="灯片编号占位符 3"/>
          <p:cNvSpPr>
            <a:spLocks noGrp="1"/>
          </p:cNvSpPr>
          <p:nvPr>
            <p:ph type="sldNum" sz="quarter" idx="5"/>
          </p:nvPr>
        </p:nvSpPr>
        <p:spPr/>
        <p:txBody>
          <a:bodyPr/>
          <a:lstStyle/>
          <a:p>
            <a:fld id="{AE847B17-AD01-4D47-BDF4-A13317929404}" type="slidenum">
              <a:rPr lang="zh-CN" altLang="en-US" smtClean="0"/>
              <a:t>8</a:t>
            </a:fld>
            <a:endParaRPr lang="zh-CN" altLang="en-US"/>
          </a:p>
        </p:txBody>
      </p:sp>
    </p:spTree>
    <p:extLst>
      <p:ext uri="{BB962C8B-B14F-4D97-AF65-F5344CB8AC3E}">
        <p14:creationId xmlns:p14="http://schemas.microsoft.com/office/powerpoint/2010/main" val="3947534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a:solidFill>
                  <a:srgbClr val="1C72DB"/>
                </a:solidFill>
              </a:rPr>
              <a:t>普通用户很难理解数据库模式，更难准确记忆表名和列名</a:t>
            </a:r>
            <a:r>
              <a:rPr lang="zh-CN" altLang="en-US" sz="1200" b="1">
                <a:solidFill>
                  <a:srgbClr val="1C72DB"/>
                </a:solidFill>
              </a:rPr>
              <a:t>，提出的可能是第二个问题用</a:t>
            </a:r>
            <a:r>
              <a:rPr lang="en-US" altLang="zh-CN" sz="1200">
                <a:solidFill>
                  <a:srgbClr val="FF0000"/>
                </a:solidFill>
              </a:rPr>
              <a:t>leaders</a:t>
            </a:r>
            <a:r>
              <a:rPr lang="zh-CN" altLang="en-US" sz="1200">
                <a:solidFill>
                  <a:srgbClr val="FF0000"/>
                </a:solidFill>
              </a:rPr>
              <a:t>和</a:t>
            </a:r>
            <a:r>
              <a:rPr lang="en-US" altLang="zh-CN" sz="1200">
                <a:solidFill>
                  <a:srgbClr val="FF0000"/>
                </a:solidFill>
              </a:rPr>
              <a:t>divisions</a:t>
            </a:r>
          </a:p>
          <a:p>
            <a:endParaRPr lang="en-US" altLang="zh-CN" sz="1200">
              <a:solidFill>
                <a:srgbClr val="FF0000"/>
              </a:solidFill>
            </a:endParaRPr>
          </a:p>
          <a:p>
            <a:r>
              <a:rPr lang="zh-CN" altLang="en-US" sz="1200">
                <a:solidFill>
                  <a:srgbClr val="FF0000"/>
                </a:solidFill>
              </a:rPr>
              <a:t>这两句自然语言问题，对程序员来说可能没有什么区别，但是像第二句这种提问方式会导致现有方法的</a:t>
            </a:r>
            <a:r>
              <a:rPr lang="en-US" altLang="zh-CN" sz="1200">
                <a:solidFill>
                  <a:srgbClr val="FF0000"/>
                </a:solidFill>
              </a:rPr>
              <a:t>text2SQL</a:t>
            </a:r>
            <a:r>
              <a:rPr lang="zh-CN" altLang="en-US" sz="1200">
                <a:solidFill>
                  <a:srgbClr val="FF0000"/>
                </a:solidFill>
              </a:rPr>
              <a:t>准确率严重下降</a:t>
            </a:r>
            <a:endParaRPr lang="en-US" altLang="zh-CN" sz="1200">
              <a:solidFill>
                <a:srgbClr val="FF0000"/>
              </a:solidFill>
            </a:endParaRPr>
          </a:p>
          <a:p>
            <a:endParaRPr lang="en-US" altLang="zh-CN" sz="120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rgbClr val="FF0000"/>
                </a:solidFill>
              </a:rPr>
              <a:t>这是因为程序员能够</a:t>
            </a:r>
            <a:r>
              <a:rPr lang="zh-CN" altLang="en-US" b="1"/>
              <a:t>理解数据库建模的领域知识，而模型只能够利用结构化的元数据，也就是表名和列名来学习这种领域知识，导致模型在同物异名的实际应用场景中性能下降。这也就引出了我的第一部分工作，</a:t>
            </a:r>
            <a:endParaRPr lang="zh-CN" alt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p>
          <a:p>
            <a:endParaRPr lang="zh-CN" altLang="en-US"/>
          </a:p>
        </p:txBody>
      </p:sp>
      <p:sp>
        <p:nvSpPr>
          <p:cNvPr id="4" name="灯片编号占位符 3"/>
          <p:cNvSpPr>
            <a:spLocks noGrp="1"/>
          </p:cNvSpPr>
          <p:nvPr>
            <p:ph type="sldNum" sz="quarter" idx="5"/>
          </p:nvPr>
        </p:nvSpPr>
        <p:spPr/>
        <p:txBody>
          <a:bodyPr/>
          <a:lstStyle/>
          <a:p>
            <a:fld id="{AE847B17-AD01-4D47-BDF4-A13317929404}" type="slidenum">
              <a:rPr lang="zh-CN" altLang="en-US" smtClean="0"/>
              <a:t>9</a:t>
            </a:fld>
            <a:endParaRPr lang="zh-CN" altLang="en-US"/>
          </a:p>
        </p:txBody>
      </p:sp>
    </p:spTree>
    <p:extLst>
      <p:ext uri="{BB962C8B-B14F-4D97-AF65-F5344CB8AC3E}">
        <p14:creationId xmlns:p14="http://schemas.microsoft.com/office/powerpoint/2010/main" val="1237497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1354333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526378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143132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1146" y="0"/>
            <a:ext cx="9141713" cy="5143500"/>
          </a:xfrm>
          <a:prstGeom prst="rect">
            <a:avLst/>
          </a:prstGeom>
        </p:spPr>
      </p:pic>
      <p:sp>
        <p:nvSpPr>
          <p:cNvPr id="4" name="矩形 3"/>
          <p:cNvSpPr/>
          <p:nvPr userDrawn="1"/>
        </p:nvSpPr>
        <p:spPr>
          <a:xfrm>
            <a:off x="2"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7" name="日期占位符 1">
            <a:extLst>
              <a:ext uri="{FF2B5EF4-FFF2-40B4-BE49-F238E27FC236}">
                <a16:creationId xmlns:a16="http://schemas.microsoft.com/office/drawing/2014/main" id="{4DFF54F9-C009-7BF1-048B-AC857FDD6DB7}"/>
              </a:ext>
            </a:extLst>
          </p:cNvPr>
          <p:cNvSpPr>
            <a:spLocks noGrp="1"/>
          </p:cNvSpPr>
          <p:nvPr>
            <p:ph type="dt" sz="half" idx="11"/>
          </p:nvPr>
        </p:nvSpPr>
        <p:spPr>
          <a:xfrm>
            <a:off x="628650" y="4861853"/>
            <a:ext cx="2057400" cy="273844"/>
          </a:xfrm>
        </p:spPr>
        <p:txBody>
          <a:bodyPr/>
          <a:lstStyle>
            <a:lvl1pPr>
              <a:defRPr>
                <a:solidFill>
                  <a:schemeClr val="bg1"/>
                </a:solidFill>
              </a:defRPr>
            </a:lvl1pPr>
          </a:lstStyle>
          <a:p>
            <a:endParaRPr lang="zh-CN" altLang="en-US" dirty="0"/>
          </a:p>
        </p:txBody>
      </p:sp>
      <p:sp>
        <p:nvSpPr>
          <p:cNvPr id="8" name="页脚占位符 2">
            <a:extLst>
              <a:ext uri="{FF2B5EF4-FFF2-40B4-BE49-F238E27FC236}">
                <a16:creationId xmlns:a16="http://schemas.microsoft.com/office/drawing/2014/main" id="{C3B7864E-DF41-4E3C-0E32-5E7AFCDB172D}"/>
              </a:ext>
            </a:extLst>
          </p:cNvPr>
          <p:cNvSpPr>
            <a:spLocks noGrp="1"/>
          </p:cNvSpPr>
          <p:nvPr>
            <p:ph type="ftr" sz="quarter" idx="12"/>
          </p:nvPr>
        </p:nvSpPr>
        <p:spPr>
          <a:xfrm>
            <a:off x="3028950" y="4861853"/>
            <a:ext cx="3086100" cy="273844"/>
          </a:xfrm>
        </p:spPr>
        <p:txBody>
          <a:bodyPr/>
          <a:lstStyle>
            <a:lvl1pPr>
              <a:defRPr>
                <a:solidFill>
                  <a:schemeClr val="bg1"/>
                </a:solidFill>
              </a:defRPr>
            </a:lvl1pPr>
          </a:lstStyle>
          <a:p>
            <a:endParaRPr lang="zh-CN" altLang="en-US"/>
          </a:p>
        </p:txBody>
      </p:sp>
      <p:sp>
        <p:nvSpPr>
          <p:cNvPr id="9" name="灯片编号占位符 3">
            <a:extLst>
              <a:ext uri="{FF2B5EF4-FFF2-40B4-BE49-F238E27FC236}">
                <a16:creationId xmlns:a16="http://schemas.microsoft.com/office/drawing/2014/main" id="{6385BE16-3B4C-9915-5445-56837D1A00F7}"/>
              </a:ext>
            </a:extLst>
          </p:cNvPr>
          <p:cNvSpPr>
            <a:spLocks noGrp="1"/>
          </p:cNvSpPr>
          <p:nvPr>
            <p:ph type="sldNum" sz="quarter" idx="13"/>
          </p:nvPr>
        </p:nvSpPr>
        <p:spPr>
          <a:xfrm>
            <a:off x="6457950" y="4861853"/>
            <a:ext cx="2057400" cy="273844"/>
          </a:xfrm>
        </p:spPr>
        <p:txBody>
          <a:bodyPr/>
          <a:lstStyle>
            <a:lvl1pPr>
              <a:defRPr sz="1200">
                <a:solidFill>
                  <a:schemeClr val="bg1"/>
                </a:solidFill>
              </a:defRPr>
            </a:lvl1pPr>
          </a:lstStyle>
          <a:p>
            <a:fld id="{EE3F9CDB-1F21-4789-A81E-8FEA25CE194B}" type="slidenum">
              <a:rPr lang="zh-CN" altLang="en-US" smtClean="0"/>
              <a:pPr/>
              <a:t>‹#›</a:t>
            </a:fld>
            <a:endParaRPr lang="zh-CN" altLang="en-US" dirty="0"/>
          </a:p>
        </p:txBody>
      </p:sp>
    </p:spTree>
    <p:extLst>
      <p:ext uri="{BB962C8B-B14F-4D97-AF65-F5344CB8AC3E}">
        <p14:creationId xmlns:p14="http://schemas.microsoft.com/office/powerpoint/2010/main" val="2662757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52" name="矩形 51"/>
          <p:cNvSpPr/>
          <p:nvPr userDrawn="1"/>
        </p:nvSpPr>
        <p:spPr>
          <a:xfrm>
            <a:off x="2"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zh-CN" altLang="en-US" sz="1000" dirty="0">
              <a:latin typeface="黑体" panose="02010609060101010101" pitchFamily="49" charset="-122"/>
              <a:ea typeface="黑体" panose="02010609060101010101" pitchFamily="49" charset="-122"/>
            </a:endParaRPr>
          </a:p>
        </p:txBody>
      </p:sp>
      <p:grpSp>
        <p:nvGrpSpPr>
          <p:cNvPr id="53" name="组合 52"/>
          <p:cNvGrpSpPr/>
          <p:nvPr userDrawn="1"/>
        </p:nvGrpSpPr>
        <p:grpSpPr>
          <a:xfrm>
            <a:off x="252000" y="747540"/>
            <a:ext cx="8640000" cy="45719"/>
            <a:chOff x="247135" y="747537"/>
            <a:chExt cx="7745928" cy="45719"/>
          </a:xfrm>
        </p:grpSpPr>
        <p:cxnSp>
          <p:nvCxnSpPr>
            <p:cNvPr id="54" name="直接连接符 53"/>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7" name="文本占位符 6"/>
          <p:cNvSpPr>
            <a:spLocks noGrp="1"/>
          </p:cNvSpPr>
          <p:nvPr>
            <p:ph type="body" sz="quarter" idx="10"/>
          </p:nvPr>
        </p:nvSpPr>
        <p:spPr>
          <a:xfrm>
            <a:off x="576000" y="1057514"/>
            <a:ext cx="7992000" cy="3514486"/>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9" name="标题 8"/>
          <p:cNvSpPr>
            <a:spLocks noGrp="1"/>
          </p:cNvSpPr>
          <p:nvPr>
            <p:ph type="title"/>
          </p:nvPr>
        </p:nvSpPr>
        <p:spPr>
          <a:xfrm>
            <a:off x="258689" y="157655"/>
            <a:ext cx="6005479" cy="573865"/>
          </a:xfrm>
        </p:spPr>
        <p:txBody>
          <a:bodyPr>
            <a:noAutofit/>
          </a:bodyPr>
          <a:lstStyle>
            <a:lvl1pPr marL="0" algn="l" defTabSz="457189" rtl="0" eaLnBrk="1" latinLnBrk="0" hangingPunct="1">
              <a:defRPr lang="zh-CN" altLang="en-US" sz="20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单击此处编辑母版标题样式</a:t>
            </a:r>
          </a:p>
        </p:txBody>
      </p:sp>
      <p:sp>
        <p:nvSpPr>
          <p:cNvPr id="2" name="日期占位符 1">
            <a:extLst>
              <a:ext uri="{FF2B5EF4-FFF2-40B4-BE49-F238E27FC236}">
                <a16:creationId xmlns:a16="http://schemas.microsoft.com/office/drawing/2014/main" id="{769B399D-A3B7-A465-7D82-A487772A251B}"/>
              </a:ext>
            </a:extLst>
          </p:cNvPr>
          <p:cNvSpPr>
            <a:spLocks noGrp="1"/>
          </p:cNvSpPr>
          <p:nvPr>
            <p:ph type="dt" sz="half" idx="11"/>
          </p:nvPr>
        </p:nvSpPr>
        <p:spPr>
          <a:xfrm>
            <a:off x="628650" y="4861853"/>
            <a:ext cx="2057400" cy="273844"/>
          </a:xfrm>
        </p:spPr>
        <p:txBody>
          <a:bodyPr/>
          <a:lstStyle>
            <a:lvl1pPr>
              <a:defRPr>
                <a:solidFill>
                  <a:schemeClr val="bg1"/>
                </a:solidFill>
              </a:defRPr>
            </a:lvl1pPr>
          </a:lstStyle>
          <a:p>
            <a:endParaRPr lang="zh-CN" altLang="en-US" dirty="0"/>
          </a:p>
        </p:txBody>
      </p:sp>
      <p:sp>
        <p:nvSpPr>
          <p:cNvPr id="3" name="页脚占位符 2">
            <a:extLst>
              <a:ext uri="{FF2B5EF4-FFF2-40B4-BE49-F238E27FC236}">
                <a16:creationId xmlns:a16="http://schemas.microsoft.com/office/drawing/2014/main" id="{148B9A6F-2A7C-97A7-5A5E-9DDD2D3529BB}"/>
              </a:ext>
            </a:extLst>
          </p:cNvPr>
          <p:cNvSpPr>
            <a:spLocks noGrp="1"/>
          </p:cNvSpPr>
          <p:nvPr>
            <p:ph type="ftr" sz="quarter" idx="12"/>
          </p:nvPr>
        </p:nvSpPr>
        <p:spPr>
          <a:xfrm>
            <a:off x="3028950" y="4861853"/>
            <a:ext cx="3086100" cy="273844"/>
          </a:xfrm>
        </p:spPr>
        <p:txBody>
          <a:bodyPr/>
          <a:lstStyle>
            <a:lvl1pPr>
              <a:defRPr>
                <a:solidFill>
                  <a:schemeClr val="bg1"/>
                </a:solidFill>
              </a:defRPr>
            </a:lvl1pPr>
          </a:lstStyle>
          <a:p>
            <a:endParaRPr lang="zh-CN" altLang="en-US"/>
          </a:p>
        </p:txBody>
      </p:sp>
      <p:sp>
        <p:nvSpPr>
          <p:cNvPr id="4" name="灯片编号占位符 3">
            <a:extLst>
              <a:ext uri="{FF2B5EF4-FFF2-40B4-BE49-F238E27FC236}">
                <a16:creationId xmlns:a16="http://schemas.microsoft.com/office/drawing/2014/main" id="{9D58FE7B-7E25-5DF5-1DA5-CF84A8C5DC0B}"/>
              </a:ext>
            </a:extLst>
          </p:cNvPr>
          <p:cNvSpPr>
            <a:spLocks noGrp="1"/>
          </p:cNvSpPr>
          <p:nvPr>
            <p:ph type="sldNum" sz="quarter" idx="13"/>
          </p:nvPr>
        </p:nvSpPr>
        <p:spPr>
          <a:xfrm>
            <a:off x="6457950" y="4861853"/>
            <a:ext cx="2057400" cy="273844"/>
          </a:xfrm>
        </p:spPr>
        <p:txBody>
          <a:bodyPr/>
          <a:lstStyle>
            <a:lvl1pPr>
              <a:defRPr sz="1200">
                <a:solidFill>
                  <a:schemeClr val="bg1"/>
                </a:solidFill>
              </a:defRPr>
            </a:lvl1pPr>
          </a:lstStyle>
          <a:p>
            <a:fld id="{EE3F9CDB-1F21-4789-A81E-8FEA25CE194B}" type="slidenum">
              <a:rPr lang="zh-CN" altLang="en-US" smtClean="0"/>
              <a:pPr/>
              <a:t>‹#›</a:t>
            </a:fld>
            <a:endParaRPr lang="zh-CN" altLang="en-US" dirty="0"/>
          </a:p>
        </p:txBody>
      </p:sp>
    </p:spTree>
    <p:extLst>
      <p:ext uri="{BB962C8B-B14F-4D97-AF65-F5344CB8AC3E}">
        <p14:creationId xmlns:p14="http://schemas.microsoft.com/office/powerpoint/2010/main" val="2093607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52" name="矩形 51"/>
          <p:cNvSpPr/>
          <p:nvPr userDrawn="1"/>
        </p:nvSpPr>
        <p:spPr>
          <a:xfrm>
            <a:off x="2"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zh-CN" altLang="en-US" sz="1050" dirty="0">
              <a:latin typeface="黑体" panose="02010609060101010101" pitchFamily="49" charset="-122"/>
              <a:ea typeface="黑体" panose="02010609060101010101" pitchFamily="49" charset="-122"/>
            </a:endParaRPr>
          </a:p>
        </p:txBody>
      </p:sp>
      <p:grpSp>
        <p:nvGrpSpPr>
          <p:cNvPr id="53" name="组合 52"/>
          <p:cNvGrpSpPr/>
          <p:nvPr userDrawn="1"/>
        </p:nvGrpSpPr>
        <p:grpSpPr>
          <a:xfrm>
            <a:off x="252000" y="747540"/>
            <a:ext cx="8640000" cy="45719"/>
            <a:chOff x="247135" y="747537"/>
            <a:chExt cx="7745928" cy="45719"/>
          </a:xfrm>
        </p:grpSpPr>
        <p:cxnSp>
          <p:nvCxnSpPr>
            <p:cNvPr id="54" name="直接连接符 53"/>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7" name="文本占位符 6"/>
          <p:cNvSpPr>
            <a:spLocks noGrp="1"/>
          </p:cNvSpPr>
          <p:nvPr>
            <p:ph type="body" sz="quarter" idx="10"/>
          </p:nvPr>
        </p:nvSpPr>
        <p:spPr>
          <a:xfrm>
            <a:off x="576000" y="1057514"/>
            <a:ext cx="7992000" cy="3514486"/>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日期占位符 1">
            <a:extLst>
              <a:ext uri="{FF2B5EF4-FFF2-40B4-BE49-F238E27FC236}">
                <a16:creationId xmlns:a16="http://schemas.microsoft.com/office/drawing/2014/main" id="{872B2E02-154E-8B05-8887-BC1C1CF21275}"/>
              </a:ext>
            </a:extLst>
          </p:cNvPr>
          <p:cNvSpPr>
            <a:spLocks noGrp="1"/>
          </p:cNvSpPr>
          <p:nvPr>
            <p:ph type="dt" sz="half" idx="11"/>
          </p:nvPr>
        </p:nvSpPr>
        <p:spPr>
          <a:xfrm>
            <a:off x="628650" y="4861853"/>
            <a:ext cx="2057400" cy="273844"/>
          </a:xfrm>
        </p:spPr>
        <p:txBody>
          <a:bodyPr/>
          <a:lstStyle>
            <a:lvl1pPr>
              <a:defRPr>
                <a:solidFill>
                  <a:schemeClr val="bg1"/>
                </a:solidFill>
              </a:defRPr>
            </a:lvl1pPr>
          </a:lstStyle>
          <a:p>
            <a:endParaRPr lang="zh-CN" altLang="en-US" dirty="0"/>
          </a:p>
        </p:txBody>
      </p:sp>
      <p:sp>
        <p:nvSpPr>
          <p:cNvPr id="9" name="页脚占位符 2">
            <a:extLst>
              <a:ext uri="{FF2B5EF4-FFF2-40B4-BE49-F238E27FC236}">
                <a16:creationId xmlns:a16="http://schemas.microsoft.com/office/drawing/2014/main" id="{E5B1FD80-92E0-7A42-770F-267B84D6E991}"/>
              </a:ext>
            </a:extLst>
          </p:cNvPr>
          <p:cNvSpPr>
            <a:spLocks noGrp="1"/>
          </p:cNvSpPr>
          <p:nvPr>
            <p:ph type="ftr" sz="quarter" idx="12"/>
          </p:nvPr>
        </p:nvSpPr>
        <p:spPr>
          <a:xfrm>
            <a:off x="3028950" y="4861853"/>
            <a:ext cx="3086100" cy="273844"/>
          </a:xfrm>
        </p:spPr>
        <p:txBody>
          <a:bodyPr/>
          <a:lstStyle>
            <a:lvl1pPr>
              <a:defRPr>
                <a:solidFill>
                  <a:schemeClr val="bg1"/>
                </a:solidFill>
              </a:defRPr>
            </a:lvl1pPr>
          </a:lstStyle>
          <a:p>
            <a:endParaRPr lang="zh-CN" altLang="en-US"/>
          </a:p>
        </p:txBody>
      </p:sp>
      <p:sp>
        <p:nvSpPr>
          <p:cNvPr id="10" name="灯片编号占位符 3">
            <a:extLst>
              <a:ext uri="{FF2B5EF4-FFF2-40B4-BE49-F238E27FC236}">
                <a16:creationId xmlns:a16="http://schemas.microsoft.com/office/drawing/2014/main" id="{99136C8F-7EFA-6082-AB7F-DC10F8110010}"/>
              </a:ext>
            </a:extLst>
          </p:cNvPr>
          <p:cNvSpPr>
            <a:spLocks noGrp="1"/>
          </p:cNvSpPr>
          <p:nvPr>
            <p:ph type="sldNum" sz="quarter" idx="13"/>
          </p:nvPr>
        </p:nvSpPr>
        <p:spPr>
          <a:xfrm>
            <a:off x="6457950" y="4861853"/>
            <a:ext cx="2057400" cy="273844"/>
          </a:xfrm>
        </p:spPr>
        <p:txBody>
          <a:bodyPr/>
          <a:lstStyle>
            <a:lvl1pPr>
              <a:defRPr sz="1200">
                <a:solidFill>
                  <a:schemeClr val="bg1"/>
                </a:solidFill>
              </a:defRPr>
            </a:lvl1pPr>
          </a:lstStyle>
          <a:p>
            <a:fld id="{EE3F9CDB-1F21-4789-A81E-8FEA25CE194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52" name="矩形 51"/>
          <p:cNvSpPr/>
          <p:nvPr userDrawn="1"/>
        </p:nvSpPr>
        <p:spPr>
          <a:xfrm>
            <a:off x="2"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zh-CN" altLang="en-US" sz="1000" dirty="0">
              <a:latin typeface="黑体" panose="02010609060101010101" pitchFamily="49" charset="-122"/>
              <a:ea typeface="黑体" panose="02010609060101010101" pitchFamily="49" charset="-122"/>
            </a:endParaRPr>
          </a:p>
        </p:txBody>
      </p:sp>
      <p:grpSp>
        <p:nvGrpSpPr>
          <p:cNvPr id="53" name="组合 52"/>
          <p:cNvGrpSpPr/>
          <p:nvPr userDrawn="1"/>
        </p:nvGrpSpPr>
        <p:grpSpPr>
          <a:xfrm>
            <a:off x="252000" y="747540"/>
            <a:ext cx="8640000" cy="45719"/>
            <a:chOff x="247135" y="747537"/>
            <a:chExt cx="7745928" cy="45719"/>
          </a:xfrm>
        </p:grpSpPr>
        <p:cxnSp>
          <p:nvCxnSpPr>
            <p:cNvPr id="54" name="直接连接符 53"/>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7" name="文本占位符 6"/>
          <p:cNvSpPr>
            <a:spLocks noGrp="1"/>
          </p:cNvSpPr>
          <p:nvPr>
            <p:ph type="body" sz="quarter" idx="10"/>
          </p:nvPr>
        </p:nvSpPr>
        <p:spPr>
          <a:xfrm>
            <a:off x="576000" y="1362143"/>
            <a:ext cx="7992000" cy="3209859"/>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9" name="标题 8"/>
          <p:cNvSpPr>
            <a:spLocks noGrp="1"/>
          </p:cNvSpPr>
          <p:nvPr>
            <p:ph type="title"/>
          </p:nvPr>
        </p:nvSpPr>
        <p:spPr>
          <a:xfrm>
            <a:off x="258689" y="157655"/>
            <a:ext cx="6005479" cy="573865"/>
          </a:xfrm>
        </p:spPr>
        <p:txBody>
          <a:bodyPr>
            <a:noAutofit/>
          </a:bodyPr>
          <a:lstStyle>
            <a:lvl1pPr marL="0" algn="l" defTabSz="457189" rtl="0" eaLnBrk="1" latinLnBrk="0" hangingPunct="1">
              <a:defRPr lang="zh-CN" altLang="en-US" sz="20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p>
        </p:txBody>
      </p:sp>
      <p:sp>
        <p:nvSpPr>
          <p:cNvPr id="8" name="日期占位符 1">
            <a:extLst>
              <a:ext uri="{FF2B5EF4-FFF2-40B4-BE49-F238E27FC236}">
                <a16:creationId xmlns:a16="http://schemas.microsoft.com/office/drawing/2014/main" id="{F3840A73-F92A-60B8-E20A-B98AF13FED98}"/>
              </a:ext>
            </a:extLst>
          </p:cNvPr>
          <p:cNvSpPr>
            <a:spLocks noGrp="1"/>
          </p:cNvSpPr>
          <p:nvPr>
            <p:ph type="dt" sz="half" idx="11"/>
          </p:nvPr>
        </p:nvSpPr>
        <p:spPr>
          <a:xfrm>
            <a:off x="628650" y="4861853"/>
            <a:ext cx="2057400" cy="273844"/>
          </a:xfrm>
        </p:spPr>
        <p:txBody>
          <a:bodyPr/>
          <a:lstStyle>
            <a:lvl1pPr>
              <a:defRPr>
                <a:solidFill>
                  <a:schemeClr val="bg1"/>
                </a:solidFill>
              </a:defRPr>
            </a:lvl1pPr>
          </a:lstStyle>
          <a:p>
            <a:endParaRPr lang="zh-CN" altLang="en-US" dirty="0"/>
          </a:p>
        </p:txBody>
      </p:sp>
      <p:sp>
        <p:nvSpPr>
          <p:cNvPr id="10" name="页脚占位符 2">
            <a:extLst>
              <a:ext uri="{FF2B5EF4-FFF2-40B4-BE49-F238E27FC236}">
                <a16:creationId xmlns:a16="http://schemas.microsoft.com/office/drawing/2014/main" id="{B51270A5-00EC-9D62-F8DB-EC06337740A4}"/>
              </a:ext>
            </a:extLst>
          </p:cNvPr>
          <p:cNvSpPr>
            <a:spLocks noGrp="1"/>
          </p:cNvSpPr>
          <p:nvPr>
            <p:ph type="ftr" sz="quarter" idx="12"/>
          </p:nvPr>
        </p:nvSpPr>
        <p:spPr>
          <a:xfrm>
            <a:off x="3028950" y="4861853"/>
            <a:ext cx="3086100" cy="273844"/>
          </a:xfrm>
        </p:spPr>
        <p:txBody>
          <a:bodyPr/>
          <a:lstStyle>
            <a:lvl1pPr>
              <a:defRPr>
                <a:solidFill>
                  <a:schemeClr val="bg1"/>
                </a:solidFill>
              </a:defRPr>
            </a:lvl1pPr>
          </a:lstStyle>
          <a:p>
            <a:endParaRPr lang="zh-CN" altLang="en-US"/>
          </a:p>
        </p:txBody>
      </p:sp>
      <p:sp>
        <p:nvSpPr>
          <p:cNvPr id="11" name="灯片编号占位符 3">
            <a:extLst>
              <a:ext uri="{FF2B5EF4-FFF2-40B4-BE49-F238E27FC236}">
                <a16:creationId xmlns:a16="http://schemas.microsoft.com/office/drawing/2014/main" id="{016CB7C0-33DE-4FE8-037F-489E08F63A3B}"/>
              </a:ext>
            </a:extLst>
          </p:cNvPr>
          <p:cNvSpPr>
            <a:spLocks noGrp="1"/>
          </p:cNvSpPr>
          <p:nvPr>
            <p:ph type="sldNum" sz="quarter" idx="13"/>
          </p:nvPr>
        </p:nvSpPr>
        <p:spPr>
          <a:xfrm>
            <a:off x="6457950" y="4861853"/>
            <a:ext cx="2057400" cy="273844"/>
          </a:xfrm>
        </p:spPr>
        <p:txBody>
          <a:bodyPr/>
          <a:lstStyle>
            <a:lvl1pPr>
              <a:defRPr sz="1200">
                <a:solidFill>
                  <a:schemeClr val="bg1"/>
                </a:solidFill>
              </a:defRPr>
            </a:lvl1pPr>
          </a:lstStyle>
          <a:p>
            <a:fld id="{EE3F9CDB-1F21-4789-A81E-8FEA25CE194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52" name="矩形 51"/>
          <p:cNvSpPr/>
          <p:nvPr userDrawn="1"/>
        </p:nvSpPr>
        <p:spPr>
          <a:xfrm>
            <a:off x="2"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zh-CN" altLang="en-US" sz="1000" dirty="0">
              <a:latin typeface="黑体" panose="02010609060101010101" pitchFamily="49" charset="-122"/>
              <a:ea typeface="黑体" panose="02010609060101010101" pitchFamily="49" charset="-122"/>
            </a:endParaRPr>
          </a:p>
        </p:txBody>
      </p:sp>
      <p:grpSp>
        <p:nvGrpSpPr>
          <p:cNvPr id="53" name="组合 52"/>
          <p:cNvGrpSpPr/>
          <p:nvPr userDrawn="1"/>
        </p:nvGrpSpPr>
        <p:grpSpPr>
          <a:xfrm>
            <a:off x="252000" y="747540"/>
            <a:ext cx="8640000" cy="45719"/>
            <a:chOff x="247135" y="747537"/>
            <a:chExt cx="7745928" cy="45719"/>
          </a:xfrm>
        </p:grpSpPr>
        <p:cxnSp>
          <p:nvCxnSpPr>
            <p:cNvPr id="54" name="直接连接符 53"/>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7" name="文本占位符 6"/>
          <p:cNvSpPr>
            <a:spLocks noGrp="1"/>
          </p:cNvSpPr>
          <p:nvPr>
            <p:ph type="body" sz="quarter" idx="10"/>
          </p:nvPr>
        </p:nvSpPr>
        <p:spPr>
          <a:xfrm>
            <a:off x="576000" y="1303739"/>
            <a:ext cx="7992000" cy="34180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8" name="标题 8"/>
          <p:cNvSpPr txBox="1"/>
          <p:nvPr userDrawn="1"/>
        </p:nvSpPr>
        <p:spPr>
          <a:xfrm>
            <a:off x="258689" y="157655"/>
            <a:ext cx="6005479" cy="573865"/>
          </a:xfrm>
          <a:prstGeom prst="rect">
            <a:avLst/>
          </a:prstGeom>
        </p:spPr>
        <p:txBody>
          <a:bodyPr vert="horz" lIns="91440" tIns="45720" rIns="91440" bIns="45720" rtlCol="0" anchor="ctr">
            <a:noAutofit/>
          </a:bodyPr>
          <a:lstStyle>
            <a:lvl1pPr marL="0" algn="l" defTabSz="457200" rtl="0" eaLnBrk="1" latinLnBrk="0" hangingPunct="1">
              <a:lnSpc>
                <a:spcPct val="90000"/>
              </a:lnSpc>
              <a:spcBef>
                <a:spcPct val="0"/>
              </a:spcBef>
              <a:buNone/>
              <a:defRPr lang="zh-CN" altLang="en-US" sz="20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sz="2000"/>
              <a:t>单击此处编辑母版标题样式</a:t>
            </a:r>
          </a:p>
        </p:txBody>
      </p:sp>
      <p:sp>
        <p:nvSpPr>
          <p:cNvPr id="8" name="日期占位符 1">
            <a:extLst>
              <a:ext uri="{FF2B5EF4-FFF2-40B4-BE49-F238E27FC236}">
                <a16:creationId xmlns:a16="http://schemas.microsoft.com/office/drawing/2014/main" id="{B188F794-F194-7BE7-9300-35CC12C2A907}"/>
              </a:ext>
            </a:extLst>
          </p:cNvPr>
          <p:cNvSpPr>
            <a:spLocks noGrp="1"/>
          </p:cNvSpPr>
          <p:nvPr>
            <p:ph type="dt" sz="half" idx="11"/>
          </p:nvPr>
        </p:nvSpPr>
        <p:spPr>
          <a:xfrm>
            <a:off x="628650" y="4861853"/>
            <a:ext cx="2057400" cy="273844"/>
          </a:xfrm>
        </p:spPr>
        <p:txBody>
          <a:bodyPr/>
          <a:lstStyle>
            <a:lvl1pPr>
              <a:defRPr>
                <a:solidFill>
                  <a:schemeClr val="bg1"/>
                </a:solidFill>
              </a:defRPr>
            </a:lvl1pPr>
          </a:lstStyle>
          <a:p>
            <a:endParaRPr lang="zh-CN" altLang="en-US" dirty="0"/>
          </a:p>
        </p:txBody>
      </p:sp>
      <p:sp>
        <p:nvSpPr>
          <p:cNvPr id="9" name="页脚占位符 2">
            <a:extLst>
              <a:ext uri="{FF2B5EF4-FFF2-40B4-BE49-F238E27FC236}">
                <a16:creationId xmlns:a16="http://schemas.microsoft.com/office/drawing/2014/main" id="{344E4C89-BD51-EE2F-63E6-2F623315046B}"/>
              </a:ext>
            </a:extLst>
          </p:cNvPr>
          <p:cNvSpPr>
            <a:spLocks noGrp="1"/>
          </p:cNvSpPr>
          <p:nvPr>
            <p:ph type="ftr" sz="quarter" idx="12"/>
          </p:nvPr>
        </p:nvSpPr>
        <p:spPr>
          <a:xfrm>
            <a:off x="3028950" y="4861853"/>
            <a:ext cx="3086100" cy="273844"/>
          </a:xfrm>
        </p:spPr>
        <p:txBody>
          <a:bodyPr/>
          <a:lstStyle>
            <a:lvl1pPr>
              <a:defRPr>
                <a:solidFill>
                  <a:schemeClr val="bg1"/>
                </a:solidFill>
              </a:defRPr>
            </a:lvl1pPr>
          </a:lstStyle>
          <a:p>
            <a:endParaRPr lang="zh-CN" altLang="en-US"/>
          </a:p>
        </p:txBody>
      </p:sp>
      <p:sp>
        <p:nvSpPr>
          <p:cNvPr id="10" name="灯片编号占位符 3">
            <a:extLst>
              <a:ext uri="{FF2B5EF4-FFF2-40B4-BE49-F238E27FC236}">
                <a16:creationId xmlns:a16="http://schemas.microsoft.com/office/drawing/2014/main" id="{D71E5D68-A4DE-B776-0475-B98E8475B8D1}"/>
              </a:ext>
            </a:extLst>
          </p:cNvPr>
          <p:cNvSpPr>
            <a:spLocks noGrp="1"/>
          </p:cNvSpPr>
          <p:nvPr>
            <p:ph type="sldNum" sz="quarter" idx="13"/>
          </p:nvPr>
        </p:nvSpPr>
        <p:spPr>
          <a:xfrm>
            <a:off x="6457950" y="4861853"/>
            <a:ext cx="2057400" cy="273844"/>
          </a:xfrm>
        </p:spPr>
        <p:txBody>
          <a:bodyPr/>
          <a:lstStyle>
            <a:lvl1pPr>
              <a:defRPr sz="1200">
                <a:solidFill>
                  <a:schemeClr val="bg1"/>
                </a:solidFill>
              </a:defRPr>
            </a:lvl1pPr>
          </a:lstStyle>
          <a:p>
            <a:fld id="{EE3F9CDB-1F21-4789-A81E-8FEA25CE194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52" name="矩形 51"/>
          <p:cNvSpPr/>
          <p:nvPr userDrawn="1"/>
        </p:nvSpPr>
        <p:spPr>
          <a:xfrm>
            <a:off x="2"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zh-CN" altLang="en-US" sz="1000" dirty="0">
              <a:latin typeface="黑体" panose="02010609060101010101" pitchFamily="49" charset="-122"/>
              <a:ea typeface="黑体" panose="02010609060101010101" pitchFamily="49" charset="-122"/>
            </a:endParaRPr>
          </a:p>
        </p:txBody>
      </p:sp>
      <p:grpSp>
        <p:nvGrpSpPr>
          <p:cNvPr id="53" name="组合 52"/>
          <p:cNvGrpSpPr/>
          <p:nvPr userDrawn="1"/>
        </p:nvGrpSpPr>
        <p:grpSpPr>
          <a:xfrm>
            <a:off x="252000" y="747540"/>
            <a:ext cx="8640000" cy="45719"/>
            <a:chOff x="247135" y="747537"/>
            <a:chExt cx="7745928" cy="45719"/>
          </a:xfrm>
        </p:grpSpPr>
        <p:cxnSp>
          <p:nvCxnSpPr>
            <p:cNvPr id="54" name="直接连接符 53"/>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56" name="Picture Placeholder 7"/>
          <p:cNvSpPr>
            <a:spLocks noGrp="1"/>
          </p:cNvSpPr>
          <p:nvPr>
            <p:ph type="pic" sz="quarter" idx="14"/>
          </p:nvPr>
        </p:nvSpPr>
        <p:spPr>
          <a:xfrm>
            <a:off x="247138" y="131798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790">
                <a:solidFill>
                  <a:schemeClr val="tx1">
                    <a:lumMod val="85000"/>
                    <a:lumOff val="15000"/>
                  </a:schemeClr>
                </a:solidFill>
              </a:defRPr>
            </a:lvl1pPr>
          </a:lstStyle>
          <a:p>
            <a:pPr marL="0" lvl="0" algn="ctr"/>
            <a:endParaRPr lang="en-US" dirty="0"/>
          </a:p>
        </p:txBody>
      </p:sp>
      <p:sp>
        <p:nvSpPr>
          <p:cNvPr id="57" name="Picture Placeholder 7"/>
          <p:cNvSpPr>
            <a:spLocks noGrp="1"/>
          </p:cNvSpPr>
          <p:nvPr>
            <p:ph type="pic" sz="quarter" idx="15"/>
          </p:nvPr>
        </p:nvSpPr>
        <p:spPr>
          <a:xfrm>
            <a:off x="3237389" y="1309343"/>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790">
                <a:solidFill>
                  <a:schemeClr val="tx1">
                    <a:lumMod val="85000"/>
                    <a:lumOff val="15000"/>
                  </a:schemeClr>
                </a:solidFill>
              </a:defRPr>
            </a:lvl1pPr>
          </a:lstStyle>
          <a:p>
            <a:pPr marL="0" lvl="0" algn="ctr"/>
            <a:endParaRPr lang="en-US" dirty="0"/>
          </a:p>
        </p:txBody>
      </p:sp>
      <p:sp>
        <p:nvSpPr>
          <p:cNvPr id="58" name="Picture Placeholder 7"/>
          <p:cNvSpPr>
            <a:spLocks noGrp="1"/>
          </p:cNvSpPr>
          <p:nvPr>
            <p:ph type="pic" sz="quarter" idx="16"/>
          </p:nvPr>
        </p:nvSpPr>
        <p:spPr>
          <a:xfrm>
            <a:off x="6227640" y="1323208"/>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790">
                <a:solidFill>
                  <a:schemeClr val="tx1">
                    <a:lumMod val="85000"/>
                    <a:lumOff val="15000"/>
                  </a:schemeClr>
                </a:solidFill>
              </a:defRPr>
            </a:lvl1pPr>
          </a:lstStyle>
          <a:p>
            <a:pPr marL="0" lvl="0" algn="ctr"/>
            <a:endParaRPr lang="en-US" dirty="0"/>
          </a:p>
        </p:txBody>
      </p:sp>
      <p:sp>
        <p:nvSpPr>
          <p:cNvPr id="9" name="标题 8"/>
          <p:cNvSpPr>
            <a:spLocks noGrp="1"/>
          </p:cNvSpPr>
          <p:nvPr>
            <p:ph type="title"/>
          </p:nvPr>
        </p:nvSpPr>
        <p:spPr>
          <a:xfrm>
            <a:off x="258689" y="157655"/>
            <a:ext cx="6005479" cy="573865"/>
          </a:xfrm>
        </p:spPr>
        <p:txBody>
          <a:bodyPr>
            <a:noAutofit/>
          </a:bodyPr>
          <a:lstStyle>
            <a:lvl1pPr marL="0" algn="l" defTabSz="457189" rtl="0" eaLnBrk="1" latinLnBrk="0" hangingPunct="1">
              <a:defRPr lang="zh-CN" altLang="en-US" sz="20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p>
        </p:txBody>
      </p:sp>
      <p:sp>
        <p:nvSpPr>
          <p:cNvPr id="10" name="日期占位符 1">
            <a:extLst>
              <a:ext uri="{FF2B5EF4-FFF2-40B4-BE49-F238E27FC236}">
                <a16:creationId xmlns:a16="http://schemas.microsoft.com/office/drawing/2014/main" id="{EBE821E8-1578-E9DF-E25C-E7901F09056A}"/>
              </a:ext>
            </a:extLst>
          </p:cNvPr>
          <p:cNvSpPr>
            <a:spLocks noGrp="1"/>
          </p:cNvSpPr>
          <p:nvPr>
            <p:ph type="dt" sz="half" idx="11"/>
          </p:nvPr>
        </p:nvSpPr>
        <p:spPr>
          <a:xfrm>
            <a:off x="628650" y="4861853"/>
            <a:ext cx="2057400" cy="273844"/>
          </a:xfrm>
        </p:spPr>
        <p:txBody>
          <a:bodyPr/>
          <a:lstStyle>
            <a:lvl1pPr>
              <a:defRPr>
                <a:solidFill>
                  <a:schemeClr val="bg1"/>
                </a:solidFill>
              </a:defRPr>
            </a:lvl1pPr>
          </a:lstStyle>
          <a:p>
            <a:endParaRPr lang="zh-CN" altLang="en-US" dirty="0"/>
          </a:p>
        </p:txBody>
      </p:sp>
      <p:sp>
        <p:nvSpPr>
          <p:cNvPr id="11" name="页脚占位符 2">
            <a:extLst>
              <a:ext uri="{FF2B5EF4-FFF2-40B4-BE49-F238E27FC236}">
                <a16:creationId xmlns:a16="http://schemas.microsoft.com/office/drawing/2014/main" id="{F05A7D49-A670-B678-CE9C-2D4E7DFCFB95}"/>
              </a:ext>
            </a:extLst>
          </p:cNvPr>
          <p:cNvSpPr>
            <a:spLocks noGrp="1"/>
          </p:cNvSpPr>
          <p:nvPr>
            <p:ph type="ftr" sz="quarter" idx="12"/>
          </p:nvPr>
        </p:nvSpPr>
        <p:spPr>
          <a:xfrm>
            <a:off x="3028950" y="4861853"/>
            <a:ext cx="3086100" cy="273844"/>
          </a:xfrm>
        </p:spPr>
        <p:txBody>
          <a:bodyPr/>
          <a:lstStyle>
            <a:lvl1pPr>
              <a:defRPr>
                <a:solidFill>
                  <a:schemeClr val="bg1"/>
                </a:solidFill>
              </a:defRPr>
            </a:lvl1pPr>
          </a:lstStyle>
          <a:p>
            <a:endParaRPr lang="zh-CN" altLang="en-US"/>
          </a:p>
        </p:txBody>
      </p:sp>
      <p:sp>
        <p:nvSpPr>
          <p:cNvPr id="12" name="灯片编号占位符 3">
            <a:extLst>
              <a:ext uri="{FF2B5EF4-FFF2-40B4-BE49-F238E27FC236}">
                <a16:creationId xmlns:a16="http://schemas.microsoft.com/office/drawing/2014/main" id="{ED39E53C-4D52-7CEA-DCB8-295021D0A2FC}"/>
              </a:ext>
            </a:extLst>
          </p:cNvPr>
          <p:cNvSpPr>
            <a:spLocks noGrp="1"/>
          </p:cNvSpPr>
          <p:nvPr>
            <p:ph type="sldNum" sz="quarter" idx="13"/>
          </p:nvPr>
        </p:nvSpPr>
        <p:spPr>
          <a:xfrm>
            <a:off x="6457950" y="4861853"/>
            <a:ext cx="2057400" cy="273844"/>
          </a:xfrm>
        </p:spPr>
        <p:txBody>
          <a:bodyPr/>
          <a:lstStyle>
            <a:lvl1pPr>
              <a:defRPr sz="1200">
                <a:solidFill>
                  <a:schemeClr val="bg1"/>
                </a:solidFill>
              </a:defRPr>
            </a:lvl1pPr>
          </a:lstStyle>
          <a:p>
            <a:fld id="{EE3F9CDB-1F21-4789-A81E-8FEA25CE194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52" name="矩形 51"/>
          <p:cNvSpPr/>
          <p:nvPr userDrawn="1"/>
        </p:nvSpPr>
        <p:spPr>
          <a:xfrm>
            <a:off x="2"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 name="日期占位符 1">
            <a:extLst>
              <a:ext uri="{FF2B5EF4-FFF2-40B4-BE49-F238E27FC236}">
                <a16:creationId xmlns:a16="http://schemas.microsoft.com/office/drawing/2014/main" id="{257AF357-54B4-6AD8-CFE5-71090FCF5020}"/>
              </a:ext>
            </a:extLst>
          </p:cNvPr>
          <p:cNvSpPr>
            <a:spLocks noGrp="1"/>
          </p:cNvSpPr>
          <p:nvPr>
            <p:ph type="dt" sz="half" idx="11"/>
          </p:nvPr>
        </p:nvSpPr>
        <p:spPr>
          <a:xfrm>
            <a:off x="628650" y="4861853"/>
            <a:ext cx="2057400" cy="273844"/>
          </a:xfrm>
        </p:spPr>
        <p:txBody>
          <a:bodyPr/>
          <a:lstStyle>
            <a:lvl1pPr>
              <a:defRPr>
                <a:solidFill>
                  <a:schemeClr val="bg1"/>
                </a:solidFill>
              </a:defRPr>
            </a:lvl1pPr>
          </a:lstStyle>
          <a:p>
            <a:endParaRPr lang="zh-CN" altLang="en-US" dirty="0"/>
          </a:p>
        </p:txBody>
      </p:sp>
      <p:sp>
        <p:nvSpPr>
          <p:cNvPr id="4" name="页脚占位符 2">
            <a:extLst>
              <a:ext uri="{FF2B5EF4-FFF2-40B4-BE49-F238E27FC236}">
                <a16:creationId xmlns:a16="http://schemas.microsoft.com/office/drawing/2014/main" id="{5F0F550A-C231-AF76-5454-BC6AB69249D9}"/>
              </a:ext>
            </a:extLst>
          </p:cNvPr>
          <p:cNvSpPr>
            <a:spLocks noGrp="1"/>
          </p:cNvSpPr>
          <p:nvPr>
            <p:ph type="ftr" sz="quarter" idx="12"/>
          </p:nvPr>
        </p:nvSpPr>
        <p:spPr>
          <a:xfrm>
            <a:off x="3028950" y="4861853"/>
            <a:ext cx="3086100" cy="273844"/>
          </a:xfrm>
        </p:spPr>
        <p:txBody>
          <a:bodyPr/>
          <a:lstStyle>
            <a:lvl1pPr>
              <a:defRPr>
                <a:solidFill>
                  <a:schemeClr val="bg1"/>
                </a:solidFill>
              </a:defRPr>
            </a:lvl1pPr>
          </a:lstStyle>
          <a:p>
            <a:endParaRPr lang="zh-CN" altLang="en-US"/>
          </a:p>
        </p:txBody>
      </p:sp>
      <p:sp>
        <p:nvSpPr>
          <p:cNvPr id="5" name="灯片编号占位符 3">
            <a:extLst>
              <a:ext uri="{FF2B5EF4-FFF2-40B4-BE49-F238E27FC236}">
                <a16:creationId xmlns:a16="http://schemas.microsoft.com/office/drawing/2014/main" id="{AC3800A9-E764-FACB-87DE-133523055285}"/>
              </a:ext>
            </a:extLst>
          </p:cNvPr>
          <p:cNvSpPr>
            <a:spLocks noGrp="1"/>
          </p:cNvSpPr>
          <p:nvPr>
            <p:ph type="sldNum" sz="quarter" idx="13"/>
          </p:nvPr>
        </p:nvSpPr>
        <p:spPr>
          <a:xfrm>
            <a:off x="6457950" y="4861853"/>
            <a:ext cx="2057400" cy="273844"/>
          </a:xfrm>
        </p:spPr>
        <p:txBody>
          <a:bodyPr/>
          <a:lstStyle>
            <a:lvl1pPr>
              <a:defRPr sz="1200">
                <a:solidFill>
                  <a:schemeClr val="bg1"/>
                </a:solidFill>
              </a:defRPr>
            </a:lvl1pPr>
          </a:lstStyle>
          <a:p>
            <a:fld id="{EE3F9CDB-1F21-4789-A81E-8FEA25CE194B}" type="slidenum">
              <a:rPr lang="zh-CN" altLang="en-US" smtClean="0"/>
              <a:pPr/>
              <a:t>‹#›</a:t>
            </a:fld>
            <a:endParaRPr lang="zh-CN" altLang="en-US" dirty="0"/>
          </a:p>
        </p:txBody>
      </p:sp>
    </p:spTree>
    <p:extLst>
      <p:ext uri="{BB962C8B-B14F-4D97-AF65-F5344CB8AC3E}">
        <p14:creationId xmlns:p14="http://schemas.microsoft.com/office/powerpoint/2010/main" val="2913177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C302A8-733F-4FC4-86EA-56C94980066F}" type="slidenum">
              <a:rPr lang="zh-CN" altLang="en-US" smtClean="0"/>
              <a:t>‹#›</a:t>
            </a:fld>
            <a:endParaRPr lang="zh-CN" altLang="en-US"/>
          </a:p>
        </p:txBody>
      </p:sp>
    </p:spTree>
    <p:extLst>
      <p:ext uri="{BB962C8B-B14F-4D97-AF65-F5344CB8AC3E}">
        <p14:creationId xmlns:p14="http://schemas.microsoft.com/office/powerpoint/2010/main" val="845626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03571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502072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67328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997697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65327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
        <p:nvSpPr>
          <p:cNvPr id="8" name="矩形 7">
            <a:extLst>
              <a:ext uri="{FF2B5EF4-FFF2-40B4-BE49-F238E27FC236}">
                <a16:creationId xmlns:a16="http://schemas.microsoft.com/office/drawing/2014/main" id="{5A30882D-08D1-4DD3-922E-5D98DF7FFFFD}"/>
              </a:ext>
            </a:extLst>
          </p:cNvPr>
          <p:cNvSpPr/>
          <p:nvPr userDrawn="1"/>
        </p:nvSpPr>
        <p:spPr>
          <a:xfrm>
            <a:off x="7154796" y="4777589"/>
            <a:ext cx="775136" cy="246221"/>
          </a:xfrm>
          <a:prstGeom prst="rect">
            <a:avLst/>
          </a:prstGeom>
        </p:spPr>
        <p:txBody>
          <a:bodyPr wrap="square">
            <a:spAutoFit/>
          </a:bodyPr>
          <a:lstStyle/>
          <a:p>
            <a:pPr defTabSz="685783"/>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685783"/>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defTabSz="685783"/>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defTabSz="685783"/>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685783"/>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defTabSz="685783"/>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defTabSz="685783"/>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defTabSz="685783"/>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pPr defTabSz="685783"/>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685783"/>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14081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729795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77515443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61" r:id="rId14"/>
    <p:sldLayoutId id="2147483663" r:id="rId15"/>
    <p:sldLayoutId id="2147483664" r:id="rId16"/>
    <p:sldLayoutId id="2147483665" r:id="rId17"/>
    <p:sldLayoutId id="2147483666" r:id="rId18"/>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111.png"/><Relationship Id="rId18" Type="http://schemas.openxmlformats.org/officeDocument/2006/relationships/image" Target="../media/image131.png"/><Relationship Id="rId39" Type="http://schemas.openxmlformats.org/officeDocument/2006/relationships/image" Target="../media/image211.png"/><Relationship Id="rId3" Type="http://schemas.openxmlformats.org/officeDocument/2006/relationships/image" Target="../media/image110.png"/><Relationship Id="rId21" Type="http://schemas.openxmlformats.org/officeDocument/2006/relationships/image" Target="../media/image160.png"/><Relationship Id="rId34" Type="http://schemas.openxmlformats.org/officeDocument/2006/relationships/image" Target="../media/image140.png"/><Relationship Id="rId42" Type="http://schemas.openxmlformats.org/officeDocument/2006/relationships/image" Target="../media/image270.png"/><Relationship Id="rId7" Type="http://schemas.openxmlformats.org/officeDocument/2006/relationships/image" Target="../media/image510.png"/><Relationship Id="rId17" Type="http://schemas.openxmlformats.org/officeDocument/2006/relationships/image" Target="../media/image100.png"/><Relationship Id="rId33" Type="http://schemas.openxmlformats.org/officeDocument/2006/relationships/image" Target="../media/image130.png"/><Relationship Id="rId38" Type="http://schemas.openxmlformats.org/officeDocument/2006/relationships/image" Target="../media/image200.png"/><Relationship Id="rId46" Type="http://schemas.openxmlformats.org/officeDocument/2006/relationships/image" Target="../media/image250.png"/><Relationship Id="rId2" Type="http://schemas.openxmlformats.org/officeDocument/2006/relationships/notesSlide" Target="../notesSlides/notesSlide32.xml"/><Relationship Id="rId16" Type="http://schemas.openxmlformats.org/officeDocument/2006/relationships/image" Target="../media/image90.png"/><Relationship Id="rId20" Type="http://schemas.openxmlformats.org/officeDocument/2006/relationships/image" Target="../media/image151.png"/><Relationship Id="rId41" Type="http://schemas.openxmlformats.org/officeDocument/2006/relationships/image" Target="../media/image230.png"/><Relationship Id="rId1" Type="http://schemas.openxmlformats.org/officeDocument/2006/relationships/slideLayout" Target="../slideLayouts/slideLayout13.xml"/><Relationship Id="rId6" Type="http://schemas.openxmlformats.org/officeDocument/2006/relationships/image" Target="../media/image410.png"/><Relationship Id="rId24" Type="http://schemas.openxmlformats.org/officeDocument/2006/relationships/image" Target="../media/image191.png"/><Relationship Id="rId32" Type="http://schemas.openxmlformats.org/officeDocument/2006/relationships/image" Target="../media/image300.png"/><Relationship Id="rId37" Type="http://schemas.openxmlformats.org/officeDocument/2006/relationships/image" Target="../media/image190.png"/><Relationship Id="rId40" Type="http://schemas.openxmlformats.org/officeDocument/2006/relationships/image" Target="../media/image220.png"/><Relationship Id="rId45" Type="http://schemas.openxmlformats.org/officeDocument/2006/relationships/image" Target="../media/image240.png"/><Relationship Id="rId5" Type="http://schemas.openxmlformats.org/officeDocument/2006/relationships/image" Target="../media/image37.png"/><Relationship Id="rId15" Type="http://schemas.openxmlformats.org/officeDocument/2006/relationships/image" Target="../media/image80.png"/><Relationship Id="rId23" Type="http://schemas.openxmlformats.org/officeDocument/2006/relationships/image" Target="../media/image180.png"/><Relationship Id="rId36" Type="http://schemas.openxmlformats.org/officeDocument/2006/relationships/image" Target="../media/image201.png"/><Relationship Id="rId19" Type="http://schemas.openxmlformats.org/officeDocument/2006/relationships/image" Target="../media/image141.png"/><Relationship Id="rId44" Type="http://schemas.openxmlformats.org/officeDocument/2006/relationships/image" Target="../media/image310.png"/><Relationship Id="rId4" Type="http://schemas.openxmlformats.org/officeDocument/2006/relationships/image" Target="../media/image210.png"/><Relationship Id="rId9" Type="http://schemas.openxmlformats.org/officeDocument/2006/relationships/image" Target="../media/image70.png"/><Relationship Id="rId14" Type="http://schemas.openxmlformats.org/officeDocument/2006/relationships/image" Target="../media/image120.png"/><Relationship Id="rId22" Type="http://schemas.openxmlformats.org/officeDocument/2006/relationships/image" Target="../media/image170.png"/><Relationship Id="rId35" Type="http://schemas.openxmlformats.org/officeDocument/2006/relationships/image" Target="../media/image150.png"/><Relationship Id="rId43" Type="http://schemas.openxmlformats.org/officeDocument/2006/relationships/image" Target="../media/image280.png"/></Relationships>
</file>

<file path=ppt/slides/_rels/slide3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54.png"/><Relationship Id="rId5" Type="http://schemas.openxmlformats.org/officeDocument/2006/relationships/image" Target="../media/image46.png"/><Relationship Id="rId10"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3" Type="http://schemas.openxmlformats.org/officeDocument/2006/relationships/image" Target="../media/image3.png"/><Relationship Id="rId7" Type="http://schemas.microsoft.com/office/2007/relationships/hdphoto" Target="../media/hdphoto2.wdp"/><Relationship Id="rId12"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png"/><Relationship Id="rId11" Type="http://schemas.microsoft.com/office/2007/relationships/hdphoto" Target="../media/hdphoto4.wdp"/><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4.png"/><Relationship Id="rId9" Type="http://schemas.microsoft.com/office/2007/relationships/hdphoto" Target="../media/hdphoto3.wd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78961"/>
            <a:ext cx="9144000" cy="2106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015" dirty="0"/>
          </a:p>
        </p:txBody>
      </p:sp>
      <p:sp>
        <p:nvSpPr>
          <p:cNvPr id="45" name="矩形 44"/>
          <p:cNvSpPr/>
          <p:nvPr/>
        </p:nvSpPr>
        <p:spPr bwMode="auto">
          <a:xfrm>
            <a:off x="585238" y="2400437"/>
            <a:ext cx="7973529" cy="523220"/>
          </a:xfrm>
          <a:prstGeom prst="rect">
            <a:avLst/>
          </a:prstGeom>
        </p:spPr>
        <p:txBody>
          <a:bodyPr wrap="none">
            <a:spAutoFit/>
          </a:bodyPr>
          <a:lstStyle/>
          <a:p>
            <a:pPr algn="ctr">
              <a:defRPr/>
            </a:pPr>
            <a:r>
              <a:rPr lang="zh-CN" altLang="en-US" sz="2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基于数据库模式信息扩展和视图的</a:t>
            </a:r>
            <a:r>
              <a:rPr lang="en-US" altLang="zh-CN" sz="2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Text2SQL</a:t>
            </a:r>
            <a:r>
              <a:rPr lang="zh-CN" altLang="en-US" sz="2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方法</a:t>
            </a:r>
            <a:endParaRPr lang="zh-CN" altLang="en-US"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椭圆 36"/>
          <p:cNvSpPr/>
          <p:nvPr/>
        </p:nvSpPr>
        <p:spPr>
          <a:xfrm>
            <a:off x="4081314" y="1222625"/>
            <a:ext cx="961254" cy="961254"/>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p>
        </p:txBody>
      </p:sp>
      <p:grpSp>
        <p:nvGrpSpPr>
          <p:cNvPr id="38" name="组合 37"/>
          <p:cNvGrpSpPr/>
          <p:nvPr/>
        </p:nvGrpSpPr>
        <p:grpSpPr>
          <a:xfrm>
            <a:off x="4230993" y="1457915"/>
            <a:ext cx="661901" cy="577343"/>
            <a:chOff x="4675188" y="2882900"/>
            <a:chExt cx="360362" cy="314325"/>
          </a:xfrm>
          <a:solidFill>
            <a:schemeClr val="accent1"/>
          </a:solidFill>
        </p:grpSpPr>
        <p:sp>
          <p:nvSpPr>
            <p:cNvPr id="39"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sp>
          <p:nvSpPr>
            <p:cNvPr id="40"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sp>
          <p:nvSpPr>
            <p:cNvPr id="41"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grpSp>
      <p:cxnSp>
        <p:nvCxnSpPr>
          <p:cNvPr id="6" name="直接连接符 5"/>
          <p:cNvCxnSpPr/>
          <p:nvPr/>
        </p:nvCxnSpPr>
        <p:spPr>
          <a:xfrm>
            <a:off x="4271028" y="3135454"/>
            <a:ext cx="60194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001077" y="3294927"/>
            <a:ext cx="5141847" cy="392747"/>
            <a:chOff x="1792813" y="3345810"/>
            <a:chExt cx="3003771" cy="744478"/>
          </a:xfrm>
        </p:grpSpPr>
        <p:sp>
          <p:nvSpPr>
            <p:cNvPr id="14" name="矩形 13"/>
            <p:cNvSpPr/>
            <p:nvPr/>
          </p:nvSpPr>
          <p:spPr>
            <a:xfrm>
              <a:off x="1792813" y="3345810"/>
              <a:ext cx="1472137" cy="725132"/>
            </a:xfrm>
            <a:prstGeom prst="rect">
              <a:avLst/>
            </a:prstGeom>
          </p:spPr>
          <p:txBody>
            <a:bodyPr wrap="square">
              <a:spAutoFit/>
            </a:bodyPr>
            <a:lstStyle/>
            <a:p>
              <a:pPr lvl="0">
                <a:lnSpc>
                  <a:spcPct val="150000"/>
                </a:lnSpc>
              </a:pPr>
              <a:r>
                <a:rPr lang="zh-CN" altLang="en-US" sz="1400" dirty="0">
                  <a:solidFill>
                    <a:schemeClr val="bg1"/>
                  </a:solidFill>
                </a:rPr>
                <a:t>答辩</a:t>
              </a:r>
              <a:r>
                <a:rPr lang="zh-CN" altLang="en-US" sz="1400">
                  <a:solidFill>
                    <a:schemeClr val="bg1"/>
                  </a:solidFill>
                </a:rPr>
                <a:t>学生：</a:t>
              </a:r>
              <a:r>
                <a:rPr lang="en-US" altLang="zh-CN" sz="1400">
                  <a:solidFill>
                    <a:schemeClr val="bg1"/>
                  </a:solidFill>
                </a:rPr>
                <a:t>2020223040092</a:t>
              </a:r>
              <a:endParaRPr lang="en-US" altLang="zh-CN" sz="1400" dirty="0">
                <a:solidFill>
                  <a:schemeClr val="bg1"/>
                </a:solidFill>
              </a:endParaRPr>
            </a:p>
          </p:txBody>
        </p:sp>
        <p:sp>
          <p:nvSpPr>
            <p:cNvPr id="15" name="矩形 14"/>
            <p:cNvSpPr/>
            <p:nvPr/>
          </p:nvSpPr>
          <p:spPr>
            <a:xfrm>
              <a:off x="3324447" y="3365156"/>
              <a:ext cx="1472137" cy="725132"/>
            </a:xfrm>
            <a:prstGeom prst="rect">
              <a:avLst/>
            </a:prstGeom>
          </p:spPr>
          <p:txBody>
            <a:bodyPr wrap="square">
              <a:spAutoFit/>
            </a:bodyPr>
            <a:lstStyle/>
            <a:p>
              <a:pPr lvl="0" algn="r">
                <a:lnSpc>
                  <a:spcPct val="150000"/>
                </a:lnSpc>
              </a:pPr>
              <a:r>
                <a:rPr lang="zh-CN" altLang="en-US" sz="1400" dirty="0">
                  <a:solidFill>
                    <a:schemeClr val="bg1"/>
                  </a:solidFill>
                </a:rPr>
                <a:t>时间</a:t>
              </a:r>
              <a:r>
                <a:rPr lang="zh-CN" altLang="en-US" sz="1400">
                  <a:solidFill>
                    <a:schemeClr val="bg1"/>
                  </a:solidFill>
                </a:rPr>
                <a:t>：</a:t>
              </a:r>
              <a:r>
                <a:rPr lang="en-US" altLang="zh-CN" sz="1400">
                  <a:solidFill>
                    <a:schemeClr val="bg1"/>
                  </a:solidFill>
                </a:rPr>
                <a:t>2023</a:t>
              </a:r>
              <a:r>
                <a:rPr lang="zh-CN" altLang="en-US" sz="1400">
                  <a:solidFill>
                    <a:schemeClr val="bg1"/>
                  </a:solidFill>
                </a:rPr>
                <a:t>年</a:t>
              </a:r>
              <a:r>
                <a:rPr lang="en-US" altLang="zh-CN" sz="1400">
                  <a:solidFill>
                    <a:schemeClr val="bg1"/>
                  </a:solidFill>
                </a:rPr>
                <a:t>11</a:t>
              </a:r>
              <a:r>
                <a:rPr lang="zh-CN" altLang="en-US" sz="1400">
                  <a:solidFill>
                    <a:schemeClr val="bg1"/>
                  </a:solidFill>
                </a:rPr>
                <a:t>月</a:t>
              </a:r>
              <a:r>
                <a:rPr lang="en-US" altLang="zh-CN" sz="1400">
                  <a:solidFill>
                    <a:schemeClr val="bg1"/>
                  </a:solidFill>
                </a:rPr>
                <a:t>23</a:t>
              </a:r>
              <a:r>
                <a:rPr lang="zh-CN" altLang="en-US" sz="1400">
                  <a:solidFill>
                    <a:schemeClr val="bg1"/>
                  </a:solidFill>
                </a:rPr>
                <a:t>日</a:t>
              </a:r>
              <a:endParaRPr lang="en-US" altLang="zh-CN" sz="1400" dirty="0">
                <a:solidFill>
                  <a:schemeClr val="bg1"/>
                </a:solidFill>
              </a:endParaRPr>
            </a:p>
          </p:txBody>
        </p:sp>
      </p:grpSp>
      <p:grpSp>
        <p:nvGrpSpPr>
          <p:cNvPr id="13" name="组合 12">
            <a:extLst>
              <a:ext uri="{FF2B5EF4-FFF2-40B4-BE49-F238E27FC236}">
                <a16:creationId xmlns:a16="http://schemas.microsoft.com/office/drawing/2014/main" id="{F8724E46-A27B-4CD7-99C5-865FB3457C05}"/>
              </a:ext>
            </a:extLst>
          </p:cNvPr>
          <p:cNvGrpSpPr/>
          <p:nvPr/>
        </p:nvGrpSpPr>
        <p:grpSpPr>
          <a:xfrm>
            <a:off x="320410" y="300350"/>
            <a:ext cx="3607435" cy="440055"/>
            <a:chOff x="851" y="9839"/>
            <a:chExt cx="5681" cy="693"/>
          </a:xfrm>
        </p:grpSpPr>
        <p:pic>
          <p:nvPicPr>
            <p:cNvPr id="16" name="Picture 11">
              <a:extLst>
                <a:ext uri="{FF2B5EF4-FFF2-40B4-BE49-F238E27FC236}">
                  <a16:creationId xmlns:a16="http://schemas.microsoft.com/office/drawing/2014/main" id="{8F105163-24E3-4A4E-BC4E-E9C958FEC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64709"/>
            <a:stretch>
              <a:fillRect/>
            </a:stretch>
          </p:blipFill>
          <p:spPr bwMode="auto">
            <a:xfrm>
              <a:off x="851" y="9839"/>
              <a:ext cx="761"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50800" dist="38100" dir="2700000" algn="tl" rotWithShape="0">
                      <a:prstClr val="black">
                        <a:alpha val="40000"/>
                      </a:prstClr>
                    </a:outerShdw>
                  </a:effectLst>
                </a14:hiddenEffects>
              </a:ext>
            </a:extLst>
          </p:spPr>
        </p:pic>
        <p:sp>
          <p:nvSpPr>
            <p:cNvPr id="17" name="文本框 16">
              <a:extLst>
                <a:ext uri="{FF2B5EF4-FFF2-40B4-BE49-F238E27FC236}">
                  <a16:creationId xmlns:a16="http://schemas.microsoft.com/office/drawing/2014/main" id="{26787D8D-9480-4596-A657-BBFC00BD49EB}"/>
                </a:ext>
              </a:extLst>
            </p:cNvPr>
            <p:cNvSpPr txBox="1"/>
            <p:nvPr/>
          </p:nvSpPr>
          <p:spPr>
            <a:xfrm>
              <a:off x="1612" y="9967"/>
              <a:ext cx="4920" cy="533"/>
            </a:xfrm>
            <a:prstGeom prst="rect">
              <a:avLst/>
            </a:prstGeom>
            <a:noFill/>
          </p:spPr>
          <p:txBody>
            <a:bodyPr wrap="square" rtlCol="0">
              <a:spAutoFit/>
            </a:bodyPr>
            <a:lstStyle/>
            <a:p>
              <a:r>
                <a:rPr lang="zh-CN" altLang="en-US" sz="1600" dirty="0">
                  <a:latin typeface="华文行楷" panose="02010800040101010101" charset="-122"/>
                  <a:ea typeface="华文行楷" panose="02010800040101010101" charset="-122"/>
                </a:rPr>
                <a:t>四川大学计算机学院（软件学院）</a:t>
              </a:r>
            </a:p>
          </p:txBody>
        </p:sp>
      </p:grpSp>
    </p:spTree>
  </p:cSld>
  <p:clrMapOvr>
    <a:masterClrMapping/>
  </p:clrMapOvr>
  <mc:AlternateContent xmlns:mc="http://schemas.openxmlformats.org/markup-compatibility/2006">
    <mc:Choice xmlns:p14="http://schemas.microsoft.com/office/powerpoint/2010/main" Requires="p14">
      <p:transition p14:dur="10" advTm="876"/>
    </mc:Choice>
    <mc:Fallback>
      <p:transition advTm="8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92150" y="1578960"/>
            <a:ext cx="7753350" cy="214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5" name="椭圆 14"/>
          <p:cNvSpPr/>
          <p:nvPr/>
        </p:nvSpPr>
        <p:spPr>
          <a:xfrm>
            <a:off x="4081314" y="1222625"/>
            <a:ext cx="961254" cy="961254"/>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p>
        </p:txBody>
      </p:sp>
      <p:grpSp>
        <p:nvGrpSpPr>
          <p:cNvPr id="16" name="组合 15"/>
          <p:cNvGrpSpPr/>
          <p:nvPr/>
        </p:nvGrpSpPr>
        <p:grpSpPr>
          <a:xfrm>
            <a:off x="4230993" y="1457915"/>
            <a:ext cx="661901" cy="577343"/>
            <a:chOff x="4675188" y="2882900"/>
            <a:chExt cx="360362" cy="314325"/>
          </a:xfrm>
          <a:solidFill>
            <a:schemeClr val="accent1"/>
          </a:solidFill>
        </p:grpSpPr>
        <p:sp>
          <p:nvSpPr>
            <p:cNvPr id="1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a:solidFill>
                  <a:srgbClr val="FFFFFF"/>
                </a:solidFill>
                <a:effectLst>
                  <a:outerShdw blurRad="38100" dist="38100" dir="2700000" algn="tl">
                    <a:srgbClr val="000000"/>
                  </a:outerShdw>
                </a:effectLst>
                <a:latin typeface="Gill Sans" charset="0"/>
                <a:sym typeface="Gill Sans" charset="0"/>
              </a:endParaRPr>
            </a:p>
          </p:txBody>
        </p:sp>
        <p:sp>
          <p:nvSpPr>
            <p:cNvPr id="26"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a:solidFill>
                  <a:srgbClr val="FFFFFF"/>
                </a:solidFill>
                <a:effectLst>
                  <a:outerShdw blurRad="38100" dist="38100" dir="2700000" algn="tl">
                    <a:srgbClr val="000000"/>
                  </a:outerShdw>
                </a:effectLst>
                <a:latin typeface="Gill Sans" charset="0"/>
                <a:sym typeface="Gill Sans" charset="0"/>
              </a:endParaRPr>
            </a:p>
          </p:txBody>
        </p:sp>
        <p:sp>
          <p:nvSpPr>
            <p:cNvPr id="27"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a:solidFill>
                  <a:srgbClr val="FFFFFF"/>
                </a:solidFill>
                <a:effectLst>
                  <a:outerShdw blurRad="38100" dist="38100" dir="2700000" algn="tl">
                    <a:srgbClr val="000000"/>
                  </a:outerShdw>
                </a:effectLst>
                <a:latin typeface="Gill Sans" charset="0"/>
                <a:sym typeface="Gill Sans" charset="0"/>
              </a:endParaRPr>
            </a:p>
          </p:txBody>
        </p:sp>
      </p:grpSp>
      <p:sp>
        <p:nvSpPr>
          <p:cNvPr id="29" name="矩形 28"/>
          <p:cNvSpPr/>
          <p:nvPr/>
        </p:nvSpPr>
        <p:spPr bwMode="auto">
          <a:xfrm>
            <a:off x="3864118" y="2240637"/>
            <a:ext cx="1415772" cy="461665"/>
          </a:xfrm>
          <a:prstGeom prst="rect">
            <a:avLst/>
          </a:prstGeom>
        </p:spPr>
        <p:txBody>
          <a:bodyPr wrap="none">
            <a:spAutoFit/>
          </a:bodyPr>
          <a:lstStyle/>
          <a:p>
            <a:pPr algn="ctr">
              <a:defRPr/>
            </a:pPr>
            <a:r>
              <a:rPr lang="zh-CN" altLang="en-US"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第三部分</a:t>
            </a:r>
          </a:p>
        </p:txBody>
      </p:sp>
      <p:sp>
        <p:nvSpPr>
          <p:cNvPr id="31" name="矩形 30"/>
          <p:cNvSpPr/>
          <p:nvPr/>
        </p:nvSpPr>
        <p:spPr>
          <a:xfrm>
            <a:off x="750773" y="2668788"/>
            <a:ext cx="7642478" cy="461665"/>
          </a:xfrm>
          <a:prstGeom prst="rect">
            <a:avLst/>
          </a:prstGeom>
        </p:spPr>
        <p:txBody>
          <a:bodyPr wrap="square">
            <a:spAutoFit/>
          </a:bodyPr>
          <a:lstStyle/>
          <a:p>
            <a:pPr lvl="0" algn="ctr" fontAlgn="base">
              <a:spcBef>
                <a:spcPct val="0"/>
              </a:spcBef>
              <a:spcAft>
                <a:spcPct val="0"/>
              </a:spcAft>
              <a:defRPr/>
            </a:pPr>
            <a:r>
              <a:rPr lang="zh-CN" altLang="en-US" sz="2400" b="1" spc="225">
                <a:solidFill>
                  <a:schemeClr val="bg1"/>
                </a:solidFill>
                <a:latin typeface="+mj-lt"/>
                <a:ea typeface="方正兰亭黑_GBK"/>
              </a:rPr>
              <a:t>一种利用词典扩展数据库模式信息的</a:t>
            </a:r>
            <a:r>
              <a:rPr lang="en-US" altLang="zh-CN" sz="2400" b="1" spc="225">
                <a:solidFill>
                  <a:schemeClr val="bg1"/>
                </a:solidFill>
                <a:latin typeface="+mj-lt"/>
                <a:ea typeface="方正兰亭黑_GBK"/>
              </a:rPr>
              <a:t>Text2SQL</a:t>
            </a:r>
            <a:r>
              <a:rPr lang="zh-CN" altLang="en-US" sz="2400" b="1" spc="225">
                <a:solidFill>
                  <a:schemeClr val="bg1"/>
                </a:solidFill>
                <a:latin typeface="+mj-lt"/>
                <a:ea typeface="方正兰亭黑_GBK"/>
              </a:rPr>
              <a:t>方法</a:t>
            </a:r>
            <a:endParaRPr lang="zh-CN" altLang="en-US" sz="2400" b="1" spc="225" dirty="0">
              <a:solidFill>
                <a:schemeClr val="bg1"/>
              </a:solidFill>
              <a:latin typeface="+mj-lt"/>
              <a:ea typeface="方正兰亭黑_GBK"/>
            </a:endParaRPr>
          </a:p>
        </p:txBody>
      </p:sp>
      <p:cxnSp>
        <p:nvCxnSpPr>
          <p:cNvPr id="32" name="直接连接符 31"/>
          <p:cNvCxnSpPr/>
          <p:nvPr/>
        </p:nvCxnSpPr>
        <p:spPr>
          <a:xfrm>
            <a:off x="4271028" y="3135454"/>
            <a:ext cx="60194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3956199" y="3251353"/>
            <a:ext cx="1231606" cy="240438"/>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bg1"/>
                </a:solidFill>
                <a:latin typeface="+mj-lt"/>
              </a:rPr>
              <a:t>PART THREE</a:t>
            </a:r>
            <a:endParaRPr lang="zh-CN" altLang="en-US" sz="1050" dirty="0">
              <a:solidFill>
                <a:schemeClr val="bg1"/>
              </a:solidFill>
              <a:latin typeface="+mj-lt"/>
            </a:endParaRPr>
          </a:p>
        </p:txBody>
      </p:sp>
      <p:sp>
        <p:nvSpPr>
          <p:cNvPr id="3" name="灯片编号占位符 2">
            <a:extLst>
              <a:ext uri="{FF2B5EF4-FFF2-40B4-BE49-F238E27FC236}">
                <a16:creationId xmlns:a16="http://schemas.microsoft.com/office/drawing/2014/main" id="{5C7ED571-9917-6ADB-8476-56C565387B96}"/>
              </a:ext>
            </a:extLst>
          </p:cNvPr>
          <p:cNvSpPr>
            <a:spLocks noGrp="1"/>
          </p:cNvSpPr>
          <p:nvPr>
            <p:ph type="sldNum" sz="quarter" idx="13"/>
          </p:nvPr>
        </p:nvSpPr>
        <p:spPr/>
        <p:txBody>
          <a:bodyPr/>
          <a:lstStyle/>
          <a:p>
            <a:fld id="{EE3F9CDB-1F21-4789-A81E-8FEA25CE194B}" type="slidenum">
              <a:rPr lang="zh-CN" altLang="en-US" smtClean="0"/>
              <a:pPr/>
              <a:t>10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Tm="5597"/>
    </mc:Choice>
    <mc:Fallback xmlns="">
      <p:transition advTm="559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0"/>
              </p:nvPr>
            </p:nvSpPr>
            <p:spPr/>
            <p:txBody>
              <a:bodyPr>
                <a:normAutofit/>
              </a:bodyPr>
              <a:lstStyle/>
              <a:p>
                <a:pPr marL="0" indent="0">
                  <a:lnSpc>
                    <a:spcPct val="150000"/>
                  </a:lnSpc>
                  <a:buNone/>
                </a:pPr>
                <a:r>
                  <a:rPr lang="zh-CN" altLang="en-US" sz="1800" b="1"/>
                  <a:t>利用词典中的语义解释，丰富数据库建模的领域知识</a:t>
                </a:r>
                <a:endParaRPr lang="en-US" altLang="zh-CN" sz="1800" b="1" dirty="0"/>
              </a:p>
              <a:p>
                <a:pPr>
                  <a:lnSpc>
                    <a:spcPct val="150000"/>
                  </a:lnSpc>
                </a:pPr>
                <a:r>
                  <a:rPr lang="zh-CN" altLang="en-US" sz="1800"/>
                  <a:t>输入</a:t>
                </a:r>
                <a:endParaRPr lang="en-US" altLang="zh-CN" sz="1800"/>
              </a:p>
              <a:p>
                <a:pPr lvl="1">
                  <a:lnSpc>
                    <a:spcPct val="150000"/>
                  </a:lnSpc>
                </a:pPr>
                <a:r>
                  <a:rPr lang="zh-CN" altLang="zh-CN" kern="100">
                    <a:solidFill>
                      <a:srgbClr val="000000"/>
                    </a:solidFill>
                    <a:effectLst/>
                    <a:latin typeface="+mn-ea"/>
                    <a:cs typeface="Times New Roman" panose="02020603050405020304" pitchFamily="18" charset="0"/>
                  </a:rPr>
                  <a:t>查询</a:t>
                </a:r>
                <a:r>
                  <a:rPr lang="en-US" altLang="zh-CN" sz="1500" kern="100">
                    <a:solidFill>
                      <a:srgbClr val="000000"/>
                    </a:solidFill>
                    <a:latin typeface="+mn-ea"/>
                    <a:cs typeface="Times New Roman" panose="02020603050405020304" pitchFamily="18" charset="0"/>
                  </a:rPr>
                  <a:t> </a:t>
                </a:r>
                <a14:m>
                  <m:oMath xmlns:m="http://schemas.openxmlformats.org/officeDocument/2006/math">
                    <m:r>
                      <a:rPr lang="en-US" altLang="zh-CN" sz="180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𝑄</m:t>
                    </m:r>
                    <m:r>
                      <a:rPr lang="en-US" altLang="zh-CN" sz="180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𝑞</m:t>
                            </m:r>
                          </m:e>
                          <m:sub>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𝑄</m:t>
                                </m:r>
                              </m:e>
                            </m:d>
                          </m:sub>
                        </m:sSub>
                      </m:e>
                    </m:d>
                  </m:oMath>
                </a14:m>
                <a:r>
                  <a:rPr lang="en-US" altLang="zh-CN" sz="1500" kern="100">
                    <a:solidFill>
                      <a:srgbClr val="000000"/>
                    </a:solidFill>
                    <a:effectLst/>
                    <a:latin typeface="+mn-ea"/>
                    <a:cs typeface="Times New Roman" panose="02020603050405020304" pitchFamily="18" charset="0"/>
                  </a:rPr>
                  <a:t>	</a:t>
                </a:r>
              </a:p>
              <a:p>
                <a:pPr lvl="1">
                  <a:lnSpc>
                    <a:spcPct val="150000"/>
                  </a:lnSpc>
                </a:pPr>
                <a:r>
                  <a:rPr lang="zh-CN" altLang="en-US">
                    <a:latin typeface="+mn-ea"/>
                  </a:rPr>
                  <a:t>数据库模式</a:t>
                </a:r>
                <a:r>
                  <a:rPr lang="en-US" altLang="zh-CN">
                    <a:latin typeface="+mn-ea"/>
                  </a:rPr>
                  <a:t> </a:t>
                </a:r>
                <a:r>
                  <a:rPr lang="zh-CN" altLang="zh-CN" sz="1800" kern="100">
                    <a:solidFill>
                      <a:srgbClr val="000000"/>
                    </a:solidFill>
                    <a:effectLst/>
                    <a:latin typeface="+mn-ea"/>
                    <a:cs typeface="Times New Roman" panose="02020603050405020304" pitchFamily="18" charset="0"/>
                  </a:rPr>
                  <a:t>表</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sub>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e>
                            </m:d>
                          </m:sub>
                        </m:sSub>
                      </m:e>
                    </m:d>
                  </m:oMath>
                </a14:m>
                <a:r>
                  <a:rPr lang="en-US" altLang="zh-CN" sz="1800" kern="100">
                    <a:solidFill>
                      <a:srgbClr val="000000"/>
                    </a:solidFill>
                    <a:effectLst/>
                    <a:latin typeface="Times New Roman" panose="02020603050405020304" pitchFamily="18" charset="0"/>
                    <a:ea typeface="宋体" panose="02010600030101010101" pitchFamily="2" charset="-122"/>
                  </a:rPr>
                  <a:t>, </a:t>
                </a:r>
                <a:r>
                  <a:rPr lang="zh-CN" altLang="zh-CN" sz="1800" kern="100">
                    <a:solidFill>
                      <a:srgbClr val="000000"/>
                    </a:solidFill>
                    <a:effectLst/>
                    <a:latin typeface="+mn-ea"/>
                    <a:cs typeface="Times New Roman" panose="02020603050405020304" pitchFamily="18" charset="0"/>
                  </a:rPr>
                  <a:t>列</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𝐶</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11</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d>
                  </m:oMath>
                </a14:m>
                <a:endParaRPr lang="en-US" altLang="zh-CN" sz="1500">
                  <a:latin typeface="+mn-ea"/>
                </a:endParaRPr>
              </a:p>
              <a:p>
                <a:pPr>
                  <a:lnSpc>
                    <a:spcPct val="150000"/>
                  </a:lnSpc>
                </a:pPr>
                <a:r>
                  <a:rPr lang="zh-CN" altLang="en-US" sz="1800"/>
                  <a:t>输出：</a:t>
                </a:r>
                <a:r>
                  <a:rPr lang="en-US" altLang="zh-CN" sz="1800"/>
                  <a:t>SQL</a:t>
                </a:r>
                <a:r>
                  <a:rPr lang="zh-CN" altLang="en-US" sz="1800"/>
                  <a:t>语句</a:t>
                </a:r>
                <a:endParaRPr lang="en-US" altLang="zh-CN" sz="1800"/>
              </a:p>
              <a:p>
                <a:pPr>
                  <a:lnSpc>
                    <a:spcPct val="150000"/>
                  </a:lnSpc>
                </a:pPr>
                <a:r>
                  <a:rPr lang="zh-CN" altLang="en-US" sz="1800"/>
                  <a:t>提出利用词典扩展数据库模式信息的</a:t>
                </a:r>
                <a:r>
                  <a:rPr lang="en-US" altLang="zh-CN" sz="1800"/>
                  <a:t>Text2SQL</a:t>
                </a:r>
                <a:r>
                  <a:rPr lang="zh-CN" altLang="en-US" sz="1800"/>
                  <a:t>方法</a:t>
                </a:r>
                <a:r>
                  <a:rPr lang="en-US" altLang="zh-CN" sz="1800"/>
                  <a:t>ExSQL</a:t>
                </a:r>
                <a:endParaRPr lang="en-US" altLang="zh-CN" sz="1800" dirty="0"/>
              </a:p>
            </p:txBody>
          </p:sp>
        </mc:Choice>
        <mc:Fallback>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3"/>
                <a:stretch>
                  <a:fillRect l="-610"/>
                </a:stretch>
              </a:blipFill>
            </p:spPr>
            <p:txBody>
              <a:bodyPr/>
              <a:lstStyle/>
              <a:p>
                <a:r>
                  <a:rPr lang="zh-CN" altLang="en-US">
                    <a:noFill/>
                  </a:rPr>
                  <a:t> </a:t>
                </a:r>
              </a:p>
            </p:txBody>
          </p:sp>
        </mc:Fallback>
      </mc:AlternateContent>
      <p:sp>
        <p:nvSpPr>
          <p:cNvPr id="3" name="标题 2"/>
          <p:cNvSpPr>
            <a:spLocks noGrp="1"/>
          </p:cNvSpPr>
          <p:nvPr>
            <p:ph type="title"/>
          </p:nvPr>
        </p:nvSpPr>
        <p:spPr>
          <a:xfrm>
            <a:off x="258689" y="157655"/>
            <a:ext cx="7558161" cy="521795"/>
          </a:xfrm>
        </p:spPr>
        <p:txBody>
          <a:bodyPr/>
          <a:lstStyle/>
          <a:p>
            <a:r>
              <a:rPr lang="zh-CN" altLang="en-US"/>
              <a:t>第三部分：一种利用词典扩展数据库模式信息的</a:t>
            </a:r>
            <a:r>
              <a:rPr lang="en-US" altLang="zh-CN"/>
              <a:t>Text2SQL</a:t>
            </a:r>
            <a:r>
              <a:rPr lang="zh-CN" altLang="en-US"/>
              <a:t>方法</a:t>
            </a:r>
            <a:endParaRPr lang="zh-CN" altLang="en-US" dirty="0"/>
          </a:p>
        </p:txBody>
      </p:sp>
      <p:sp>
        <p:nvSpPr>
          <p:cNvPr id="9" name="灯片编号占位符 8">
            <a:extLst>
              <a:ext uri="{FF2B5EF4-FFF2-40B4-BE49-F238E27FC236}">
                <a16:creationId xmlns:a16="http://schemas.microsoft.com/office/drawing/2014/main" id="{03357E69-FB7E-15B8-D4BF-8F904F986028}"/>
              </a:ext>
            </a:extLst>
          </p:cNvPr>
          <p:cNvSpPr>
            <a:spLocks noGrp="1"/>
          </p:cNvSpPr>
          <p:nvPr>
            <p:ph type="sldNum" sz="quarter" idx="13"/>
          </p:nvPr>
        </p:nvSpPr>
        <p:spPr/>
        <p:txBody>
          <a:bodyPr/>
          <a:lstStyle/>
          <a:p>
            <a:fld id="{EE3F9CDB-1F21-4789-A81E-8FEA25CE194B}" type="slidenum">
              <a:rPr lang="zh-CN" altLang="en-US" smtClean="0"/>
              <a:pPr/>
              <a:t>11</a:t>
            </a:fld>
            <a:endParaRPr lang="zh-CN" altLang="en-US" dirty="0"/>
          </a:p>
        </p:txBody>
      </p:sp>
    </p:spTree>
    <p:extLst>
      <p:ext uri="{BB962C8B-B14F-4D97-AF65-F5344CB8AC3E}">
        <p14:creationId xmlns:p14="http://schemas.microsoft.com/office/powerpoint/2010/main" val="3146310544"/>
      </p:ext>
    </p:extLst>
  </p:cSld>
  <p:clrMapOvr>
    <a:masterClrMapping/>
  </p:clrMapOvr>
  <mc:AlternateContent xmlns:mc="http://schemas.openxmlformats.org/markup-compatibility/2006" xmlns:p14="http://schemas.microsoft.com/office/powerpoint/2010/main">
    <mc:Choice Requires="p14">
      <p:transition p14:dur="10" advTm="18708"/>
    </mc:Choice>
    <mc:Fallback xmlns="">
      <p:transition advTm="1870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pPr marL="0" indent="0">
              <a:lnSpc>
                <a:spcPct val="150000"/>
              </a:lnSpc>
              <a:buNone/>
            </a:pPr>
            <a:r>
              <a:rPr lang="zh-CN" altLang="en-US" sz="1800" b="1"/>
              <a:t>解释信息扩展：</a:t>
            </a:r>
            <a:endParaRPr lang="en-US" altLang="zh-CN" sz="1800" b="1" dirty="0"/>
          </a:p>
          <a:p>
            <a:pPr>
              <a:lnSpc>
                <a:spcPct val="150000"/>
              </a:lnSpc>
            </a:pPr>
            <a:r>
              <a:rPr lang="zh-CN" altLang="en-US" sz="1800"/>
              <a:t>将表名或列名解析为由单词组成的字符串后，枚举出所有长度为</a:t>
            </a:r>
            <a:r>
              <a:rPr lang="en-US" altLang="zh-CN" sz="1800"/>
              <a:t>1-3</a:t>
            </a:r>
            <a:r>
              <a:rPr lang="zh-CN" altLang="en-US" sz="1800"/>
              <a:t>的</a:t>
            </a:r>
            <a:r>
              <a:rPr lang="en-US" altLang="zh-CN" sz="1800"/>
              <a:t>gram</a:t>
            </a:r>
            <a:endParaRPr lang="en-US" altLang="zh-CN" sz="1500" kern="100">
              <a:solidFill>
                <a:srgbClr val="000000"/>
              </a:solidFill>
              <a:effectLst/>
              <a:latin typeface="+mn-ea"/>
              <a:cs typeface="Times New Roman" panose="02020603050405020304" pitchFamily="18" charset="0"/>
            </a:endParaRPr>
          </a:p>
          <a:p>
            <a:pPr>
              <a:lnSpc>
                <a:spcPct val="150000"/>
              </a:lnSpc>
            </a:pPr>
            <a:r>
              <a:rPr lang="zh-CN" altLang="en-US" sz="1800">
                <a:latin typeface="+mn-ea"/>
              </a:rPr>
              <a:t>在</a:t>
            </a:r>
            <a:r>
              <a:rPr lang="en-US" altLang="zh-CN" sz="1800">
                <a:latin typeface="+mn-ea"/>
              </a:rPr>
              <a:t>oxford</a:t>
            </a:r>
            <a:r>
              <a:rPr lang="zh-CN" altLang="en-US" sz="1800">
                <a:latin typeface="+mn-ea"/>
              </a:rPr>
              <a:t>词典中查询每个</a:t>
            </a:r>
            <a:r>
              <a:rPr lang="en-US" altLang="zh-CN" sz="1800">
                <a:latin typeface="+mn-ea"/>
              </a:rPr>
              <a:t>gram</a:t>
            </a:r>
            <a:r>
              <a:rPr lang="zh-CN" altLang="en-US" sz="1800">
                <a:latin typeface="+mn-ea"/>
              </a:rPr>
              <a:t>的解释</a:t>
            </a:r>
            <a:endParaRPr lang="en-US" altLang="zh-CN" sz="1800">
              <a:latin typeface="+mn-ea"/>
            </a:endParaRPr>
          </a:p>
          <a:p>
            <a:pPr>
              <a:lnSpc>
                <a:spcPct val="150000"/>
              </a:lnSpc>
            </a:pPr>
            <a:r>
              <a:rPr lang="zh-CN" altLang="en-US" sz="1800">
                <a:latin typeface="+mn-ea"/>
              </a:rPr>
              <a:t>返回值不为空，则移除待查询序列中与当前对象存在重叠的</a:t>
            </a:r>
            <a:r>
              <a:rPr lang="en-US" altLang="zh-CN" sz="1800">
                <a:latin typeface="+mn-ea"/>
              </a:rPr>
              <a:t>gram</a:t>
            </a:r>
          </a:p>
          <a:p>
            <a:pPr lvl="1">
              <a:lnSpc>
                <a:spcPct val="150000"/>
              </a:lnSpc>
            </a:pPr>
            <a:r>
              <a:rPr lang="zh-CN" altLang="en-US"/>
              <a:t>例子：</a:t>
            </a:r>
            <a:r>
              <a:rPr lang="en-US" altLang="zh-CN" sz="1800" kern="100">
                <a:solidFill>
                  <a:srgbClr val="000000"/>
                </a:solidFill>
                <a:effectLst/>
                <a:latin typeface="Times New Roman" panose="02020603050405020304" pitchFamily="18" charset="0"/>
                <a:ea typeface="宋体" panose="02010600030101010101" pitchFamily="2" charset="-122"/>
              </a:rPr>
              <a:t>book_club_id</a:t>
            </a:r>
            <a:endParaRPr lang="en-US" altLang="zh-CN"/>
          </a:p>
          <a:p>
            <a:pPr marL="471802" lvl="2">
              <a:lnSpc>
                <a:spcPct val="150000"/>
              </a:lnSpc>
              <a:spcBef>
                <a:spcPts val="565"/>
              </a:spcBef>
            </a:pPr>
            <a:r>
              <a:rPr lang="zh-CN" altLang="en-US" sz="1800"/>
              <a:t>待查询序列：</a:t>
            </a:r>
            <a:r>
              <a:rPr lang="en-US" altLang="zh-CN" sz="1800" kern="100">
                <a:effectLst/>
                <a:latin typeface="Times New Roman" panose="02020603050405020304" pitchFamily="18" charset="0"/>
                <a:ea typeface="宋体" panose="02010600030101010101" pitchFamily="2" charset="-122"/>
              </a:rPr>
              <a:t>book club id; book club; book; club id; club; id;</a:t>
            </a:r>
          </a:p>
          <a:p>
            <a:pPr marL="471802" lvl="2">
              <a:lnSpc>
                <a:spcPct val="150000"/>
              </a:lnSpc>
              <a:spcBef>
                <a:spcPts val="565"/>
              </a:spcBef>
            </a:pPr>
            <a:r>
              <a:rPr lang="en-US" altLang="zh-CN" sz="1800" kern="100">
                <a:effectLst/>
                <a:latin typeface="Times New Roman" panose="02020603050405020304" pitchFamily="18" charset="0"/>
                <a:ea typeface="宋体" panose="02010600030101010101" pitchFamily="2" charset="-122"/>
              </a:rPr>
              <a:t>"book_club_id": "an organization that sells books cheaply to its members a document used to verify a person identity"</a:t>
            </a:r>
            <a:endParaRPr lang="zh-CN" altLang="zh-CN" sz="1800" kern="100">
              <a:effectLst/>
              <a:latin typeface="Times New Roman" panose="02020603050405020304" pitchFamily="18" charset="0"/>
              <a:ea typeface="宋体" panose="02010600030101010101" pitchFamily="2" charset="-122"/>
            </a:endParaRPr>
          </a:p>
        </p:txBody>
      </p:sp>
      <p:sp>
        <p:nvSpPr>
          <p:cNvPr id="3" name="标题 2"/>
          <p:cNvSpPr>
            <a:spLocks noGrp="1"/>
          </p:cNvSpPr>
          <p:nvPr>
            <p:ph type="title"/>
          </p:nvPr>
        </p:nvSpPr>
        <p:spPr>
          <a:xfrm>
            <a:off x="258689" y="157655"/>
            <a:ext cx="7558161" cy="521795"/>
          </a:xfrm>
        </p:spPr>
        <p:txBody>
          <a:bodyPr/>
          <a:lstStyle/>
          <a:p>
            <a:r>
              <a:rPr lang="zh-CN" altLang="en-US"/>
              <a:t>第三部分：一种利用词典扩展数据库模式信息的</a:t>
            </a:r>
            <a:r>
              <a:rPr lang="en-US" altLang="zh-CN"/>
              <a:t>Text2SQL</a:t>
            </a:r>
            <a:r>
              <a:rPr lang="zh-CN" altLang="en-US"/>
              <a:t>方法</a:t>
            </a:r>
            <a:endParaRPr lang="zh-CN" altLang="en-US" dirty="0"/>
          </a:p>
        </p:txBody>
      </p:sp>
      <p:sp>
        <p:nvSpPr>
          <p:cNvPr id="9" name="灯片编号占位符 8">
            <a:extLst>
              <a:ext uri="{FF2B5EF4-FFF2-40B4-BE49-F238E27FC236}">
                <a16:creationId xmlns:a16="http://schemas.microsoft.com/office/drawing/2014/main" id="{03357E69-FB7E-15B8-D4BF-8F904F986028}"/>
              </a:ext>
            </a:extLst>
          </p:cNvPr>
          <p:cNvSpPr>
            <a:spLocks noGrp="1"/>
          </p:cNvSpPr>
          <p:nvPr>
            <p:ph type="sldNum" sz="quarter" idx="13"/>
          </p:nvPr>
        </p:nvSpPr>
        <p:spPr/>
        <p:txBody>
          <a:bodyPr/>
          <a:lstStyle/>
          <a:p>
            <a:fld id="{EE3F9CDB-1F21-4789-A81E-8FEA25CE194B}" type="slidenum">
              <a:rPr lang="zh-CN" altLang="en-US" smtClean="0"/>
              <a:pPr/>
              <a:t>12</a:t>
            </a:fld>
            <a:endParaRPr lang="zh-CN" altLang="en-US" dirty="0"/>
          </a:p>
        </p:txBody>
      </p:sp>
    </p:spTree>
    <p:extLst>
      <p:ext uri="{BB962C8B-B14F-4D97-AF65-F5344CB8AC3E}">
        <p14:creationId xmlns:p14="http://schemas.microsoft.com/office/powerpoint/2010/main" val="3020952101"/>
      </p:ext>
    </p:extLst>
  </p:cSld>
  <p:clrMapOvr>
    <a:masterClrMapping/>
  </p:clrMapOvr>
  <mc:AlternateContent xmlns:mc="http://schemas.openxmlformats.org/markup-compatibility/2006" xmlns:p14="http://schemas.microsoft.com/office/powerpoint/2010/main">
    <mc:Choice Requires="p14">
      <p:transition p14:dur="10" advTm="47293"/>
    </mc:Choice>
    <mc:Fallback xmlns="">
      <p:transition advTm="4729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C0D3DFF-B75C-4C93-96E0-8ADF29C9B32A}"/>
              </a:ext>
            </a:extLst>
          </p:cNvPr>
          <p:cNvSpPr>
            <a:spLocks noGrp="1"/>
          </p:cNvSpPr>
          <p:nvPr>
            <p:ph type="title"/>
          </p:nvPr>
        </p:nvSpPr>
        <p:spPr>
          <a:xfrm>
            <a:off x="258689" y="157655"/>
            <a:ext cx="8428111" cy="566245"/>
          </a:xfrm>
        </p:spPr>
        <p:txBody>
          <a:bodyPr/>
          <a:lstStyle/>
          <a:p>
            <a:r>
              <a:rPr lang="zh-CN" altLang="en-US" dirty="0"/>
              <a:t>第三</a:t>
            </a:r>
            <a:r>
              <a:rPr lang="zh-CN" altLang="en-US"/>
              <a:t>部分：一种利用词典扩展数据库模式信息的</a:t>
            </a:r>
            <a:r>
              <a:rPr lang="en-US" altLang="zh-CN"/>
              <a:t>Text2SQL</a:t>
            </a:r>
            <a:r>
              <a:rPr lang="zh-CN" altLang="en-US"/>
              <a:t>方法</a:t>
            </a:r>
            <a:endParaRPr lang="zh-CN" altLang="en-US" dirty="0"/>
          </a:p>
        </p:txBody>
      </p:sp>
      <p:sp>
        <p:nvSpPr>
          <p:cNvPr id="2" name="灯片编号占位符 1">
            <a:extLst>
              <a:ext uri="{FF2B5EF4-FFF2-40B4-BE49-F238E27FC236}">
                <a16:creationId xmlns:a16="http://schemas.microsoft.com/office/drawing/2014/main" id="{FA73F636-4DFD-5FF9-4B1F-7AB471EEF906}"/>
              </a:ext>
            </a:extLst>
          </p:cNvPr>
          <p:cNvSpPr>
            <a:spLocks noGrp="1"/>
          </p:cNvSpPr>
          <p:nvPr>
            <p:ph type="sldNum" sz="quarter" idx="13"/>
          </p:nvPr>
        </p:nvSpPr>
        <p:spPr/>
        <p:txBody>
          <a:bodyPr/>
          <a:lstStyle/>
          <a:p>
            <a:fld id="{EE3F9CDB-1F21-4789-A81E-8FEA25CE194B}" type="slidenum">
              <a:rPr lang="zh-CN" altLang="en-US" smtClean="0"/>
              <a:pPr/>
              <a:t>13</a:t>
            </a:fld>
            <a:endParaRPr lang="zh-CN" altLang="en-US" dirty="0"/>
          </a:p>
        </p:txBody>
      </p:sp>
      <p:pic>
        <p:nvPicPr>
          <p:cNvPr id="358" name="图片 357">
            <a:extLst>
              <a:ext uri="{FF2B5EF4-FFF2-40B4-BE49-F238E27FC236}">
                <a16:creationId xmlns:a16="http://schemas.microsoft.com/office/drawing/2014/main" id="{345A767F-4C4B-93CC-4551-49D5AB1F0593}"/>
              </a:ext>
            </a:extLst>
          </p:cNvPr>
          <p:cNvPicPr>
            <a:picLocks noChangeAspect="1"/>
          </p:cNvPicPr>
          <p:nvPr/>
        </p:nvPicPr>
        <p:blipFill>
          <a:blip r:embed="rId3"/>
          <a:stretch>
            <a:fillRect/>
          </a:stretch>
        </p:blipFill>
        <p:spPr>
          <a:xfrm>
            <a:off x="1353670" y="577851"/>
            <a:ext cx="6169327" cy="4557846"/>
          </a:xfrm>
          <a:prstGeom prst="rect">
            <a:avLst/>
          </a:prstGeom>
        </p:spPr>
      </p:pic>
    </p:spTree>
    <p:extLst>
      <p:ext uri="{BB962C8B-B14F-4D97-AF65-F5344CB8AC3E}">
        <p14:creationId xmlns:p14="http://schemas.microsoft.com/office/powerpoint/2010/main" val="1187858850"/>
      </p:ext>
    </p:extLst>
  </p:cSld>
  <p:clrMapOvr>
    <a:masterClrMapping/>
  </p:clrMapOvr>
  <mc:AlternateContent xmlns:mc="http://schemas.openxmlformats.org/markup-compatibility/2006" xmlns:p14="http://schemas.microsoft.com/office/powerpoint/2010/main">
    <mc:Choice Requires="p14">
      <p:transition p14:dur="10" advTm="40003"/>
    </mc:Choice>
    <mc:Fallback xmlns="">
      <p:transition advTm="4000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8689" y="157655"/>
            <a:ext cx="7405761" cy="384311"/>
          </a:xfrm>
        </p:spPr>
        <p:txBody>
          <a:bodyPr/>
          <a:lstStyle/>
          <a:p>
            <a:r>
              <a:rPr lang="zh-CN" altLang="en-US"/>
              <a:t>第三部分：一种利用词典扩展数据库模式信息的</a:t>
            </a:r>
            <a:r>
              <a:rPr lang="en-US" altLang="zh-CN"/>
              <a:t>Text2SQL</a:t>
            </a:r>
            <a:r>
              <a:rPr lang="zh-CN" altLang="en-US"/>
              <a:t>方法</a:t>
            </a:r>
            <a:endParaRPr lang="zh-CN" altLang="en-US" dirty="0"/>
          </a:p>
        </p:txBody>
      </p:sp>
      <p:sp>
        <p:nvSpPr>
          <p:cNvPr id="9" name="文本框 8"/>
          <p:cNvSpPr txBox="1"/>
          <p:nvPr/>
        </p:nvSpPr>
        <p:spPr>
          <a:xfrm>
            <a:off x="258689" y="911298"/>
            <a:ext cx="984122" cy="279250"/>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noAutofit/>
          </a:bodyPr>
          <a:lstStyle>
            <a:defPPr>
              <a:defRPr lang="en-US"/>
            </a:defPPr>
            <a:lvl1pPr>
              <a:lnSpc>
                <a:spcPct val="150000"/>
              </a:lnSpc>
              <a:spcBef>
                <a:spcPct val="0"/>
              </a:spcBef>
              <a:buNone/>
              <a:defRPr sz="1400" b="1"/>
            </a:lvl1pPr>
          </a:lstStyle>
          <a:p>
            <a:r>
              <a:rPr lang="zh-CN" altLang="en-US" sz="1800" b="1">
                <a:solidFill>
                  <a:schemeClr val="tx1"/>
                </a:solidFill>
              </a:rPr>
              <a:t>编码器：</a:t>
            </a:r>
            <a:endParaRPr lang="en-US" altLang="zh-CN" sz="1800" i="1" kern="100" dirty="0">
              <a:solidFill>
                <a:schemeClr val="tx1"/>
              </a:solidFill>
              <a:effectLst/>
              <a:latin typeface="Cambria Math" panose="02040503050406030204" pitchFamily="18" charset="0"/>
              <a:ea typeface="宋体" panose="02010600030101010101" pitchFamily="2" charset="-122"/>
            </a:endParaRPr>
          </a:p>
        </p:txBody>
      </p:sp>
      <p:sp>
        <p:nvSpPr>
          <p:cNvPr id="4" name="灯片编号占位符 3">
            <a:extLst>
              <a:ext uri="{FF2B5EF4-FFF2-40B4-BE49-F238E27FC236}">
                <a16:creationId xmlns:a16="http://schemas.microsoft.com/office/drawing/2014/main" id="{50E93927-7E79-E6CD-D1E5-42D8CA27E062}"/>
              </a:ext>
            </a:extLst>
          </p:cNvPr>
          <p:cNvSpPr>
            <a:spLocks noGrp="1"/>
          </p:cNvSpPr>
          <p:nvPr>
            <p:ph type="sldNum" sz="quarter" idx="13"/>
          </p:nvPr>
        </p:nvSpPr>
        <p:spPr/>
        <p:txBody>
          <a:bodyPr/>
          <a:lstStyle/>
          <a:p>
            <a:fld id="{EE3F9CDB-1F21-4789-A81E-8FEA25CE194B}" type="slidenum">
              <a:rPr lang="zh-CN" altLang="en-US" smtClean="0"/>
              <a:pPr/>
              <a:t>14</a:t>
            </a:fld>
            <a:endParaRPr lang="zh-CN" altLang="en-US" dirty="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CCC31D1-6432-800E-3C99-046D88FEECBF}"/>
                  </a:ext>
                </a:extLst>
              </p:cNvPr>
              <p:cNvSpPr txBox="1"/>
              <p:nvPr/>
            </p:nvSpPr>
            <p:spPr>
              <a:xfrm>
                <a:off x="258689" y="2771743"/>
                <a:ext cx="4572000" cy="3874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chemeClr val="tx1"/>
                              </a:solidFill>
                              <a:latin typeface="Cambria Math" panose="02040503050406030204" pitchFamily="18" charset="0"/>
                            </a:rPr>
                          </m:ctrlPr>
                        </m:dPr>
                        <m:e>
                          <m:r>
                            <m:rPr>
                              <m:sty m:val="p"/>
                            </m:rPr>
                            <a:rPr lang="zh-CN" altLang="en-US">
                              <a:solidFill>
                                <a:schemeClr val="tx1"/>
                              </a:solidFill>
                              <a:latin typeface="Cambria Math" panose="02040503050406030204" pitchFamily="18" charset="0"/>
                            </a:rPr>
                            <m:t>C</m:t>
                          </m:r>
                          <m:r>
                            <m:rPr>
                              <m:sty m:val="p"/>
                            </m:rPr>
                            <a:rPr lang="zh-CN" altLang="en-US" i="0">
                              <a:solidFill>
                                <a:schemeClr val="tx1"/>
                              </a:solidFill>
                              <a:latin typeface="Cambria Math" panose="02040503050406030204" pitchFamily="18" charset="0"/>
                            </a:rPr>
                            <m:t>LS</m:t>
                          </m:r>
                        </m:e>
                      </m:d>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𝑞</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𝑞</m:t>
                          </m:r>
                        </m:e>
                        <m:sub>
                          <m:r>
                            <a:rPr lang="zh-CN" altLang="en-US" i="0">
                              <a:solidFill>
                                <a:schemeClr val="tx1"/>
                              </a:solidFill>
                              <a:latin typeface="Cambria Math" panose="02040503050406030204" pitchFamily="18" charset="0"/>
                            </a:rPr>
                            <m:t>2</m:t>
                          </m:r>
                        </m:sub>
                      </m:sSub>
                      <m:r>
                        <a:rPr lang="zh-CN" altLang="en-US" i="0">
                          <a:solidFill>
                            <a:schemeClr val="tx1"/>
                          </a:solidFill>
                          <a:latin typeface="Cambria Math" panose="02040503050406030204" pitchFamily="18" charset="0"/>
                        </a:rPr>
                        <m:t>……</m:t>
                      </m:r>
                      <m:d>
                        <m:dPr>
                          <m:begChr m:val="["/>
                          <m:endChr m:val="]"/>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𝑆𝐸𝑃</m:t>
                          </m:r>
                        </m:e>
                      </m:d>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𝑡</m:t>
                          </m:r>
                        </m:e>
                        <m:sub>
                          <m:r>
                            <a:rPr lang="zh-CN" altLang="en-US" i="0">
                              <a:solidFill>
                                <a:schemeClr val="tx1"/>
                              </a:solidFill>
                              <a:latin typeface="Cambria Math" panose="02040503050406030204" pitchFamily="18" charset="0"/>
                            </a:rPr>
                            <m:t>10</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𝑡</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𝑐</m:t>
                          </m:r>
                        </m:e>
                        <m:sub>
                          <m:r>
                            <a:rPr lang="zh-CN" altLang="en-US" i="0">
                              <a:solidFill>
                                <a:schemeClr val="tx1"/>
                              </a:solidFill>
                              <a:latin typeface="Cambria Math" panose="02040503050406030204" pitchFamily="18" charset="0"/>
                            </a:rPr>
                            <m:t>110</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𝑐</m:t>
                          </m:r>
                        </m:e>
                        <m:sub>
                          <m:r>
                            <a:rPr lang="zh-CN" altLang="en-US" i="0">
                              <a:solidFill>
                                <a:schemeClr val="tx1"/>
                              </a:solidFill>
                              <a:latin typeface="Cambria Math" panose="02040503050406030204" pitchFamily="18" charset="0"/>
                            </a:rPr>
                            <m:t>11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𝑐</m:t>
                          </m:r>
                        </m:e>
                        <m:sub>
                          <m:r>
                            <a:rPr lang="zh-CN" altLang="en-US" i="0">
                              <a:solidFill>
                                <a:schemeClr val="tx1"/>
                              </a:solidFill>
                              <a:latin typeface="Cambria Math" panose="02040503050406030204" pitchFamily="18" charset="0"/>
                            </a:rPr>
                            <m:t>120</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𝑐</m:t>
                          </m:r>
                        </m:e>
                        <m:sub>
                          <m:r>
                            <a:rPr lang="zh-CN" altLang="en-US" i="0">
                              <a:solidFill>
                                <a:schemeClr val="tx1"/>
                              </a:solidFill>
                              <a:latin typeface="Cambria Math" panose="02040503050406030204" pitchFamily="18" charset="0"/>
                            </a:rPr>
                            <m:t>12</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𝑡</m:t>
                          </m:r>
                        </m:e>
                        <m:sub>
                          <m:d>
                            <m:dPr>
                              <m:begChr m:val="|"/>
                              <m:endChr m:val="|"/>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𝑇</m:t>
                              </m:r>
                            </m:e>
                          </m:d>
                          <m:r>
                            <a:rPr lang="zh-CN" altLang="en-US" i="0">
                              <a:solidFill>
                                <a:schemeClr val="tx1"/>
                              </a:solidFill>
                              <a:latin typeface="Cambria Math" panose="02040503050406030204" pitchFamily="18" charset="0"/>
                            </a:rPr>
                            <m:t>0</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𝑡</m:t>
                          </m:r>
                        </m:e>
                        <m:sub>
                          <m:d>
                            <m:dPr>
                              <m:begChr m:val="|"/>
                              <m:endChr m:val="|"/>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𝑇</m:t>
                              </m:r>
                            </m:e>
                          </m:d>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𝑐</m:t>
                          </m:r>
                        </m:e>
                        <m:sub>
                          <m:d>
                            <m:dPr>
                              <m:begChr m:val="|"/>
                              <m:endChr m:val="|"/>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𝑇</m:t>
                              </m:r>
                            </m:e>
                          </m:d>
                          <m:r>
                            <a:rPr lang="zh-CN" altLang="en-US" i="0">
                              <a:solidFill>
                                <a:schemeClr val="tx1"/>
                              </a:solidFill>
                              <a:latin typeface="Cambria Math" panose="02040503050406030204" pitchFamily="18" charset="0"/>
                            </a:rPr>
                            <m:t>10</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𝑐</m:t>
                          </m:r>
                        </m:e>
                        <m:sub>
                          <m:d>
                            <m:dPr>
                              <m:begChr m:val="|"/>
                              <m:endChr m:val="|"/>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𝑇</m:t>
                              </m:r>
                            </m:e>
                          </m:d>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𝑐</m:t>
                          </m:r>
                        </m:e>
                        <m:sub>
                          <m:d>
                            <m:dPr>
                              <m:begChr m:val="|"/>
                              <m:endChr m:val="|"/>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𝑇</m:t>
                              </m:r>
                            </m:e>
                          </m:d>
                          <m:r>
                            <a:rPr lang="zh-CN" altLang="en-US" i="0">
                              <a:solidFill>
                                <a:schemeClr val="tx1"/>
                              </a:solidFill>
                              <a:latin typeface="Cambria Math" panose="02040503050406030204" pitchFamily="18" charset="0"/>
                            </a:rPr>
                            <m:t>20</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𝑐</m:t>
                          </m:r>
                        </m:e>
                        <m:sub>
                          <m:d>
                            <m:dPr>
                              <m:begChr m:val="|"/>
                              <m:endChr m:val="|"/>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𝑇</m:t>
                              </m:r>
                            </m:e>
                          </m:d>
                          <m:r>
                            <a:rPr lang="zh-CN" altLang="en-US" i="0">
                              <a:solidFill>
                                <a:schemeClr val="tx1"/>
                              </a:solidFill>
                              <a:latin typeface="Cambria Math" panose="02040503050406030204" pitchFamily="18" charset="0"/>
                            </a:rPr>
                            <m:t>2</m:t>
                          </m:r>
                        </m:sub>
                      </m:sSub>
                      <m:r>
                        <a:rPr lang="zh-CN" altLang="en-US" i="0">
                          <a:solidFill>
                            <a:schemeClr val="tx1"/>
                          </a:solidFill>
                          <a:latin typeface="Cambria Math" panose="02040503050406030204" pitchFamily="18" charset="0"/>
                        </a:rPr>
                        <m:t>……</m:t>
                      </m:r>
                      <m:d>
                        <m:dPr>
                          <m:begChr m:val="["/>
                          <m:endChr m:val="]"/>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𝑆𝐸𝑃</m:t>
                          </m:r>
                        </m:e>
                      </m:d>
                      <m:r>
                        <a:rPr lang="zh-CN" altLang="en-US" i="0">
                          <a:solidFill>
                            <a:schemeClr val="tx1"/>
                          </a:solidFill>
                          <a:latin typeface="Cambria Math" panose="02040503050406030204" pitchFamily="18" charset="0"/>
                        </a:rPr>
                        <m:t> </m:t>
                      </m:r>
                    </m:oMath>
                  </m:oMathPara>
                </a14:m>
                <a:endParaRPr lang="zh-CN" altLang="en-US">
                  <a:solidFill>
                    <a:schemeClr val="tx1"/>
                  </a:solidFill>
                </a:endParaRPr>
              </a:p>
            </p:txBody>
          </p:sp>
        </mc:Choice>
        <mc:Fallback xmlns="">
          <p:sp>
            <p:nvSpPr>
              <p:cNvPr id="17" name="文本框 16">
                <a:extLst>
                  <a:ext uri="{FF2B5EF4-FFF2-40B4-BE49-F238E27FC236}">
                    <a16:creationId xmlns:a16="http://schemas.microsoft.com/office/drawing/2014/main" id="{FCCC31D1-6432-800E-3C99-046D88FEECBF}"/>
                  </a:ext>
                </a:extLst>
              </p:cNvPr>
              <p:cNvSpPr txBox="1">
                <a:spLocks noRot="1" noChangeAspect="1" noMove="1" noResize="1" noEditPoints="1" noAdjustHandles="1" noChangeArrowheads="1" noChangeShapeType="1" noTextEdit="1"/>
              </p:cNvSpPr>
              <p:nvPr/>
            </p:nvSpPr>
            <p:spPr>
              <a:xfrm>
                <a:off x="258689" y="2771743"/>
                <a:ext cx="4572000" cy="387414"/>
              </a:xfrm>
              <a:prstGeom prst="rect">
                <a:avLst/>
              </a:prstGeom>
              <a:blipFill>
                <a:blip r:embed="rId4"/>
                <a:stretch>
                  <a:fillRect r="-76667"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D21172A-746F-C443-E96C-CC60AEBB0F17}"/>
                  </a:ext>
                </a:extLst>
              </p:cNvPr>
              <p:cNvSpPr txBox="1"/>
              <p:nvPr/>
            </p:nvSpPr>
            <p:spPr>
              <a:xfrm>
                <a:off x="-127000" y="3281679"/>
                <a:ext cx="4572000" cy="849848"/>
              </a:xfrm>
              <a:prstGeom prst="rect">
                <a:avLst/>
              </a:prstGeom>
              <a:noFill/>
            </p:spPr>
            <p:txBody>
              <a:bodyPr wrap="square">
                <a:spAutoFit/>
              </a:bodyPr>
              <a:lstStyle/>
              <a:p>
                <a:pPr indent="266700" algn="just">
                  <a:lnSpc>
                    <a:spcPts val="1400"/>
                  </a:lnSpc>
                </a:pPr>
                <a14:m>
                  <m:oMathPara xmlns:m="http://schemas.openxmlformats.org/officeDocument/2006/math">
                    <m:oMathParaPr>
                      <m:jc m:val="centerGroup"/>
                    </m:oMathParaPr>
                    <m:oMath xmlns:m="http://schemas.openxmlformats.org/officeDocument/2006/math">
                      <m:eqArr>
                        <m:eqArrPr>
                          <m:ctrlPr>
                            <a:rPr lang="zh-CN" altLang="zh-CN" sz="1800" i="1" kern="100" smtClean="0">
                              <a:solidFill>
                                <a:srgbClr val="000000"/>
                              </a:solidFill>
                              <a:effectLst/>
                              <a:latin typeface="Cambria Math" panose="02040503050406030204" pitchFamily="18" charset="0"/>
                              <a:ea typeface="Cambria Math" panose="02040503050406030204" pitchFamily="18" charset="0"/>
                            </a:rPr>
                          </m:ctrlPr>
                        </m:eqArr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𝛼</m:t>
                              </m:r>
                            </m:e>
                            <m:sub>
                              <m:r>
                                <a:rPr lang="en-US" altLang="zh-CN" sz="1800" i="1" kern="100">
                                  <a:solidFill>
                                    <a:srgbClr val="000000"/>
                                  </a:solidFill>
                                  <a:effectLst/>
                                  <a:latin typeface="Cambria Math" panose="02040503050406030204" pitchFamily="18" charset="0"/>
                                  <a:ea typeface="宋体" panose="02010600030101010101" pitchFamily="2" charset="-122"/>
                                </a:rPr>
                                <m:t>𝑖</m:t>
                              </m:r>
                            </m:sub>
                          </m:sSub>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𝑠𝑜𝑓𝑡𝑚𝑎𝑥</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func>
                                <m:funcPr>
                                  <m:ctrlPr>
                                    <a:rPr lang="zh-CN" altLang="zh-CN" sz="1800" i="1" kern="100">
                                      <a:solidFill>
                                        <a:srgbClr val="000000"/>
                                      </a:solidFill>
                                      <a:effectLst/>
                                      <a:latin typeface="Cambria Math" panose="02040503050406030204" pitchFamily="18" charset="0"/>
                                      <a:ea typeface="Cambria Math" panose="02040503050406030204" pitchFamily="18" charset="0"/>
                                    </a:rPr>
                                  </m:ctrlPr>
                                </m:funcPr>
                                <m:fName>
                                  <m:r>
                                    <a:rPr lang="en-US" altLang="zh-CN" sz="1800" i="1" kern="100">
                                      <a:solidFill>
                                        <a:srgbClr val="000000"/>
                                      </a:solidFill>
                                      <a:effectLst/>
                                      <a:latin typeface="Cambria Math" panose="02040503050406030204" pitchFamily="18" charset="0"/>
                                      <a:ea typeface="宋体" panose="02010600030101010101" pitchFamily="2" charset="-122"/>
                                    </a:rPr>
                                    <m:t>𝑡𝑎𝑛h</m:t>
                                  </m:r>
                                </m:fName>
                                <m:e>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𝑤</m:t>
                                          </m:r>
                                        </m:e>
                                        <m:sub>
                                          <m:r>
                                            <a:rPr lang="en-US" altLang="zh-CN" sz="1800" i="1" kern="100">
                                              <a:solidFill>
                                                <a:srgbClr val="000000"/>
                                              </a:solidFill>
                                              <a:effectLst/>
                                              <a:latin typeface="Cambria Math" panose="02040503050406030204" pitchFamily="18" charset="0"/>
                                              <a:ea typeface="宋体" panose="02010600030101010101" pitchFamily="2" charset="-122"/>
                                            </a:rPr>
                                            <m:t>𝑖</m:t>
                                          </m:r>
                                        </m:sub>
                                      </m:sSub>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𝑣</m:t>
                                          </m:r>
                                        </m:e>
                                        <m:sub>
                                          <m:r>
                                            <a:rPr lang="en-US" altLang="zh-CN" sz="1800" i="1" kern="100">
                                              <a:solidFill>
                                                <a:srgbClr val="000000"/>
                                              </a:solidFill>
                                              <a:effectLst/>
                                              <a:latin typeface="Cambria Math" panose="02040503050406030204" pitchFamily="18" charset="0"/>
                                              <a:ea typeface="宋体" panose="02010600030101010101" pitchFamily="2" charset="-122"/>
                                            </a:rPr>
                                            <m:t>1</m:t>
                                          </m:r>
                                        </m:sub>
                                      </m:sSub>
                                    </m:e>
                                  </m:d>
                                </m:e>
                              </m:func>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𝑣</m:t>
                                  </m:r>
                                </m:e>
                                <m:sub>
                                  <m:r>
                                    <a:rPr lang="en-US" altLang="zh-CN" sz="1800" i="1" kern="100">
                                      <a:solidFill>
                                        <a:srgbClr val="000000"/>
                                      </a:solidFill>
                                      <a:effectLst/>
                                      <a:latin typeface="Cambria Math" panose="02040503050406030204" pitchFamily="18" charset="0"/>
                                      <a:ea typeface="宋体" panose="02010600030101010101" pitchFamily="2" charset="-122"/>
                                    </a:rPr>
                                    <m:t>2</m:t>
                                  </m:r>
                                </m:sub>
                              </m:sSub>
                            </m:e>
                          </m:d>
                          <m:r>
                            <a:rPr lang="en-US" altLang="zh-CN" sz="1800" i="1" kern="100">
                              <a:solidFill>
                                <a:srgbClr val="000000"/>
                              </a:solidFill>
                              <a:effectLst/>
                              <a:latin typeface="Cambria Math" panose="02040503050406030204" pitchFamily="18" charset="0"/>
                              <a:ea typeface="宋体" panose="02010600030101010101" pitchFamily="2" charset="-122"/>
                            </a:rPr>
                            <m:t>#</m:t>
                          </m:r>
                        </m:e>
                      </m:eqArr>
                    </m:oMath>
                  </m:oMathPara>
                </a14:m>
                <a:endParaRPr lang="zh-CN" altLang="zh-CN" sz="1400" kern="100">
                  <a:effectLst/>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eqArr>
                        <m:eqArrPr>
                          <m:ctrlPr>
                            <a:rPr lang="zh-CN" altLang="zh-CN" sz="1800" i="1">
                              <a:solidFill>
                                <a:srgbClr val="000000"/>
                              </a:solidFill>
                              <a:effectLst/>
                              <a:latin typeface="Cambria Math" panose="02040503050406030204" pitchFamily="18" charset="0"/>
                              <a:ea typeface="Cambria Math" panose="02040503050406030204" pitchFamily="18" charset="0"/>
                            </a:rPr>
                          </m:ctrlPr>
                        </m:eqArr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ctrlPr>
                                <a:rPr lang="zh-CN" altLang="zh-CN" sz="1800" i="1">
                                  <a:solidFill>
                                    <a:srgbClr val="000000"/>
                                  </a:solidFill>
                                  <a:effectLst/>
                                  <a:latin typeface="Cambria Math" panose="02040503050406030204" pitchFamily="18" charset="0"/>
                                  <a:ea typeface="Cambria Math" panose="02040503050406030204" pitchFamily="18" charset="0"/>
                                </a:rPr>
                              </m:ctrlPr>
                            </m:naryPr>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𝑊</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up>
                            <m:e>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e>
                          </m:nary>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eqArr>
                    </m:oMath>
                  </m:oMathPara>
                </a14:m>
                <a:endParaRPr lang="zh-CN" altLang="en-US"/>
              </a:p>
            </p:txBody>
          </p:sp>
        </mc:Choice>
        <mc:Fallback xmlns="">
          <p:sp>
            <p:nvSpPr>
              <p:cNvPr id="20" name="文本框 19">
                <a:extLst>
                  <a:ext uri="{FF2B5EF4-FFF2-40B4-BE49-F238E27FC236}">
                    <a16:creationId xmlns:a16="http://schemas.microsoft.com/office/drawing/2014/main" id="{ED21172A-746F-C443-E96C-CC60AEBB0F17}"/>
                  </a:ext>
                </a:extLst>
              </p:cNvPr>
              <p:cNvSpPr txBox="1">
                <a:spLocks noRot="1" noChangeAspect="1" noMove="1" noResize="1" noEditPoints="1" noAdjustHandles="1" noChangeArrowheads="1" noChangeShapeType="1" noTextEdit="1"/>
              </p:cNvSpPr>
              <p:nvPr/>
            </p:nvSpPr>
            <p:spPr>
              <a:xfrm>
                <a:off x="-127000" y="3281679"/>
                <a:ext cx="4572000" cy="849848"/>
              </a:xfrm>
              <a:prstGeom prst="rect">
                <a:avLst/>
              </a:prstGeom>
              <a:blipFill>
                <a:blip r:embed="rId5"/>
                <a:stretch>
                  <a:fillRect t="-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2F29F95-9A3C-DF35-1202-2D4A93E88043}"/>
                  </a:ext>
                </a:extLst>
              </p:cNvPr>
              <p:cNvSpPr txBox="1"/>
              <p:nvPr/>
            </p:nvSpPr>
            <p:spPr>
              <a:xfrm>
                <a:off x="63502" y="4019264"/>
                <a:ext cx="4635500" cy="6118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i="1" smtClean="0">
                              <a:solidFill>
                                <a:schemeClr val="tx1"/>
                              </a:solidFill>
                              <a:latin typeface="Cambria Math" panose="02040503050406030204" pitchFamily="18" charset="0"/>
                            </a:rPr>
                          </m:ctrlPr>
                        </m:eqArrPr>
                        <m:e>
                          <m:r>
                            <a:rPr lang="zh-CN" altLang="en-US">
                              <a:solidFill>
                                <a:schemeClr val="tx1"/>
                              </a:solidFill>
                              <a:latin typeface="Cambria Math" panose="02040503050406030204" pitchFamily="18" charset="0"/>
                            </a:rPr>
                            <m:t>&amp;</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h</m:t>
                              </m:r>
                            </m:e>
                            <m:sub>
                              <m:r>
                                <a:rPr lang="zh-CN" altLang="en-US" i="1">
                                  <a:solidFill>
                                    <a:schemeClr val="tx1"/>
                                  </a:solidFill>
                                  <a:latin typeface="Cambria Math" panose="02040503050406030204" pitchFamily="18" charset="0"/>
                                </a:rPr>
                                <m:t>𝑛</m:t>
                              </m:r>
                            </m:sub>
                            <m:sup>
                              <m:r>
                                <a:rPr lang="zh-CN" altLang="en-US" i="1">
                                  <a:solidFill>
                                    <a:schemeClr val="tx1"/>
                                  </a:solidFill>
                                  <a:latin typeface="Cambria Math" panose="02040503050406030204" pitchFamily="18" charset="0"/>
                                </a:rPr>
                                <m:t>𝑞</m:t>
                              </m:r>
                            </m:sup>
                          </m:sSubSup>
                          <m:r>
                            <a:rPr lang="zh-CN" altLang="en-US" i="0">
                              <a:solidFill>
                                <a:schemeClr val="tx1"/>
                              </a:solidFill>
                              <a:latin typeface="Cambria Math" panose="02040503050406030204" pitchFamily="18" charset="0"/>
                            </a:rPr>
                            <m:t>=</m:t>
                          </m:r>
                          <m:d>
                            <m:dPr>
                              <m:begChr m:val="["/>
                              <m:endChr m:val="]"/>
                              <m:ctrlPr>
                                <a:rPr lang="zh-CN" altLang="en-US" i="1">
                                  <a:solidFill>
                                    <a:schemeClr val="tx1"/>
                                  </a:solidFill>
                                  <a:latin typeface="Cambria Math" panose="02040503050406030204" pitchFamily="18" charset="0"/>
                                </a:rPr>
                              </m:ctrlPr>
                            </m:d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𝐿𝑆𝑇𝑀</m:t>
                                  </m:r>
                                </m:e>
                              </m:acc>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h</m:t>
                                          </m:r>
                                        </m:e>
                                      </m:acc>
                                    </m:e>
                                    <m:sub>
                                      <m:r>
                                        <a:rPr lang="zh-CN" altLang="en-US" i="1">
                                          <a:solidFill>
                                            <a:schemeClr val="tx1"/>
                                          </a:solidFill>
                                          <a:latin typeface="Cambria Math" panose="02040503050406030204" pitchFamily="18" charset="0"/>
                                        </a:rPr>
                                        <m:t>𝑛</m:t>
                                      </m:r>
                                      <m:r>
                                        <a:rPr lang="zh-CN" altLang="en-US" i="0">
                                          <a:solidFill>
                                            <a:schemeClr val="tx1"/>
                                          </a:solidFill>
                                          <a:latin typeface="Cambria Math" panose="02040503050406030204" pitchFamily="18" charset="0"/>
                                        </a:rPr>
                                        <m:t>−1</m:t>
                                      </m:r>
                                    </m:sub>
                                    <m:sup>
                                      <m:r>
                                        <a:rPr lang="zh-CN" altLang="en-US" i="1">
                                          <a:solidFill>
                                            <a:schemeClr val="tx1"/>
                                          </a:solidFill>
                                          <a:latin typeface="Cambria Math" panose="02040503050406030204" pitchFamily="18" charset="0"/>
                                        </a:rPr>
                                        <m:t>𝑞</m:t>
                                      </m:r>
                                    </m:sup>
                                  </m:sSubSup>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𝑞</m:t>
                                      </m:r>
                                    </m:e>
                                    <m:sub>
                                      <m:r>
                                        <a:rPr lang="zh-CN" altLang="en-US" i="1">
                                          <a:solidFill>
                                            <a:schemeClr val="tx1"/>
                                          </a:solidFill>
                                          <a:latin typeface="Cambria Math" panose="02040503050406030204" pitchFamily="18" charset="0"/>
                                        </a:rPr>
                                        <m:t>𝑛</m:t>
                                      </m:r>
                                    </m:sub>
                                  </m:sSub>
                                </m:e>
                              </m:d>
                              <m:r>
                                <a:rPr lang="zh-CN" altLang="en-US" i="0">
                                  <a:solidFill>
                                    <a:schemeClr val="tx1"/>
                                  </a:solidFill>
                                  <a:latin typeface="Cambria Math" panose="02040503050406030204" pitchFamily="18" charset="0"/>
                                </a:rPr>
                                <m:t>;</m:t>
                              </m:r>
                              <m:groupChr>
                                <m:groupChrPr>
                                  <m:chr m:val="←"/>
                                  <m:pos m:val="top"/>
                                  <m:vertJc m:val="bot"/>
                                  <m:ctrlPr>
                                    <a:rPr lang="zh-CN" altLang="en-US" i="1">
                                      <a:solidFill>
                                        <a:schemeClr val="tx1"/>
                                      </a:solidFill>
                                      <a:latin typeface="Cambria Math" panose="02040503050406030204" pitchFamily="18" charset="0"/>
                                    </a:rPr>
                                  </m:ctrlPr>
                                </m:groupChrPr>
                                <m:e>
                                  <m:r>
                                    <a:rPr lang="zh-CN" altLang="en-US" i="1">
                                      <a:solidFill>
                                        <a:schemeClr val="tx1"/>
                                      </a:solidFill>
                                      <a:latin typeface="Cambria Math" panose="02040503050406030204" pitchFamily="18" charset="0"/>
                                    </a:rPr>
                                    <m:t>𝐿𝑆𝑇𝑀</m:t>
                                  </m:r>
                                </m:e>
                              </m:groupChr>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groupChr>
                                        <m:groupChrPr>
                                          <m:chr m:val="←"/>
                                          <m:pos m:val="top"/>
                                          <m:vertJc m:val="bot"/>
                                          <m:ctrlPr>
                                            <a:rPr lang="zh-CN" altLang="en-US" i="1">
                                              <a:solidFill>
                                                <a:schemeClr val="tx1"/>
                                              </a:solidFill>
                                              <a:latin typeface="Cambria Math" panose="02040503050406030204" pitchFamily="18" charset="0"/>
                                            </a:rPr>
                                          </m:ctrlPr>
                                        </m:groupChrPr>
                                        <m:e>
                                          <m:r>
                                            <a:rPr lang="zh-CN" altLang="en-US" i="1">
                                              <a:solidFill>
                                                <a:schemeClr val="tx1"/>
                                              </a:solidFill>
                                              <a:latin typeface="Cambria Math" panose="02040503050406030204" pitchFamily="18" charset="0"/>
                                            </a:rPr>
                                            <m:t>h</m:t>
                                          </m:r>
                                        </m:e>
                                      </m:groupChr>
                                    </m:e>
                                    <m:sub>
                                      <m:r>
                                        <a:rPr lang="zh-CN" altLang="en-US" i="1">
                                          <a:solidFill>
                                            <a:schemeClr val="tx1"/>
                                          </a:solidFill>
                                          <a:latin typeface="Cambria Math" panose="02040503050406030204" pitchFamily="18" charset="0"/>
                                        </a:rPr>
                                        <m:t>𝑛</m:t>
                                      </m:r>
                                      <m:r>
                                        <a:rPr lang="zh-CN" altLang="en-US" i="0">
                                          <a:solidFill>
                                            <a:schemeClr val="tx1"/>
                                          </a:solidFill>
                                          <a:latin typeface="Cambria Math" panose="02040503050406030204" pitchFamily="18" charset="0"/>
                                        </a:rPr>
                                        <m:t>+1</m:t>
                                      </m:r>
                                    </m:sub>
                                    <m:sup>
                                      <m:r>
                                        <a:rPr lang="zh-CN" altLang="en-US" i="1">
                                          <a:solidFill>
                                            <a:schemeClr val="tx1"/>
                                          </a:solidFill>
                                          <a:latin typeface="Cambria Math" panose="02040503050406030204" pitchFamily="18" charset="0"/>
                                        </a:rPr>
                                        <m:t>𝑞</m:t>
                                      </m:r>
                                    </m:sup>
                                  </m:sSubSup>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𝑞</m:t>
                                      </m:r>
                                    </m:e>
                                    <m:sub>
                                      <m:r>
                                        <a:rPr lang="zh-CN" altLang="en-US" i="1">
                                          <a:solidFill>
                                            <a:schemeClr val="tx1"/>
                                          </a:solidFill>
                                          <a:latin typeface="Cambria Math" panose="02040503050406030204" pitchFamily="18" charset="0"/>
                                        </a:rPr>
                                        <m:t>𝑛</m:t>
                                      </m:r>
                                    </m:sub>
                                  </m:sSub>
                                </m:e>
                              </m:d>
                            </m:e>
                          </m:d>
                          <m:r>
                            <a:rPr lang="zh-CN" altLang="en-US" i="0">
                              <a:solidFill>
                                <a:schemeClr val="tx1"/>
                              </a:solidFill>
                              <a:latin typeface="Cambria Math" panose="02040503050406030204" pitchFamily="18" charset="0"/>
                            </a:rPr>
                            <m:t>#</m:t>
                          </m:r>
                        </m:e>
                      </m:eqArr>
                    </m:oMath>
                  </m:oMathPara>
                </a14:m>
                <a:endParaRPr lang="zh-CN" altLang="en-US">
                  <a:solidFill>
                    <a:schemeClr val="tx1"/>
                  </a:solidFill>
                </a:endParaRPr>
              </a:p>
            </p:txBody>
          </p:sp>
        </mc:Choice>
        <mc:Fallback xmlns="">
          <p:sp>
            <p:nvSpPr>
              <p:cNvPr id="22" name="文本框 21">
                <a:extLst>
                  <a:ext uri="{FF2B5EF4-FFF2-40B4-BE49-F238E27FC236}">
                    <a16:creationId xmlns:a16="http://schemas.microsoft.com/office/drawing/2014/main" id="{02F29F95-9A3C-DF35-1202-2D4A93E88043}"/>
                  </a:ext>
                </a:extLst>
              </p:cNvPr>
              <p:cNvSpPr txBox="1">
                <a:spLocks noRot="1" noChangeAspect="1" noMove="1" noResize="1" noEditPoints="1" noAdjustHandles="1" noChangeArrowheads="1" noChangeShapeType="1" noTextEdit="1"/>
              </p:cNvSpPr>
              <p:nvPr/>
            </p:nvSpPr>
            <p:spPr>
              <a:xfrm>
                <a:off x="63502" y="4019264"/>
                <a:ext cx="4635500" cy="61189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5F6E3571-F631-203D-21DD-EE43E64F7DF2}"/>
                  </a:ext>
                </a:extLst>
              </p:cNvPr>
              <p:cNvSpPr txBox="1"/>
              <p:nvPr/>
            </p:nvSpPr>
            <p:spPr>
              <a:xfrm>
                <a:off x="4000500" y="3377504"/>
                <a:ext cx="4635500" cy="791627"/>
              </a:xfrm>
              <a:prstGeom prst="rect">
                <a:avLst/>
              </a:prstGeom>
              <a:noFill/>
            </p:spPr>
            <p:txBody>
              <a:bodyPr wrap="square">
                <a:spAutoFit/>
              </a:bodyPr>
              <a:lstStyle/>
              <a:p>
                <a:pPr indent="266700" algn="just" fontAlgn="auto">
                  <a:lnSpc>
                    <a:spcPts val="1400"/>
                  </a:lnSpc>
                </a:pPr>
                <a14:m>
                  <m:oMathPara xmlns:m="http://schemas.openxmlformats.org/officeDocument/2006/math">
                    <m:oMathParaPr>
                      <m:jc m:val="centerGroup"/>
                    </m:oMathParaPr>
                    <m:oMath xmlns:m="http://schemas.openxmlformats.org/officeDocument/2006/math">
                      <m:eqArr>
                        <m:eqArrPr>
                          <m:ctrlPr>
                            <a:rPr lang="zh-CN" altLang="zh-CN" sz="1800" i="1" kern="100" smtClean="0">
                              <a:solidFill>
                                <a:srgbClr val="000000"/>
                              </a:solidFill>
                              <a:effectLst/>
                              <a:latin typeface="Cambria Math" panose="02040503050406030204" pitchFamily="18" charset="0"/>
                              <a:ea typeface="Cambria Math" panose="02040503050406030204" pitchFamily="18" charset="0"/>
                            </a:rPr>
                          </m:ctrlPr>
                        </m:eqArrPr>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h</m:t>
                              </m:r>
                            </m:e>
                            <m:sub>
                              <m:r>
                                <a:rPr lang="en-US" altLang="zh-CN" sz="1800" i="1" kern="100">
                                  <a:solidFill>
                                    <a:srgbClr val="000000"/>
                                  </a:solidFill>
                                  <a:effectLst/>
                                  <a:latin typeface="Cambria Math" panose="02040503050406030204" pitchFamily="18" charset="0"/>
                                  <a:ea typeface="宋体" panose="02010600030101010101" pitchFamily="2" charset="-122"/>
                                </a:rPr>
                                <m:t>𝑖</m:t>
                              </m:r>
                            </m:sub>
                            <m:sup>
                              <m:r>
                                <a:rPr lang="en-US" altLang="zh-CN" sz="1800" i="1" kern="100">
                                  <a:solidFill>
                                    <a:srgbClr val="000000"/>
                                  </a:solidFill>
                                  <a:effectLst/>
                                  <a:latin typeface="Cambria Math" panose="02040503050406030204" pitchFamily="18" charset="0"/>
                                  <a:ea typeface="宋体" panose="02010600030101010101" pitchFamily="2" charset="-122"/>
                                </a:rPr>
                                <m:t>𝑠</m:t>
                              </m:r>
                            </m:sup>
                          </m:sSubSup>
                          <m:r>
                            <a:rPr lang="en-US" altLang="zh-CN" sz="1800" i="1" kern="100">
                              <a:solidFill>
                                <a:srgbClr val="000000"/>
                              </a:solidFill>
                              <a:effectLst/>
                              <a:latin typeface="Cambria Math" panose="02040503050406030204" pitchFamily="18" charset="0"/>
                              <a:ea typeface="宋体" panose="02010600030101010101" pitchFamily="2" charset="-122"/>
                            </a:rPr>
                            <m:t>=</m:t>
                          </m:r>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box>
                                <m:boxPr>
                                  <m:ctrlPr>
                                    <a:rPr lang="zh-CN" altLang="zh-CN" sz="1800" i="1" kern="100">
                                      <a:solidFill>
                                        <a:srgbClr val="000000"/>
                                      </a:solidFill>
                                      <a:effectLst/>
                                      <a:latin typeface="Cambria Math" panose="02040503050406030204" pitchFamily="18" charset="0"/>
                                      <a:ea typeface="Cambria Math" panose="02040503050406030204" pitchFamily="18" charset="0"/>
                                    </a:rPr>
                                  </m:ctrlPr>
                                </m:boxPr>
                                <m:e>
                                  <m:acc>
                                    <m:accPr>
                                      <m: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accPr>
                                    <m:e>
                                      <m:r>
                                        <a:rPr lang="en-US" altLang="zh-CN" sz="1800" i="1" kern="100">
                                          <a:solidFill>
                                            <a:srgbClr val="000000"/>
                                          </a:solidFill>
                                          <a:effectLst/>
                                          <a:latin typeface="Cambria Math" panose="02040503050406030204" pitchFamily="18" charset="0"/>
                                          <a:ea typeface="宋体" panose="02010600030101010101" pitchFamily="2" charset="-122"/>
                                        </a:rPr>
                                        <m:t>𝐿𝑆𝑇𝑀</m:t>
                                      </m:r>
                                    </m:e>
                                  </m:acc>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Sup>
                                        <m:sSubSupPr>
                                          <m:ctrlPr>
                                            <a:rPr lang="zh-CN" altLang="zh-CN" sz="1800" i="1" kern="100">
                                              <a:effectLst/>
                                              <a:latin typeface="Cambria Math" panose="02040503050406030204" pitchFamily="18" charset="0"/>
                                              <a:ea typeface="Cambria Math" panose="02040503050406030204" pitchFamily="18" charset="0"/>
                                            </a:rPr>
                                          </m:ctrlPr>
                                        </m:sSubSupPr>
                                        <m:e>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h</m:t>
                                              </m:r>
                                            </m:e>
                                          </m:acc>
                                        </m:e>
                                        <m:sub>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𝑠</m:t>
                                          </m:r>
                                        </m:sup>
                                      </m:sSubSup>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𝑠</m:t>
                                          </m:r>
                                        </m:e>
                                        <m:sub>
                                          <m:r>
                                            <a:rPr lang="en-US" altLang="zh-CN" sz="1800" i="1" kern="100">
                                              <a:solidFill>
                                                <a:srgbClr val="000000"/>
                                              </a:solidFill>
                                              <a:effectLst/>
                                              <a:latin typeface="Cambria Math" panose="02040503050406030204" pitchFamily="18" charset="0"/>
                                              <a:ea typeface="宋体" panose="02010600030101010101" pitchFamily="2" charset="-122"/>
                                            </a:rPr>
                                            <m:t>𝑖</m:t>
                                          </m:r>
                                        </m:sub>
                                      </m:sSub>
                                    </m:e>
                                  </m:d>
                                  <m:r>
                                    <a:rPr lang="en-US" altLang="zh-CN" sz="1800" i="1" kern="100">
                                      <a:solidFill>
                                        <a:srgbClr val="000000"/>
                                      </a:solidFill>
                                      <a:effectLst/>
                                      <a:latin typeface="Cambria Math" panose="02040503050406030204" pitchFamily="18" charset="0"/>
                                      <a:ea typeface="宋体" panose="02010600030101010101" pitchFamily="2" charset="-122"/>
                                    </a:rPr>
                                    <m:t>;</m:t>
                                  </m:r>
                                  <m:box>
                                    <m:boxPr>
                                      <m:ctrlPr>
                                        <a:rPr lang="zh-CN" altLang="zh-CN" sz="1800" i="1" kern="100">
                                          <a:solidFill>
                                            <a:srgbClr val="000000"/>
                                          </a:solidFill>
                                          <a:effectLst/>
                                          <a:latin typeface="Cambria Math" panose="02040503050406030204" pitchFamily="18" charset="0"/>
                                          <a:ea typeface="Cambria Math" panose="02040503050406030204" pitchFamily="18" charset="0"/>
                                        </a:rPr>
                                      </m:ctrlPr>
                                    </m:boxPr>
                                    <m:e>
                                      <m:acc>
                                        <m:accPr>
                                          <m: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accPr>
                                        <m:e>
                                          <m:r>
                                            <a:rPr lang="en-US" altLang="zh-CN" sz="1800" i="1" kern="100">
                                              <a:solidFill>
                                                <a:srgbClr val="000000"/>
                                              </a:solidFill>
                                              <a:effectLst/>
                                              <a:latin typeface="Cambria Math" panose="02040503050406030204" pitchFamily="18" charset="0"/>
                                              <a:ea typeface="宋体" panose="02010600030101010101" pitchFamily="2" charset="-122"/>
                                            </a:rPr>
                                            <m:t>𝐿𝑆𝑇𝑀</m:t>
                                          </m:r>
                                        </m:e>
                                      </m:acc>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Sup>
                                            <m:sSubSupPr>
                                              <m:ctrlPr>
                                                <a:rPr lang="zh-CN" altLang="zh-CN" sz="1800" i="1" kern="100">
                                                  <a:effectLst/>
                                                  <a:latin typeface="Cambria Math" panose="02040503050406030204" pitchFamily="18" charset="0"/>
                                                  <a:ea typeface="Cambria Math" panose="02040503050406030204" pitchFamily="18" charset="0"/>
                                                </a:rPr>
                                              </m:ctrlPr>
                                            </m:sSubSupPr>
                                            <m:e>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h</m:t>
                                                  </m:r>
                                                </m:e>
                                              </m:acc>
                                            </m:e>
                                            <m:sub>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𝑠</m:t>
                                              </m:r>
                                            </m:sup>
                                          </m:sSubSup>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𝑠</m:t>
                                              </m:r>
                                            </m:e>
                                            <m:sub>
                                              <m:r>
                                                <a:rPr lang="en-US" altLang="zh-CN" sz="1800" i="1" kern="100">
                                                  <a:solidFill>
                                                    <a:srgbClr val="000000"/>
                                                  </a:solidFill>
                                                  <a:effectLst/>
                                                  <a:latin typeface="Cambria Math" panose="02040503050406030204" pitchFamily="18" charset="0"/>
                                                  <a:ea typeface="宋体" panose="02010600030101010101" pitchFamily="2" charset="-122"/>
                                                </a:rPr>
                                                <m:t>𝑖</m:t>
                                              </m:r>
                                            </m:sub>
                                          </m:sSub>
                                        </m:e>
                                      </m:d>
                                    </m:e>
                                  </m:box>
                                </m:e>
                              </m:box>
                            </m:e>
                          </m:d>
                          <m:r>
                            <a:rPr lang="en-US" altLang="zh-CN" sz="1800" i="1" kern="100">
                              <a:solidFill>
                                <a:srgbClr val="000000"/>
                              </a:solidFill>
                              <a:effectLst/>
                              <a:latin typeface="Cambria Math" panose="02040503050406030204" pitchFamily="18" charset="0"/>
                              <a:ea typeface="宋体" panose="02010600030101010101" pitchFamily="2" charset="-122"/>
                            </a:rPr>
                            <m:t>#</m:t>
                          </m:r>
                        </m:e>
                      </m:eqArr>
                    </m:oMath>
                  </m:oMathPara>
                </a14:m>
                <a:endParaRPr lang="en-US" altLang="zh-CN" sz="1400" kern="100">
                  <a:effectLst/>
                  <a:latin typeface="Times New Roman" panose="02020603050405020304" pitchFamily="18" charset="0"/>
                  <a:ea typeface="宋体" panose="02010600030101010101" pitchFamily="2" charset="-122"/>
                </a:endParaRPr>
              </a:p>
              <a:p>
                <a:pPr indent="266700" algn="just" fontAlgn="auto">
                  <a:lnSpc>
                    <a:spcPts val="1400"/>
                  </a:lnSpc>
                </a:pPr>
                <a:endParaRPr lang="zh-CN" altLang="zh-CN" sz="1400" kern="100">
                  <a:effectLst/>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eqArr>
                        <m:eqArrPr>
                          <m:ctrlPr>
                            <a:rPr lang="zh-CN" altLang="zh-CN" sz="1800" i="1">
                              <a:solidFill>
                                <a:srgbClr val="000000"/>
                              </a:solidFill>
                              <a:effectLst/>
                              <a:latin typeface="Cambria Math" panose="02040503050406030204" pitchFamily="18" charset="0"/>
                              <a:ea typeface="Cambria Math" panose="02040503050406030204" pitchFamily="18" charset="0"/>
                            </a:rPr>
                          </m:ctrlPr>
                        </m:eqArrPr>
                        <m:e>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sSubSup>
                                <m:sSubSupPr>
                                  <m:ctrlPr>
                                    <a:rPr lang="zh-CN" altLang="zh-CN" sz="1800" i="1">
                                      <a:effectLst/>
                                      <a:latin typeface="Cambria Math" panose="02040503050406030204" pitchFamily="18" charset="0"/>
                                      <a:ea typeface="Cambria Math" panose="02040503050406030204" pitchFamily="18" charset="0"/>
                                    </a:rPr>
                                  </m:ctrlPr>
                                </m:sSubSupPr>
                                <m:e>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h</m:t>
                                      </m:r>
                                    </m:e>
                                  </m:acc>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sup>
                              </m:sSub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rPr>
                                  </m:ctrlPr>
                                </m:sSubSupPr>
                                <m:e>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h</m:t>
                                      </m:r>
                                    </m:e>
                                  </m:acc>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sup>
                              </m:sSubSup>
                            </m:e>
                          </m:d>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eqArr>
                    </m:oMath>
                  </m:oMathPara>
                </a14:m>
                <a:endParaRPr lang="zh-CN" altLang="en-US"/>
              </a:p>
            </p:txBody>
          </p:sp>
        </mc:Choice>
        <mc:Fallback xmlns="">
          <p:sp>
            <p:nvSpPr>
              <p:cNvPr id="24" name="文本框 23">
                <a:extLst>
                  <a:ext uri="{FF2B5EF4-FFF2-40B4-BE49-F238E27FC236}">
                    <a16:creationId xmlns:a16="http://schemas.microsoft.com/office/drawing/2014/main" id="{5F6E3571-F631-203D-21DD-EE43E64F7DF2}"/>
                  </a:ext>
                </a:extLst>
              </p:cNvPr>
              <p:cNvSpPr txBox="1">
                <a:spLocks noRot="1" noChangeAspect="1" noMove="1" noResize="1" noEditPoints="1" noAdjustHandles="1" noChangeArrowheads="1" noChangeShapeType="1" noTextEdit="1"/>
              </p:cNvSpPr>
              <p:nvPr/>
            </p:nvSpPr>
            <p:spPr>
              <a:xfrm>
                <a:off x="4000500" y="3377504"/>
                <a:ext cx="4635500" cy="791627"/>
              </a:xfrm>
              <a:prstGeom prst="rect">
                <a:avLst/>
              </a:prstGeom>
              <a:blipFill>
                <a:blip r:embed="rId7"/>
                <a:stretch>
                  <a:fillRect t="-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D3192F5-1F45-D7D4-7C21-7EEF9FEB6522}"/>
                  </a:ext>
                </a:extLst>
              </p:cNvPr>
              <p:cNvSpPr txBox="1"/>
              <p:nvPr/>
            </p:nvSpPr>
            <p:spPr>
              <a:xfrm>
                <a:off x="4140200" y="4169131"/>
                <a:ext cx="46355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i="1" smtClean="0">
                              <a:solidFill>
                                <a:schemeClr val="tx1"/>
                              </a:solidFill>
                              <a:latin typeface="Cambria Math" panose="02040503050406030204" pitchFamily="18" charset="0"/>
                            </a:rPr>
                          </m:ctrlPr>
                        </m:eqArrPr>
                        <m:e>
                          <m:r>
                            <a:rPr lang="zh-CN" altLang="en-US">
                              <a:solidFill>
                                <a:schemeClr val="tx1"/>
                              </a:solidFill>
                              <a:latin typeface="Cambria Math" panose="02040503050406030204" pitchFamily="18" charset="0"/>
                            </a:rPr>
                            <m:t>&amp;</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h</m:t>
                              </m:r>
                            </m:e>
                            <m:sub>
                              <m:r>
                                <a:rPr lang="zh-CN" altLang="en-US" i="1">
                                  <a:solidFill>
                                    <a:schemeClr val="tx1"/>
                                  </a:solidFill>
                                  <a:latin typeface="Cambria Math" panose="02040503050406030204" pitchFamily="18" charset="0"/>
                                </a:rPr>
                                <m:t>𝑠</m:t>
                              </m:r>
                            </m:sub>
                          </m:sSub>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𝑔</m:t>
                          </m:r>
                          <m:d>
                            <m:dPr>
                              <m:ctrlPr>
                                <a:rPr lang="zh-CN" altLang="en-US" i="1">
                                  <a:solidFill>
                                    <a:schemeClr val="tx1"/>
                                  </a:solidFill>
                                  <a:latin typeface="Cambria Math" panose="02040503050406030204" pitchFamily="18" charset="0"/>
                                </a:rPr>
                              </m:ctrlPr>
                            </m:dPr>
                            <m:e>
                              <m:d>
                                <m:dPr>
                                  <m:begChr m:val="["/>
                                  <m:endChr m:val="]"/>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h</m:t>
                                      </m:r>
                                    </m:e>
                                    <m:sub>
                                      <m:r>
                                        <a:rPr lang="zh-CN" altLang="en-US" i="1">
                                          <a:solidFill>
                                            <a:schemeClr val="tx1"/>
                                          </a:solidFill>
                                          <a:latin typeface="Cambria Math" panose="02040503050406030204" pitchFamily="18" charset="0"/>
                                        </a:rPr>
                                        <m:t>𝑠</m:t>
                                      </m:r>
                                      <m:r>
                                        <a:rPr lang="zh-CN" altLang="en-US" i="0">
                                          <a:solidFill>
                                            <a:schemeClr val="tx1"/>
                                          </a:solidFill>
                                          <a:latin typeface="Cambria Math" panose="02040503050406030204" pitchFamily="18" charset="0"/>
                                        </a:rPr>
                                        <m:t>1</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h</m:t>
                                      </m:r>
                                    </m:e>
                                    <m:sub>
                                      <m:r>
                                        <a:rPr lang="zh-CN" altLang="en-US" i="1">
                                          <a:solidFill>
                                            <a:schemeClr val="tx1"/>
                                          </a:solidFill>
                                          <a:latin typeface="Cambria Math" panose="02040503050406030204" pitchFamily="18" charset="0"/>
                                        </a:rPr>
                                        <m:t>𝑠</m:t>
                                      </m:r>
                                      <m:r>
                                        <a:rPr lang="zh-CN" altLang="en-US" i="0">
                                          <a:solidFill>
                                            <a:schemeClr val="tx1"/>
                                          </a:solidFill>
                                          <a:latin typeface="Cambria Math" panose="02040503050406030204" pitchFamily="18" charset="0"/>
                                        </a:rPr>
                                        <m:t>2</m:t>
                                      </m:r>
                                    </m:sub>
                                  </m:sSub>
                                </m:e>
                              </m:d>
                            </m:e>
                          </m:d>
                          <m:r>
                            <a:rPr lang="zh-CN" altLang="en-US" i="0">
                              <a:solidFill>
                                <a:schemeClr val="tx1"/>
                              </a:solidFill>
                              <a:latin typeface="Cambria Math" panose="02040503050406030204" pitchFamily="18" charset="0"/>
                            </a:rPr>
                            <m:t>#</m:t>
                          </m:r>
                        </m:e>
                      </m:eqArr>
                    </m:oMath>
                  </m:oMathPara>
                </a14:m>
                <a:endParaRPr lang="zh-CN" altLang="en-US">
                  <a:solidFill>
                    <a:schemeClr val="tx1"/>
                  </a:solidFill>
                </a:endParaRPr>
              </a:p>
            </p:txBody>
          </p:sp>
        </mc:Choice>
        <mc:Fallback xmlns="">
          <p:sp>
            <p:nvSpPr>
              <p:cNvPr id="26" name="文本框 25">
                <a:extLst>
                  <a:ext uri="{FF2B5EF4-FFF2-40B4-BE49-F238E27FC236}">
                    <a16:creationId xmlns:a16="http://schemas.microsoft.com/office/drawing/2014/main" id="{0D3192F5-1F45-D7D4-7C21-7EEF9FEB6522}"/>
                  </a:ext>
                </a:extLst>
              </p:cNvPr>
              <p:cNvSpPr txBox="1">
                <a:spLocks noRot="1" noChangeAspect="1" noMove="1" noResize="1" noEditPoints="1" noAdjustHandles="1" noChangeArrowheads="1" noChangeShapeType="1" noTextEdit="1"/>
              </p:cNvSpPr>
              <p:nvPr/>
            </p:nvSpPr>
            <p:spPr>
              <a:xfrm>
                <a:off x="4140200" y="4169131"/>
                <a:ext cx="4635500" cy="369332"/>
              </a:xfrm>
              <a:prstGeom prst="rect">
                <a:avLst/>
              </a:prstGeom>
              <a:blipFill>
                <a:blip r:embed="rId8"/>
                <a:stretch>
                  <a:fillRect b="-500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021074E-FBCB-1B8C-DEFB-746343793996}"/>
              </a:ext>
            </a:extLst>
          </p:cNvPr>
          <p:cNvPicPr>
            <a:picLocks noChangeAspect="1"/>
          </p:cNvPicPr>
          <p:nvPr/>
        </p:nvPicPr>
        <p:blipFill>
          <a:blip r:embed="rId9"/>
          <a:stretch>
            <a:fillRect/>
          </a:stretch>
        </p:blipFill>
        <p:spPr>
          <a:xfrm>
            <a:off x="38100" y="1305141"/>
            <a:ext cx="9105900" cy="1447800"/>
          </a:xfrm>
          <a:prstGeom prst="rect">
            <a:avLst/>
          </a:prstGeom>
        </p:spPr>
      </p:pic>
    </p:spTree>
    <p:extLst>
      <p:ext uri="{BB962C8B-B14F-4D97-AF65-F5344CB8AC3E}">
        <p14:creationId xmlns:p14="http://schemas.microsoft.com/office/powerpoint/2010/main" val="2445228363"/>
      </p:ext>
    </p:extLst>
  </p:cSld>
  <p:clrMapOvr>
    <a:masterClrMapping/>
  </p:clrMapOvr>
  <mc:AlternateContent xmlns:mc="http://schemas.openxmlformats.org/markup-compatibility/2006" xmlns:p14="http://schemas.microsoft.com/office/powerpoint/2010/main">
    <mc:Choice Requires="p14">
      <p:transition p14:dur="10" advTm="21591"/>
    </mc:Choice>
    <mc:Fallback xmlns="">
      <p:transition advTm="2159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8689" y="157655"/>
            <a:ext cx="7361311" cy="575770"/>
          </a:xfrm>
        </p:spPr>
        <p:txBody>
          <a:bodyPr/>
          <a:lstStyle/>
          <a:p>
            <a:r>
              <a:rPr lang="zh-CN" altLang="en-US"/>
              <a:t>第三部分：一种利用词典扩展数据库模式信息的</a:t>
            </a:r>
            <a:r>
              <a:rPr lang="en-US" altLang="zh-CN"/>
              <a:t>Text2SQL</a:t>
            </a:r>
            <a:r>
              <a:rPr lang="zh-CN" altLang="en-US"/>
              <a:t>方法</a:t>
            </a:r>
            <a:endParaRPr lang="zh-CN" altLang="en-US" dirty="0"/>
          </a:p>
        </p:txBody>
      </p:sp>
      <p:sp>
        <p:nvSpPr>
          <p:cNvPr id="9" name="文本框 8"/>
          <p:cNvSpPr txBox="1"/>
          <p:nvPr/>
        </p:nvSpPr>
        <p:spPr>
          <a:xfrm>
            <a:off x="258688" y="911298"/>
            <a:ext cx="1398661" cy="259797"/>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noAutofit/>
          </a:bodyPr>
          <a:lstStyle>
            <a:defPPr>
              <a:defRPr lang="en-US"/>
            </a:defPPr>
            <a:lvl1pPr>
              <a:lnSpc>
                <a:spcPct val="150000"/>
              </a:lnSpc>
              <a:spcBef>
                <a:spcPct val="0"/>
              </a:spcBef>
              <a:buNone/>
              <a:defRPr sz="1400" b="1"/>
            </a:lvl1pPr>
          </a:lstStyle>
          <a:p>
            <a:r>
              <a:rPr lang="zh-CN" altLang="en-US" sz="1800" b="1">
                <a:solidFill>
                  <a:schemeClr val="tx1"/>
                </a:solidFill>
              </a:rPr>
              <a:t>相似度模块：</a:t>
            </a:r>
            <a:endParaRPr lang="en-US" altLang="zh-CN" sz="1800" i="1" kern="100" dirty="0">
              <a:solidFill>
                <a:schemeClr val="tx1"/>
              </a:solidFill>
              <a:effectLst/>
              <a:latin typeface="Cambria Math" panose="020405030504060302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F88C5EA-D875-2FE1-28B5-53FE1FF19FA9}"/>
                  </a:ext>
                </a:extLst>
              </p:cNvPr>
              <p:cNvSpPr txBox="1"/>
              <p:nvPr/>
            </p:nvSpPr>
            <p:spPr>
              <a:xfrm>
                <a:off x="4257675" y="1897206"/>
                <a:ext cx="4572000" cy="1349087"/>
              </a:xfrm>
              <a:prstGeom prst="rect">
                <a:avLst/>
              </a:prstGeom>
              <a:noFill/>
            </p:spPr>
            <p:txBody>
              <a:bodyPr wrap="square">
                <a:spAutoFit/>
              </a:bodyPr>
              <a:lstStyle/>
              <a:p>
                <a:pPr indent="266700" algn="just">
                  <a:lnSpc>
                    <a:spcPts val="1400"/>
                  </a:lnSpc>
                </a:pPr>
                <a14:m>
                  <m:oMathPara xmlns:m="http://schemas.openxmlformats.org/officeDocument/2006/math">
                    <m:oMathParaPr>
                      <m:jc m:val="centerGroup"/>
                    </m:oMathParaPr>
                    <m:oMath xmlns:m="http://schemas.openxmlformats.org/officeDocument/2006/math">
                      <m:eqArr>
                        <m:eqArrPr>
                          <m:ctrlPr>
                            <a:rPr lang="zh-CN" altLang="zh-CN" sz="1800" i="1" kern="100" smtClean="0">
                              <a:solidFill>
                                <a:srgbClr val="000000"/>
                              </a:solidFill>
                              <a:effectLst/>
                              <a:latin typeface="Cambria Math" panose="02040503050406030204" pitchFamily="18" charset="0"/>
                              <a:ea typeface="Cambria Math" panose="02040503050406030204" pitchFamily="18" charset="0"/>
                            </a:rPr>
                          </m:ctrlPr>
                        </m:eqArrPr>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𝐸</m:t>
                              </m:r>
                            </m:e>
                            <m:sub>
                              <m:r>
                                <a:rPr lang="en-US" altLang="zh-CN" sz="1800" i="1" kern="100">
                                  <a:solidFill>
                                    <a:srgbClr val="000000"/>
                                  </a:solidFill>
                                  <a:effectLst/>
                                  <a:latin typeface="Cambria Math" panose="02040503050406030204" pitchFamily="18" charset="0"/>
                                  <a:ea typeface="宋体" panose="02010600030101010101" pitchFamily="2" charset="-122"/>
                                </a:rPr>
                                <m:t>𝑘</m:t>
                              </m:r>
                            </m:sub>
                            <m:sup>
                              <m:r>
                                <a:rPr lang="en-US" altLang="zh-CN" sz="1800" i="1" kern="100">
                                  <a:solidFill>
                                    <a:srgbClr val="000000"/>
                                  </a:solidFill>
                                  <a:effectLst/>
                                  <a:latin typeface="Cambria Math" panose="02040503050406030204" pitchFamily="18" charset="0"/>
                                  <a:ea typeface="宋体" panose="02010600030101010101" pitchFamily="2" charset="-122"/>
                                </a:rPr>
                                <m:t>𝑠𝑛</m:t>
                              </m:r>
                            </m:sup>
                          </m:sSubSup>
                          <m:r>
                            <a:rPr lang="en-US" altLang="zh-CN" sz="1800" i="1" kern="100">
                              <a:solidFill>
                                <a:srgbClr val="000000"/>
                              </a:solidFill>
                              <a:effectLst/>
                              <a:latin typeface="Cambria Math" panose="02040503050406030204" pitchFamily="18" charset="0"/>
                              <a:ea typeface="宋体" panose="02010600030101010101" pitchFamily="2" charset="-122"/>
                            </a:rPr>
                            <m:t>=</m:t>
                          </m:r>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h</m:t>
                                  </m:r>
                                </m:e>
                                <m:sub>
                                  <m:r>
                                    <a:rPr lang="en-US" altLang="zh-CN" sz="1800" i="1" kern="100">
                                      <a:solidFill>
                                        <a:srgbClr val="000000"/>
                                      </a:solidFill>
                                      <a:effectLst/>
                                      <a:latin typeface="Cambria Math" panose="02040503050406030204" pitchFamily="18" charset="0"/>
                                      <a:ea typeface="宋体" panose="02010600030101010101" pitchFamily="2" charset="-122"/>
                                    </a:rPr>
                                    <m:t>𝑛</m:t>
                                  </m:r>
                                </m:sub>
                                <m:sup>
                                  <m:r>
                                    <a:rPr lang="en-US" altLang="zh-CN" sz="1800" i="1" kern="100">
                                      <a:solidFill>
                                        <a:srgbClr val="000000"/>
                                      </a:solidFill>
                                      <a:effectLst/>
                                      <a:latin typeface="Cambria Math" panose="02040503050406030204" pitchFamily="18" charset="0"/>
                                      <a:ea typeface="宋体" panose="02010600030101010101" pitchFamily="2" charset="-122"/>
                                    </a:rPr>
                                    <m:t>𝑞</m:t>
                                  </m:r>
                                </m:sup>
                              </m:sSubSup>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𝐸</m:t>
                                  </m:r>
                                </m:e>
                                <m:sub>
                                  <m:r>
                                    <a:rPr lang="en-US" altLang="zh-CN" sz="1800" i="1" kern="100">
                                      <a:solidFill>
                                        <a:srgbClr val="000000"/>
                                      </a:solidFill>
                                      <a:effectLst/>
                                      <a:latin typeface="Cambria Math" panose="02040503050406030204" pitchFamily="18" charset="0"/>
                                      <a:ea typeface="宋体" panose="02010600030101010101" pitchFamily="2" charset="-122"/>
                                    </a:rPr>
                                    <m:t>𝑘</m:t>
                                  </m:r>
                                </m:sub>
                                <m:sup>
                                  <m:r>
                                    <a:rPr lang="en-US" altLang="zh-CN" sz="1800" i="1" kern="100">
                                      <a:solidFill>
                                        <a:srgbClr val="000000"/>
                                      </a:solidFill>
                                      <a:effectLst/>
                                      <a:latin typeface="Cambria Math" panose="02040503050406030204" pitchFamily="18" charset="0"/>
                                      <a:ea typeface="宋体" panose="02010600030101010101" pitchFamily="2" charset="-122"/>
                                    </a:rPr>
                                    <m:t>𝑠</m:t>
                                  </m:r>
                                </m:sup>
                              </m:sSubSup>
                            </m:e>
                          </m:d>
                          <m:r>
                            <a:rPr lang="en-US" altLang="zh-CN" sz="1800" i="1" kern="100">
                              <a:solidFill>
                                <a:srgbClr val="000000"/>
                              </a:solidFill>
                              <a:effectLst/>
                              <a:latin typeface="Cambria Math" panose="02040503050406030204" pitchFamily="18" charset="0"/>
                              <a:ea typeface="宋体" panose="02010600030101010101" pitchFamily="2" charset="-122"/>
                            </a:rPr>
                            <m:t>#</m:t>
                          </m:r>
                        </m:e>
                      </m:eqArr>
                    </m:oMath>
                  </m:oMathPara>
                </a14:m>
                <a:endParaRPr lang="en-US" altLang="zh-CN" sz="1400" kern="100">
                  <a:effectLst/>
                  <a:latin typeface="Times New Roman" panose="02020603050405020304" pitchFamily="18" charset="0"/>
                  <a:ea typeface="宋体" panose="02010600030101010101" pitchFamily="2" charset="-122"/>
                </a:endParaRPr>
              </a:p>
              <a:p>
                <a:pPr indent="266700" algn="just">
                  <a:lnSpc>
                    <a:spcPts val="1400"/>
                  </a:lnSpc>
                </a:pPr>
                <a:endParaRPr lang="en-US" altLang="zh-CN" sz="1400" kern="100">
                  <a:latin typeface="Times New Roman" panose="02020603050405020304" pitchFamily="18" charset="0"/>
                  <a:ea typeface="宋体" panose="02010600030101010101" pitchFamily="2" charset="-122"/>
                </a:endParaRPr>
              </a:p>
              <a:p>
                <a:pPr indent="266700" algn="just">
                  <a:lnSpc>
                    <a:spcPts val="1400"/>
                  </a:lnSpc>
                </a:pPr>
                <a:endParaRPr lang="zh-CN" altLang="zh-CN" sz="1400" kern="100">
                  <a:effectLst/>
                  <a:latin typeface="Times New Roman" panose="02020603050405020304" pitchFamily="18" charset="0"/>
                  <a:ea typeface="宋体" panose="02010600030101010101" pitchFamily="2" charset="-122"/>
                </a:endParaRPr>
              </a:p>
              <a:p>
                <a:pPr indent="266700" algn="just" fontAlgn="auto">
                  <a:lnSpc>
                    <a:spcPts val="1400"/>
                  </a:lnSpc>
                </a:pPr>
                <a14:m>
                  <m:oMathPara xmlns:m="http://schemas.openxmlformats.org/officeDocument/2006/math">
                    <m:oMathParaPr>
                      <m:jc m:val="centerGroup"/>
                    </m:oMathParaPr>
                    <m:oMath xmlns:m="http://schemas.openxmlformats.org/officeDocument/2006/math">
                      <m:eqArr>
                        <m:eqArrPr>
                          <m:ctrlPr>
                            <a:rPr lang="zh-CN" altLang="zh-CN" sz="1800" i="1" kern="100">
                              <a:solidFill>
                                <a:srgbClr val="000000"/>
                              </a:solidFill>
                              <a:effectLst/>
                              <a:latin typeface="Cambria Math" panose="02040503050406030204" pitchFamily="18" charset="0"/>
                              <a:ea typeface="Cambria Math" panose="02040503050406030204" pitchFamily="18" charset="0"/>
                            </a:rPr>
                          </m:ctrlPr>
                        </m:eqArrPr>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h</m:t>
                              </m:r>
                            </m:e>
                            <m:sub>
                              <m:r>
                                <a:rPr lang="en-US" altLang="zh-CN" sz="1800" i="1" kern="100">
                                  <a:solidFill>
                                    <a:srgbClr val="000000"/>
                                  </a:solidFill>
                                  <a:effectLst/>
                                  <a:latin typeface="Cambria Math" panose="02040503050406030204" pitchFamily="18" charset="0"/>
                                  <a:ea typeface="宋体" panose="02010600030101010101" pitchFamily="2" charset="-122"/>
                                </a:rPr>
                                <m:t>𝑘</m:t>
                              </m:r>
                            </m:sub>
                            <m:sup>
                              <m:r>
                                <a:rPr lang="en-US" altLang="zh-CN" sz="1800" i="1" kern="100">
                                  <a:solidFill>
                                    <a:srgbClr val="000000"/>
                                  </a:solidFill>
                                  <a:effectLst/>
                                  <a:latin typeface="Cambria Math" panose="02040503050406030204" pitchFamily="18" charset="0"/>
                                  <a:ea typeface="宋体" panose="02010600030101010101" pitchFamily="2" charset="-122"/>
                                </a:rPr>
                                <m:t>𝐸</m:t>
                              </m:r>
                            </m:sup>
                          </m:sSubSup>
                          <m:r>
                            <a:rPr lang="en-US" altLang="zh-CN" sz="1800" i="1" kern="100">
                              <a:solidFill>
                                <a:srgbClr val="000000"/>
                              </a:solidFill>
                              <a:effectLst/>
                              <a:latin typeface="Cambria Math" panose="02040503050406030204" pitchFamily="18" charset="0"/>
                              <a:ea typeface="宋体" panose="02010600030101010101" pitchFamily="2" charset="-122"/>
                            </a:rPr>
                            <m:t>=</m:t>
                          </m:r>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box>
                                <m:boxPr>
                                  <m:ctrlPr>
                                    <a:rPr lang="zh-CN" altLang="zh-CN" sz="1800" i="1" kern="100">
                                      <a:solidFill>
                                        <a:srgbClr val="000000"/>
                                      </a:solidFill>
                                      <a:effectLst/>
                                      <a:latin typeface="Cambria Math" panose="02040503050406030204" pitchFamily="18" charset="0"/>
                                      <a:ea typeface="Cambria Math" panose="02040503050406030204" pitchFamily="18" charset="0"/>
                                    </a:rPr>
                                  </m:ctrlPr>
                                </m:boxPr>
                                <m:e>
                                  <m:acc>
                                    <m:accPr>
                                      <m: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accPr>
                                    <m:e>
                                      <m:r>
                                        <a:rPr lang="en-US" altLang="zh-CN" sz="1800" i="1" kern="100">
                                          <a:solidFill>
                                            <a:srgbClr val="000000"/>
                                          </a:solidFill>
                                          <a:effectLst/>
                                          <a:latin typeface="Cambria Math" panose="02040503050406030204" pitchFamily="18" charset="0"/>
                                          <a:ea typeface="宋体" panose="02010600030101010101" pitchFamily="2" charset="-122"/>
                                        </a:rPr>
                                        <m:t>𝐿𝑆𝑇𝑀</m:t>
                                      </m:r>
                                    </m:e>
                                  </m:acc>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Sup>
                                        <m:sSubSupPr>
                                          <m:ctrlPr>
                                            <a:rPr lang="zh-CN" altLang="zh-CN" sz="1800" i="1" kern="100">
                                              <a:effectLst/>
                                              <a:latin typeface="Cambria Math" panose="02040503050406030204" pitchFamily="18" charset="0"/>
                                              <a:ea typeface="Cambria Math" panose="02040503050406030204" pitchFamily="18" charset="0"/>
                                            </a:rPr>
                                          </m:ctrlPr>
                                        </m:sSubSupPr>
                                        <m:e>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h</m:t>
                                              </m:r>
                                            </m:e>
                                          </m:acc>
                                        </m:e>
                                        <m:sub>
                                          <m:r>
                                            <a:rPr lang="en-US" altLang="zh-CN" sz="1800" i="1" kern="100">
                                              <a:effectLst/>
                                              <a:latin typeface="Cambria Math" panose="02040503050406030204" pitchFamily="18" charset="0"/>
                                              <a:ea typeface="宋体" panose="02010600030101010101" pitchFamily="2" charset="-122"/>
                                            </a:rPr>
                                            <m:t>𝑘</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𝐸</m:t>
                                          </m:r>
                                        </m:sup>
                                      </m:sSubSup>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𝐸</m:t>
                                          </m:r>
                                        </m:e>
                                        <m:sub>
                                          <m:r>
                                            <a:rPr lang="en-US" altLang="zh-CN" sz="1800" i="1" kern="100">
                                              <a:solidFill>
                                                <a:srgbClr val="000000"/>
                                              </a:solidFill>
                                              <a:effectLst/>
                                              <a:latin typeface="Cambria Math" panose="02040503050406030204" pitchFamily="18" charset="0"/>
                                              <a:ea typeface="宋体" panose="02010600030101010101" pitchFamily="2" charset="-122"/>
                                            </a:rPr>
                                            <m:t>𝑘</m:t>
                                          </m:r>
                                        </m:sub>
                                      </m:sSub>
                                    </m:e>
                                  </m:d>
                                  <m:r>
                                    <a:rPr lang="en-US" altLang="zh-CN" sz="1800" i="1" kern="100">
                                      <a:solidFill>
                                        <a:srgbClr val="000000"/>
                                      </a:solidFill>
                                      <a:effectLst/>
                                      <a:latin typeface="Cambria Math" panose="02040503050406030204" pitchFamily="18" charset="0"/>
                                      <a:ea typeface="宋体" panose="02010600030101010101" pitchFamily="2" charset="-122"/>
                                    </a:rPr>
                                    <m:t>;</m:t>
                                  </m:r>
                                  <m:box>
                                    <m:boxPr>
                                      <m:ctrlPr>
                                        <a:rPr lang="zh-CN" altLang="zh-CN" sz="1800" i="1" kern="100">
                                          <a:solidFill>
                                            <a:srgbClr val="000000"/>
                                          </a:solidFill>
                                          <a:effectLst/>
                                          <a:latin typeface="Cambria Math" panose="02040503050406030204" pitchFamily="18" charset="0"/>
                                          <a:ea typeface="Cambria Math" panose="02040503050406030204" pitchFamily="18" charset="0"/>
                                        </a:rPr>
                                      </m:ctrlPr>
                                    </m:boxPr>
                                    <m:e>
                                      <m:acc>
                                        <m:accPr>
                                          <m: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accPr>
                                        <m:e>
                                          <m:r>
                                            <a:rPr lang="en-US" altLang="zh-CN" sz="1800" i="1" kern="100">
                                              <a:solidFill>
                                                <a:srgbClr val="000000"/>
                                              </a:solidFill>
                                              <a:effectLst/>
                                              <a:latin typeface="Cambria Math" panose="02040503050406030204" pitchFamily="18" charset="0"/>
                                              <a:ea typeface="宋体" panose="02010600030101010101" pitchFamily="2" charset="-122"/>
                                            </a:rPr>
                                            <m:t>𝐿𝑆𝑇𝑀</m:t>
                                          </m:r>
                                        </m:e>
                                      </m:acc>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Sup>
                                            <m:sSubSupPr>
                                              <m:ctrlPr>
                                                <a:rPr lang="zh-CN" altLang="zh-CN" sz="1800" i="1" kern="100">
                                                  <a:effectLst/>
                                                  <a:latin typeface="Cambria Math" panose="02040503050406030204" pitchFamily="18" charset="0"/>
                                                  <a:ea typeface="Cambria Math" panose="02040503050406030204" pitchFamily="18" charset="0"/>
                                                </a:rPr>
                                              </m:ctrlPr>
                                            </m:sSubSupPr>
                                            <m:e>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h</m:t>
                                                  </m:r>
                                                </m:e>
                                              </m:acc>
                                            </m:e>
                                            <m:sub>
                                              <m:r>
                                                <a:rPr lang="en-US" altLang="zh-CN" sz="1800" i="1" kern="100">
                                                  <a:effectLst/>
                                                  <a:latin typeface="Cambria Math" panose="02040503050406030204" pitchFamily="18" charset="0"/>
                                                  <a:ea typeface="宋体" panose="02010600030101010101" pitchFamily="2" charset="-122"/>
                                                </a:rPr>
                                                <m:t>𝑘</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𝐸</m:t>
                                              </m:r>
                                            </m:sup>
                                          </m:sSubSup>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𝐸</m:t>
                                              </m:r>
                                            </m:e>
                                            <m:sub>
                                              <m:r>
                                                <a:rPr lang="en-US" altLang="zh-CN" sz="1800" i="1" kern="100">
                                                  <a:solidFill>
                                                    <a:srgbClr val="000000"/>
                                                  </a:solidFill>
                                                  <a:effectLst/>
                                                  <a:latin typeface="Cambria Math" panose="02040503050406030204" pitchFamily="18" charset="0"/>
                                                  <a:ea typeface="宋体" panose="02010600030101010101" pitchFamily="2" charset="-122"/>
                                                </a:rPr>
                                                <m:t>𝑘</m:t>
                                              </m:r>
                                            </m:sub>
                                          </m:sSub>
                                        </m:e>
                                      </m:d>
                                    </m:e>
                                  </m:box>
                                </m:e>
                              </m:box>
                            </m:e>
                          </m:d>
                          <m:r>
                            <a:rPr lang="en-US" altLang="zh-CN" sz="1800" i="1" kern="100">
                              <a:solidFill>
                                <a:srgbClr val="000000"/>
                              </a:solidFill>
                              <a:effectLst/>
                              <a:latin typeface="Cambria Math" panose="02040503050406030204" pitchFamily="18" charset="0"/>
                              <a:ea typeface="宋体" panose="02010600030101010101" pitchFamily="2" charset="-122"/>
                            </a:rPr>
                            <m:t>#</m:t>
                          </m:r>
                        </m:e>
                      </m:eqArr>
                    </m:oMath>
                  </m:oMathPara>
                </a14:m>
                <a:endParaRPr lang="en-US" altLang="zh-CN" sz="1400" kern="100">
                  <a:effectLst/>
                  <a:latin typeface="Times New Roman" panose="02020603050405020304" pitchFamily="18" charset="0"/>
                  <a:ea typeface="宋体" panose="02010600030101010101" pitchFamily="2" charset="-122"/>
                </a:endParaRPr>
              </a:p>
              <a:p>
                <a:pPr indent="266700" algn="just" fontAlgn="auto">
                  <a:lnSpc>
                    <a:spcPts val="1400"/>
                  </a:lnSpc>
                </a:pPr>
                <a:endParaRPr lang="en-US" altLang="zh-CN" sz="1400" kern="100">
                  <a:latin typeface="Times New Roman" panose="02020603050405020304" pitchFamily="18" charset="0"/>
                  <a:ea typeface="宋体" panose="02010600030101010101" pitchFamily="2" charset="-122"/>
                </a:endParaRPr>
              </a:p>
              <a:p>
                <a:pPr indent="266700" algn="just" fontAlgn="auto">
                  <a:lnSpc>
                    <a:spcPts val="1400"/>
                  </a:lnSpc>
                </a:pPr>
                <a:endParaRPr lang="zh-CN" altLang="zh-CN" sz="1400" kern="100">
                  <a:effectLst/>
                  <a:latin typeface="Times New Roman" panose="02020603050405020304" pitchFamily="18" charset="0"/>
                  <a:ea typeface="宋体" panose="02010600030101010101" pitchFamily="2" charset="-122"/>
                </a:endParaRPr>
              </a:p>
              <a:p>
                <a:pPr indent="266700" algn="just">
                  <a:lnSpc>
                    <a:spcPts val="1400"/>
                  </a:lnSpc>
                </a:pPr>
                <a14:m>
                  <m:oMathPara xmlns:m="http://schemas.openxmlformats.org/officeDocument/2006/math">
                    <m:oMathParaPr>
                      <m:jc m:val="centerGroup"/>
                    </m:oMathParaPr>
                    <m:oMath xmlns:m="http://schemas.openxmlformats.org/officeDocument/2006/math">
                      <m:eqArr>
                        <m:eqArrPr>
                          <m:ctrlPr>
                            <a:rPr lang="zh-CN" altLang="zh-CN" sz="1800" i="1" kern="100" smtClean="0">
                              <a:solidFill>
                                <a:srgbClr val="000000"/>
                              </a:solidFill>
                              <a:effectLst/>
                              <a:latin typeface="Cambria Math" panose="02040503050406030204" pitchFamily="18" charset="0"/>
                              <a:ea typeface="Cambria Math" panose="02040503050406030204" pitchFamily="18" charset="0"/>
                            </a:rPr>
                          </m:ctrlPr>
                        </m:eqArr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𝑠</m:t>
                              </m:r>
                            </m:e>
                            <m:sub>
                              <m:r>
                                <a:rPr lang="en-US" altLang="zh-CN" sz="1800" i="1" kern="100">
                                  <a:solidFill>
                                    <a:srgbClr val="000000"/>
                                  </a:solidFill>
                                  <a:effectLst/>
                                  <a:latin typeface="Cambria Math" panose="02040503050406030204" pitchFamily="18" charset="0"/>
                                  <a:ea typeface="宋体" panose="02010600030101010101" pitchFamily="2" charset="-122"/>
                                </a:rPr>
                                <m:t>𝑠𝑛</m:t>
                              </m:r>
                            </m:sub>
                          </m:sSub>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𝑀𝐿𝑃</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Sup>
                                    <m:sSubSupPr>
                                      <m:ctrlPr>
                                        <a:rPr lang="zh-CN" altLang="zh-CN" sz="1800" i="1" kern="100">
                                          <a:effectLst/>
                                          <a:latin typeface="Cambria Math" panose="02040503050406030204" pitchFamily="18" charset="0"/>
                                          <a:ea typeface="Cambria Math" panose="02040503050406030204" pitchFamily="18" charset="0"/>
                                        </a:rPr>
                                      </m:ctrlPr>
                                    </m:sSubSupPr>
                                    <m:e>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h</m:t>
                                          </m:r>
                                        </m:e>
                                      </m:acc>
                                    </m:e>
                                    <m:sub>
                                      <m:r>
                                        <a:rPr lang="en-US" altLang="zh-CN" sz="1800" i="1" kern="100">
                                          <a:effectLst/>
                                          <a:latin typeface="Cambria Math" panose="02040503050406030204" pitchFamily="18" charset="0"/>
                                          <a:ea typeface="宋体" panose="02010600030101010101" pitchFamily="2" charset="-122"/>
                                        </a:rPr>
                                        <m:t>𝑁</m:t>
                                      </m:r>
                                    </m:sub>
                                    <m:sup>
                                      <m:r>
                                        <a:rPr lang="en-US" altLang="zh-CN" sz="1800" i="1" kern="100">
                                          <a:effectLst/>
                                          <a:latin typeface="Cambria Math" panose="02040503050406030204" pitchFamily="18" charset="0"/>
                                          <a:ea typeface="宋体" panose="02010600030101010101" pitchFamily="2" charset="-122"/>
                                        </a:rPr>
                                        <m:t>𝐸</m:t>
                                      </m:r>
                                    </m:sup>
                                  </m:sSubSup>
                                  <m:r>
                                    <a:rPr lang="en-US" altLang="zh-CN" sz="1800" i="1" kern="100">
                                      <a:solidFill>
                                        <a:srgbClr val="000000"/>
                                      </a:solidFill>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h</m:t>
                                          </m:r>
                                        </m:e>
                                      </m:acc>
                                    </m:e>
                                    <m:sub>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𝐸</m:t>
                                      </m:r>
                                    </m:sup>
                                  </m:sSubSup>
                                </m:e>
                              </m:d>
                            </m:e>
                          </m:d>
                          <m:r>
                            <a:rPr lang="en-US" altLang="zh-CN" sz="1800" i="1" kern="100">
                              <a:solidFill>
                                <a:srgbClr val="000000"/>
                              </a:solidFill>
                              <a:effectLst/>
                              <a:latin typeface="Cambria Math" panose="02040503050406030204" pitchFamily="18" charset="0"/>
                              <a:ea typeface="宋体" panose="02010600030101010101" pitchFamily="2" charset="-122"/>
                            </a:rPr>
                            <m:t>#</m:t>
                          </m:r>
                        </m:e>
                      </m:eqArr>
                    </m:oMath>
                  </m:oMathPara>
                </a14:m>
                <a:endParaRPr lang="zh-CN" altLang="zh-CN" sz="1400" kern="100">
                  <a:effectLst/>
                  <a:latin typeface="Times New Roman" panose="02020603050405020304" pitchFamily="18" charset="0"/>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2F88C5EA-D875-2FE1-28B5-53FE1FF19FA9}"/>
                  </a:ext>
                </a:extLst>
              </p:cNvPr>
              <p:cNvSpPr txBox="1">
                <a:spLocks noRot="1" noChangeAspect="1" noMove="1" noResize="1" noEditPoints="1" noAdjustHandles="1" noChangeArrowheads="1" noChangeShapeType="1" noTextEdit="1"/>
              </p:cNvSpPr>
              <p:nvPr/>
            </p:nvSpPr>
            <p:spPr>
              <a:xfrm>
                <a:off x="4257675" y="1897206"/>
                <a:ext cx="4572000" cy="1349087"/>
              </a:xfrm>
              <a:prstGeom prst="rect">
                <a:avLst/>
              </a:prstGeom>
              <a:blipFill>
                <a:blip r:embed="rId4"/>
                <a:stretch>
                  <a:fillRect t="-4054" b="-1351"/>
                </a:stretch>
              </a:blipFill>
            </p:spPr>
            <p:txBody>
              <a:bodyPr/>
              <a:lstStyle/>
              <a:p>
                <a:r>
                  <a:rPr lang="zh-CN" altLang="en-US">
                    <a:noFill/>
                  </a:rPr>
                  <a:t> </a:t>
                </a:r>
              </a:p>
            </p:txBody>
          </p:sp>
        </mc:Fallback>
      </mc:AlternateContent>
      <p:sp>
        <p:nvSpPr>
          <p:cNvPr id="2" name="灯片编号占位符 3">
            <a:extLst>
              <a:ext uri="{FF2B5EF4-FFF2-40B4-BE49-F238E27FC236}">
                <a16:creationId xmlns:a16="http://schemas.microsoft.com/office/drawing/2014/main" id="{85D8DA5E-05AD-BAB8-9CCC-02CCA4349BCA}"/>
              </a:ext>
            </a:extLst>
          </p:cNvPr>
          <p:cNvSpPr>
            <a:spLocks noGrp="1"/>
          </p:cNvSpPr>
          <p:nvPr>
            <p:ph type="sldNum" sz="quarter" idx="13"/>
          </p:nvPr>
        </p:nvSpPr>
        <p:spPr>
          <a:xfrm>
            <a:off x="6457950" y="4861853"/>
            <a:ext cx="2057400" cy="273844"/>
          </a:xfrm>
        </p:spPr>
        <p:txBody>
          <a:bodyPr/>
          <a:lstStyle/>
          <a:p>
            <a:fld id="{EE3F9CDB-1F21-4789-A81E-8FEA25CE194B}" type="slidenum">
              <a:rPr lang="zh-CN" altLang="en-US" smtClean="0"/>
              <a:pPr/>
              <a:t>15</a:t>
            </a:fld>
            <a:endParaRPr lang="zh-CN" altLang="en-US" dirty="0"/>
          </a:p>
        </p:txBody>
      </p:sp>
      <p:pic>
        <p:nvPicPr>
          <p:cNvPr id="6" name="图片 5">
            <a:extLst>
              <a:ext uri="{FF2B5EF4-FFF2-40B4-BE49-F238E27FC236}">
                <a16:creationId xmlns:a16="http://schemas.microsoft.com/office/drawing/2014/main" id="{552C7644-A9CE-A9F6-AE5C-37CCA2110D18}"/>
              </a:ext>
            </a:extLst>
          </p:cNvPr>
          <p:cNvPicPr>
            <a:picLocks noChangeAspect="1"/>
          </p:cNvPicPr>
          <p:nvPr/>
        </p:nvPicPr>
        <p:blipFill>
          <a:blip r:embed="rId5"/>
          <a:stretch>
            <a:fillRect/>
          </a:stretch>
        </p:blipFill>
        <p:spPr>
          <a:xfrm>
            <a:off x="619125" y="1460427"/>
            <a:ext cx="3524250" cy="2771775"/>
          </a:xfrm>
          <a:prstGeom prst="rect">
            <a:avLst/>
          </a:prstGeom>
        </p:spPr>
      </p:pic>
    </p:spTree>
    <p:extLst>
      <p:ext uri="{BB962C8B-B14F-4D97-AF65-F5344CB8AC3E}">
        <p14:creationId xmlns:p14="http://schemas.microsoft.com/office/powerpoint/2010/main" val="4245291430"/>
      </p:ext>
    </p:extLst>
  </p:cSld>
  <p:clrMapOvr>
    <a:masterClrMapping/>
  </p:clrMapOvr>
  <mc:AlternateContent xmlns:mc="http://schemas.openxmlformats.org/markup-compatibility/2006" xmlns:p14="http://schemas.microsoft.com/office/powerpoint/2010/main">
    <mc:Choice Requires="p14">
      <p:transition p14:dur="10" advTm="13274"/>
    </mc:Choice>
    <mc:Fallback xmlns="">
      <p:transition advTm="1327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8689" y="157655"/>
            <a:ext cx="8015361" cy="617045"/>
          </a:xfrm>
        </p:spPr>
        <p:txBody>
          <a:bodyPr/>
          <a:lstStyle/>
          <a:p>
            <a:r>
              <a:rPr lang="zh-CN" altLang="en-US"/>
              <a:t>第三部分：一种利用词典扩展数据库模式信息的</a:t>
            </a:r>
            <a:r>
              <a:rPr lang="en-US" altLang="zh-CN"/>
              <a:t>Text2SQL</a:t>
            </a:r>
            <a:r>
              <a:rPr lang="zh-CN" altLang="en-US"/>
              <a:t>方法</a:t>
            </a:r>
            <a:endParaRPr lang="zh-CN" altLang="en-US" dirty="0"/>
          </a:p>
        </p:txBody>
      </p:sp>
      <p:sp>
        <p:nvSpPr>
          <p:cNvPr id="9" name="文本框 8"/>
          <p:cNvSpPr txBox="1"/>
          <p:nvPr/>
        </p:nvSpPr>
        <p:spPr>
          <a:xfrm>
            <a:off x="258688" y="911298"/>
            <a:ext cx="1398661" cy="259797"/>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noAutofit/>
          </a:bodyPr>
          <a:lstStyle>
            <a:defPPr>
              <a:defRPr lang="en-US"/>
            </a:defPPr>
            <a:lvl1pPr>
              <a:lnSpc>
                <a:spcPct val="150000"/>
              </a:lnSpc>
              <a:spcBef>
                <a:spcPct val="0"/>
              </a:spcBef>
              <a:buNone/>
              <a:defRPr sz="1400" b="1"/>
            </a:lvl1pPr>
          </a:lstStyle>
          <a:p>
            <a:r>
              <a:rPr lang="zh-CN" altLang="en-US" sz="1800" b="1">
                <a:solidFill>
                  <a:schemeClr val="tx1"/>
                </a:solidFill>
              </a:rPr>
              <a:t>图神经网络：</a:t>
            </a:r>
            <a:endParaRPr lang="en-US" altLang="zh-CN" sz="1800" i="1" kern="100" dirty="0">
              <a:solidFill>
                <a:schemeClr val="tx1"/>
              </a:solidFill>
              <a:effectLst/>
              <a:latin typeface="Cambria Math" panose="020405030504060302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67FE855-FE3E-B518-A8A1-C71A03A987C8}"/>
                  </a:ext>
                </a:extLst>
              </p:cNvPr>
              <p:cNvSpPr txBox="1"/>
              <p:nvPr/>
            </p:nvSpPr>
            <p:spPr>
              <a:xfrm>
                <a:off x="4241800" y="1592426"/>
                <a:ext cx="4419600" cy="2840842"/>
              </a:xfrm>
              <a:prstGeom prst="rect">
                <a:avLst/>
              </a:prstGeom>
              <a:noFill/>
            </p:spPr>
            <p:txBody>
              <a:bodyPr wrap="square">
                <a:spAutoFit/>
              </a:bodyPr>
              <a:lstStyle/>
              <a:p>
                <a:pPr indent="266700" algn="just">
                  <a:lnSpc>
                    <a:spcPts val="1400"/>
                  </a:lnSpc>
                </a:pPr>
                <a14:m>
                  <m:oMathPara xmlns:m="http://schemas.openxmlformats.org/officeDocument/2006/math">
                    <m:oMathParaPr>
                      <m:jc m:val="centerGroup"/>
                    </m:oMathParaPr>
                    <m:oMath xmlns:m="http://schemas.openxmlformats.org/officeDocument/2006/math">
                      <m:eqArr>
                        <m:eqArrPr>
                          <m:ctrlPr>
                            <a:rPr lang="zh-CN" altLang="zh-CN" sz="1800" i="1" kern="100" smtClean="0">
                              <a:solidFill>
                                <a:srgbClr val="000000"/>
                              </a:solidFill>
                              <a:effectLst/>
                              <a:latin typeface="Cambria Math" panose="02040503050406030204" pitchFamily="18" charset="0"/>
                              <a:ea typeface="Cambria Math" panose="02040503050406030204" pitchFamily="18" charset="0"/>
                            </a:rPr>
                          </m:ctrlPr>
                        </m:eqArrPr>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𝑒</m:t>
                              </m:r>
                            </m:e>
                            <m:sub>
                              <m:r>
                                <a:rPr lang="en-US" altLang="zh-CN" sz="1800" i="1" kern="100">
                                  <a:solidFill>
                                    <a:srgbClr val="000000"/>
                                  </a:solidFill>
                                  <a:effectLst/>
                                  <a:latin typeface="Cambria Math" panose="02040503050406030204" pitchFamily="18" charset="0"/>
                                  <a:ea typeface="宋体" panose="02010600030101010101" pitchFamily="2" charset="-122"/>
                                </a:rPr>
                                <m:t>𝑝𝑞</m:t>
                              </m:r>
                            </m:sub>
                            <m:sup>
                              <m:r>
                                <a:rPr lang="en-US" altLang="zh-CN" sz="1800" i="1" kern="100">
                                  <a:solidFill>
                                    <a:srgbClr val="000000"/>
                                  </a:solidFill>
                                  <a:effectLst/>
                                  <a:latin typeface="Cambria Math" panose="02040503050406030204" pitchFamily="18" charset="0"/>
                                  <a:ea typeface="宋体" panose="02010600030101010101" pitchFamily="2" charset="-122"/>
                                </a:rPr>
                                <m:t>h</m:t>
                              </m:r>
                            </m:sup>
                          </m:sSubSup>
                          <m:r>
                            <a:rPr lang="en-US" altLang="zh-CN" sz="1800" i="1" kern="100">
                              <a:solidFill>
                                <a:srgbClr val="000000"/>
                              </a:solidFill>
                              <a:effectLst/>
                              <a:latin typeface="Cambria Math" panose="02040503050406030204" pitchFamily="18" charset="0"/>
                              <a:ea typeface="宋体" panose="02010600030101010101" pitchFamily="2" charset="-122"/>
                            </a:rPr>
                            <m:t>=</m:t>
                          </m:r>
                          <m:f>
                            <m:fPr>
                              <m:ctrlPr>
                                <a:rPr lang="zh-CN" altLang="zh-CN" sz="1800" i="1" kern="100">
                                  <a:solidFill>
                                    <a:srgbClr val="000000"/>
                                  </a:solidFill>
                                  <a:effectLst/>
                                  <a:latin typeface="Cambria Math" panose="02040503050406030204" pitchFamily="18" charset="0"/>
                                  <a:ea typeface="Cambria Math" panose="02040503050406030204" pitchFamily="18" charset="0"/>
                                </a:rPr>
                              </m:ctrlPr>
                            </m:fPr>
                            <m:num>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𝑥</m:t>
                                  </m:r>
                                </m:e>
                                <m:sub>
                                  <m:r>
                                    <a:rPr lang="en-US" altLang="zh-CN" sz="1800" i="1" kern="100">
                                      <a:solidFill>
                                        <a:srgbClr val="000000"/>
                                      </a:solidFill>
                                      <a:effectLst/>
                                      <a:latin typeface="Cambria Math" panose="02040503050406030204" pitchFamily="18" charset="0"/>
                                      <a:ea typeface="宋体" panose="02010600030101010101" pitchFamily="2" charset="-122"/>
                                    </a:rPr>
                                    <m:t>𝑝</m:t>
                                  </m:r>
                                </m:sub>
                              </m:sSub>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𝑊</m:t>
                                  </m:r>
                                </m:e>
                                <m:sub>
                                  <m:r>
                                    <a:rPr lang="en-US" altLang="zh-CN" sz="1800" i="1" kern="100">
                                      <a:solidFill>
                                        <a:srgbClr val="000000"/>
                                      </a:solidFill>
                                      <a:effectLst/>
                                      <a:latin typeface="Cambria Math" panose="02040503050406030204" pitchFamily="18" charset="0"/>
                                      <a:ea typeface="宋体" panose="02010600030101010101" pitchFamily="2" charset="-122"/>
                                    </a:rPr>
                                    <m:t>𝑄</m:t>
                                  </m:r>
                                </m:sub>
                                <m:sup>
                                  <m:r>
                                    <a:rPr lang="en-US" altLang="zh-CN" sz="1800" i="1" kern="100">
                                      <a:solidFill>
                                        <a:srgbClr val="000000"/>
                                      </a:solidFill>
                                      <a:effectLst/>
                                      <a:latin typeface="Cambria Math" panose="02040503050406030204" pitchFamily="18" charset="0"/>
                                      <a:ea typeface="宋体" panose="02010600030101010101" pitchFamily="2" charset="-122"/>
                                    </a:rPr>
                                    <m:t>h</m:t>
                                  </m:r>
                                </m:sup>
                              </m:sSubSup>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𝑥</m:t>
                                          </m:r>
                                        </m:e>
                                        <m:sub>
                                          <m:r>
                                            <a:rPr lang="en-US" altLang="zh-CN" sz="1800" i="1" kern="100">
                                              <a:solidFill>
                                                <a:srgbClr val="000000"/>
                                              </a:solidFill>
                                              <a:effectLst/>
                                              <a:latin typeface="Cambria Math" panose="02040503050406030204" pitchFamily="18" charset="0"/>
                                              <a:ea typeface="宋体" panose="02010600030101010101" pitchFamily="2" charset="-122"/>
                                            </a:rPr>
                                            <m:t>𝑞</m:t>
                                          </m:r>
                                        </m:sub>
                                      </m:sSub>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𝑊</m:t>
                                          </m:r>
                                        </m:e>
                                        <m:sub>
                                          <m:r>
                                            <a:rPr lang="en-US" altLang="zh-CN" sz="1800" i="1" kern="100">
                                              <a:solidFill>
                                                <a:srgbClr val="000000"/>
                                              </a:solidFill>
                                              <a:effectLst/>
                                              <a:latin typeface="Cambria Math" panose="02040503050406030204" pitchFamily="18" charset="0"/>
                                              <a:ea typeface="宋体" panose="02010600030101010101" pitchFamily="2" charset="-122"/>
                                            </a:rPr>
                                            <m:t>𝐾</m:t>
                                          </m:r>
                                        </m:sub>
                                        <m:sup>
                                          <m:r>
                                            <a:rPr lang="en-US" altLang="zh-CN" sz="1800" i="1" kern="100">
                                              <a:solidFill>
                                                <a:srgbClr val="000000"/>
                                              </a:solidFill>
                                              <a:effectLst/>
                                              <a:latin typeface="Cambria Math" panose="02040503050406030204" pitchFamily="18" charset="0"/>
                                              <a:ea typeface="宋体" panose="02010600030101010101" pitchFamily="2" charset="-122"/>
                                            </a:rPr>
                                            <m:t>h</m:t>
                                          </m:r>
                                        </m:sup>
                                      </m:sSubSup>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𝑠</m:t>
                                          </m:r>
                                        </m:e>
                                        <m:sub>
                                          <m:r>
                                            <a:rPr lang="en-US" altLang="zh-CN" sz="1800" i="1" kern="100">
                                              <a:solidFill>
                                                <a:srgbClr val="000000"/>
                                              </a:solidFill>
                                              <a:effectLst/>
                                              <a:latin typeface="Cambria Math" panose="02040503050406030204" pitchFamily="18" charset="0"/>
                                              <a:ea typeface="宋体" panose="02010600030101010101" pitchFamily="2" charset="-122"/>
                                            </a:rPr>
                                            <m:t>𝑝𝑞</m:t>
                                          </m:r>
                                        </m:sub>
                                      </m:sSub>
                                      <m:r>
                                        <a:rPr lang="en-US" altLang="zh-CN" sz="1800" i="1" kern="100">
                                          <a:solidFill>
                                            <a:srgbClr val="000000"/>
                                          </a:solidFill>
                                          <a:effectLst/>
                                          <a:latin typeface="Cambria Math" panose="02040503050406030204" pitchFamily="18" charset="0"/>
                                          <a:ea typeface="宋体" panose="02010600030101010101" pitchFamily="2" charset="-122"/>
                                        </a:rPr>
                                        <m:t>∗</m:t>
                                      </m:r>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𝑟</m:t>
                                          </m:r>
                                        </m:e>
                                        <m:sub>
                                          <m:r>
                                            <a:rPr lang="en-US" altLang="zh-CN" sz="1800" i="1" kern="100">
                                              <a:solidFill>
                                                <a:srgbClr val="000000"/>
                                              </a:solidFill>
                                              <a:effectLst/>
                                              <a:latin typeface="Cambria Math" panose="02040503050406030204" pitchFamily="18" charset="0"/>
                                              <a:ea typeface="宋体" panose="02010600030101010101" pitchFamily="2" charset="-122"/>
                                            </a:rPr>
                                            <m:t>𝑝𝑞</m:t>
                                          </m:r>
                                        </m:sub>
                                        <m:sup>
                                          <m:r>
                                            <a:rPr lang="en-US" altLang="zh-CN" sz="1800" i="1" kern="100">
                                              <a:solidFill>
                                                <a:srgbClr val="000000"/>
                                              </a:solidFill>
                                              <a:effectLst/>
                                              <a:latin typeface="Cambria Math" panose="02040503050406030204" pitchFamily="18" charset="0"/>
                                              <a:ea typeface="宋体" panose="02010600030101010101" pitchFamily="2" charset="-122"/>
                                            </a:rPr>
                                            <m:t>𝐾</m:t>
                                          </m:r>
                                        </m:sup>
                                      </m:sSubSup>
                                    </m:e>
                                  </m:d>
                                </m:e>
                                <m:sup>
                                  <m:r>
                                    <a:rPr lang="en-US" altLang="zh-CN" sz="1800" i="1" kern="100">
                                      <a:solidFill>
                                        <a:srgbClr val="000000"/>
                                      </a:solidFill>
                                      <a:effectLst/>
                                      <a:latin typeface="Cambria Math" panose="02040503050406030204" pitchFamily="18" charset="0"/>
                                      <a:ea typeface="宋体" panose="02010600030101010101" pitchFamily="2" charset="-122"/>
                                    </a:rPr>
                                    <m:t>𝑇</m:t>
                                  </m:r>
                                </m:sup>
                              </m:sSup>
                            </m:num>
                            <m:den>
                              <m:rad>
                                <m:radPr>
                                  <m:degHide m:val="on"/>
                                  <m:ctrlPr>
                                    <a:rPr lang="zh-CN" altLang="zh-CN" sz="1800" i="1" kern="100">
                                      <a:solidFill>
                                        <a:srgbClr val="000000"/>
                                      </a:solidFill>
                                      <a:effectLst/>
                                      <a:latin typeface="Cambria Math" panose="02040503050406030204" pitchFamily="18" charset="0"/>
                                      <a:ea typeface="Cambria Math" panose="02040503050406030204" pitchFamily="18" charset="0"/>
                                    </a:rPr>
                                  </m:ctrlPr>
                                </m:radPr>
                                <m:deg/>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𝑑</m:t>
                                      </m:r>
                                    </m:e>
                                    <m:sub>
                                      <m:r>
                                        <a:rPr lang="en-US" altLang="zh-CN" sz="1800" i="1" kern="100">
                                          <a:solidFill>
                                            <a:srgbClr val="000000"/>
                                          </a:solidFill>
                                          <a:effectLst/>
                                          <a:latin typeface="Cambria Math" panose="02040503050406030204" pitchFamily="18" charset="0"/>
                                          <a:ea typeface="宋体" panose="02010600030101010101" pitchFamily="2" charset="-122"/>
                                        </a:rPr>
                                        <m:t>𝑧</m:t>
                                      </m:r>
                                    </m:sub>
                                  </m:sSub>
                                  <m:r>
                                    <m:rPr>
                                      <m:lit/>
                                    </m:rPr>
                                    <a:rPr lang="en-US" altLang="zh-CN" sz="1800" i="1" kern="100">
                                      <a:solidFill>
                                        <a:srgbClr val="000000"/>
                                      </a:solidFill>
                                      <a:effectLst/>
                                      <a:latin typeface="Cambria Math" panose="02040503050406030204" pitchFamily="18" charset="0"/>
                                      <a:ea typeface="宋体" panose="02010600030101010101" pitchFamily="2" charset="-122"/>
                                    </a:rPr>
                                    <m:t>/</m:t>
                                  </m:r>
                                  <m:r>
                                    <m:rPr>
                                      <m:lit/>
                                    </m:rPr>
                                    <a:rPr lang="en-US" altLang="zh-CN" sz="1800" i="1" kern="100">
                                      <a:solidFill>
                                        <a:srgbClr val="000000"/>
                                      </a:solidFill>
                                      <a:effectLst/>
                                      <a:latin typeface="Cambria Math" panose="02040503050406030204" pitchFamily="18" charset="0"/>
                                      <a:ea typeface="宋体" panose="02010600030101010101" pitchFamily="2" charset="-122"/>
                                    </a:rPr>
                                    <m:t>𝐻</m:t>
                                  </m:r>
                                </m:e>
                              </m:rad>
                            </m:den>
                          </m:f>
                          <m:r>
                            <a:rPr lang="en-US" altLang="zh-CN" sz="1800" i="1" kern="100">
                              <a:solidFill>
                                <a:srgbClr val="000000"/>
                              </a:solidFill>
                              <a:effectLst/>
                              <a:latin typeface="Cambria Math" panose="02040503050406030204" pitchFamily="18" charset="0"/>
                              <a:ea typeface="宋体" panose="02010600030101010101" pitchFamily="2" charset="-122"/>
                            </a:rPr>
                            <m:t>#</m:t>
                          </m:r>
                        </m:e>
                      </m:eqArr>
                    </m:oMath>
                  </m:oMathPara>
                </a14:m>
                <a:endParaRPr lang="en-US" altLang="zh-CN" sz="1400" kern="100">
                  <a:effectLst/>
                  <a:latin typeface="Times New Roman" panose="02020603050405020304" pitchFamily="18" charset="0"/>
                  <a:ea typeface="宋体" panose="02010600030101010101" pitchFamily="2" charset="-122"/>
                </a:endParaRPr>
              </a:p>
              <a:p>
                <a:pPr indent="266700" algn="just">
                  <a:lnSpc>
                    <a:spcPts val="1400"/>
                  </a:lnSpc>
                </a:pPr>
                <a:endParaRPr lang="en-US" altLang="zh-CN" sz="1400" kern="100">
                  <a:latin typeface="Times New Roman" panose="02020603050405020304" pitchFamily="18" charset="0"/>
                  <a:ea typeface="宋体" panose="02010600030101010101" pitchFamily="2" charset="-122"/>
                </a:endParaRPr>
              </a:p>
              <a:p>
                <a:pPr indent="266700" algn="just">
                  <a:lnSpc>
                    <a:spcPts val="1400"/>
                  </a:lnSpc>
                </a:pPr>
                <a:endParaRPr lang="zh-CN" altLang="zh-CN" sz="1400" kern="100">
                  <a:effectLst/>
                  <a:latin typeface="Times New Roman" panose="02020603050405020304" pitchFamily="18" charset="0"/>
                  <a:ea typeface="宋体" panose="02010600030101010101" pitchFamily="2" charset="-122"/>
                </a:endParaRPr>
              </a:p>
              <a:p>
                <a:pPr indent="266700" algn="just">
                  <a:lnSpc>
                    <a:spcPts val="1400"/>
                  </a:lnSpc>
                </a:pPr>
                <a14:m>
                  <m:oMathPara xmlns:m="http://schemas.openxmlformats.org/officeDocument/2006/math">
                    <m:oMathParaPr>
                      <m:jc m:val="centerGroup"/>
                    </m:oMathParaPr>
                    <m:oMath xmlns:m="http://schemas.openxmlformats.org/officeDocument/2006/math">
                      <m:eqArr>
                        <m:eqArrPr>
                          <m:ctrlPr>
                            <a:rPr lang="zh-CN" altLang="zh-CN" sz="1800" i="1" kern="100">
                              <a:solidFill>
                                <a:srgbClr val="000000"/>
                              </a:solidFill>
                              <a:effectLst/>
                              <a:latin typeface="Cambria Math" panose="02040503050406030204" pitchFamily="18" charset="0"/>
                              <a:ea typeface="Cambria Math" panose="02040503050406030204" pitchFamily="18" charset="0"/>
                            </a:rPr>
                          </m:ctrlPr>
                        </m:eqArrPr>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𝛼</m:t>
                              </m:r>
                            </m:e>
                            <m:sub>
                              <m:r>
                                <a:rPr lang="en-US" altLang="zh-CN" sz="1800" i="1" kern="100">
                                  <a:solidFill>
                                    <a:srgbClr val="000000"/>
                                  </a:solidFill>
                                  <a:effectLst/>
                                  <a:latin typeface="Cambria Math" panose="02040503050406030204" pitchFamily="18" charset="0"/>
                                  <a:ea typeface="宋体" panose="02010600030101010101" pitchFamily="2" charset="-122"/>
                                </a:rPr>
                                <m:t>𝑝𝑞</m:t>
                              </m:r>
                            </m:sub>
                            <m:sup>
                              <m:r>
                                <a:rPr lang="en-US" altLang="zh-CN" sz="1800" i="1" kern="100">
                                  <a:solidFill>
                                    <a:srgbClr val="000000"/>
                                  </a:solidFill>
                                  <a:effectLst/>
                                  <a:latin typeface="Cambria Math" panose="02040503050406030204" pitchFamily="18" charset="0"/>
                                  <a:ea typeface="宋体" panose="02010600030101010101" pitchFamily="2" charset="-122"/>
                                </a:rPr>
                                <m:t>h</m:t>
                              </m:r>
                            </m:sup>
                          </m:sSubSup>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𝑠𝑜𝑓𝑡𝑚𝑎𝑥</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𝑒</m:t>
                                  </m:r>
                                </m:e>
                                <m:sub>
                                  <m:r>
                                    <a:rPr lang="en-US" altLang="zh-CN" sz="1800" i="1" kern="100">
                                      <a:solidFill>
                                        <a:srgbClr val="000000"/>
                                      </a:solidFill>
                                      <a:effectLst/>
                                      <a:latin typeface="Cambria Math" panose="02040503050406030204" pitchFamily="18" charset="0"/>
                                      <a:ea typeface="宋体" panose="02010600030101010101" pitchFamily="2" charset="-122"/>
                                    </a:rPr>
                                    <m:t>𝑝𝑞</m:t>
                                  </m:r>
                                </m:sub>
                                <m:sup>
                                  <m:r>
                                    <a:rPr lang="en-US" altLang="zh-CN" sz="1800" i="1" kern="100">
                                      <a:solidFill>
                                        <a:srgbClr val="000000"/>
                                      </a:solidFill>
                                      <a:effectLst/>
                                      <a:latin typeface="Cambria Math" panose="02040503050406030204" pitchFamily="18" charset="0"/>
                                      <a:ea typeface="宋体" panose="02010600030101010101" pitchFamily="2" charset="-122"/>
                                    </a:rPr>
                                    <m:t>h</m:t>
                                  </m:r>
                                </m:sup>
                              </m:sSubSup>
                            </m:e>
                          </m:d>
                          <m:r>
                            <a:rPr lang="en-US" altLang="zh-CN" sz="1800" i="1" kern="100">
                              <a:solidFill>
                                <a:srgbClr val="000000"/>
                              </a:solidFill>
                              <a:effectLst/>
                              <a:latin typeface="Cambria Math" panose="02040503050406030204" pitchFamily="18" charset="0"/>
                              <a:ea typeface="宋体" panose="02010600030101010101" pitchFamily="2" charset="-122"/>
                            </a:rPr>
                            <m:t>#</m:t>
                          </m:r>
                        </m:e>
                      </m:eqArr>
                    </m:oMath>
                  </m:oMathPara>
                </a14:m>
                <a:endParaRPr lang="en-US" altLang="zh-CN" sz="1400" kern="100">
                  <a:effectLst/>
                  <a:latin typeface="Times New Roman" panose="02020603050405020304" pitchFamily="18" charset="0"/>
                  <a:ea typeface="宋体" panose="02010600030101010101" pitchFamily="2" charset="-122"/>
                </a:endParaRPr>
              </a:p>
              <a:p>
                <a:pPr indent="266700" algn="just">
                  <a:lnSpc>
                    <a:spcPts val="1400"/>
                  </a:lnSpc>
                </a:pPr>
                <a:endParaRPr lang="en-US" altLang="zh-CN" sz="1400" kern="100">
                  <a:effectLst/>
                  <a:latin typeface="Times New Roman" panose="02020603050405020304" pitchFamily="18" charset="0"/>
                  <a:ea typeface="宋体" panose="02010600030101010101" pitchFamily="2" charset="-122"/>
                </a:endParaRPr>
              </a:p>
              <a:p>
                <a:pPr indent="266700" algn="just">
                  <a:lnSpc>
                    <a:spcPts val="1400"/>
                  </a:lnSpc>
                </a:pPr>
                <a:endParaRPr lang="en-US" altLang="zh-CN" sz="1400" kern="100">
                  <a:latin typeface="Times New Roman" panose="02020603050405020304" pitchFamily="18" charset="0"/>
                  <a:ea typeface="宋体" panose="02010600030101010101" pitchFamily="2" charset="-122"/>
                </a:endParaRPr>
              </a:p>
              <a:p>
                <a:pPr indent="266700" algn="just">
                  <a:lnSpc>
                    <a:spcPts val="1400"/>
                  </a:lnSpc>
                </a:pPr>
                <a:endParaRPr lang="zh-CN" altLang="zh-CN" sz="1400" kern="100">
                  <a:effectLst/>
                  <a:latin typeface="Times New Roman" panose="02020603050405020304" pitchFamily="18" charset="0"/>
                  <a:ea typeface="宋体" panose="02010600030101010101" pitchFamily="2" charset="-122"/>
                </a:endParaRPr>
              </a:p>
              <a:p>
                <a:pPr indent="266700" algn="just">
                  <a:lnSpc>
                    <a:spcPts val="1400"/>
                  </a:lnSpc>
                </a:pPr>
                <a14:m>
                  <m:oMath xmlns:m="http://schemas.openxmlformats.org/officeDocument/2006/math">
                    <m:eqArr>
                      <m:eqArrPr>
                        <m:ctrlPr>
                          <a:rPr lang="zh-CN" altLang="zh-CN" sz="1800" i="1" kern="100">
                            <a:solidFill>
                              <a:srgbClr val="000000"/>
                            </a:solidFill>
                            <a:effectLst/>
                            <a:latin typeface="Cambria Math" panose="02040503050406030204" pitchFamily="18" charset="0"/>
                            <a:ea typeface="Cambria Math" panose="02040503050406030204" pitchFamily="18" charset="0"/>
                          </a:rPr>
                        </m:ctrlPr>
                      </m:eqArrPr>
                      <m:e>
                        <m:acc>
                          <m:accPr>
                            <m: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acc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𝑥</m:t>
                                </m:r>
                              </m:e>
                              <m:sub>
                                <m:r>
                                  <a:rPr lang="en-US" altLang="zh-CN" sz="1800" i="1" kern="100">
                                    <a:solidFill>
                                      <a:srgbClr val="000000"/>
                                    </a:solidFill>
                                    <a:effectLst/>
                                    <a:latin typeface="Cambria Math" panose="02040503050406030204" pitchFamily="18" charset="0"/>
                                    <a:ea typeface="宋体" panose="02010600030101010101" pitchFamily="2" charset="-122"/>
                                  </a:rPr>
                                  <m:t>𝑝</m:t>
                                </m:r>
                              </m:sub>
                            </m:sSub>
                          </m:e>
                        </m:acc>
                        <m:r>
                          <a:rPr lang="en-US" altLang="zh-CN" sz="1800" i="1" kern="100">
                            <a:solidFill>
                              <a:srgbClr val="000000"/>
                            </a:solidFill>
                            <a:effectLst/>
                            <a:latin typeface="Cambria Math" panose="02040503050406030204" pitchFamily="18" charset="0"/>
                            <a:ea typeface="宋体" panose="02010600030101010101" pitchFamily="2" charset="-122"/>
                          </a:rPr>
                          <m:t> =</m:t>
                        </m:r>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宋体" panose="02010600030101010101" pitchFamily="2" charset="-122"/>
                                </a:rPr>
                                <m:t>𝐻</m:t>
                              </m:r>
                            </m:e>
                          </m:mr>
                          <m:mr>
                            <m:e>
                              <m:r>
                                <a:rPr lang="en-US" altLang="zh-CN" sz="1800" i="1" kern="100">
                                  <a:solidFill>
                                    <a:srgbClr val="000000"/>
                                  </a:solidFill>
                                  <a:effectLst/>
                                  <a:latin typeface="Cambria Math" panose="02040503050406030204" pitchFamily="18" charset="0"/>
                                  <a:ea typeface="宋体" panose="02010600030101010101" pitchFamily="2" charset="-122"/>
                                </a:rPr>
                                <m:t>||</m:t>
                              </m:r>
                            </m:e>
                          </m:mr>
                          <m:mr>
                            <m:e>
                              <m:r>
                                <a:rPr lang="en-US" altLang="zh-CN" sz="1800" i="1" kern="100">
                                  <a:solidFill>
                                    <a:srgbClr val="000000"/>
                                  </a:solidFill>
                                  <a:effectLst/>
                                  <a:latin typeface="Cambria Math" panose="02040503050406030204" pitchFamily="18" charset="0"/>
                                  <a:ea typeface="宋体" panose="02010600030101010101" pitchFamily="2" charset="-122"/>
                                </a:rPr>
                                <m:t>h</m:t>
                              </m:r>
                              <m:r>
                                <a:rPr lang="en-US" altLang="zh-CN" sz="1800" i="1" kern="100">
                                  <a:solidFill>
                                    <a:srgbClr val="000000"/>
                                  </a:solidFill>
                                  <a:effectLst/>
                                  <a:latin typeface="Cambria Math" panose="02040503050406030204" pitchFamily="18" charset="0"/>
                                  <a:ea typeface="宋体" panose="02010600030101010101" pitchFamily="2" charset="-122"/>
                                </a:rPr>
                                <m:t>=1</m:t>
                              </m:r>
                            </m:e>
                          </m:mr>
                        </m:m>
                        <m:nary>
                          <m:naryPr>
                            <m:chr m:val="∑"/>
                            <m:limLoc m:val="subSup"/>
                            <m:ctrlPr>
                              <a:rPr lang="zh-CN" altLang="zh-CN" sz="1800" i="1" kern="100">
                                <a:solidFill>
                                  <a:srgbClr val="000000"/>
                                </a:solidFill>
                                <a:effectLst/>
                                <a:latin typeface="Cambria Math" panose="02040503050406030204" pitchFamily="18" charset="0"/>
                                <a:ea typeface="Cambria Math" panose="02040503050406030204" pitchFamily="18" charset="0"/>
                              </a:rPr>
                            </m:ctrlPr>
                          </m:naryPr>
                          <m:sub>
                            <m:r>
                              <a:rPr lang="en-US" altLang="zh-CN" sz="1800" i="1" kern="100">
                                <a:solidFill>
                                  <a:srgbClr val="000000"/>
                                </a:solidFill>
                                <a:effectLst/>
                                <a:latin typeface="Cambria Math" panose="02040503050406030204" pitchFamily="18" charset="0"/>
                                <a:ea typeface="宋体" panose="02010600030101010101" pitchFamily="2" charset="-122"/>
                              </a:rPr>
                              <m:t>𝑞</m:t>
                            </m:r>
                            <m:r>
                              <a:rPr lang="en-US" altLang="zh-CN" sz="1800" i="1" kern="100">
                                <a:solidFill>
                                  <a:srgbClr val="000000"/>
                                </a:solidFill>
                                <a:effectLst/>
                                <a:latin typeface="Cambria Math" panose="02040503050406030204" pitchFamily="18" charset="0"/>
                                <a:ea typeface="宋体" panose="02010600030101010101" pitchFamily="2" charset="-122"/>
                              </a:rPr>
                              <m:t>=1</m:t>
                            </m:r>
                          </m:sub>
                          <m:sup>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𝑋</m:t>
                            </m:r>
                            <m:r>
                              <a:rPr lang="en-US" altLang="zh-CN" sz="1800" i="1" kern="100">
                                <a:solidFill>
                                  <a:srgbClr val="000000"/>
                                </a:solidFill>
                                <a:effectLst/>
                                <a:latin typeface="Cambria Math" panose="02040503050406030204" pitchFamily="18" charset="0"/>
                                <a:ea typeface="宋体" panose="02010600030101010101" pitchFamily="2" charset="-122"/>
                              </a:rPr>
                              <m:t>|</m:t>
                            </m:r>
                          </m:sup>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𝛼</m:t>
                                </m:r>
                              </m:e>
                              <m:sub>
                                <m:r>
                                  <a:rPr lang="en-US" altLang="zh-CN" sz="1800" i="1" kern="100">
                                    <a:solidFill>
                                      <a:srgbClr val="000000"/>
                                    </a:solidFill>
                                    <a:effectLst/>
                                    <a:latin typeface="Cambria Math" panose="02040503050406030204" pitchFamily="18" charset="0"/>
                                    <a:ea typeface="宋体" panose="02010600030101010101" pitchFamily="2" charset="-122"/>
                                  </a:rPr>
                                  <m:t>𝑝𝑞</m:t>
                                </m:r>
                              </m:sub>
                              <m:sup>
                                <m:r>
                                  <a:rPr lang="en-US" altLang="zh-CN" sz="1800" i="1" kern="100">
                                    <a:solidFill>
                                      <a:srgbClr val="000000"/>
                                    </a:solidFill>
                                    <a:effectLst/>
                                    <a:latin typeface="Cambria Math" panose="02040503050406030204" pitchFamily="18" charset="0"/>
                                    <a:ea typeface="宋体" panose="02010600030101010101" pitchFamily="2" charset="-122"/>
                                  </a:rPr>
                                  <m:t>h</m:t>
                                </m:r>
                              </m:sup>
                            </m:sSubSup>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𝑥</m:t>
                                    </m:r>
                                  </m:e>
                                  <m:sub>
                                    <m:r>
                                      <a:rPr lang="en-US" altLang="zh-CN" sz="1800" i="1" kern="100">
                                        <a:solidFill>
                                          <a:srgbClr val="000000"/>
                                        </a:solidFill>
                                        <a:effectLst/>
                                        <a:latin typeface="Cambria Math" panose="02040503050406030204" pitchFamily="18" charset="0"/>
                                        <a:ea typeface="宋体" panose="02010600030101010101" pitchFamily="2" charset="-122"/>
                                      </a:rPr>
                                      <m:t>𝑞</m:t>
                                    </m:r>
                                  </m:sub>
                                </m:sSub>
                                <m:r>
                                  <a:rPr lang="en-US" altLang="zh-CN" sz="1800" i="1" kern="100">
                                    <a:solidFill>
                                      <a:srgbClr val="000000"/>
                                    </a:solidFill>
                                    <a:effectLst/>
                                    <a:latin typeface="Cambria Math" panose="02040503050406030204" pitchFamily="18" charset="0"/>
                                    <a:ea typeface="宋体" panose="02010600030101010101" pitchFamily="2" charset="-122"/>
                                  </a:rPr>
                                  <m:t> ∗ </m:t>
                                </m:r>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𝑊</m:t>
                                    </m:r>
                                  </m:e>
                                  <m:sub>
                                    <m:r>
                                      <a:rPr lang="en-US" altLang="zh-CN" sz="1800" i="1" kern="100">
                                        <a:solidFill>
                                          <a:srgbClr val="000000"/>
                                        </a:solidFill>
                                        <a:effectLst/>
                                        <a:latin typeface="Cambria Math" panose="02040503050406030204" pitchFamily="18" charset="0"/>
                                        <a:ea typeface="宋体" panose="02010600030101010101" pitchFamily="2" charset="-122"/>
                                      </a:rPr>
                                      <m:t>𝑉</m:t>
                                    </m:r>
                                  </m:sub>
                                  <m:sup>
                                    <m:r>
                                      <a:rPr lang="en-US" altLang="zh-CN" sz="1800" i="1" kern="100">
                                        <a:solidFill>
                                          <a:srgbClr val="000000"/>
                                        </a:solidFill>
                                        <a:effectLst/>
                                        <a:latin typeface="Cambria Math" panose="02040503050406030204" pitchFamily="18" charset="0"/>
                                        <a:ea typeface="宋体" panose="02010600030101010101" pitchFamily="2" charset="-122"/>
                                      </a:rPr>
                                      <m:t>h</m:t>
                                    </m:r>
                                  </m:sup>
                                </m:sSubSup>
                                <m:r>
                                  <a:rPr lang="en-US" altLang="zh-CN" sz="1800" i="1" kern="100">
                                    <a:solidFill>
                                      <a:srgbClr val="000000"/>
                                    </a:solidFill>
                                    <a:effectLst/>
                                    <a:latin typeface="Cambria Math" panose="02040503050406030204" pitchFamily="18" charset="0"/>
                                    <a:ea typeface="宋体" panose="02010600030101010101" pitchFamily="2" charset="-122"/>
                                  </a:rPr>
                                  <m:t> + </m:t>
                                </m:r>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𝑟</m:t>
                                    </m:r>
                                  </m:e>
                                  <m:sub>
                                    <m:r>
                                      <a:rPr lang="en-US" altLang="zh-CN" sz="1800" i="1" kern="100">
                                        <a:solidFill>
                                          <a:srgbClr val="000000"/>
                                        </a:solidFill>
                                        <a:effectLst/>
                                        <a:latin typeface="Cambria Math" panose="02040503050406030204" pitchFamily="18" charset="0"/>
                                        <a:ea typeface="宋体" panose="02010600030101010101" pitchFamily="2" charset="-122"/>
                                      </a:rPr>
                                      <m:t>𝑝𝑞</m:t>
                                    </m:r>
                                  </m:sub>
                                  <m:sup>
                                    <m:r>
                                      <a:rPr lang="en-US" altLang="zh-CN" sz="1800" i="1" kern="100">
                                        <a:solidFill>
                                          <a:srgbClr val="000000"/>
                                        </a:solidFill>
                                        <a:effectLst/>
                                        <a:latin typeface="Cambria Math" panose="02040503050406030204" pitchFamily="18" charset="0"/>
                                        <a:ea typeface="宋体" panose="02010600030101010101" pitchFamily="2" charset="-122"/>
                                      </a:rPr>
                                      <m:t>𝑉</m:t>
                                    </m:r>
                                  </m:sup>
                                </m:sSubSup>
                              </m:e>
                            </m:d>
                          </m:e>
                        </m:nary>
                        <m:r>
                          <a:rPr lang="en-US" altLang="zh-CN" sz="1800" i="1" kern="100">
                            <a:solidFill>
                              <a:srgbClr val="000000"/>
                            </a:solidFill>
                            <a:effectLst/>
                            <a:latin typeface="Cambria Math" panose="02040503050406030204" pitchFamily="18" charset="0"/>
                            <a:ea typeface="宋体" panose="02010600030101010101" pitchFamily="2" charset="-122"/>
                          </a:rPr>
                          <m:t>#</m:t>
                        </m:r>
                      </m:e>
                    </m:eqArr>
                  </m:oMath>
                </a14:m>
                <a:r>
                  <a:rPr lang="en-US" altLang="zh-CN" sz="1800" i="1" kern="100">
                    <a:solidFill>
                      <a:srgbClr val="000000"/>
                    </a:solidFill>
                    <a:effectLst/>
                    <a:latin typeface="Times New Roman" panose="02020603050405020304" pitchFamily="18" charset="0"/>
                    <a:ea typeface="宋体" panose="02010600030101010101" pitchFamily="2" charset="-122"/>
                  </a:rPr>
                  <a:t>  </a:t>
                </a:r>
                <a:endParaRPr lang="zh-CN" altLang="zh-CN" sz="1400" kern="100">
                  <a:effectLst/>
                  <a:latin typeface="Times New Roman" panose="02020603050405020304" pitchFamily="18" charset="0"/>
                  <a:ea typeface="宋体" panose="02010600030101010101" pitchFamily="2" charset="-122"/>
                </a:endParaRPr>
              </a:p>
              <a:p>
                <a:pPr indent="266700" algn="just">
                  <a:lnSpc>
                    <a:spcPts val="1400"/>
                  </a:lnSpc>
                </a:pPr>
                <a:endParaRPr lang="en-US" altLang="zh-CN" sz="1800" i="1" kern="100">
                  <a:solidFill>
                    <a:srgbClr val="000000"/>
                  </a:solidFill>
                  <a:effectLst/>
                  <a:latin typeface="Cambria Math" panose="02040503050406030204" pitchFamily="18" charset="0"/>
                  <a:ea typeface="Cambria Math" panose="02040503050406030204" pitchFamily="18" charset="0"/>
                </a:endParaRPr>
              </a:p>
              <a:p>
                <a:pPr indent="266700" algn="just">
                  <a:lnSpc>
                    <a:spcPts val="1400"/>
                  </a:lnSpc>
                </a:pPr>
                <a:endParaRPr lang="en-US" altLang="zh-CN" i="1" kern="100">
                  <a:solidFill>
                    <a:srgbClr val="000000"/>
                  </a:solidFill>
                  <a:latin typeface="Cambria Math" panose="02040503050406030204" pitchFamily="18" charset="0"/>
                  <a:ea typeface="Cambria Math" panose="02040503050406030204" pitchFamily="18" charset="0"/>
                </a:endParaRPr>
              </a:p>
              <a:p>
                <a:pPr indent="266700" algn="just">
                  <a:lnSpc>
                    <a:spcPts val="1400"/>
                  </a:lnSpc>
                </a:pPr>
                <a14:m>
                  <m:oMathPara xmlns:m="http://schemas.openxmlformats.org/officeDocument/2006/math">
                    <m:oMathParaPr>
                      <m:jc m:val="centerGroup"/>
                    </m:oMathParaPr>
                    <m:oMath xmlns:m="http://schemas.openxmlformats.org/officeDocument/2006/math">
                      <m:eqArr>
                        <m:eqArrPr>
                          <m:ctrlPr>
                            <a:rPr lang="zh-CN" altLang="zh-CN" sz="1800" i="1" kern="100">
                              <a:solidFill>
                                <a:srgbClr val="000000"/>
                              </a:solidFill>
                              <a:effectLst/>
                              <a:latin typeface="Cambria Math" panose="02040503050406030204" pitchFamily="18" charset="0"/>
                              <a:ea typeface="Cambria Math" panose="02040503050406030204" pitchFamily="18" charset="0"/>
                            </a:rPr>
                          </m:ctrlPr>
                        </m:eqArrPr>
                        <m:e>
                          <m:acc>
                            <m:accPr>
                              <m: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acc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𝑦</m:t>
                                  </m:r>
                                </m:e>
                                <m:sub>
                                  <m:r>
                                    <a:rPr lang="en-US" altLang="zh-CN" sz="1800" i="1" kern="100">
                                      <a:solidFill>
                                        <a:srgbClr val="000000"/>
                                      </a:solidFill>
                                      <a:effectLst/>
                                      <a:latin typeface="Cambria Math" panose="02040503050406030204" pitchFamily="18" charset="0"/>
                                      <a:ea typeface="宋体" panose="02010600030101010101" pitchFamily="2" charset="-122"/>
                                    </a:rPr>
                                    <m:t>𝑝</m:t>
                                  </m:r>
                                </m:sub>
                              </m:sSub>
                            </m:e>
                          </m:acc>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𝐿𝑎𝑦𝑒𝑟𝑁𝑜𝑟𝑚</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𝑥</m:t>
                                  </m:r>
                                </m:e>
                                <m:sub>
                                  <m:r>
                                    <a:rPr lang="en-US" altLang="zh-CN" sz="1800" i="1" kern="100">
                                      <a:solidFill>
                                        <a:srgbClr val="000000"/>
                                      </a:solidFill>
                                      <a:effectLst/>
                                      <a:latin typeface="Cambria Math" panose="02040503050406030204" pitchFamily="18" charset="0"/>
                                      <a:ea typeface="宋体" panose="02010600030101010101" pitchFamily="2" charset="-122"/>
                                    </a:rPr>
                                    <m:t>𝑝</m:t>
                                  </m:r>
                                </m:sub>
                              </m:sSub>
                              <m:r>
                                <a:rPr lang="en-US" altLang="zh-CN" sz="1800" i="1" kern="100">
                                  <a:solidFill>
                                    <a:srgbClr val="000000"/>
                                  </a:solidFill>
                                  <a:effectLst/>
                                  <a:latin typeface="Cambria Math" panose="02040503050406030204" pitchFamily="18" charset="0"/>
                                  <a:ea typeface="宋体" panose="02010600030101010101" pitchFamily="2" charset="-122"/>
                                </a:rPr>
                                <m:t>+</m:t>
                              </m:r>
                              <m:acc>
                                <m:accPr>
                                  <m: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acc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𝑥</m:t>
                                      </m:r>
                                    </m:e>
                                    <m:sub>
                                      <m:r>
                                        <a:rPr lang="en-US" altLang="zh-CN" sz="1800" i="1" kern="100">
                                          <a:solidFill>
                                            <a:srgbClr val="000000"/>
                                          </a:solidFill>
                                          <a:effectLst/>
                                          <a:latin typeface="Cambria Math" panose="02040503050406030204" pitchFamily="18" charset="0"/>
                                          <a:ea typeface="宋体" panose="02010600030101010101" pitchFamily="2" charset="-122"/>
                                        </a:rPr>
                                        <m:t>𝑝</m:t>
                                      </m:r>
                                    </m:sub>
                                  </m:sSub>
                                </m:e>
                              </m:acc>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𝑊</m:t>
                                  </m:r>
                                </m:e>
                                <m:sub>
                                  <m:r>
                                    <a:rPr lang="en-US" altLang="zh-CN" sz="1800" i="1" kern="100">
                                      <a:solidFill>
                                        <a:srgbClr val="000000"/>
                                      </a:solidFill>
                                      <a:effectLst/>
                                      <a:latin typeface="Cambria Math" panose="02040503050406030204" pitchFamily="18" charset="0"/>
                                      <a:ea typeface="宋体" panose="02010600030101010101" pitchFamily="2" charset="-122"/>
                                    </a:rPr>
                                    <m:t>𝑜</m:t>
                                  </m:r>
                                </m:sub>
                              </m:sSub>
                            </m:e>
                          </m:d>
                          <m:r>
                            <a:rPr lang="en-US" altLang="zh-CN" sz="1800" i="1" kern="100">
                              <a:solidFill>
                                <a:srgbClr val="000000"/>
                              </a:solidFill>
                              <a:effectLst/>
                              <a:latin typeface="Cambria Math" panose="02040503050406030204" pitchFamily="18" charset="0"/>
                              <a:ea typeface="宋体" panose="02010600030101010101" pitchFamily="2" charset="-122"/>
                            </a:rPr>
                            <m:t>#</m:t>
                          </m:r>
                        </m:e>
                      </m:eqArr>
                    </m:oMath>
                  </m:oMathPara>
                </a14:m>
                <a:endParaRPr lang="en-US" altLang="zh-CN" sz="1400" kern="100">
                  <a:effectLst/>
                  <a:latin typeface="Times New Roman" panose="02020603050405020304" pitchFamily="18" charset="0"/>
                  <a:ea typeface="宋体" panose="02010600030101010101" pitchFamily="2" charset="-122"/>
                </a:endParaRPr>
              </a:p>
              <a:p>
                <a:pPr indent="266700" algn="just">
                  <a:lnSpc>
                    <a:spcPts val="1400"/>
                  </a:lnSpc>
                </a:pPr>
                <a:endParaRPr lang="en-US" altLang="zh-CN" sz="1400" kern="100">
                  <a:latin typeface="Times New Roman" panose="02020603050405020304" pitchFamily="18" charset="0"/>
                  <a:ea typeface="宋体" panose="02010600030101010101" pitchFamily="2" charset="-122"/>
                </a:endParaRPr>
              </a:p>
              <a:p>
                <a:pPr indent="266700" algn="just">
                  <a:lnSpc>
                    <a:spcPts val="1400"/>
                  </a:lnSpc>
                </a:pPr>
                <a:endParaRPr lang="zh-CN" altLang="zh-CN" sz="1400" kern="100">
                  <a:effectLst/>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eqArr>
                        <m:eqArrPr>
                          <m:ctrlPr>
                            <a:rPr lang="zh-CN" altLang="zh-CN" sz="1800" i="1">
                              <a:solidFill>
                                <a:srgbClr val="000000"/>
                              </a:solidFill>
                              <a:effectLst/>
                              <a:latin typeface="Cambria Math" panose="02040503050406030204" pitchFamily="18" charset="0"/>
                              <a:ea typeface="Cambria Math" panose="02040503050406030204" pitchFamily="18" charset="0"/>
                            </a:rPr>
                          </m:ctrlPr>
                        </m:eqArrPr>
                        <m:e>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𝐿𝑎𝑦𝑒𝑟𝑁𝑜𝑟𝑚</m:t>
                          </m:r>
                          <m:d>
                            <m:dPr>
                              <m:end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acc>
                                <m:accPr>
                                  <m:chr m:val="̃"/>
                                  <m:ctrlPr>
                                    <a:rPr lang="zh-CN" altLang="zh-CN" sz="1800" i="1">
                                      <a:solidFill>
                                        <a:srgbClr val="000000"/>
                                      </a:solidFill>
                                      <a:effectLst/>
                                      <a:latin typeface="Cambria Math" panose="02040503050406030204" pitchFamily="18" charset="0"/>
                                      <a:ea typeface="Cambria Math" panose="02040503050406030204" pitchFamily="18" charset="0"/>
                                    </a:rPr>
                                  </m:ctrlPr>
                                </m:accPr>
                                <m:e>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sub>
                                  </m:sSub>
                                </m:e>
                              </m:acc>
                            </m:e>
                          </m:d>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𝐹𝐹𝑁</m:t>
                          </m:r>
                          <m:d>
                            <m:dPr>
                              <m:beg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d>
                                <m:dPr>
                                  <m:ctrlPr>
                                    <a:rPr lang="zh-CN" altLang="zh-CN" sz="1800" i="1">
                                      <a:solidFill>
                                        <a:srgbClr val="000000"/>
                                      </a:solidFill>
                                      <a:effectLst/>
                                      <a:latin typeface="Cambria Math" panose="02040503050406030204" pitchFamily="18" charset="0"/>
                                      <a:ea typeface="Cambria Math" panose="02040503050406030204" pitchFamily="18" charset="0"/>
                                    </a:rPr>
                                  </m:ctrlPr>
                                </m:dPr>
                                <m:e>
                                  <m:acc>
                                    <m:accPr>
                                      <m:chr m:val="̃"/>
                                      <m:ctrlPr>
                                        <a:rPr lang="zh-CN" altLang="zh-CN" sz="1800" i="1">
                                          <a:solidFill>
                                            <a:srgbClr val="000000"/>
                                          </a:solidFill>
                                          <a:effectLst/>
                                          <a:latin typeface="Cambria Math" panose="02040503050406030204" pitchFamily="18" charset="0"/>
                                          <a:ea typeface="Cambria Math" panose="02040503050406030204" pitchFamily="18" charset="0"/>
                                        </a:rPr>
                                      </m:ctrlPr>
                                    </m:accPr>
                                    <m:e>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sub>
                                      </m:sSub>
                                    </m:e>
                                  </m:acc>
                                </m:e>
                              </m:d>
                            </m:e>
                          </m:d>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eqArr>
                    </m:oMath>
                  </m:oMathPara>
                </a14:m>
                <a:endParaRPr lang="zh-CN" altLang="en-US"/>
              </a:p>
            </p:txBody>
          </p:sp>
        </mc:Choice>
        <mc:Fallback xmlns="">
          <p:sp>
            <p:nvSpPr>
              <p:cNvPr id="8" name="文本框 7">
                <a:extLst>
                  <a:ext uri="{FF2B5EF4-FFF2-40B4-BE49-F238E27FC236}">
                    <a16:creationId xmlns:a16="http://schemas.microsoft.com/office/drawing/2014/main" id="{B67FE855-FE3E-B518-A8A1-C71A03A987C8}"/>
                  </a:ext>
                </a:extLst>
              </p:cNvPr>
              <p:cNvSpPr txBox="1">
                <a:spLocks noRot="1" noChangeAspect="1" noMove="1" noResize="1" noEditPoints="1" noAdjustHandles="1" noChangeArrowheads="1" noChangeShapeType="1" noTextEdit="1"/>
              </p:cNvSpPr>
              <p:nvPr/>
            </p:nvSpPr>
            <p:spPr>
              <a:xfrm>
                <a:off x="4241800" y="1592426"/>
                <a:ext cx="4419600" cy="2840842"/>
              </a:xfrm>
              <a:prstGeom prst="rect">
                <a:avLst/>
              </a:prstGeom>
              <a:blipFill>
                <a:blip r:embed="rId4"/>
                <a:stretch>
                  <a:fillRect t="-13519" r="-11862" b="-45708"/>
                </a:stretch>
              </a:blipFill>
            </p:spPr>
            <p:txBody>
              <a:bodyPr/>
              <a:lstStyle/>
              <a:p>
                <a:r>
                  <a:rPr lang="zh-CN" altLang="en-US">
                    <a:noFill/>
                  </a:rPr>
                  <a:t> </a:t>
                </a:r>
              </a:p>
            </p:txBody>
          </p:sp>
        </mc:Fallback>
      </mc:AlternateContent>
      <p:sp>
        <p:nvSpPr>
          <p:cNvPr id="2" name="灯片编号占位符 3">
            <a:extLst>
              <a:ext uri="{FF2B5EF4-FFF2-40B4-BE49-F238E27FC236}">
                <a16:creationId xmlns:a16="http://schemas.microsoft.com/office/drawing/2014/main" id="{A6294831-E64D-86C1-8FE9-659156F9879E}"/>
              </a:ext>
            </a:extLst>
          </p:cNvPr>
          <p:cNvSpPr>
            <a:spLocks noGrp="1"/>
          </p:cNvSpPr>
          <p:nvPr>
            <p:ph type="sldNum" sz="quarter" idx="13"/>
          </p:nvPr>
        </p:nvSpPr>
        <p:spPr>
          <a:xfrm>
            <a:off x="6457950" y="4861853"/>
            <a:ext cx="2057400" cy="273844"/>
          </a:xfrm>
        </p:spPr>
        <p:txBody>
          <a:bodyPr/>
          <a:lstStyle/>
          <a:p>
            <a:fld id="{EE3F9CDB-1F21-4789-A81E-8FEA25CE194B}" type="slidenum">
              <a:rPr lang="zh-CN" altLang="en-US" smtClean="0"/>
              <a:pPr/>
              <a:t>16</a:t>
            </a:fld>
            <a:endParaRPr lang="zh-CN" altLang="en-US" dirty="0"/>
          </a:p>
        </p:txBody>
      </p:sp>
      <p:pic>
        <p:nvPicPr>
          <p:cNvPr id="6" name="图片 5">
            <a:extLst>
              <a:ext uri="{FF2B5EF4-FFF2-40B4-BE49-F238E27FC236}">
                <a16:creationId xmlns:a16="http://schemas.microsoft.com/office/drawing/2014/main" id="{EA96DE1B-188F-9E82-412F-359CC8E5BCC0}"/>
              </a:ext>
            </a:extLst>
          </p:cNvPr>
          <p:cNvPicPr>
            <a:picLocks noChangeAspect="1"/>
          </p:cNvPicPr>
          <p:nvPr/>
        </p:nvPicPr>
        <p:blipFill>
          <a:blip r:embed="rId5"/>
          <a:stretch>
            <a:fillRect/>
          </a:stretch>
        </p:blipFill>
        <p:spPr>
          <a:xfrm>
            <a:off x="733425" y="1469952"/>
            <a:ext cx="3352800" cy="2762250"/>
          </a:xfrm>
          <a:prstGeom prst="rect">
            <a:avLst/>
          </a:prstGeom>
        </p:spPr>
      </p:pic>
    </p:spTree>
    <p:extLst>
      <p:ext uri="{BB962C8B-B14F-4D97-AF65-F5344CB8AC3E}">
        <p14:creationId xmlns:p14="http://schemas.microsoft.com/office/powerpoint/2010/main" val="3213358111"/>
      </p:ext>
    </p:extLst>
  </p:cSld>
  <p:clrMapOvr>
    <a:masterClrMapping/>
  </p:clrMapOvr>
  <mc:AlternateContent xmlns:mc="http://schemas.openxmlformats.org/markup-compatibility/2006" xmlns:p14="http://schemas.microsoft.com/office/powerpoint/2010/main">
    <mc:Choice Requires="p14">
      <p:transition p14:dur="10" advTm="10874"/>
    </mc:Choice>
    <mc:Fallback xmlns="">
      <p:transition advTm="1087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8689" y="157655"/>
            <a:ext cx="7304161" cy="663561"/>
          </a:xfrm>
        </p:spPr>
        <p:txBody>
          <a:bodyPr/>
          <a:lstStyle/>
          <a:p>
            <a:r>
              <a:rPr lang="zh-CN" altLang="en-US"/>
              <a:t>第三部分：一种利用词典扩展数据库模式信息的</a:t>
            </a:r>
            <a:r>
              <a:rPr lang="en-US" altLang="zh-CN"/>
              <a:t>Text2SQL</a:t>
            </a:r>
            <a:r>
              <a:rPr lang="zh-CN" altLang="en-US"/>
              <a:t>方法</a:t>
            </a:r>
            <a:endParaRPr lang="zh-CN" altLang="en-US" dirty="0"/>
          </a:p>
        </p:txBody>
      </p:sp>
      <p:sp>
        <p:nvSpPr>
          <p:cNvPr id="9" name="文本框 8"/>
          <p:cNvSpPr txBox="1"/>
          <p:nvPr/>
        </p:nvSpPr>
        <p:spPr>
          <a:xfrm>
            <a:off x="258689" y="911298"/>
            <a:ext cx="984122" cy="279250"/>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noAutofit/>
          </a:bodyPr>
          <a:lstStyle>
            <a:defPPr>
              <a:defRPr lang="en-US"/>
            </a:defPPr>
            <a:lvl1pPr>
              <a:lnSpc>
                <a:spcPct val="150000"/>
              </a:lnSpc>
              <a:spcBef>
                <a:spcPct val="0"/>
              </a:spcBef>
              <a:buNone/>
              <a:defRPr sz="1400" b="1"/>
            </a:lvl1pPr>
          </a:lstStyle>
          <a:p>
            <a:r>
              <a:rPr lang="zh-CN" altLang="en-US" sz="1800" b="1">
                <a:solidFill>
                  <a:schemeClr val="tx1"/>
                </a:solidFill>
              </a:rPr>
              <a:t>解码器：</a:t>
            </a:r>
            <a:endParaRPr lang="en-US" altLang="zh-CN" sz="1800" i="1" kern="100" dirty="0">
              <a:solidFill>
                <a:schemeClr val="tx1"/>
              </a:solidFill>
              <a:effectLst/>
              <a:latin typeface="Cambria Math" panose="02040503050406030204" pitchFamily="18" charset="0"/>
              <a:ea typeface="宋体" panose="02010600030101010101" pitchFamily="2" charset="-122"/>
            </a:endParaRPr>
          </a:p>
        </p:txBody>
      </p:sp>
      <p:sp>
        <p:nvSpPr>
          <p:cNvPr id="4" name="灯片编号占位符 3">
            <a:extLst>
              <a:ext uri="{FF2B5EF4-FFF2-40B4-BE49-F238E27FC236}">
                <a16:creationId xmlns:a16="http://schemas.microsoft.com/office/drawing/2014/main" id="{50E93927-7E79-E6CD-D1E5-42D8CA27E062}"/>
              </a:ext>
            </a:extLst>
          </p:cNvPr>
          <p:cNvSpPr>
            <a:spLocks noGrp="1"/>
          </p:cNvSpPr>
          <p:nvPr>
            <p:ph type="sldNum" sz="quarter" idx="13"/>
          </p:nvPr>
        </p:nvSpPr>
        <p:spPr/>
        <p:txBody>
          <a:bodyPr/>
          <a:lstStyle/>
          <a:p>
            <a:fld id="{EE3F9CDB-1F21-4789-A81E-8FEA25CE194B}" type="slidenum">
              <a:rPr lang="zh-CN" altLang="en-US" smtClean="0"/>
              <a:pPr/>
              <a:t>17</a:t>
            </a:fld>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AAFB7EE-B0EF-C7AF-96A2-DEEED5BCAA78}"/>
                  </a:ext>
                </a:extLst>
              </p:cNvPr>
              <p:cNvSpPr txBox="1"/>
              <p:nvPr/>
            </p:nvSpPr>
            <p:spPr>
              <a:xfrm>
                <a:off x="159629" y="3161004"/>
                <a:ext cx="4572000" cy="1733360"/>
              </a:xfrm>
              <a:prstGeom prst="rect">
                <a:avLst/>
              </a:prstGeom>
              <a:noFill/>
            </p:spPr>
            <p:txBody>
              <a:bodyPr wrap="square">
                <a:spAutoFit/>
              </a:bodyPr>
              <a:lstStyle/>
              <a:p>
                <a:pPr indent="266700" algn="just">
                  <a:lnSpc>
                    <a:spcPts val="1400"/>
                  </a:lnSpc>
                </a:pPr>
                <a:endParaRPr lang="en-US" altLang="zh-CN" sz="1400" kern="100">
                  <a:latin typeface="Times New Roman" panose="02020603050405020304" pitchFamily="18" charset="0"/>
                  <a:ea typeface="宋体" panose="02010600030101010101" pitchFamily="2" charset="-122"/>
                </a:endParaRPr>
              </a:p>
              <a:p>
                <a:pPr indent="266700" algn="just">
                  <a:lnSpc>
                    <a:spcPts val="1400"/>
                  </a:lnSpc>
                </a:pPr>
                <a:endParaRPr lang="zh-CN" altLang="zh-CN" sz="1400" kern="100">
                  <a:effectLst/>
                  <a:latin typeface="Times New Roman" panose="02020603050405020304" pitchFamily="18" charset="0"/>
                  <a:ea typeface="宋体" panose="02010600030101010101" pitchFamily="2" charset="-122"/>
                </a:endParaRPr>
              </a:p>
              <a:p>
                <a:pPr indent="266700" algn="just">
                  <a:lnSpc>
                    <a:spcPts val="1400"/>
                  </a:lnSpc>
                </a:pPr>
                <a14:m>
                  <m:oMathPara xmlns:m="http://schemas.openxmlformats.org/officeDocument/2006/math">
                    <m:oMathParaPr>
                      <m:jc m:val="centerGroup"/>
                    </m:oMathParaPr>
                    <m:oMath xmlns:m="http://schemas.openxmlformats.org/officeDocument/2006/math">
                      <m:eqArr>
                        <m:eqArrPr>
                          <m:ctrlPr>
                            <a:rPr lang="zh-CN" altLang="zh-CN" sz="1800" i="1" kern="100" smtClean="0">
                              <a:solidFill>
                                <a:srgbClr val="000000"/>
                              </a:solidFill>
                              <a:effectLst/>
                              <a:latin typeface="Cambria Math" panose="02040503050406030204" pitchFamily="18" charset="0"/>
                              <a:ea typeface="Cambria Math" panose="02040503050406030204" pitchFamily="18" charset="0"/>
                            </a:rPr>
                          </m:ctrlPr>
                        </m:eqArrPr>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𝑒</m:t>
                              </m:r>
                            </m:e>
                            <m:sub>
                              <m:r>
                                <a:rPr lang="en-US" altLang="zh-CN" sz="1800" i="1" kern="100">
                                  <a:solidFill>
                                    <a:srgbClr val="000000"/>
                                  </a:solidFill>
                                  <a:effectLst/>
                                  <a:latin typeface="Cambria Math" panose="02040503050406030204" pitchFamily="18" charset="0"/>
                                  <a:ea typeface="宋体" panose="02010600030101010101" pitchFamily="2" charset="-122"/>
                                </a:rPr>
                                <m:t>𝑚𝑝</m:t>
                              </m:r>
                            </m:sub>
                            <m:sup>
                              <m:r>
                                <a:rPr lang="en-US" altLang="zh-CN" sz="1800" i="1" kern="100">
                                  <a:solidFill>
                                    <a:srgbClr val="000000"/>
                                  </a:solidFill>
                                  <a:effectLst/>
                                  <a:latin typeface="Cambria Math" panose="02040503050406030204" pitchFamily="18" charset="0"/>
                                  <a:ea typeface="宋体" panose="02010600030101010101" pitchFamily="2" charset="-122"/>
                                </a:rPr>
                                <m:t>h</m:t>
                              </m:r>
                            </m:sup>
                          </m:sSubSup>
                          <m:r>
                            <a:rPr lang="en-US" altLang="zh-CN" sz="1800" i="1" kern="100">
                              <a:solidFill>
                                <a:srgbClr val="000000"/>
                              </a:solidFill>
                              <a:effectLst/>
                              <a:latin typeface="Cambria Math" panose="02040503050406030204" pitchFamily="18" charset="0"/>
                              <a:ea typeface="宋体" panose="02010600030101010101" pitchFamily="2" charset="-122"/>
                            </a:rPr>
                            <m:t>=</m:t>
                          </m:r>
                          <m:f>
                            <m:fPr>
                              <m:ctrlPr>
                                <a:rPr lang="zh-CN" altLang="zh-CN" sz="1800" i="1" kern="100">
                                  <a:solidFill>
                                    <a:srgbClr val="000000"/>
                                  </a:solidFill>
                                  <a:effectLst/>
                                  <a:latin typeface="Cambria Math" panose="02040503050406030204" pitchFamily="18" charset="0"/>
                                  <a:ea typeface="Cambria Math" panose="02040503050406030204" pitchFamily="18" charset="0"/>
                                </a:rPr>
                              </m:ctrlPr>
                            </m:fPr>
                            <m:num>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h</m:t>
                                  </m:r>
                                </m:e>
                                <m:sub>
                                  <m:r>
                                    <a:rPr lang="en-US" altLang="zh-CN" sz="1800" i="1" kern="100">
                                      <a:solidFill>
                                        <a:srgbClr val="000000"/>
                                      </a:solidFill>
                                      <a:effectLst/>
                                      <a:latin typeface="Cambria Math" panose="02040503050406030204" pitchFamily="18" charset="0"/>
                                      <a:ea typeface="宋体" panose="02010600030101010101" pitchFamily="2" charset="-122"/>
                                    </a:rPr>
                                    <m:t>𝑚</m:t>
                                  </m:r>
                                </m:sub>
                              </m:sSub>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𝑊</m:t>
                                  </m:r>
                                </m:e>
                                <m:sub>
                                  <m:r>
                                    <a:rPr lang="en-US" altLang="zh-CN" sz="1800" i="1" kern="100">
                                      <a:solidFill>
                                        <a:srgbClr val="000000"/>
                                      </a:solidFill>
                                      <a:effectLst/>
                                      <a:latin typeface="Cambria Math" panose="02040503050406030204" pitchFamily="18" charset="0"/>
                                      <a:ea typeface="宋体" panose="02010600030101010101" pitchFamily="2" charset="-122"/>
                                    </a:rPr>
                                    <m:t>𝑐𝑞</m:t>
                                  </m:r>
                                </m:sub>
                                <m:sup>
                                  <m:r>
                                    <a:rPr lang="en-US" altLang="zh-CN" sz="1800" i="1" kern="100">
                                      <a:solidFill>
                                        <a:srgbClr val="000000"/>
                                      </a:solidFill>
                                      <a:effectLst/>
                                      <a:latin typeface="Cambria Math" panose="02040503050406030204" pitchFamily="18" charset="0"/>
                                      <a:ea typeface="宋体" panose="02010600030101010101" pitchFamily="2" charset="-122"/>
                                    </a:rPr>
                                    <m:t>h</m:t>
                                  </m:r>
                                </m:sup>
                              </m:sSubSup>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𝑓</m:t>
                                          </m:r>
                                        </m:e>
                                        <m:sub>
                                          <m:r>
                                            <a:rPr lang="en-US" altLang="zh-CN" sz="1800" i="1" kern="100">
                                              <a:solidFill>
                                                <a:srgbClr val="000000"/>
                                              </a:solidFill>
                                              <a:effectLst/>
                                              <a:latin typeface="Cambria Math" panose="02040503050406030204" pitchFamily="18" charset="0"/>
                                              <a:ea typeface="宋体" panose="02010600030101010101" pitchFamily="2" charset="-122"/>
                                            </a:rPr>
                                            <m:t>𝑝</m:t>
                                          </m:r>
                                        </m:sub>
                                      </m:sSub>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𝑊</m:t>
                                          </m:r>
                                        </m:e>
                                        <m:sub>
                                          <m:r>
                                            <a:rPr lang="en-US" altLang="zh-CN" sz="1800" i="1" kern="100">
                                              <a:solidFill>
                                                <a:srgbClr val="000000"/>
                                              </a:solidFill>
                                              <a:effectLst/>
                                              <a:latin typeface="Cambria Math" panose="02040503050406030204" pitchFamily="18" charset="0"/>
                                              <a:ea typeface="宋体" panose="02010600030101010101" pitchFamily="2" charset="-122"/>
                                            </a:rPr>
                                            <m:t>𝑐𝑘</m:t>
                                          </m:r>
                                        </m:sub>
                                        <m:sup>
                                          <m:r>
                                            <a:rPr lang="en-US" altLang="zh-CN" sz="1800" i="1" kern="100">
                                              <a:solidFill>
                                                <a:srgbClr val="000000"/>
                                              </a:solidFill>
                                              <a:effectLst/>
                                              <a:latin typeface="Cambria Math" panose="02040503050406030204" pitchFamily="18" charset="0"/>
                                              <a:ea typeface="宋体" panose="02010600030101010101" pitchFamily="2" charset="-122"/>
                                            </a:rPr>
                                            <m:t>h</m:t>
                                          </m:r>
                                        </m:sup>
                                      </m:sSubSup>
                                    </m:e>
                                  </m:d>
                                </m:e>
                                <m:sup>
                                  <m:r>
                                    <a:rPr lang="en-US" altLang="zh-CN" sz="1800" i="1" kern="100">
                                      <a:solidFill>
                                        <a:srgbClr val="000000"/>
                                      </a:solidFill>
                                      <a:effectLst/>
                                      <a:latin typeface="Cambria Math" panose="02040503050406030204" pitchFamily="18" charset="0"/>
                                      <a:ea typeface="宋体" panose="02010600030101010101" pitchFamily="2" charset="-122"/>
                                    </a:rPr>
                                    <m:t>𝑇</m:t>
                                  </m:r>
                                </m:sup>
                              </m:sSup>
                            </m:num>
                            <m:den>
                              <m:rad>
                                <m:radPr>
                                  <m:degHide m:val="on"/>
                                  <m:ctrlPr>
                                    <a:rPr lang="zh-CN" altLang="zh-CN" sz="1800" i="1" kern="100">
                                      <a:solidFill>
                                        <a:srgbClr val="000000"/>
                                      </a:solidFill>
                                      <a:effectLst/>
                                      <a:latin typeface="Cambria Math" panose="02040503050406030204" pitchFamily="18" charset="0"/>
                                      <a:ea typeface="Cambria Math" panose="02040503050406030204" pitchFamily="18" charset="0"/>
                                    </a:rPr>
                                  </m:ctrlPr>
                                </m:radPr>
                                <m:deg/>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𝑑</m:t>
                                      </m:r>
                                    </m:e>
                                    <m:sub>
                                      <m:r>
                                        <a:rPr lang="en-US" altLang="zh-CN" sz="1800" i="1" kern="100">
                                          <a:solidFill>
                                            <a:srgbClr val="000000"/>
                                          </a:solidFill>
                                          <a:effectLst/>
                                          <a:latin typeface="Cambria Math" panose="02040503050406030204" pitchFamily="18" charset="0"/>
                                          <a:ea typeface="宋体" panose="02010600030101010101" pitchFamily="2" charset="-122"/>
                                        </a:rPr>
                                        <m:t>𝑧</m:t>
                                      </m:r>
                                    </m:sub>
                                  </m:sSub>
                                  <m:r>
                                    <m:rPr>
                                      <m:lit/>
                                    </m:rPr>
                                    <a:rPr lang="en-US" altLang="zh-CN" sz="1800" i="1" kern="100">
                                      <a:solidFill>
                                        <a:srgbClr val="000000"/>
                                      </a:solidFill>
                                      <a:effectLst/>
                                      <a:latin typeface="Cambria Math" panose="02040503050406030204" pitchFamily="18" charset="0"/>
                                      <a:ea typeface="宋体" panose="02010600030101010101" pitchFamily="2" charset="-122"/>
                                    </a:rPr>
                                    <m:t>/</m:t>
                                  </m:r>
                                  <m:r>
                                    <m:rPr>
                                      <m:lit/>
                                    </m:rPr>
                                    <a:rPr lang="en-US" altLang="zh-CN" sz="1800" i="1" kern="100">
                                      <a:solidFill>
                                        <a:srgbClr val="000000"/>
                                      </a:solidFill>
                                      <a:effectLst/>
                                      <a:latin typeface="Cambria Math" panose="02040503050406030204" pitchFamily="18" charset="0"/>
                                      <a:ea typeface="宋体" panose="02010600030101010101" pitchFamily="2" charset="-122"/>
                                    </a:rPr>
                                    <m:t>𝐻</m:t>
                                  </m:r>
                                </m:e>
                              </m:rad>
                            </m:den>
                          </m:f>
                          <m:r>
                            <a:rPr lang="en-US" altLang="zh-CN" sz="1800" i="1" kern="100">
                              <a:solidFill>
                                <a:srgbClr val="000000"/>
                              </a:solidFill>
                              <a:effectLst/>
                              <a:latin typeface="Cambria Math" panose="02040503050406030204" pitchFamily="18" charset="0"/>
                              <a:ea typeface="宋体" panose="02010600030101010101" pitchFamily="2" charset="-122"/>
                            </a:rPr>
                            <m:t>#</m:t>
                          </m:r>
                        </m:e>
                      </m:eqArr>
                    </m:oMath>
                  </m:oMathPara>
                </a14:m>
                <a:endParaRPr lang="en-US" altLang="zh-CN" sz="1400" kern="100">
                  <a:effectLst/>
                  <a:latin typeface="Times New Roman" panose="02020603050405020304" pitchFamily="18" charset="0"/>
                  <a:ea typeface="宋体" panose="02010600030101010101" pitchFamily="2" charset="-122"/>
                </a:endParaRPr>
              </a:p>
              <a:p>
                <a:pPr indent="266700" algn="just">
                  <a:lnSpc>
                    <a:spcPts val="1400"/>
                  </a:lnSpc>
                </a:pPr>
                <a:endParaRPr lang="zh-CN" altLang="zh-CN" sz="1400" kern="100">
                  <a:effectLst/>
                  <a:latin typeface="Times New Roman" panose="02020603050405020304" pitchFamily="18" charset="0"/>
                  <a:ea typeface="宋体" panose="02010600030101010101" pitchFamily="2" charset="-122"/>
                </a:endParaRPr>
              </a:p>
              <a:p>
                <a:pPr indent="266700" algn="just">
                  <a:lnSpc>
                    <a:spcPts val="1400"/>
                  </a:lnSpc>
                </a:pPr>
                <a14:m>
                  <m:oMathPara xmlns:m="http://schemas.openxmlformats.org/officeDocument/2006/math">
                    <m:oMathParaPr>
                      <m:jc m:val="centerGroup"/>
                    </m:oMathParaPr>
                    <m:oMath xmlns:m="http://schemas.openxmlformats.org/officeDocument/2006/math">
                      <m:eqArr>
                        <m:eqArrPr>
                          <m:ctrlPr>
                            <a:rPr lang="zh-CN" altLang="zh-CN" sz="1800" i="1" kern="100">
                              <a:solidFill>
                                <a:srgbClr val="000000"/>
                              </a:solidFill>
                              <a:effectLst/>
                              <a:latin typeface="Cambria Math" panose="02040503050406030204" pitchFamily="18" charset="0"/>
                              <a:ea typeface="Cambria Math" panose="02040503050406030204" pitchFamily="18" charset="0"/>
                            </a:rPr>
                          </m:ctrlPr>
                        </m:eqArrPr>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𝛼</m:t>
                              </m:r>
                            </m:e>
                            <m:sub>
                              <m:r>
                                <a:rPr lang="en-US" altLang="zh-CN" sz="1800" i="1" kern="100">
                                  <a:solidFill>
                                    <a:srgbClr val="000000"/>
                                  </a:solidFill>
                                  <a:effectLst/>
                                  <a:latin typeface="Cambria Math" panose="02040503050406030204" pitchFamily="18" charset="0"/>
                                  <a:ea typeface="宋体" panose="02010600030101010101" pitchFamily="2" charset="-122"/>
                                </a:rPr>
                                <m:t>𝑚𝑝</m:t>
                              </m:r>
                            </m:sub>
                            <m:sup>
                              <m:r>
                                <a:rPr lang="en-US" altLang="zh-CN" sz="1800" i="1" kern="100">
                                  <a:solidFill>
                                    <a:srgbClr val="000000"/>
                                  </a:solidFill>
                                  <a:effectLst/>
                                  <a:latin typeface="Cambria Math" panose="02040503050406030204" pitchFamily="18" charset="0"/>
                                  <a:ea typeface="宋体" panose="02010600030101010101" pitchFamily="2" charset="-122"/>
                                </a:rPr>
                                <m:t>h</m:t>
                              </m:r>
                            </m:sup>
                          </m:sSubSup>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𝑠𝑜𝑓𝑡𝑚𝑎𝑥</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𝑒</m:t>
                                  </m:r>
                                </m:e>
                                <m:sub>
                                  <m:r>
                                    <a:rPr lang="en-US" altLang="zh-CN" sz="1800" i="1" kern="100">
                                      <a:solidFill>
                                        <a:srgbClr val="000000"/>
                                      </a:solidFill>
                                      <a:effectLst/>
                                      <a:latin typeface="Cambria Math" panose="02040503050406030204" pitchFamily="18" charset="0"/>
                                      <a:ea typeface="宋体" panose="02010600030101010101" pitchFamily="2" charset="-122"/>
                                    </a:rPr>
                                    <m:t>𝑚𝑝</m:t>
                                  </m:r>
                                </m:sub>
                                <m:sup>
                                  <m:r>
                                    <a:rPr lang="en-US" altLang="zh-CN" sz="1800" i="1" kern="100">
                                      <a:solidFill>
                                        <a:srgbClr val="000000"/>
                                      </a:solidFill>
                                      <a:effectLst/>
                                      <a:latin typeface="Cambria Math" panose="02040503050406030204" pitchFamily="18" charset="0"/>
                                      <a:ea typeface="宋体" panose="02010600030101010101" pitchFamily="2" charset="-122"/>
                                    </a:rPr>
                                    <m:t>h</m:t>
                                  </m:r>
                                </m:sup>
                              </m:sSubSup>
                            </m:e>
                          </m:d>
                          <m:r>
                            <a:rPr lang="en-US" altLang="zh-CN" sz="1800" i="1" kern="100">
                              <a:solidFill>
                                <a:srgbClr val="000000"/>
                              </a:solidFill>
                              <a:effectLst/>
                              <a:latin typeface="Cambria Math" panose="02040503050406030204" pitchFamily="18" charset="0"/>
                              <a:ea typeface="宋体" panose="02010600030101010101" pitchFamily="2" charset="-122"/>
                            </a:rPr>
                            <m:t>#</m:t>
                          </m:r>
                        </m:e>
                      </m:eqArr>
                    </m:oMath>
                  </m:oMathPara>
                </a14:m>
                <a:endParaRPr lang="zh-CN" altLang="zh-CN" sz="1400" kern="100">
                  <a:effectLst/>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eqArr>
                        <m:eqArrPr>
                          <m:ctrlPr>
                            <a:rPr lang="zh-CN" altLang="zh-CN" sz="1800" i="1">
                              <a:solidFill>
                                <a:srgbClr val="000000"/>
                              </a:solidFill>
                              <a:effectLst/>
                              <a:latin typeface="Cambria Math" panose="02040503050406030204" pitchFamily="18" charset="0"/>
                              <a:ea typeface="Cambria Math" panose="02040503050406030204" pitchFamily="18" charset="0"/>
                            </a:rPr>
                          </m:ctrlPr>
                        </m:eqArr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m>
                            <m:mPr>
                              <m:mcs>
                                <m:mc>
                                  <m:mcPr>
                                    <m:count m:val="1"/>
                                    <m:mcJc m:val="center"/>
                                  </m:mcPr>
                                </m:mc>
                              </m:mcs>
                              <m:ctrlPr>
                                <a:rPr lang="zh-CN" altLang="zh-CN" sz="1800" i="1">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𝐻</m:t>
                                </m:r>
                              </m:e>
                            </m:mr>
                            <m:m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h</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e>
                            </m:mr>
                          </m:m>
                          <m:nary>
                            <m:naryPr>
                              <m:chr m:val="∑"/>
                              <m:limLoc m:val="subSup"/>
                              <m:ctrlPr>
                                <a:rPr lang="zh-CN" altLang="zh-CN" sz="1800" i="1">
                                  <a:solidFill>
                                    <a:srgbClr val="000000"/>
                                  </a:solidFill>
                                  <a:effectLst/>
                                  <a:latin typeface="Cambria Math" panose="02040503050406030204" pitchFamily="18" charset="0"/>
                                  <a:ea typeface="Cambria Math" panose="02040503050406030204" pitchFamily="18" charset="0"/>
                                </a:rPr>
                              </m:ctrlPr>
                            </m:naryPr>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up>
                            <m:e>
                              <m:sSubSup>
                                <m:sSubSupPr>
                                  <m:ctrlPr>
                                    <a:rPr lang="zh-CN" altLang="zh-CN" sz="1800" i="1">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𝑚𝑝</m:t>
                                  </m:r>
                                </m:sub>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h</m:t>
                                  </m:r>
                                </m:sup>
                              </m:sSubSup>
                            </m:e>
                          </m:nary>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eqArr>
                    </m:oMath>
                  </m:oMathPara>
                </a14:m>
                <a:endParaRPr lang="zh-CN" altLang="en-US"/>
              </a:p>
            </p:txBody>
          </p:sp>
        </mc:Choice>
        <mc:Fallback xmlns="">
          <p:sp>
            <p:nvSpPr>
              <p:cNvPr id="11" name="文本框 10">
                <a:extLst>
                  <a:ext uri="{FF2B5EF4-FFF2-40B4-BE49-F238E27FC236}">
                    <a16:creationId xmlns:a16="http://schemas.microsoft.com/office/drawing/2014/main" id="{AAAFB7EE-B0EF-C7AF-96A2-DEEED5BCAA78}"/>
                  </a:ext>
                </a:extLst>
              </p:cNvPr>
              <p:cNvSpPr txBox="1">
                <a:spLocks noRot="1" noChangeAspect="1" noMove="1" noResize="1" noEditPoints="1" noAdjustHandles="1" noChangeArrowheads="1" noChangeShapeType="1" noTextEdit="1"/>
              </p:cNvSpPr>
              <p:nvPr/>
            </p:nvSpPr>
            <p:spPr>
              <a:xfrm>
                <a:off x="159629" y="3161004"/>
                <a:ext cx="4572000" cy="1733360"/>
              </a:xfrm>
              <a:prstGeom prst="rect">
                <a:avLst/>
              </a:prstGeom>
              <a:blipFill>
                <a:blip r:embed="rId4"/>
                <a:stretch>
                  <a:fillRect t="-17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0A880A7-AD55-3759-A52C-55D62C8992A3}"/>
                  </a:ext>
                </a:extLst>
              </p:cNvPr>
              <p:cNvSpPr txBox="1"/>
              <p:nvPr/>
            </p:nvSpPr>
            <p:spPr>
              <a:xfrm>
                <a:off x="4171950" y="2976338"/>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h</m:t>
                          </m:r>
                        </m:e>
                        <m:sub>
                          <m:r>
                            <a:rPr lang="zh-CN" altLang="en-US" i="1">
                              <a:latin typeface="Cambria Math" panose="02040503050406030204" pitchFamily="18" charset="0"/>
                            </a:rPr>
                            <m:t>𝑚</m:t>
                          </m:r>
                        </m:sub>
                        <m:sup>
                          <m:r>
                            <a:rPr lang="zh-CN" altLang="en-US" i="1">
                              <a:latin typeface="Cambria Math" panose="02040503050406030204" pitchFamily="18" charset="0"/>
                            </a:rPr>
                            <m:t>𝑎𝑡𝑡</m:t>
                          </m:r>
                        </m:sup>
                      </m:sSubSup>
                      <m:r>
                        <a:rPr lang="zh-CN" altLang="en-US" i="0">
                          <a:latin typeface="Cambria Math" panose="02040503050406030204" pitchFamily="18" charset="0"/>
                        </a:rPr>
                        <m:t>=</m:t>
                      </m:r>
                      <m:r>
                        <a:rPr lang="zh-CN" altLang="en-US" i="1">
                          <a:latin typeface="Cambria Math" panose="02040503050406030204" pitchFamily="18" charset="0"/>
                        </a:rPr>
                        <m:t>𝑀𝐿𝑃</m:t>
                      </m:r>
                      <m:d>
                        <m:dPr>
                          <m:ctrlPr>
                            <a:rPr lang="zh-CN" altLang="en-US" i="1">
                              <a:solidFill>
                                <a:srgbClr val="836967"/>
                              </a:solidFill>
                              <a:latin typeface="Cambria Math" panose="02040503050406030204" pitchFamily="18" charset="0"/>
                            </a:rPr>
                          </m:ctrlPr>
                        </m:dPr>
                        <m:e>
                          <m:d>
                            <m:dPr>
                              <m:begChr m:val="["/>
                              <m:endChr m:val="]"/>
                              <m:sep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𝑚</m:t>
                                  </m:r>
                                </m:sub>
                              </m:sSub>
                            </m:e>
                            <m:e>
                              <m:r>
                                <a:rPr lang="zh-CN" altLang="en-US" i="1">
                                  <a:latin typeface="Cambria Math" panose="02040503050406030204" pitchFamily="18" charset="0"/>
                                </a:rPr>
                                <m:t>𝑐</m:t>
                              </m:r>
                            </m:e>
                          </m:d>
                        </m:e>
                      </m:d>
                    </m:oMath>
                  </m:oMathPara>
                </a14:m>
                <a:endParaRPr lang="zh-CN" altLang="en-US"/>
              </a:p>
            </p:txBody>
          </p:sp>
        </mc:Choice>
        <mc:Fallback xmlns="">
          <p:sp>
            <p:nvSpPr>
              <p:cNvPr id="13" name="文本框 12">
                <a:extLst>
                  <a:ext uri="{FF2B5EF4-FFF2-40B4-BE49-F238E27FC236}">
                    <a16:creationId xmlns:a16="http://schemas.microsoft.com/office/drawing/2014/main" id="{60A880A7-AD55-3759-A52C-55D62C8992A3}"/>
                  </a:ext>
                </a:extLst>
              </p:cNvPr>
              <p:cNvSpPr txBox="1">
                <a:spLocks noRot="1" noChangeAspect="1" noMove="1" noResize="1" noEditPoints="1" noAdjustHandles="1" noChangeArrowheads="1" noChangeShapeType="1" noTextEdit="1"/>
              </p:cNvSpPr>
              <p:nvPr/>
            </p:nvSpPr>
            <p:spPr>
              <a:xfrm>
                <a:off x="4171950" y="2976338"/>
                <a:ext cx="457200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FEA8F42-4466-53D5-F0EF-09D48D815C73}"/>
                  </a:ext>
                </a:extLst>
              </p:cNvPr>
              <p:cNvSpPr txBox="1"/>
              <p:nvPr/>
            </p:nvSpPr>
            <p:spPr>
              <a:xfrm>
                <a:off x="4286250" y="3345670"/>
                <a:ext cx="4572000" cy="1377365"/>
              </a:xfrm>
              <a:prstGeom prst="rect">
                <a:avLst/>
              </a:prstGeom>
              <a:noFill/>
            </p:spPr>
            <p:txBody>
              <a:bodyPr wrap="square">
                <a:spAutoFit/>
              </a:bodyPr>
              <a:lstStyle/>
              <a:p>
                <a:pPr indent="266700" algn="just">
                  <a:lnSpc>
                    <a:spcPts val="1400"/>
                  </a:lnSpc>
                </a:pPr>
                <a14:m>
                  <m:oMathPara xmlns:m="http://schemas.openxmlformats.org/officeDocument/2006/math">
                    <m:oMathParaPr>
                      <m:jc m:val="centerGroup"/>
                    </m:oMathParaPr>
                    <m:oMath xmlns:m="http://schemas.openxmlformats.org/officeDocument/2006/math">
                      <m:eqArr>
                        <m:eqArrPr>
                          <m:ctrlPr>
                            <a:rPr lang="zh-CN" altLang="zh-CN" sz="1800" i="1" kern="100" smtClean="0">
                              <a:solidFill>
                                <a:srgbClr val="000000"/>
                              </a:solidFill>
                              <a:effectLst/>
                              <a:latin typeface="Cambria Math" panose="02040503050406030204" pitchFamily="18" charset="0"/>
                              <a:ea typeface="Cambria Math" panose="02040503050406030204" pitchFamily="18" charset="0"/>
                            </a:rPr>
                          </m:ctrlPr>
                        </m:eqArr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𝑝</m:t>
                              </m:r>
                            </m:e>
                            <m:sub>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𝑎</m:t>
                                  </m:r>
                                </m:e>
                                <m:sub>
                                  <m:r>
                                    <a:rPr lang="en-US" altLang="zh-CN" sz="1800" i="1" kern="100">
                                      <a:solidFill>
                                        <a:srgbClr val="000000"/>
                                      </a:solidFill>
                                      <a:effectLst/>
                                      <a:latin typeface="Cambria Math" panose="02040503050406030204" pitchFamily="18" charset="0"/>
                                      <a:ea typeface="宋体" panose="02010600030101010101" pitchFamily="2" charset="-122"/>
                                    </a:rPr>
                                    <m:t>𝑚</m:t>
                                  </m:r>
                                </m:sub>
                              </m:sSub>
                            </m:sub>
                          </m:sSub>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𝑠𝑜𝑓𝑡𝑚𝑎𝑥</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rPr>
                                    <m:t>h</m:t>
                                  </m:r>
                                </m:e>
                                <m:sub>
                                  <m:r>
                                    <a:rPr lang="en-US" altLang="zh-CN" sz="1800" i="1" kern="100">
                                      <a:solidFill>
                                        <a:srgbClr val="000000"/>
                                      </a:solidFill>
                                      <a:effectLst/>
                                      <a:latin typeface="Cambria Math" panose="02040503050406030204" pitchFamily="18" charset="0"/>
                                      <a:ea typeface="宋体" panose="02010600030101010101" pitchFamily="2" charset="-122"/>
                                    </a:rPr>
                                    <m:t>𝑚</m:t>
                                  </m:r>
                                </m:sub>
                                <m:sup>
                                  <m:r>
                                    <a:rPr lang="en-US" altLang="zh-CN" sz="1800" i="1" kern="100">
                                      <a:solidFill>
                                        <a:srgbClr val="000000"/>
                                      </a:solidFill>
                                      <a:effectLst/>
                                      <a:latin typeface="Cambria Math" panose="02040503050406030204" pitchFamily="18" charset="0"/>
                                      <a:ea typeface="宋体" panose="02010600030101010101" pitchFamily="2" charset="-122"/>
                                    </a:rPr>
                                    <m:t>𝑎𝑡𝑡</m:t>
                                  </m:r>
                                </m:sup>
                              </m:sSubSup>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𝑊</m:t>
                                  </m:r>
                                </m:e>
                                <m:sub>
                                  <m:r>
                                    <a:rPr lang="en-US" altLang="zh-CN" sz="1800" i="1" kern="100">
                                      <a:solidFill>
                                        <a:srgbClr val="000000"/>
                                      </a:solidFill>
                                      <a:effectLst/>
                                      <a:latin typeface="Cambria Math" panose="02040503050406030204" pitchFamily="18" charset="0"/>
                                      <a:ea typeface="宋体" panose="02010600030101010101" pitchFamily="2" charset="-122"/>
                                    </a:rPr>
                                    <m:t>𝑅</m:t>
                                  </m:r>
                                </m:sub>
                              </m:sSub>
                            </m:e>
                          </m:d>
                          <m:r>
                            <a:rPr lang="en-US" altLang="zh-CN" sz="1800" i="1" kern="100">
                              <a:solidFill>
                                <a:srgbClr val="000000"/>
                              </a:solidFill>
                              <a:effectLst/>
                              <a:latin typeface="Cambria Math" panose="02040503050406030204" pitchFamily="18" charset="0"/>
                              <a:ea typeface="宋体" panose="02010600030101010101" pitchFamily="2" charset="-122"/>
                            </a:rPr>
                            <m:t>#</m:t>
                          </m:r>
                        </m:e>
                      </m:eqArr>
                    </m:oMath>
                  </m:oMathPara>
                </a14:m>
                <a:endParaRPr lang="en-US" altLang="zh-CN" sz="1400" kern="100">
                  <a:effectLst/>
                  <a:latin typeface="Times New Roman" panose="02020603050405020304" pitchFamily="18" charset="0"/>
                  <a:ea typeface="宋体" panose="02010600030101010101" pitchFamily="2" charset="-122"/>
                </a:endParaRPr>
              </a:p>
              <a:p>
                <a:pPr indent="266700" algn="just">
                  <a:lnSpc>
                    <a:spcPts val="1400"/>
                  </a:lnSpc>
                </a:pPr>
                <a:endParaRPr lang="zh-CN" altLang="zh-CN" sz="1400" kern="100">
                  <a:effectLst/>
                  <a:latin typeface="Times New Roman" panose="02020603050405020304" pitchFamily="18" charset="0"/>
                  <a:ea typeface="宋体" panose="02010600030101010101" pitchFamily="2" charset="-122"/>
                </a:endParaRPr>
              </a:p>
              <a:p>
                <a:pPr indent="266700" algn="just">
                  <a:lnSpc>
                    <a:spcPts val="1400"/>
                  </a:lnSpc>
                </a:pPr>
                <a14:m>
                  <m:oMathPara xmlns:m="http://schemas.openxmlformats.org/officeDocument/2006/math">
                    <m:oMathParaPr>
                      <m:jc m:val="centerGroup"/>
                    </m:oMathParaPr>
                    <m:oMath xmlns:m="http://schemas.openxmlformats.org/officeDocument/2006/math">
                      <m:eqArr>
                        <m:eqArrPr>
                          <m:ctrlPr>
                            <a:rPr lang="zh-CN" altLang="zh-CN" sz="1800" i="1" kern="100">
                              <a:solidFill>
                                <a:srgbClr val="000000"/>
                              </a:solidFill>
                              <a:effectLst/>
                              <a:latin typeface="Cambria Math" panose="02040503050406030204" pitchFamily="18" charset="0"/>
                              <a:ea typeface="Cambria Math" panose="02040503050406030204" pitchFamily="18" charset="0"/>
                            </a:rPr>
                          </m:ctrlPr>
                        </m:eqArrPr>
                        <m:e>
                          <m:sSubSup>
                            <m:sSubSupPr>
                              <m:ctrlPr>
                                <a:rPr lang="zh-CN" altLang="en-US" i="1">
                                  <a:latin typeface="Cambria Math" panose="02040503050406030204" pitchFamily="18" charset="0"/>
                                </a:rPr>
                              </m:ctrlPr>
                            </m:sSubSupPr>
                            <m:e>
                              <m:r>
                                <a:rPr lang="en-US" altLang="zh-CN" i="1">
                                  <a:latin typeface="Cambria Math" panose="02040503050406030204" pitchFamily="18" charset="0"/>
                                </a:rPr>
                                <m:t>𝜁</m:t>
                              </m:r>
                            </m:e>
                            <m:sub>
                              <m:r>
                                <a:rPr lang="en-US" altLang="zh-CN" i="1">
                                  <a:latin typeface="Cambria Math" panose="02040503050406030204" pitchFamily="18" charset="0"/>
                                </a:rPr>
                                <m:t>𝑚𝑖</m:t>
                              </m:r>
                            </m:sub>
                            <m:sup>
                              <m:r>
                                <a:rPr lang="en-US" altLang="zh-CN" i="1">
                                  <a:latin typeface="Cambria Math" panose="02040503050406030204" pitchFamily="18" charset="0"/>
                                </a:rPr>
                                <m:t>h</m:t>
                              </m:r>
                            </m:sup>
                          </m:sSubSup>
                          <m:r>
                            <a:rPr lang="en-US" altLang="zh-CN" i="1">
                              <a:latin typeface="Cambria Math" panose="02040503050406030204" pitchFamily="18" charset="0"/>
                            </a:rPr>
                            <m:t>=</m:t>
                          </m:r>
                          <m:r>
                            <a:rPr lang="en-US" altLang="zh-CN" i="1">
                              <a:latin typeface="Cambria Math" panose="02040503050406030204" pitchFamily="18" charset="0"/>
                            </a:rPr>
                            <m:t>𝑠𝑜𝑓𝑡𝑚𝑎𝑥</m:t>
                          </m:r>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𝑚</m:t>
                                  </m:r>
                                </m:sub>
                                <m:sup>
                                  <m:r>
                                    <a:rPr lang="en-US" altLang="zh-CN" i="1">
                                      <a:latin typeface="Cambria Math" panose="02040503050406030204" pitchFamily="18" charset="0"/>
                                    </a:rPr>
                                    <m:t>𝑎𝑡𝑡</m:t>
                                  </m:r>
                                </m:sup>
                              </m:sSubSup>
                              <m:sSubSup>
                                <m:sSubSupPr>
                                  <m:ctrlPr>
                                    <a:rPr lang="zh-CN" altLang="en-US"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𝑡𝑞</m:t>
                                  </m:r>
                                </m:sub>
                                <m:sup>
                                  <m:r>
                                    <a:rPr lang="en-US" altLang="zh-CN" i="1">
                                      <a:latin typeface="Cambria Math" panose="02040503050406030204" pitchFamily="18" charset="0"/>
                                    </a:rPr>
                                    <m:t>h</m:t>
                                  </m:r>
                                </m:sup>
                              </m:sSubSup>
                            </m:e>
                          </m:d>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𝑡</m:t>
                                      </m:r>
                                    </m:sup>
                                  </m:sSubSup>
                                  <m:sSubSup>
                                    <m:sSubSupPr>
                                      <m:ctrlPr>
                                        <a:rPr lang="zh-CN" altLang="en-US"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𝑡𝑘</m:t>
                                      </m:r>
                                    </m:sub>
                                    <m:sup>
                                      <m:r>
                                        <a:rPr lang="en-US" altLang="zh-CN" i="1">
                                          <a:latin typeface="Cambria Math" panose="02040503050406030204" pitchFamily="18" charset="0"/>
                                        </a:rPr>
                                        <m:t>h</m:t>
                                      </m:r>
                                    </m:sup>
                                  </m:sSubSup>
                                </m:e>
                              </m:d>
                            </m:e>
                            <m:sup>
                              <m:r>
                                <a:rPr lang="en-US" altLang="zh-CN" i="1">
                                  <a:latin typeface="Cambria Math" panose="02040503050406030204" pitchFamily="18" charset="0"/>
                                </a:rPr>
                                <m:t>𝑇</m:t>
                              </m:r>
                            </m:sup>
                          </m:sSup>
                          <m:r>
                            <a:rPr lang="en-US" altLang="zh-CN" sz="1800" i="1" kern="100">
                              <a:solidFill>
                                <a:srgbClr val="000000"/>
                              </a:solidFill>
                              <a:effectLst/>
                              <a:latin typeface="Cambria Math" panose="02040503050406030204" pitchFamily="18" charset="0"/>
                              <a:ea typeface="宋体" panose="02010600030101010101" pitchFamily="2" charset="-122"/>
                            </a:rPr>
                            <m:t>#</m:t>
                          </m:r>
                        </m:e>
                      </m:eqArr>
                    </m:oMath>
                  </m:oMathPara>
                </a14:m>
                <a:endParaRPr lang="en-US" altLang="zh-CN" sz="1800" kern="100">
                  <a:solidFill>
                    <a:srgbClr val="000000"/>
                  </a:solidFill>
                  <a:effectLst/>
                  <a:latin typeface="Times New Roman" panose="02020603050405020304" pitchFamily="18" charset="0"/>
                  <a:ea typeface="宋体" panose="02010600030101010101" pitchFamily="2" charset="-122"/>
                </a:endParaRPr>
              </a:p>
              <a:p>
                <a:pPr indent="266700" algn="just">
                  <a:lnSpc>
                    <a:spcPts val="1400"/>
                  </a:lnSpc>
                </a:pPr>
                <a:endParaRPr lang="zh-CN" altLang="zh-CN" sz="1400" kern="100">
                  <a:effectLst/>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eqArr>
                        <m:eqArrPr>
                          <m:ctrlPr>
                            <a:rPr lang="zh-CN" altLang="zh-CN" sz="1800" i="1">
                              <a:solidFill>
                                <a:srgbClr val="000000"/>
                              </a:solidFill>
                              <a:effectLst/>
                              <a:latin typeface="Cambria Math" panose="02040503050406030204" pitchFamily="18" charset="0"/>
                              <a:ea typeface="Cambria Math" panose="02040503050406030204" pitchFamily="18" charset="0"/>
                            </a:rPr>
                          </m:ctrlPr>
                        </m:eqArrPr>
                        <m:e>
                          <m:sSubSup>
                            <m:sSubSupPr>
                              <m:ctrlPr>
                                <a:rPr lang="zh-CN" altLang="zh-CN" sz="1800" i="1">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e>
                            <m:sub>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sub>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m:t>
                              </m:r>
                            </m:sup>
                          </m:sSub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solidFill>
                                    <a:srgbClr val="000000"/>
                                  </a:solidFill>
                                  <a:effectLst/>
                                  <a:latin typeface="Cambria Math" panose="02040503050406030204" pitchFamily="18" charset="0"/>
                                  <a:ea typeface="Cambria Math" panose="02040503050406030204" pitchFamily="18" charset="0"/>
                                </a:rPr>
                              </m:ctrlPr>
                            </m:fPr>
                            <m:num>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𝐻</m:t>
                              </m:r>
                            </m:den>
                          </m:f>
                          <m:nary>
                            <m:naryPr>
                              <m:chr m:val="∑"/>
                              <m:limLoc m:val="subSup"/>
                              <m:ctrlPr>
                                <a:rPr lang="zh-CN" altLang="zh-CN" sz="1800" i="1">
                                  <a:solidFill>
                                    <a:srgbClr val="000000"/>
                                  </a:solidFill>
                                  <a:effectLst/>
                                  <a:latin typeface="Cambria Math" panose="02040503050406030204" pitchFamily="18" charset="0"/>
                                  <a:ea typeface="Cambria Math" panose="02040503050406030204" pitchFamily="18" charset="0"/>
                                </a:rPr>
                              </m:ctrlPr>
                            </m:naryPr>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h</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𝐻</m:t>
                              </m:r>
                            </m:sup>
                            <m:e>
                              <m:sSubSup>
                                <m:sSubSupPr>
                                  <m:ctrlPr>
                                    <a:rPr lang="zh-CN" altLang="zh-CN" sz="1800" i="1">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𝜁</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𝑚𝑖</m:t>
                                  </m:r>
                                </m:sub>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h</m:t>
                                  </m:r>
                                </m:sup>
                              </m:sSubSup>
                            </m:e>
                          </m:nary>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eqArr>
                    </m:oMath>
                  </m:oMathPara>
                </a14:m>
                <a:endParaRPr lang="zh-CN" altLang="en-US"/>
              </a:p>
            </p:txBody>
          </p:sp>
        </mc:Choice>
        <mc:Fallback xmlns="">
          <p:sp>
            <p:nvSpPr>
              <p:cNvPr id="15" name="文本框 14">
                <a:extLst>
                  <a:ext uri="{FF2B5EF4-FFF2-40B4-BE49-F238E27FC236}">
                    <a16:creationId xmlns:a16="http://schemas.microsoft.com/office/drawing/2014/main" id="{1FEA8F42-4466-53D5-F0EF-09D48D815C73}"/>
                  </a:ext>
                </a:extLst>
              </p:cNvPr>
              <p:cNvSpPr txBox="1">
                <a:spLocks noRot="1" noChangeAspect="1" noMove="1" noResize="1" noEditPoints="1" noAdjustHandles="1" noChangeArrowheads="1" noChangeShapeType="1" noTextEdit="1"/>
              </p:cNvSpPr>
              <p:nvPr/>
            </p:nvSpPr>
            <p:spPr>
              <a:xfrm>
                <a:off x="4286250" y="3345670"/>
                <a:ext cx="4572000" cy="1377365"/>
              </a:xfrm>
              <a:prstGeom prst="rect">
                <a:avLst/>
              </a:prstGeom>
              <a:blipFill>
                <a:blip r:embed="rId6"/>
                <a:stretch>
                  <a:fillRect t="-39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C2E87DA-866D-5B4F-37E6-AD44A6A37B0B}"/>
                  </a:ext>
                </a:extLst>
              </p:cNvPr>
              <p:cNvSpPr txBox="1"/>
              <p:nvPr/>
            </p:nvSpPr>
            <p:spPr>
              <a:xfrm>
                <a:off x="401759" y="2803777"/>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zh-CN" sz="1800" i="1" kern="100" smtClean="0">
                              <a:solidFill>
                                <a:srgbClr val="000000"/>
                              </a:solidFill>
                              <a:effectLst/>
                              <a:latin typeface="Cambria Math" panose="02040503050406030204" pitchFamily="18" charset="0"/>
                              <a:ea typeface="Cambria Math" panose="02040503050406030204" pitchFamily="18" charset="0"/>
                            </a:rPr>
                          </m:ctrlPr>
                        </m:eqArr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𝑐</m:t>
                              </m:r>
                            </m:e>
                            <m:sub>
                              <m:r>
                                <a:rPr lang="en-US" altLang="zh-CN" sz="1800" i="1" kern="100">
                                  <a:solidFill>
                                    <a:srgbClr val="000000"/>
                                  </a:solidFill>
                                  <a:effectLst/>
                                  <a:latin typeface="Cambria Math" panose="02040503050406030204" pitchFamily="18" charset="0"/>
                                  <a:ea typeface="宋体" panose="02010600030101010101" pitchFamily="2" charset="-122"/>
                                </a:rPr>
                                <m:t>𝑚</m:t>
                              </m:r>
                            </m:sub>
                          </m:sSub>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h</m:t>
                              </m:r>
                            </m:e>
                            <m:sub>
                              <m:r>
                                <a:rPr lang="en-US" altLang="zh-CN" sz="1800" i="1" kern="100">
                                  <a:solidFill>
                                    <a:srgbClr val="000000"/>
                                  </a:solidFill>
                                  <a:effectLst/>
                                  <a:latin typeface="Cambria Math" panose="02040503050406030204" pitchFamily="18" charset="0"/>
                                  <a:ea typeface="宋体" panose="02010600030101010101" pitchFamily="2" charset="-122"/>
                                </a:rPr>
                                <m:t>𝑚</m:t>
                              </m:r>
                            </m:sub>
                          </m:sSub>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𝑂𝑛𝐿𝑆𝑇𝑀</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𝑧</m:t>
                                  </m:r>
                                </m:e>
                                <m:sub>
                                  <m:r>
                                    <a:rPr lang="en-US" altLang="zh-CN" sz="1800" i="1" kern="100">
                                      <a:solidFill>
                                        <a:srgbClr val="000000"/>
                                      </a:solidFill>
                                      <a:effectLst/>
                                      <a:latin typeface="Cambria Math" panose="02040503050406030204" pitchFamily="18" charset="0"/>
                                      <a:ea typeface="宋体" panose="02010600030101010101" pitchFamily="2" charset="-122"/>
                                    </a:rPr>
                                    <m:t>𝑚</m:t>
                                  </m:r>
                                </m:sub>
                              </m:sSub>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𝑐</m:t>
                                  </m:r>
                                </m:e>
                                <m:sub>
                                  <m:r>
                                    <a:rPr lang="en-US" altLang="zh-CN" sz="1800" i="1" kern="100">
                                      <a:solidFill>
                                        <a:srgbClr val="000000"/>
                                      </a:solidFill>
                                      <a:effectLst/>
                                      <a:latin typeface="Cambria Math" panose="02040503050406030204" pitchFamily="18" charset="0"/>
                                      <a:ea typeface="宋体" panose="02010600030101010101" pitchFamily="2" charset="-122"/>
                                    </a:rPr>
                                    <m:t>𝑚</m:t>
                                  </m:r>
                                  <m:r>
                                    <a:rPr lang="en-US" altLang="zh-CN" sz="1800" i="1" kern="100">
                                      <a:solidFill>
                                        <a:srgbClr val="000000"/>
                                      </a:solidFill>
                                      <a:effectLst/>
                                      <a:latin typeface="Cambria Math" panose="02040503050406030204" pitchFamily="18" charset="0"/>
                                      <a:ea typeface="宋体" panose="02010600030101010101" pitchFamily="2" charset="-122"/>
                                    </a:rPr>
                                    <m:t>−1</m:t>
                                  </m:r>
                                </m:sub>
                              </m:sSub>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h</m:t>
                                  </m:r>
                                </m:e>
                                <m:sub>
                                  <m:r>
                                    <a:rPr lang="en-US" altLang="zh-CN" sz="1800" i="1" kern="100">
                                      <a:solidFill>
                                        <a:srgbClr val="000000"/>
                                      </a:solidFill>
                                      <a:effectLst/>
                                      <a:latin typeface="Cambria Math" panose="02040503050406030204" pitchFamily="18" charset="0"/>
                                      <a:ea typeface="宋体" panose="02010600030101010101" pitchFamily="2" charset="-122"/>
                                    </a:rPr>
                                    <m:t>𝑚</m:t>
                                  </m:r>
                                  <m:r>
                                    <a:rPr lang="en-US" altLang="zh-CN" sz="1800" i="1" kern="100">
                                      <a:solidFill>
                                        <a:srgbClr val="000000"/>
                                      </a:solidFill>
                                      <a:effectLst/>
                                      <a:latin typeface="Cambria Math" panose="02040503050406030204" pitchFamily="18" charset="0"/>
                                      <a:ea typeface="宋体" panose="02010600030101010101" pitchFamily="2" charset="-122"/>
                                    </a:rPr>
                                    <m:t>−1</m:t>
                                  </m:r>
                                </m:sub>
                              </m:sSub>
                            </m:e>
                          </m:d>
                          <m:r>
                            <a:rPr lang="en-US" altLang="zh-CN" sz="1800" i="1" kern="100">
                              <a:solidFill>
                                <a:srgbClr val="000000"/>
                              </a:solidFill>
                              <a:effectLst/>
                              <a:latin typeface="Cambria Math" panose="02040503050406030204" pitchFamily="18" charset="0"/>
                              <a:ea typeface="宋体" panose="02010600030101010101" pitchFamily="2" charset="-122"/>
                            </a:rPr>
                            <m:t>#</m:t>
                          </m:r>
                        </m:e>
                      </m:eqArr>
                    </m:oMath>
                  </m:oMathPara>
                </a14:m>
                <a:endParaRPr lang="zh-CN" altLang="en-US"/>
              </a:p>
            </p:txBody>
          </p:sp>
        </mc:Choice>
        <mc:Fallback xmlns="">
          <p:sp>
            <p:nvSpPr>
              <p:cNvPr id="6" name="文本框 5">
                <a:extLst>
                  <a:ext uri="{FF2B5EF4-FFF2-40B4-BE49-F238E27FC236}">
                    <a16:creationId xmlns:a16="http://schemas.microsoft.com/office/drawing/2014/main" id="{4C2E87DA-866D-5B4F-37E6-AD44A6A37B0B}"/>
                  </a:ext>
                </a:extLst>
              </p:cNvPr>
              <p:cNvSpPr txBox="1">
                <a:spLocks noRot="1" noChangeAspect="1" noMove="1" noResize="1" noEditPoints="1" noAdjustHandles="1" noChangeArrowheads="1" noChangeShapeType="1" noTextEdit="1"/>
              </p:cNvSpPr>
              <p:nvPr/>
            </p:nvSpPr>
            <p:spPr>
              <a:xfrm>
                <a:off x="401759" y="2803777"/>
                <a:ext cx="4572000" cy="369332"/>
              </a:xfrm>
              <a:prstGeom prst="rect">
                <a:avLst/>
              </a:prstGeom>
              <a:blipFill>
                <a:blip r:embed="rId7"/>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2607360-9AB2-AA3F-0E9A-0D362DD635B9}"/>
              </a:ext>
            </a:extLst>
          </p:cNvPr>
          <p:cNvPicPr>
            <a:picLocks noChangeAspect="1"/>
          </p:cNvPicPr>
          <p:nvPr/>
        </p:nvPicPr>
        <p:blipFill>
          <a:blip r:embed="rId8"/>
          <a:stretch>
            <a:fillRect/>
          </a:stretch>
        </p:blipFill>
        <p:spPr>
          <a:xfrm>
            <a:off x="1133474" y="911297"/>
            <a:ext cx="7610475" cy="1756263"/>
          </a:xfrm>
          <a:prstGeom prst="rect">
            <a:avLst/>
          </a:prstGeom>
        </p:spPr>
      </p:pic>
    </p:spTree>
    <p:extLst>
      <p:ext uri="{BB962C8B-B14F-4D97-AF65-F5344CB8AC3E}">
        <p14:creationId xmlns:p14="http://schemas.microsoft.com/office/powerpoint/2010/main" val="2324625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8689" y="157656"/>
            <a:ext cx="8047111" cy="563386"/>
          </a:xfrm>
        </p:spPr>
        <p:txBody>
          <a:bodyPr/>
          <a:lstStyle/>
          <a:p>
            <a:r>
              <a:rPr lang="zh-CN" altLang="en-US"/>
              <a:t>第三部分：一种利用词典扩展数据库模式信息的</a:t>
            </a:r>
            <a:r>
              <a:rPr lang="en-US" altLang="zh-CN"/>
              <a:t>Text2SQL</a:t>
            </a:r>
            <a:r>
              <a:rPr lang="zh-CN" altLang="en-US"/>
              <a:t>方法</a:t>
            </a:r>
            <a:endParaRPr lang="zh-CN" altLang="en-US" dirty="0"/>
          </a:p>
        </p:txBody>
      </p:sp>
      <p:sp>
        <p:nvSpPr>
          <p:cNvPr id="9" name="文本框 8"/>
          <p:cNvSpPr txBox="1"/>
          <p:nvPr/>
        </p:nvSpPr>
        <p:spPr>
          <a:xfrm>
            <a:off x="258688" y="911298"/>
            <a:ext cx="1309761" cy="428552"/>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noAutofit/>
          </a:bodyPr>
          <a:lstStyle>
            <a:defPPr>
              <a:defRPr lang="en-US"/>
            </a:defPPr>
            <a:lvl1pPr>
              <a:lnSpc>
                <a:spcPct val="150000"/>
              </a:lnSpc>
              <a:spcBef>
                <a:spcPct val="0"/>
              </a:spcBef>
              <a:buNone/>
              <a:defRPr sz="1400" b="1"/>
            </a:lvl1pPr>
          </a:lstStyle>
          <a:p>
            <a:r>
              <a:rPr lang="zh-CN" altLang="en-US" sz="1800">
                <a:solidFill>
                  <a:schemeClr val="tx1"/>
                </a:solidFill>
              </a:rPr>
              <a:t>辅助任务</a:t>
            </a:r>
            <a:r>
              <a:rPr lang="zh-CN" altLang="en-US" sz="1800" b="1">
                <a:solidFill>
                  <a:schemeClr val="tx1"/>
                </a:solidFill>
              </a:rPr>
              <a:t>：</a:t>
            </a:r>
            <a:endParaRPr lang="en-US" altLang="zh-CN" sz="1800" i="1" kern="100" dirty="0">
              <a:solidFill>
                <a:schemeClr val="tx1"/>
              </a:solidFill>
              <a:effectLst/>
              <a:latin typeface="Cambria Math" panose="02040503050406030204" pitchFamily="18" charset="0"/>
              <a:ea typeface="宋体" panose="02010600030101010101" pitchFamily="2" charset="-122"/>
            </a:endParaRPr>
          </a:p>
        </p:txBody>
      </p:sp>
      <p:sp>
        <p:nvSpPr>
          <p:cNvPr id="4" name="灯片编号占位符 3">
            <a:extLst>
              <a:ext uri="{FF2B5EF4-FFF2-40B4-BE49-F238E27FC236}">
                <a16:creationId xmlns:a16="http://schemas.microsoft.com/office/drawing/2014/main" id="{50E93927-7E79-E6CD-D1E5-42D8CA27E062}"/>
              </a:ext>
            </a:extLst>
          </p:cNvPr>
          <p:cNvSpPr>
            <a:spLocks noGrp="1"/>
          </p:cNvSpPr>
          <p:nvPr>
            <p:ph type="sldNum" sz="quarter" idx="13"/>
          </p:nvPr>
        </p:nvSpPr>
        <p:spPr/>
        <p:txBody>
          <a:bodyPr/>
          <a:lstStyle/>
          <a:p>
            <a:fld id="{EE3F9CDB-1F21-4789-A81E-8FEA25CE194B}" type="slidenum">
              <a:rPr lang="zh-CN" altLang="en-US" smtClean="0"/>
              <a:pPr/>
              <a:t>18</a:t>
            </a:fld>
            <a:endParaRPr lang="zh-CN" altLang="en-US"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D8EF3F6-8214-5774-735B-C4A6EEC36663}"/>
                  </a:ext>
                </a:extLst>
              </p:cNvPr>
              <p:cNvSpPr txBox="1"/>
              <p:nvPr/>
            </p:nvSpPr>
            <p:spPr>
              <a:xfrm>
                <a:off x="2832100" y="1339850"/>
                <a:ext cx="4572000" cy="840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𝑒</m:t>
                          </m:r>
                        </m:e>
                        <m:sub>
                          <m:r>
                            <a:rPr lang="zh-CN" altLang="en-US" i="1">
                              <a:solidFill>
                                <a:schemeClr val="tx1"/>
                              </a:solidFill>
                              <a:latin typeface="Cambria Math" panose="02040503050406030204" pitchFamily="18" charset="0"/>
                            </a:rPr>
                            <m:t>𝑖𝑛</m:t>
                          </m:r>
                        </m:sub>
                        <m:sup>
                          <m:r>
                            <a:rPr lang="zh-CN" altLang="en-US" i="1">
                              <a:solidFill>
                                <a:schemeClr val="tx1"/>
                              </a:solidFill>
                              <a:latin typeface="Cambria Math" panose="02040503050406030204" pitchFamily="18" charset="0"/>
                            </a:rPr>
                            <m:t>h</m:t>
                          </m:r>
                        </m:sup>
                      </m:sSubSup>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𝑓</m:t>
                              </m:r>
                            </m:e>
                            <m:sub>
                              <m:r>
                                <a:rPr lang="zh-CN" altLang="en-US" i="1">
                                  <a:solidFill>
                                    <a:schemeClr val="tx1"/>
                                  </a:solidFill>
                                  <a:latin typeface="Cambria Math" panose="02040503050406030204" pitchFamily="18" charset="0"/>
                                </a:rPr>
                                <m:t>𝑖</m:t>
                              </m:r>
                            </m:sub>
                            <m:sup>
                              <m:r>
                                <a:rPr lang="zh-CN" altLang="en-US" i="1">
                                  <a:solidFill>
                                    <a:schemeClr val="tx1"/>
                                  </a:solidFill>
                                  <a:latin typeface="Cambria Math" panose="02040503050406030204" pitchFamily="18" charset="0"/>
                                </a:rPr>
                                <m:t>𝑡</m:t>
                              </m:r>
                            </m:sup>
                          </m:sSubSup>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𝑊</m:t>
                              </m:r>
                            </m:e>
                            <m:sub>
                              <m:r>
                                <a:rPr lang="zh-CN" altLang="en-US" i="1">
                                  <a:solidFill>
                                    <a:schemeClr val="tx1"/>
                                  </a:solidFill>
                                  <a:latin typeface="Cambria Math" panose="02040503050406030204" pitchFamily="18" charset="0"/>
                                </a:rPr>
                                <m:t>𝑠𝑞</m:t>
                              </m:r>
                            </m:sub>
                            <m:sup>
                              <m:r>
                                <a:rPr lang="zh-CN" altLang="en-US" i="1">
                                  <a:solidFill>
                                    <a:schemeClr val="tx1"/>
                                  </a:solidFill>
                                  <a:latin typeface="Cambria Math" panose="02040503050406030204" pitchFamily="18" charset="0"/>
                                </a:rPr>
                                <m:t>h</m:t>
                              </m:r>
                            </m:sup>
                          </m:sSubSup>
                          <m:sSup>
                            <m:sSupPr>
                              <m:ctrlPr>
                                <a:rPr lang="zh-CN" altLang="en-US" i="1">
                                  <a:solidFill>
                                    <a:schemeClr val="tx1"/>
                                  </a:solidFill>
                                  <a:latin typeface="Cambria Math" panose="02040503050406030204" pitchFamily="18" charset="0"/>
                                </a:rPr>
                              </m:ctrlPr>
                            </m:sSupPr>
                            <m:e>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𝑓</m:t>
                                      </m:r>
                                    </m:e>
                                    <m:sub>
                                      <m:r>
                                        <a:rPr lang="zh-CN" altLang="en-US" i="1">
                                          <a:solidFill>
                                            <a:schemeClr val="tx1"/>
                                          </a:solidFill>
                                          <a:latin typeface="Cambria Math" panose="02040503050406030204" pitchFamily="18" charset="0"/>
                                        </a:rPr>
                                        <m:t>𝑛</m:t>
                                      </m:r>
                                    </m:sub>
                                    <m:sup>
                                      <m:r>
                                        <a:rPr lang="zh-CN" altLang="en-US" i="1">
                                          <a:solidFill>
                                            <a:schemeClr val="tx1"/>
                                          </a:solidFill>
                                          <a:latin typeface="Cambria Math" panose="02040503050406030204" pitchFamily="18" charset="0"/>
                                        </a:rPr>
                                        <m:t>𝑞</m:t>
                                      </m:r>
                                    </m:sup>
                                  </m:sSubSup>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𝑊</m:t>
                                      </m:r>
                                    </m:e>
                                    <m:sub>
                                      <m:r>
                                        <a:rPr lang="zh-CN" altLang="en-US" i="1">
                                          <a:solidFill>
                                            <a:schemeClr val="tx1"/>
                                          </a:solidFill>
                                          <a:latin typeface="Cambria Math" panose="02040503050406030204" pitchFamily="18" charset="0"/>
                                        </a:rPr>
                                        <m:t>𝑠𝑘</m:t>
                                      </m:r>
                                    </m:sub>
                                    <m:sup>
                                      <m:r>
                                        <a:rPr lang="zh-CN" altLang="en-US" i="1">
                                          <a:solidFill>
                                            <a:schemeClr val="tx1"/>
                                          </a:solidFill>
                                          <a:latin typeface="Cambria Math" panose="02040503050406030204" pitchFamily="18" charset="0"/>
                                        </a:rPr>
                                        <m:t>h</m:t>
                                      </m:r>
                                    </m:sup>
                                  </m:sSubSup>
                                </m:e>
                              </m:d>
                            </m:e>
                            <m:sup>
                              <m:r>
                                <a:rPr lang="zh-CN" altLang="en-US" i="1">
                                  <a:solidFill>
                                    <a:schemeClr val="tx1"/>
                                  </a:solidFill>
                                  <a:latin typeface="Cambria Math" panose="02040503050406030204" pitchFamily="18" charset="0"/>
                                </a:rPr>
                                <m:t>𝑇</m:t>
                              </m:r>
                            </m:sup>
                          </m:sSup>
                        </m:num>
                        <m:den>
                          <m:rad>
                            <m:radPr>
                              <m:degHide m:val="on"/>
                              <m:ctrlPr>
                                <a:rPr lang="zh-CN" altLang="en-US" i="1">
                                  <a:solidFill>
                                    <a:schemeClr val="tx1"/>
                                  </a:solidFill>
                                  <a:latin typeface="Cambria Math" panose="02040503050406030204" pitchFamily="18" charset="0"/>
                                </a:rPr>
                              </m:ctrlPr>
                            </m:radPr>
                            <m:deg/>
                            <m:e>
                              <m:f>
                                <m:fPr>
                                  <m:type m:val="lin"/>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𝑑</m:t>
                                      </m:r>
                                    </m:e>
                                    <m:sub>
                                      <m:r>
                                        <a:rPr lang="zh-CN" altLang="en-US" i="1">
                                          <a:solidFill>
                                            <a:schemeClr val="tx1"/>
                                          </a:solidFill>
                                          <a:latin typeface="Cambria Math" panose="02040503050406030204" pitchFamily="18" charset="0"/>
                                        </a:rPr>
                                        <m:t>𝑧</m:t>
                                      </m:r>
                                    </m:sub>
                                  </m:sSub>
                                </m:num>
                                <m:den>
                                  <m:r>
                                    <a:rPr lang="zh-CN" altLang="en-US" i="1">
                                      <a:solidFill>
                                        <a:schemeClr val="tx1"/>
                                      </a:solidFill>
                                      <a:latin typeface="Cambria Math" panose="02040503050406030204" pitchFamily="18" charset="0"/>
                                    </a:rPr>
                                    <m:t>𝐻</m:t>
                                  </m:r>
                                </m:den>
                              </m:f>
                            </m:e>
                          </m:rad>
                        </m:den>
                      </m:f>
                    </m:oMath>
                  </m:oMathPara>
                </a14:m>
                <a:endParaRPr lang="zh-CN" altLang="en-US">
                  <a:solidFill>
                    <a:schemeClr val="tx1"/>
                  </a:solidFill>
                </a:endParaRPr>
              </a:p>
            </p:txBody>
          </p:sp>
        </mc:Choice>
        <mc:Fallback xmlns="">
          <p:sp>
            <p:nvSpPr>
              <p:cNvPr id="15" name="文本框 14">
                <a:extLst>
                  <a:ext uri="{FF2B5EF4-FFF2-40B4-BE49-F238E27FC236}">
                    <a16:creationId xmlns:a16="http://schemas.microsoft.com/office/drawing/2014/main" id="{FD8EF3F6-8214-5774-735B-C4A6EEC36663}"/>
                  </a:ext>
                </a:extLst>
              </p:cNvPr>
              <p:cNvSpPr txBox="1">
                <a:spLocks noRot="1" noChangeAspect="1" noMove="1" noResize="1" noEditPoints="1" noAdjustHandles="1" noChangeArrowheads="1" noChangeShapeType="1" noTextEdit="1"/>
              </p:cNvSpPr>
              <p:nvPr/>
            </p:nvSpPr>
            <p:spPr>
              <a:xfrm>
                <a:off x="2832100" y="1339850"/>
                <a:ext cx="4572000" cy="84055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5EC047FA-884A-8F13-963C-44B215840088}"/>
                  </a:ext>
                </a:extLst>
              </p:cNvPr>
              <p:cNvSpPr txBox="1"/>
              <p:nvPr/>
            </p:nvSpPr>
            <p:spPr>
              <a:xfrm>
                <a:off x="2832100" y="2180401"/>
                <a:ext cx="4572000" cy="4064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𝛼</m:t>
                          </m:r>
                        </m:e>
                        <m:sub>
                          <m:r>
                            <a:rPr lang="zh-CN" altLang="en-US" i="1">
                              <a:solidFill>
                                <a:schemeClr val="tx1"/>
                              </a:solidFill>
                              <a:latin typeface="Cambria Math" panose="02040503050406030204" pitchFamily="18" charset="0"/>
                            </a:rPr>
                            <m:t>𝑖𝑛</m:t>
                          </m:r>
                        </m:sub>
                        <m:sup>
                          <m:r>
                            <a:rPr lang="zh-CN" altLang="en-US" i="1">
                              <a:solidFill>
                                <a:schemeClr val="tx1"/>
                              </a:solidFill>
                              <a:latin typeface="Cambria Math" panose="02040503050406030204" pitchFamily="18" charset="0"/>
                            </a:rPr>
                            <m:t>h</m:t>
                          </m:r>
                        </m:sup>
                      </m:sSubSup>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𝑠𝑜𝑓𝑡𝑚𝑎𝑥</m:t>
                      </m:r>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𝑒</m:t>
                              </m:r>
                            </m:e>
                            <m:sub>
                              <m:r>
                                <a:rPr lang="zh-CN" altLang="en-US" i="1">
                                  <a:solidFill>
                                    <a:schemeClr val="tx1"/>
                                  </a:solidFill>
                                  <a:latin typeface="Cambria Math" panose="02040503050406030204" pitchFamily="18" charset="0"/>
                                </a:rPr>
                                <m:t>𝑖𝑛</m:t>
                              </m:r>
                            </m:sub>
                            <m:sup>
                              <m:r>
                                <a:rPr lang="zh-CN" altLang="en-US" i="1">
                                  <a:solidFill>
                                    <a:schemeClr val="tx1"/>
                                  </a:solidFill>
                                  <a:latin typeface="Cambria Math" panose="02040503050406030204" pitchFamily="18" charset="0"/>
                                </a:rPr>
                                <m:t>h</m:t>
                              </m:r>
                            </m:sup>
                          </m:sSubSup>
                        </m:e>
                      </m:d>
                    </m:oMath>
                  </m:oMathPara>
                </a14:m>
                <a:endParaRPr lang="zh-CN" altLang="en-US">
                  <a:solidFill>
                    <a:schemeClr val="tx1"/>
                  </a:solidFill>
                </a:endParaRPr>
              </a:p>
            </p:txBody>
          </p:sp>
        </mc:Choice>
        <mc:Fallback xmlns="">
          <p:sp>
            <p:nvSpPr>
              <p:cNvPr id="18" name="文本框 17">
                <a:extLst>
                  <a:ext uri="{FF2B5EF4-FFF2-40B4-BE49-F238E27FC236}">
                    <a16:creationId xmlns:a16="http://schemas.microsoft.com/office/drawing/2014/main" id="{5EC047FA-884A-8F13-963C-44B215840088}"/>
                  </a:ext>
                </a:extLst>
              </p:cNvPr>
              <p:cNvSpPr txBox="1">
                <a:spLocks noRot="1" noChangeAspect="1" noMove="1" noResize="1" noEditPoints="1" noAdjustHandles="1" noChangeArrowheads="1" noChangeShapeType="1" noTextEdit="1"/>
              </p:cNvSpPr>
              <p:nvPr/>
            </p:nvSpPr>
            <p:spPr>
              <a:xfrm>
                <a:off x="2832100" y="2180401"/>
                <a:ext cx="4572000" cy="406458"/>
              </a:xfrm>
              <a:prstGeom prst="rect">
                <a:avLst/>
              </a:prstGeom>
              <a:blipFill>
                <a:blip r:embed="rId5"/>
                <a:stretch>
                  <a:fillRect b="-9091"/>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67E38740-86C6-926D-DB9E-BA2D5FCEDB87}"/>
              </a:ext>
            </a:extLst>
          </p:cNvPr>
          <p:cNvPicPr>
            <a:picLocks noChangeAspect="1"/>
          </p:cNvPicPr>
          <p:nvPr/>
        </p:nvPicPr>
        <p:blipFill>
          <a:blip r:embed="rId6"/>
          <a:stretch>
            <a:fillRect/>
          </a:stretch>
        </p:blipFill>
        <p:spPr>
          <a:xfrm>
            <a:off x="3167062" y="2571750"/>
            <a:ext cx="3902075" cy="962739"/>
          </a:xfrm>
          <a:prstGeom prst="rect">
            <a:avLst/>
          </a:prstGeom>
        </p:spPr>
      </p:pic>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2734645C-E963-691E-5489-92F7ECB6BAA9}"/>
                  </a:ext>
                </a:extLst>
              </p:cNvPr>
              <p:cNvSpPr txBox="1"/>
              <p:nvPr/>
            </p:nvSpPr>
            <p:spPr>
              <a:xfrm>
                <a:off x="2927349" y="3478719"/>
                <a:ext cx="4572000" cy="4355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𝑝</m:t>
                          </m:r>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𝑡</m:t>
                              </m:r>
                            </m:e>
                            <m:sub>
                              <m:r>
                                <a:rPr lang="zh-CN" altLang="en-US" i="1">
                                  <a:solidFill>
                                    <a:schemeClr val="tx1"/>
                                  </a:solidFill>
                                  <a:latin typeface="Cambria Math" panose="02040503050406030204" pitchFamily="18" charset="0"/>
                                </a:rPr>
                                <m:t>𝑖</m:t>
                              </m:r>
                            </m:sub>
                          </m:sSub>
                        </m:sub>
                        <m:sup>
                          <m:r>
                            <a:rPr lang="zh-CN" altLang="en-US" i="1">
                              <a:solidFill>
                                <a:schemeClr val="tx1"/>
                              </a:solidFill>
                              <a:latin typeface="Cambria Math" panose="02040503050406030204" pitchFamily="18" charset="0"/>
                            </a:rPr>
                            <m:t>𝑔</m:t>
                          </m:r>
                        </m:sup>
                      </m:sSubSup>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𝜎</m:t>
                      </m:r>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𝑓</m:t>
                              </m:r>
                            </m:e>
                            <m:sub>
                              <m:r>
                                <a:rPr lang="zh-CN" altLang="en-US" i="1">
                                  <a:solidFill>
                                    <a:schemeClr val="tx1"/>
                                  </a:solidFill>
                                  <a:latin typeface="Cambria Math" panose="02040503050406030204" pitchFamily="18" charset="0"/>
                                </a:rPr>
                                <m:t>𝑖</m:t>
                              </m:r>
                            </m:sub>
                            <m:sup>
                              <m:r>
                                <a:rPr lang="zh-CN" altLang="en-US" i="1">
                                  <a:solidFill>
                                    <a:schemeClr val="tx1"/>
                                  </a:solidFill>
                                  <a:latin typeface="Cambria Math" panose="02040503050406030204" pitchFamily="18" charset="0"/>
                                </a:rPr>
                                <m:t>𝑡</m:t>
                              </m:r>
                            </m:sup>
                          </m:sSub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𝑊</m:t>
                              </m:r>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𝑠</m:t>
                                  </m:r>
                                </m:e>
                                <m:sub>
                                  <m:r>
                                    <a:rPr lang="zh-CN" altLang="en-US" i="0">
                                      <a:solidFill>
                                        <a:schemeClr val="tx1"/>
                                      </a:solidFill>
                                      <a:latin typeface="Cambria Math" panose="02040503050406030204" pitchFamily="18" charset="0"/>
                                    </a:rPr>
                                    <m:t>1</m:t>
                                  </m:r>
                                </m:sub>
                              </m:sSub>
                            </m:sub>
                          </m:sSub>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𝑐</m:t>
                              </m:r>
                            </m:e>
                            <m:sup>
                              <m:r>
                                <a:rPr lang="zh-CN" altLang="en-US" i="1">
                                  <a:solidFill>
                                    <a:schemeClr val="tx1"/>
                                  </a:solidFill>
                                  <a:latin typeface="Cambria Math" panose="02040503050406030204" pitchFamily="18" charset="0"/>
                                </a:rPr>
                                <m:t>𝑇</m:t>
                              </m:r>
                            </m:sup>
                          </m:sSup>
                          <m:r>
                            <a:rPr lang="zh-CN" altLang="en-US" i="0">
                              <a:solidFill>
                                <a:schemeClr val="tx1"/>
                              </a:solidFill>
                              <a:latin typeface="Cambria Math" panose="02040503050406030204" pitchFamily="18" charset="0"/>
                            </a:rPr>
                            <m:t>+</m:t>
                          </m:r>
                          <m:d>
                            <m:dPr>
                              <m:begChr m:val="["/>
                              <m:endChr m:val="]"/>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𝑓</m:t>
                                  </m:r>
                                </m:e>
                                <m:sub>
                                  <m:r>
                                    <a:rPr lang="zh-CN" altLang="en-US" i="1">
                                      <a:solidFill>
                                        <a:schemeClr val="tx1"/>
                                      </a:solidFill>
                                      <a:latin typeface="Cambria Math" panose="02040503050406030204" pitchFamily="18" charset="0"/>
                                    </a:rPr>
                                    <m:t>𝑖</m:t>
                                  </m:r>
                                </m:sub>
                                <m:sup>
                                  <m:r>
                                    <a:rPr lang="zh-CN" altLang="en-US" i="1">
                                      <a:solidFill>
                                        <a:schemeClr val="tx1"/>
                                      </a:solidFill>
                                      <a:latin typeface="Cambria Math" panose="02040503050406030204" pitchFamily="18" charset="0"/>
                                    </a:rPr>
                                    <m:t>𝑡</m:t>
                                  </m:r>
                                </m:sup>
                              </m:sSubSup>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𝑐</m:t>
                              </m:r>
                            </m:e>
                          </m:d>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𝑊</m:t>
                              </m:r>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𝑠</m:t>
                                  </m:r>
                                </m:e>
                                <m:sub>
                                  <m:r>
                                    <a:rPr lang="zh-CN" altLang="en-US" i="0">
                                      <a:solidFill>
                                        <a:schemeClr val="tx1"/>
                                      </a:solidFill>
                                      <a:latin typeface="Cambria Math" panose="02040503050406030204" pitchFamily="18" charset="0"/>
                                    </a:rPr>
                                    <m:t>2</m:t>
                                  </m:r>
                                </m:sub>
                              </m:sSub>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𝑏</m:t>
                              </m:r>
                            </m:e>
                            <m:sub>
                              <m:r>
                                <a:rPr lang="zh-CN" altLang="en-US" i="1">
                                  <a:solidFill>
                                    <a:schemeClr val="tx1"/>
                                  </a:solidFill>
                                  <a:latin typeface="Cambria Math" panose="02040503050406030204" pitchFamily="18" charset="0"/>
                                </a:rPr>
                                <m:t>𝑠</m:t>
                              </m:r>
                            </m:sub>
                          </m:sSub>
                        </m:e>
                      </m:d>
                    </m:oMath>
                  </m:oMathPara>
                </a14:m>
                <a:endParaRPr lang="zh-CN" altLang="en-US">
                  <a:solidFill>
                    <a:schemeClr val="tx1"/>
                  </a:solidFill>
                </a:endParaRPr>
              </a:p>
            </p:txBody>
          </p:sp>
        </mc:Choice>
        <mc:Fallback xmlns="">
          <p:sp>
            <p:nvSpPr>
              <p:cNvPr id="28" name="文本框 27">
                <a:extLst>
                  <a:ext uri="{FF2B5EF4-FFF2-40B4-BE49-F238E27FC236}">
                    <a16:creationId xmlns:a16="http://schemas.microsoft.com/office/drawing/2014/main" id="{2734645C-E963-691E-5489-92F7ECB6BAA9}"/>
                  </a:ext>
                </a:extLst>
              </p:cNvPr>
              <p:cNvSpPr txBox="1">
                <a:spLocks noRot="1" noChangeAspect="1" noMove="1" noResize="1" noEditPoints="1" noAdjustHandles="1" noChangeArrowheads="1" noChangeShapeType="1" noTextEdit="1"/>
              </p:cNvSpPr>
              <p:nvPr/>
            </p:nvSpPr>
            <p:spPr>
              <a:xfrm>
                <a:off x="2927349" y="3478719"/>
                <a:ext cx="4572000" cy="435504"/>
              </a:xfrm>
              <a:prstGeom prst="rect">
                <a:avLst/>
              </a:prstGeom>
              <a:blipFill>
                <a:blip r:embed="rId7"/>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1E219E28-139E-9FC2-1CA6-3A37A3CA5547}"/>
                  </a:ext>
                </a:extLst>
              </p:cNvPr>
              <p:cNvSpPr txBox="1"/>
              <p:nvPr/>
            </p:nvSpPr>
            <p:spPr>
              <a:xfrm>
                <a:off x="2178050" y="3874687"/>
                <a:ext cx="5969000" cy="6406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zh-CN" sz="1800" i="1" kern="10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𝑙𝑜𝑠𝑠</m:t>
                      </m:r>
                      <m:r>
                        <a:rPr lang="en-US" altLang="zh-CN" sz="18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subSup"/>
                          <m:supHide m:val="on"/>
                          <m:ctrlPr>
                            <a:rPr lang="zh-CN" altLang="zh-CN" sz="1800" i="1">
                              <a:solidFill>
                                <a:schemeClr val="tx1"/>
                              </a:solidFill>
                              <a:effectLst/>
                              <a:latin typeface="Cambria Math" panose="02040503050406030204" pitchFamily="18" charset="0"/>
                              <a:ea typeface="Cambria Math" panose="02040503050406030204" pitchFamily="18" charset="0"/>
                            </a:rPr>
                          </m:ctrlPr>
                        </m:naryPr>
                        <m:sub>
                          <m:sSub>
                            <m:sSubPr>
                              <m:ctrlPr>
                                <a:rPr lang="zh-CN" altLang="zh-CN" sz="1800" i="1">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𝑖</m:t>
                              </m:r>
                            </m:sub>
                          </m:sSub>
                        </m:sub>
                        <m:sup/>
                        <m:e>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e>
                      </m:nary>
                      <m:sSub>
                        <m:sSubPr>
                          <m:ctrlPr>
                            <a:rPr lang="zh-CN" altLang="zh-CN" sz="1800" i="1">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𝑦</m:t>
                          </m:r>
                        </m:e>
                        <m:sub>
                          <m:sSub>
                            <m:sSubPr>
                              <m:ctrlPr>
                                <a:rPr lang="zh-CN" altLang="zh-CN" sz="1800" i="1">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𝑖</m:t>
                              </m:r>
                            </m:sub>
                          </m:sSub>
                        </m:sub>
                      </m:sSub>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𝑙𝑜𝑔</m:t>
                      </m:r>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a:solidFill>
                                <a:schemeClr val="tx1"/>
                              </a:solidFill>
                              <a:effectLst/>
                              <a:latin typeface="Cambria Math" panose="02040503050406030204" pitchFamily="18" charset="0"/>
                              <a:ea typeface="Cambria Math" panose="02040503050406030204" pitchFamily="18" charset="0"/>
                            </a:rPr>
                          </m:ctrlPr>
                        </m:sSubSupPr>
                        <m:e>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𝑝</m:t>
                          </m:r>
                        </m:e>
                        <m:sub>
                          <m:sSub>
                            <m:sSubPr>
                              <m:ctrlPr>
                                <a:rPr lang="zh-CN" altLang="zh-CN" sz="1800" i="1">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𝑖</m:t>
                              </m:r>
                            </m:sub>
                          </m:sSub>
                        </m:sub>
                        <m:sup>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𝑔</m:t>
                          </m:r>
                        </m:sup>
                      </m:sSubSup>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eqArr>
                        <m:eqArrPr>
                          <m:ctrlPr>
                            <a:rPr lang="zh-CN" altLang="zh-CN" sz="1800" i="1">
                              <a:solidFill>
                                <a:schemeClr val="tx1"/>
                              </a:solidFill>
                              <a:effectLst/>
                              <a:latin typeface="Cambria Math" panose="02040503050406030204" pitchFamily="18" charset="0"/>
                              <a:ea typeface="Cambria Math" panose="02040503050406030204" pitchFamily="18" charset="0"/>
                            </a:rPr>
                          </m:ctrlPr>
                        </m:eqArrPr>
                        <m:e>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1800" i="1">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𝑦</m:t>
                              </m:r>
                            </m:e>
                            <m:sub>
                              <m:sSub>
                                <m:sSubPr>
                                  <m:ctrlPr>
                                    <a:rPr lang="zh-CN" altLang="zh-CN" sz="1800" i="1">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𝑖</m:t>
                                  </m:r>
                                </m:sub>
                              </m:sSub>
                            </m:sub>
                          </m:sSub>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𝑙𝑜𝑔</m:t>
                          </m:r>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SubSup>
                            <m:sSubSupPr>
                              <m:ctrlPr>
                                <a:rPr lang="zh-CN" altLang="zh-CN" sz="1800" i="1">
                                  <a:solidFill>
                                    <a:schemeClr val="tx1"/>
                                  </a:solidFill>
                                  <a:effectLst/>
                                  <a:latin typeface="Cambria Math" panose="02040503050406030204" pitchFamily="18" charset="0"/>
                                  <a:ea typeface="Cambria Math" panose="02040503050406030204" pitchFamily="18" charset="0"/>
                                </a:rPr>
                              </m:ctrlPr>
                            </m:sSubSupPr>
                            <m:e>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𝑝</m:t>
                              </m:r>
                            </m:e>
                            <m:sub>
                              <m:sSub>
                                <m:sSubPr>
                                  <m:ctrlPr>
                                    <a:rPr lang="zh-CN" altLang="zh-CN" sz="1800" i="1">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𝑖</m:t>
                                  </m:r>
                                </m:sub>
                              </m:sSub>
                            </m:sub>
                            <m:sup>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𝑔</m:t>
                              </m:r>
                            </m:sup>
                          </m:sSubSup>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e>
                      </m:eqArr>
                    </m:oMath>
                  </m:oMathPara>
                </a14:m>
                <a:endParaRPr lang="zh-CN" altLang="en-US">
                  <a:solidFill>
                    <a:schemeClr val="tx1"/>
                  </a:solidFill>
                </a:endParaRPr>
              </a:p>
            </p:txBody>
          </p:sp>
        </mc:Choice>
        <mc:Fallback xmlns="">
          <p:sp>
            <p:nvSpPr>
              <p:cNvPr id="30" name="文本框 29">
                <a:extLst>
                  <a:ext uri="{FF2B5EF4-FFF2-40B4-BE49-F238E27FC236}">
                    <a16:creationId xmlns:a16="http://schemas.microsoft.com/office/drawing/2014/main" id="{1E219E28-139E-9FC2-1CA6-3A37A3CA5547}"/>
                  </a:ext>
                </a:extLst>
              </p:cNvPr>
              <p:cNvSpPr txBox="1">
                <a:spLocks noRot="1" noChangeAspect="1" noMove="1" noResize="1" noEditPoints="1" noAdjustHandles="1" noChangeArrowheads="1" noChangeShapeType="1" noTextEdit="1"/>
              </p:cNvSpPr>
              <p:nvPr/>
            </p:nvSpPr>
            <p:spPr>
              <a:xfrm>
                <a:off x="2178050" y="3874687"/>
                <a:ext cx="5969000" cy="640625"/>
              </a:xfrm>
              <a:prstGeom prst="rect">
                <a:avLst/>
              </a:prstGeom>
              <a:blipFill>
                <a:blip r:embed="rId8"/>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B0E3E2D-C235-6629-2E74-181F339D94CF}"/>
              </a:ext>
            </a:extLst>
          </p:cNvPr>
          <p:cNvPicPr>
            <a:picLocks noChangeAspect="1"/>
          </p:cNvPicPr>
          <p:nvPr/>
        </p:nvPicPr>
        <p:blipFill>
          <a:blip r:embed="rId9"/>
          <a:stretch>
            <a:fillRect/>
          </a:stretch>
        </p:blipFill>
        <p:spPr>
          <a:xfrm>
            <a:off x="249237" y="1513150"/>
            <a:ext cx="2981325" cy="2095500"/>
          </a:xfrm>
          <a:prstGeom prst="rect">
            <a:avLst/>
          </a:prstGeom>
        </p:spPr>
      </p:pic>
    </p:spTree>
    <p:extLst>
      <p:ext uri="{BB962C8B-B14F-4D97-AF65-F5344CB8AC3E}">
        <p14:creationId xmlns:p14="http://schemas.microsoft.com/office/powerpoint/2010/main" val="446028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8689" y="157655"/>
            <a:ext cx="8236974" cy="573865"/>
          </a:xfrm>
        </p:spPr>
        <p:txBody>
          <a:bodyPr/>
          <a:lstStyle/>
          <a:p>
            <a:r>
              <a:rPr lang="zh-CN" altLang="en-US">
                <a:latin typeface="+mn-ea"/>
                <a:ea typeface="+mn-ea"/>
              </a:rPr>
              <a:t>第三部分：一种利用词典扩展数据库模式信息的</a:t>
            </a:r>
            <a:r>
              <a:rPr lang="en-US" altLang="zh-CN">
                <a:latin typeface="+mn-ea"/>
                <a:ea typeface="+mn-ea"/>
              </a:rPr>
              <a:t>Text2SQL</a:t>
            </a:r>
            <a:r>
              <a:rPr lang="zh-CN" altLang="en-US">
                <a:latin typeface="+mn-ea"/>
                <a:ea typeface="+mn-ea"/>
              </a:rPr>
              <a:t>方法</a:t>
            </a:r>
            <a:endParaRPr lang="zh-CN" altLang="en-US" dirty="0">
              <a:latin typeface="+mn-ea"/>
              <a:ea typeface="+mn-ea"/>
            </a:endParaRPr>
          </a:p>
        </p:txBody>
      </p:sp>
      <p:sp>
        <p:nvSpPr>
          <p:cNvPr id="5" name="标题 2"/>
          <p:cNvSpPr txBox="1"/>
          <p:nvPr/>
        </p:nvSpPr>
        <p:spPr>
          <a:xfrm>
            <a:off x="258689" y="866173"/>
            <a:ext cx="3492000" cy="432000"/>
          </a:xfrm>
          <a:prstGeom prst="rect">
            <a:avLst/>
          </a:prstGeom>
        </p:spPr>
        <p:txBody>
          <a:bodyPr vert="horz" lIns="91440" tIns="45720" rIns="91440" bIns="45720" rtlCol="0" anchor="ctr">
            <a:noAutofit/>
          </a:bodyPr>
          <a:lstStyle>
            <a:defPPr>
              <a:defRPr lang="en-US"/>
            </a:defPPr>
            <a:lvl1pPr>
              <a:lnSpc>
                <a:spcPct val="150000"/>
              </a:lnSpc>
              <a:spcBef>
                <a:spcPct val="0"/>
              </a:spcBef>
              <a:buNone/>
              <a:defRPr sz="1400" b="1"/>
            </a:lvl1pPr>
          </a:lstStyle>
          <a:p>
            <a:r>
              <a:rPr lang="zh-CN" altLang="en-US" sz="1800" dirty="0"/>
              <a:t>数据集</a:t>
            </a:r>
          </a:p>
        </p:txBody>
      </p:sp>
      <p:sp>
        <p:nvSpPr>
          <p:cNvPr id="9" name="文本框 8">
            <a:extLst>
              <a:ext uri="{FF2B5EF4-FFF2-40B4-BE49-F238E27FC236}">
                <a16:creationId xmlns:a16="http://schemas.microsoft.com/office/drawing/2014/main" id="{AB1890F5-078B-40CA-914A-E8C3D6F94DE5}"/>
              </a:ext>
            </a:extLst>
          </p:cNvPr>
          <p:cNvSpPr txBox="1"/>
          <p:nvPr/>
        </p:nvSpPr>
        <p:spPr>
          <a:xfrm>
            <a:off x="258688" y="1366269"/>
            <a:ext cx="8707287" cy="7042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a:solidFill>
                  <a:schemeClr val="tx1"/>
                </a:solidFill>
              </a:rPr>
              <a:t>spider</a:t>
            </a:r>
            <a:r>
              <a:rPr lang="zh-CN" altLang="en-US" sz="1400"/>
              <a:t>：训练集</a:t>
            </a:r>
            <a:r>
              <a:rPr lang="en-US" altLang="zh-CN" sz="1400"/>
              <a:t>7000</a:t>
            </a:r>
            <a:r>
              <a:rPr lang="zh-CN" altLang="en-US" sz="1400"/>
              <a:t>条数据，涉及</a:t>
            </a:r>
            <a:r>
              <a:rPr lang="en-US" altLang="zh-CN" sz="1400"/>
              <a:t>140</a:t>
            </a:r>
            <a:r>
              <a:rPr lang="zh-CN" altLang="en-US" sz="1400"/>
              <a:t>个数据库；验证集</a:t>
            </a:r>
            <a:r>
              <a:rPr lang="en-US" altLang="zh-CN" sz="1400"/>
              <a:t>1034</a:t>
            </a:r>
            <a:r>
              <a:rPr lang="zh-CN" altLang="en-US" sz="1400"/>
              <a:t>条样例，涉及</a:t>
            </a:r>
            <a:r>
              <a:rPr lang="en-US" altLang="zh-CN" sz="1400"/>
              <a:t>20</a:t>
            </a:r>
            <a:r>
              <a:rPr lang="zh-CN" altLang="en-US" sz="1400"/>
              <a:t>个数据库；测试集不公开</a:t>
            </a:r>
            <a:endParaRPr lang="en-US" altLang="zh-CN" sz="1400"/>
          </a:p>
          <a:p>
            <a:pPr marL="285750" indent="-285750">
              <a:lnSpc>
                <a:spcPct val="150000"/>
              </a:lnSpc>
              <a:buFont typeface="Arial" panose="020B0604020202020204" pitchFamily="34" charset="0"/>
              <a:buChar char="•"/>
            </a:pPr>
            <a:r>
              <a:rPr lang="en-US" altLang="zh-CN" sz="1400"/>
              <a:t>spider-syn(</a:t>
            </a:r>
            <a:r>
              <a:rPr lang="zh-CN" altLang="en-US" sz="1400"/>
              <a:t>人工选择同义词修改自然语言问题，以反映真实世界的用词情况</a:t>
            </a:r>
            <a:r>
              <a:rPr lang="en-US" altLang="zh-CN" sz="1400"/>
              <a:t>)</a:t>
            </a:r>
            <a:r>
              <a:rPr lang="zh-CN" altLang="en-US" sz="1400"/>
              <a:t>：同义词纠偏数据集</a:t>
            </a:r>
            <a:endParaRPr lang="en-US" altLang="zh-CN" sz="1400" dirty="0">
              <a:solidFill>
                <a:srgbClr val="FF0000"/>
              </a:solidFill>
            </a:endParaRPr>
          </a:p>
        </p:txBody>
      </p:sp>
      <p:sp>
        <p:nvSpPr>
          <p:cNvPr id="2" name="灯片编号占位符 1">
            <a:extLst>
              <a:ext uri="{FF2B5EF4-FFF2-40B4-BE49-F238E27FC236}">
                <a16:creationId xmlns:a16="http://schemas.microsoft.com/office/drawing/2014/main" id="{5D989CA6-F73C-1774-F692-468DCB45DC59}"/>
              </a:ext>
            </a:extLst>
          </p:cNvPr>
          <p:cNvSpPr>
            <a:spLocks noGrp="1"/>
          </p:cNvSpPr>
          <p:nvPr>
            <p:ph type="sldNum" sz="quarter" idx="13"/>
          </p:nvPr>
        </p:nvSpPr>
        <p:spPr/>
        <p:txBody>
          <a:bodyPr/>
          <a:lstStyle/>
          <a:p>
            <a:fld id="{EE3F9CDB-1F21-4789-A81E-8FEA25CE194B}" type="slidenum">
              <a:rPr lang="zh-CN" altLang="en-US" smtClean="0"/>
              <a:pPr/>
              <a:t>19</a:t>
            </a:fld>
            <a:endParaRPr lang="zh-CN" altLang="en-US" dirty="0"/>
          </a:p>
        </p:txBody>
      </p:sp>
      <p:graphicFrame>
        <p:nvGraphicFramePr>
          <p:cNvPr id="6" name="表格 5">
            <a:extLst>
              <a:ext uri="{FF2B5EF4-FFF2-40B4-BE49-F238E27FC236}">
                <a16:creationId xmlns:a16="http://schemas.microsoft.com/office/drawing/2014/main" id="{4B9EA201-3A50-D445-18E3-D07A1655E5A9}"/>
              </a:ext>
            </a:extLst>
          </p:cNvPr>
          <p:cNvGraphicFramePr>
            <a:graphicFrameLocks noGrp="1"/>
          </p:cNvGraphicFramePr>
          <p:nvPr/>
        </p:nvGraphicFramePr>
        <p:xfrm>
          <a:off x="258688" y="2592810"/>
          <a:ext cx="8577375" cy="1034589"/>
        </p:xfrm>
        <a:graphic>
          <a:graphicData uri="http://schemas.openxmlformats.org/drawingml/2006/table">
            <a:tbl>
              <a:tblPr firstRow="1" firstCol="1" bandRow="1"/>
              <a:tblGrid>
                <a:gridCol w="1238082">
                  <a:extLst>
                    <a:ext uri="{9D8B030D-6E8A-4147-A177-3AD203B41FA5}">
                      <a16:colId xmlns:a16="http://schemas.microsoft.com/office/drawing/2014/main" val="1183285215"/>
                    </a:ext>
                  </a:extLst>
                </a:gridCol>
                <a:gridCol w="954860">
                  <a:extLst>
                    <a:ext uri="{9D8B030D-6E8A-4147-A177-3AD203B41FA5}">
                      <a16:colId xmlns:a16="http://schemas.microsoft.com/office/drawing/2014/main" val="2760253312"/>
                    </a:ext>
                  </a:extLst>
                </a:gridCol>
                <a:gridCol w="1290503">
                  <a:extLst>
                    <a:ext uri="{9D8B030D-6E8A-4147-A177-3AD203B41FA5}">
                      <a16:colId xmlns:a16="http://schemas.microsoft.com/office/drawing/2014/main" val="1621789477"/>
                    </a:ext>
                  </a:extLst>
                </a:gridCol>
                <a:gridCol w="1299744">
                  <a:extLst>
                    <a:ext uri="{9D8B030D-6E8A-4147-A177-3AD203B41FA5}">
                      <a16:colId xmlns:a16="http://schemas.microsoft.com/office/drawing/2014/main" val="3671870134"/>
                    </a:ext>
                  </a:extLst>
                </a:gridCol>
                <a:gridCol w="1299744">
                  <a:extLst>
                    <a:ext uri="{9D8B030D-6E8A-4147-A177-3AD203B41FA5}">
                      <a16:colId xmlns:a16="http://schemas.microsoft.com/office/drawing/2014/main" val="2925930310"/>
                    </a:ext>
                  </a:extLst>
                </a:gridCol>
                <a:gridCol w="1247221">
                  <a:extLst>
                    <a:ext uri="{9D8B030D-6E8A-4147-A177-3AD203B41FA5}">
                      <a16:colId xmlns:a16="http://schemas.microsoft.com/office/drawing/2014/main" val="2955857367"/>
                    </a:ext>
                  </a:extLst>
                </a:gridCol>
                <a:gridCol w="1247221">
                  <a:extLst>
                    <a:ext uri="{9D8B030D-6E8A-4147-A177-3AD203B41FA5}">
                      <a16:colId xmlns:a16="http://schemas.microsoft.com/office/drawing/2014/main" val="2914016827"/>
                    </a:ext>
                  </a:extLst>
                </a:gridCol>
              </a:tblGrid>
              <a:tr h="389935">
                <a:tc rowSpan="2">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数据集</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训练集</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验证集</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测试集</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003441310"/>
                  </a:ext>
                </a:extLst>
              </a:tr>
              <a:tr h="364142">
                <a:tc vMerge="1">
                  <a:txBody>
                    <a:bodyPr/>
                    <a:lstStyle/>
                    <a:p>
                      <a:endParaRPr lang="zh-CN" altLang="en-US"/>
                    </a:p>
                  </a:txBody>
                  <a:tcPr/>
                </a:tc>
                <a:tc>
                  <a:txBody>
                    <a:bodyPr/>
                    <a:lstStyle/>
                    <a:p>
                      <a:pPr indent="0" algn="l" hangingPunct="0">
                        <a:lnSpc>
                          <a:spcPts val="2000"/>
                        </a:lnSpc>
                      </a:pPr>
                      <a:r>
                        <a:rPr lang="zh-CN" sz="1600" kern="100">
                          <a:effectLst/>
                          <a:latin typeface="Times New Roman" panose="02020603050405020304" pitchFamily="18" charset="0"/>
                          <a:ea typeface="宋体" panose="02010600030101010101" pitchFamily="2" charset="-122"/>
                        </a:rPr>
                        <a:t>数据量</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数据库数量</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数据量</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数据库数量</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数据量</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数据库数量</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65338678"/>
                  </a:ext>
                </a:extLst>
              </a:tr>
              <a:tr h="280512">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Spider</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6274</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123</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726</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17</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1034</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20</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3997037"/>
                  </a:ext>
                </a:extLst>
              </a:tr>
            </a:tbl>
          </a:graphicData>
        </a:graphic>
      </p:graphicFrame>
      <p:sp>
        <p:nvSpPr>
          <p:cNvPr id="10" name="文本框 9">
            <a:extLst>
              <a:ext uri="{FF2B5EF4-FFF2-40B4-BE49-F238E27FC236}">
                <a16:creationId xmlns:a16="http://schemas.microsoft.com/office/drawing/2014/main" id="{C146349B-D067-DA35-A592-ACD7366CFE14}"/>
              </a:ext>
            </a:extLst>
          </p:cNvPr>
          <p:cNvSpPr txBox="1"/>
          <p:nvPr/>
        </p:nvSpPr>
        <p:spPr>
          <a:xfrm>
            <a:off x="309264" y="2070501"/>
            <a:ext cx="8656711" cy="382092"/>
          </a:xfrm>
          <a:prstGeom prst="rect">
            <a:avLst/>
          </a:prstGeom>
          <a:noFill/>
        </p:spPr>
        <p:txBody>
          <a:bodyPr wrap="square">
            <a:spAutoFit/>
          </a:bodyPr>
          <a:lstStyle/>
          <a:p>
            <a:pPr>
              <a:lnSpc>
                <a:spcPct val="150000"/>
              </a:lnSpc>
            </a:pPr>
            <a:r>
              <a:rPr lang="zh-CN" altLang="en-US" sz="1400">
                <a:solidFill>
                  <a:schemeClr val="tx1"/>
                </a:solidFill>
              </a:rPr>
              <a:t>重新划分数据集</a:t>
            </a:r>
            <a:endParaRPr lang="en-US" altLang="zh-CN" sz="1400" dirty="0">
              <a:solidFill>
                <a:srgbClr val="FF0000"/>
              </a:solidFill>
            </a:endParaRPr>
          </a:p>
        </p:txBody>
      </p:sp>
      <p:sp>
        <p:nvSpPr>
          <p:cNvPr id="11" name="文本框 10">
            <a:extLst>
              <a:ext uri="{FF2B5EF4-FFF2-40B4-BE49-F238E27FC236}">
                <a16:creationId xmlns:a16="http://schemas.microsoft.com/office/drawing/2014/main" id="{063293B9-CF3D-6557-8522-BA5B1C2A6EB1}"/>
              </a:ext>
            </a:extLst>
          </p:cNvPr>
          <p:cNvSpPr txBox="1"/>
          <p:nvPr/>
        </p:nvSpPr>
        <p:spPr>
          <a:xfrm>
            <a:off x="258688" y="3767616"/>
            <a:ext cx="8656711" cy="1027397"/>
          </a:xfrm>
          <a:prstGeom prst="rect">
            <a:avLst/>
          </a:prstGeom>
          <a:noFill/>
        </p:spPr>
        <p:txBody>
          <a:bodyPr wrap="square">
            <a:spAutoFit/>
          </a:bodyPr>
          <a:lstStyle/>
          <a:p>
            <a:pPr>
              <a:lnSpc>
                <a:spcPct val="150000"/>
              </a:lnSpc>
            </a:pPr>
            <a:r>
              <a:rPr lang="zh-CN" altLang="en-US" sz="1400">
                <a:solidFill>
                  <a:schemeClr val="tx1"/>
                </a:solidFill>
              </a:rPr>
              <a:t>评价方法</a:t>
            </a:r>
            <a:endParaRPr lang="en-US" altLang="zh-CN" sz="1400">
              <a:solidFill>
                <a:schemeClr val="tx1"/>
              </a:solidFill>
            </a:endParaRPr>
          </a:p>
          <a:p>
            <a:pPr marL="285750" indent="-285750">
              <a:lnSpc>
                <a:spcPct val="150000"/>
              </a:lnSpc>
              <a:buFont typeface="Arial" panose="020B0604020202020204" pitchFamily="34" charset="0"/>
              <a:buChar char="•"/>
            </a:pPr>
            <a:r>
              <a:rPr lang="zh-CN" altLang="en-US" sz="1400">
                <a:solidFill>
                  <a:schemeClr val="tx1"/>
                </a:solidFill>
              </a:rPr>
              <a:t>精确匹配准确率</a:t>
            </a:r>
            <a:r>
              <a:rPr lang="en-US" altLang="zh-CN" sz="1400">
                <a:solidFill>
                  <a:schemeClr val="tx1"/>
                </a:solidFill>
              </a:rPr>
              <a:t>(Exact Match</a:t>
            </a:r>
            <a:r>
              <a:rPr lang="zh-CN" altLang="en-US" sz="1400">
                <a:solidFill>
                  <a:schemeClr val="tx1"/>
                </a:solidFill>
              </a:rPr>
              <a:t>，</a:t>
            </a:r>
            <a:r>
              <a:rPr lang="en-US" altLang="zh-CN" sz="1400">
                <a:solidFill>
                  <a:schemeClr val="tx1"/>
                </a:solidFill>
              </a:rPr>
              <a:t>EM)</a:t>
            </a:r>
            <a:r>
              <a:rPr lang="zh-CN" altLang="en-US" sz="1400"/>
              <a:t>：将</a:t>
            </a:r>
            <a:r>
              <a:rPr lang="en-US" altLang="zh-CN" sz="1400"/>
              <a:t>SQL</a:t>
            </a:r>
            <a:r>
              <a:rPr lang="zh-CN" altLang="en-US" sz="1400"/>
              <a:t>语句转化为特殊的数据结构进行比较</a:t>
            </a:r>
            <a:endParaRPr lang="en-US" altLang="zh-CN" sz="1400"/>
          </a:p>
          <a:p>
            <a:pPr marL="285750" indent="-285750">
              <a:lnSpc>
                <a:spcPct val="150000"/>
              </a:lnSpc>
              <a:buFont typeface="Arial" panose="020B0604020202020204" pitchFamily="34" charset="0"/>
              <a:buChar char="•"/>
            </a:pPr>
            <a:r>
              <a:rPr lang="zh-CN" altLang="en-US" sz="1400"/>
              <a:t>执行准确率</a:t>
            </a:r>
            <a:r>
              <a:rPr lang="en-US" altLang="zh-CN" sz="1400"/>
              <a:t>(Execution Accuracy</a:t>
            </a:r>
            <a:r>
              <a:rPr lang="zh-CN" altLang="en-US" sz="1400"/>
              <a:t>，</a:t>
            </a:r>
            <a:r>
              <a:rPr lang="en-US" altLang="zh-CN" sz="1400"/>
              <a:t>EA)</a:t>
            </a:r>
            <a:r>
              <a:rPr lang="zh-CN" altLang="en-US" sz="1400"/>
              <a:t>：比较</a:t>
            </a:r>
            <a:r>
              <a:rPr lang="en-US" altLang="zh-CN" sz="1400"/>
              <a:t>SQL</a:t>
            </a:r>
            <a:r>
              <a:rPr lang="zh-CN" altLang="en-US" sz="1400"/>
              <a:t>语句的执行结果集</a:t>
            </a:r>
            <a:endParaRPr lang="en-US" altLang="zh-CN" sz="1400" dirty="0">
              <a:solidFill>
                <a:srgbClr val="FF0000"/>
              </a:solidFill>
            </a:endParaRPr>
          </a:p>
        </p:txBody>
      </p:sp>
    </p:spTree>
    <p:extLst>
      <p:ext uri="{BB962C8B-B14F-4D97-AF65-F5344CB8AC3E}">
        <p14:creationId xmlns:p14="http://schemas.microsoft.com/office/powerpoint/2010/main" val="138304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135477"/>
            <a:ext cx="9143999" cy="774649"/>
            <a:chOff x="-23948" y="632427"/>
            <a:chExt cx="6881949" cy="748061"/>
          </a:xfrm>
        </p:grpSpPr>
        <p:sp>
          <p:nvSpPr>
            <p:cNvPr id="17" name="矩形 16"/>
            <p:cNvSpPr/>
            <p:nvPr/>
          </p:nvSpPr>
          <p:spPr>
            <a:xfrm>
              <a:off x="-23948" y="632427"/>
              <a:ext cx="6881949" cy="748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8" name="矩形 27"/>
            <p:cNvSpPr/>
            <p:nvPr/>
          </p:nvSpPr>
          <p:spPr bwMode="auto">
            <a:xfrm>
              <a:off x="920388" y="829994"/>
              <a:ext cx="1169906" cy="356656"/>
            </a:xfrm>
            <a:prstGeom prst="rect">
              <a:avLst/>
            </a:prstGeom>
          </p:spPr>
          <p:txBody>
            <a:bodyPr wrap="none">
              <a:spAutoFit/>
            </a:bodyPr>
            <a:lstStyle/>
            <a:p>
              <a:pPr>
                <a:defRPr/>
              </a:pPr>
              <a:r>
                <a:rPr lang="en-US" altLang="zh-CN" kern="100" dirty="0">
                  <a:solidFill>
                    <a:schemeClr val="bg1"/>
                  </a:solidFill>
                  <a:latin typeface="+mj-lt"/>
                  <a:ea typeface="微软雅黑" panose="020B0503020204020204" pitchFamily="34" charset="-122"/>
                  <a:cs typeface="Times New Roman" panose="02020603050405020304" pitchFamily="18" charset="0"/>
                </a:rPr>
                <a:t>CONTENTS</a:t>
              </a:r>
              <a:endParaRPr lang="zh-CN" altLang="en-US" kern="100">
                <a:solidFill>
                  <a:schemeClr val="bg1"/>
                </a:solidFill>
                <a:latin typeface="+mj-lt"/>
                <a:ea typeface="微软雅黑" panose="020B0503020204020204" pitchFamily="34" charset="-122"/>
                <a:cs typeface="Times New Roman" panose="02020603050405020304" pitchFamily="18" charset="0"/>
              </a:endParaRPr>
            </a:p>
          </p:txBody>
        </p:sp>
        <p:sp>
          <p:nvSpPr>
            <p:cNvPr id="44" name="矩形 43"/>
            <p:cNvSpPr/>
            <p:nvPr/>
          </p:nvSpPr>
          <p:spPr bwMode="auto">
            <a:xfrm>
              <a:off x="-23948" y="760745"/>
              <a:ext cx="933483" cy="490401"/>
            </a:xfrm>
            <a:prstGeom prst="rect">
              <a:avLst/>
            </a:prstGeom>
          </p:spPr>
          <p:txBody>
            <a:bodyPr wrap="none">
              <a:spAutoFit/>
            </a:bodyPr>
            <a:lstStyle/>
            <a:p>
              <a:pPr algn="ctr">
                <a:defRPr/>
              </a:pPr>
              <a:r>
                <a:rPr lang="zh-CN" altLang="en-US" sz="2700" kern="100" dirty="0">
                  <a:solidFill>
                    <a:schemeClr val="bg1"/>
                  </a:solidFill>
                  <a:latin typeface="+mj-lt"/>
                  <a:ea typeface="微软雅黑" panose="020B0503020204020204" pitchFamily="34" charset="-122"/>
                  <a:cs typeface="Times New Roman" panose="02020603050405020304" pitchFamily="18" charset="0"/>
                </a:rPr>
                <a:t>目 录</a:t>
              </a:r>
            </a:p>
          </p:txBody>
        </p:sp>
        <p:cxnSp>
          <p:nvCxnSpPr>
            <p:cNvPr id="4" name="直接连接符 3"/>
            <p:cNvCxnSpPr/>
            <p:nvPr/>
          </p:nvCxnSpPr>
          <p:spPr>
            <a:xfrm>
              <a:off x="906381" y="873369"/>
              <a:ext cx="0" cy="2594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aphicFrame>
        <p:nvGraphicFramePr>
          <p:cNvPr id="6" name="图示 5"/>
          <p:cNvGraphicFramePr/>
          <p:nvPr>
            <p:extLst>
              <p:ext uri="{D42A27DB-BD31-4B8C-83A1-F6EECF244321}">
                <p14:modId xmlns:p14="http://schemas.microsoft.com/office/powerpoint/2010/main" val="3561662796"/>
              </p:ext>
            </p:extLst>
          </p:nvPr>
        </p:nvGraphicFramePr>
        <p:xfrm>
          <a:off x="1874873" y="1124932"/>
          <a:ext cx="5992777" cy="37369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a:extLst>
              <a:ext uri="{FF2B5EF4-FFF2-40B4-BE49-F238E27FC236}">
                <a16:creationId xmlns:a16="http://schemas.microsoft.com/office/drawing/2014/main" id="{D3B8E67B-1BCF-1415-7965-6D8426734EB6}"/>
              </a:ext>
            </a:extLst>
          </p:cNvPr>
          <p:cNvSpPr>
            <a:spLocks noGrp="1"/>
          </p:cNvSpPr>
          <p:nvPr>
            <p:ph type="sldNum" sz="quarter" idx="13"/>
          </p:nvPr>
        </p:nvSpPr>
        <p:spPr/>
        <p:txBody>
          <a:bodyPr/>
          <a:lstStyle/>
          <a:p>
            <a:fld id="{EE3F9CDB-1F21-4789-A81E-8FEA25CE194B}" type="slidenum">
              <a:rPr lang="zh-CN" altLang="en-US" smtClean="0"/>
              <a:pPr/>
              <a:t>2</a:t>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229"/>
    </mc:Choice>
    <mc:Fallback>
      <p:transition advTm="22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8689" y="157655"/>
            <a:ext cx="8236974" cy="573865"/>
          </a:xfrm>
        </p:spPr>
        <p:txBody>
          <a:bodyPr/>
          <a:lstStyle/>
          <a:p>
            <a:r>
              <a:rPr lang="zh-CN" altLang="en-US">
                <a:latin typeface="+mn-ea"/>
                <a:ea typeface="+mn-ea"/>
              </a:rPr>
              <a:t>第三部分：一种利用词典扩展数据库模式信息的</a:t>
            </a:r>
            <a:r>
              <a:rPr lang="en-US" altLang="zh-CN">
                <a:latin typeface="+mn-ea"/>
                <a:ea typeface="+mn-ea"/>
              </a:rPr>
              <a:t>Text2SQL</a:t>
            </a:r>
            <a:r>
              <a:rPr lang="zh-CN" altLang="en-US">
                <a:latin typeface="+mn-ea"/>
                <a:ea typeface="+mn-ea"/>
              </a:rPr>
              <a:t>方法</a:t>
            </a:r>
            <a:endParaRPr lang="zh-CN" altLang="en-US" dirty="0">
              <a:latin typeface="+mn-ea"/>
              <a:ea typeface="+mn-ea"/>
            </a:endParaRPr>
          </a:p>
        </p:txBody>
      </p:sp>
      <p:sp>
        <p:nvSpPr>
          <p:cNvPr id="5" name="标题 2"/>
          <p:cNvSpPr txBox="1"/>
          <p:nvPr/>
        </p:nvSpPr>
        <p:spPr>
          <a:xfrm>
            <a:off x="258689" y="866173"/>
            <a:ext cx="3492000" cy="432000"/>
          </a:xfrm>
          <a:prstGeom prst="rect">
            <a:avLst/>
          </a:prstGeom>
        </p:spPr>
        <p:txBody>
          <a:bodyPr vert="horz" lIns="91440" tIns="45720" rIns="91440" bIns="45720" rtlCol="0" anchor="ctr">
            <a:noAutofit/>
          </a:bodyPr>
          <a:lstStyle>
            <a:defPPr>
              <a:defRPr lang="en-US"/>
            </a:defPPr>
            <a:lvl1pPr>
              <a:lnSpc>
                <a:spcPct val="150000"/>
              </a:lnSpc>
              <a:spcBef>
                <a:spcPct val="0"/>
              </a:spcBef>
              <a:buNone/>
              <a:defRPr sz="1400" b="1"/>
            </a:lvl1pPr>
          </a:lstStyle>
          <a:p>
            <a:r>
              <a:rPr lang="zh-CN" altLang="en-US" sz="1800" dirty="0"/>
              <a:t>数据集</a:t>
            </a:r>
          </a:p>
        </p:txBody>
      </p:sp>
      <p:sp>
        <p:nvSpPr>
          <p:cNvPr id="9" name="文本框 8">
            <a:extLst>
              <a:ext uri="{FF2B5EF4-FFF2-40B4-BE49-F238E27FC236}">
                <a16:creationId xmlns:a16="http://schemas.microsoft.com/office/drawing/2014/main" id="{AB1890F5-078B-40CA-914A-E8C3D6F94DE5}"/>
              </a:ext>
            </a:extLst>
          </p:cNvPr>
          <p:cNvSpPr txBox="1"/>
          <p:nvPr/>
        </p:nvSpPr>
        <p:spPr>
          <a:xfrm>
            <a:off x="258688" y="1366269"/>
            <a:ext cx="8707287" cy="7042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a:solidFill>
                  <a:schemeClr val="tx1"/>
                </a:solidFill>
              </a:rPr>
              <a:t>spider</a:t>
            </a:r>
            <a:r>
              <a:rPr lang="zh-CN" altLang="en-US" sz="1400"/>
              <a:t>：训练集</a:t>
            </a:r>
            <a:r>
              <a:rPr lang="en-US" altLang="zh-CN" sz="1400"/>
              <a:t>7000</a:t>
            </a:r>
            <a:r>
              <a:rPr lang="zh-CN" altLang="en-US" sz="1400"/>
              <a:t>条数据，涉及</a:t>
            </a:r>
            <a:r>
              <a:rPr lang="en-US" altLang="zh-CN" sz="1400"/>
              <a:t>140</a:t>
            </a:r>
            <a:r>
              <a:rPr lang="zh-CN" altLang="en-US" sz="1400"/>
              <a:t>个数据库；验证集</a:t>
            </a:r>
            <a:r>
              <a:rPr lang="en-US" altLang="zh-CN" sz="1400"/>
              <a:t>1034</a:t>
            </a:r>
            <a:r>
              <a:rPr lang="zh-CN" altLang="en-US" sz="1400"/>
              <a:t>条样例，涉及</a:t>
            </a:r>
            <a:r>
              <a:rPr lang="en-US" altLang="zh-CN" sz="1400"/>
              <a:t>20</a:t>
            </a:r>
            <a:r>
              <a:rPr lang="zh-CN" altLang="en-US" sz="1400"/>
              <a:t>个数据库；测试集不公开</a:t>
            </a:r>
            <a:endParaRPr lang="en-US" altLang="zh-CN" sz="1400"/>
          </a:p>
          <a:p>
            <a:pPr marL="285750" indent="-285750">
              <a:lnSpc>
                <a:spcPct val="150000"/>
              </a:lnSpc>
              <a:buFont typeface="Arial" panose="020B0604020202020204" pitchFamily="34" charset="0"/>
              <a:buChar char="•"/>
            </a:pPr>
            <a:r>
              <a:rPr lang="en-US" altLang="zh-CN" sz="1400"/>
              <a:t>spider-syn</a:t>
            </a:r>
            <a:r>
              <a:rPr lang="zh-CN" altLang="en-US" sz="1400"/>
              <a:t>：规模与</a:t>
            </a:r>
            <a:r>
              <a:rPr lang="en-US" altLang="zh-CN" sz="1400"/>
              <a:t>spider</a:t>
            </a:r>
            <a:r>
              <a:rPr lang="zh-CN" altLang="en-US" sz="1400"/>
              <a:t>数据集相同</a:t>
            </a:r>
            <a:endParaRPr lang="en-US" altLang="zh-CN" sz="1400" dirty="0">
              <a:solidFill>
                <a:srgbClr val="FF0000"/>
              </a:solidFill>
            </a:endParaRPr>
          </a:p>
        </p:txBody>
      </p:sp>
      <p:sp>
        <p:nvSpPr>
          <p:cNvPr id="2" name="灯片编号占位符 1">
            <a:extLst>
              <a:ext uri="{FF2B5EF4-FFF2-40B4-BE49-F238E27FC236}">
                <a16:creationId xmlns:a16="http://schemas.microsoft.com/office/drawing/2014/main" id="{5D989CA6-F73C-1774-F692-468DCB45DC59}"/>
              </a:ext>
            </a:extLst>
          </p:cNvPr>
          <p:cNvSpPr>
            <a:spLocks noGrp="1"/>
          </p:cNvSpPr>
          <p:nvPr>
            <p:ph type="sldNum" sz="quarter" idx="13"/>
          </p:nvPr>
        </p:nvSpPr>
        <p:spPr/>
        <p:txBody>
          <a:bodyPr/>
          <a:lstStyle/>
          <a:p>
            <a:fld id="{EE3F9CDB-1F21-4789-A81E-8FEA25CE194B}" type="slidenum">
              <a:rPr lang="zh-CN" altLang="en-US" smtClean="0"/>
              <a:pPr/>
              <a:t>20</a:t>
            </a:fld>
            <a:endParaRPr lang="zh-CN" altLang="en-US" dirty="0"/>
          </a:p>
        </p:txBody>
      </p:sp>
      <p:graphicFrame>
        <p:nvGraphicFramePr>
          <p:cNvPr id="6" name="表格 5">
            <a:extLst>
              <a:ext uri="{FF2B5EF4-FFF2-40B4-BE49-F238E27FC236}">
                <a16:creationId xmlns:a16="http://schemas.microsoft.com/office/drawing/2014/main" id="{4B9EA201-3A50-D445-18E3-D07A1655E5A9}"/>
              </a:ext>
            </a:extLst>
          </p:cNvPr>
          <p:cNvGraphicFramePr>
            <a:graphicFrameLocks noGrp="1"/>
          </p:cNvGraphicFramePr>
          <p:nvPr>
            <p:extLst>
              <p:ext uri="{D42A27DB-BD31-4B8C-83A1-F6EECF244321}">
                <p14:modId xmlns:p14="http://schemas.microsoft.com/office/powerpoint/2010/main" val="2102468219"/>
              </p:ext>
            </p:extLst>
          </p:nvPr>
        </p:nvGraphicFramePr>
        <p:xfrm>
          <a:off x="258688" y="2592810"/>
          <a:ext cx="8577375" cy="1034589"/>
        </p:xfrm>
        <a:graphic>
          <a:graphicData uri="http://schemas.openxmlformats.org/drawingml/2006/table">
            <a:tbl>
              <a:tblPr firstRow="1" firstCol="1" bandRow="1"/>
              <a:tblGrid>
                <a:gridCol w="1238082">
                  <a:extLst>
                    <a:ext uri="{9D8B030D-6E8A-4147-A177-3AD203B41FA5}">
                      <a16:colId xmlns:a16="http://schemas.microsoft.com/office/drawing/2014/main" val="1183285215"/>
                    </a:ext>
                  </a:extLst>
                </a:gridCol>
                <a:gridCol w="954860">
                  <a:extLst>
                    <a:ext uri="{9D8B030D-6E8A-4147-A177-3AD203B41FA5}">
                      <a16:colId xmlns:a16="http://schemas.microsoft.com/office/drawing/2014/main" val="2760253312"/>
                    </a:ext>
                  </a:extLst>
                </a:gridCol>
                <a:gridCol w="1290503">
                  <a:extLst>
                    <a:ext uri="{9D8B030D-6E8A-4147-A177-3AD203B41FA5}">
                      <a16:colId xmlns:a16="http://schemas.microsoft.com/office/drawing/2014/main" val="1621789477"/>
                    </a:ext>
                  </a:extLst>
                </a:gridCol>
                <a:gridCol w="1299744">
                  <a:extLst>
                    <a:ext uri="{9D8B030D-6E8A-4147-A177-3AD203B41FA5}">
                      <a16:colId xmlns:a16="http://schemas.microsoft.com/office/drawing/2014/main" val="3671870134"/>
                    </a:ext>
                  </a:extLst>
                </a:gridCol>
                <a:gridCol w="1299744">
                  <a:extLst>
                    <a:ext uri="{9D8B030D-6E8A-4147-A177-3AD203B41FA5}">
                      <a16:colId xmlns:a16="http://schemas.microsoft.com/office/drawing/2014/main" val="2925930310"/>
                    </a:ext>
                  </a:extLst>
                </a:gridCol>
                <a:gridCol w="1247221">
                  <a:extLst>
                    <a:ext uri="{9D8B030D-6E8A-4147-A177-3AD203B41FA5}">
                      <a16:colId xmlns:a16="http://schemas.microsoft.com/office/drawing/2014/main" val="2955857367"/>
                    </a:ext>
                  </a:extLst>
                </a:gridCol>
                <a:gridCol w="1247221">
                  <a:extLst>
                    <a:ext uri="{9D8B030D-6E8A-4147-A177-3AD203B41FA5}">
                      <a16:colId xmlns:a16="http://schemas.microsoft.com/office/drawing/2014/main" val="2914016827"/>
                    </a:ext>
                  </a:extLst>
                </a:gridCol>
              </a:tblGrid>
              <a:tr h="389935">
                <a:tc rowSpan="2">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数据集</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训练集</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验证集</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测试集</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003441310"/>
                  </a:ext>
                </a:extLst>
              </a:tr>
              <a:tr h="364142">
                <a:tc vMerge="1">
                  <a:txBody>
                    <a:bodyPr/>
                    <a:lstStyle/>
                    <a:p>
                      <a:endParaRPr lang="zh-CN" altLang="en-US"/>
                    </a:p>
                  </a:txBody>
                  <a:tcPr/>
                </a:tc>
                <a:tc>
                  <a:txBody>
                    <a:bodyPr/>
                    <a:lstStyle/>
                    <a:p>
                      <a:pPr indent="0" algn="l" hangingPunct="0">
                        <a:lnSpc>
                          <a:spcPts val="2000"/>
                        </a:lnSpc>
                      </a:pPr>
                      <a:r>
                        <a:rPr lang="zh-CN" sz="1600" kern="100">
                          <a:effectLst/>
                          <a:latin typeface="Times New Roman" panose="02020603050405020304" pitchFamily="18" charset="0"/>
                          <a:ea typeface="宋体" panose="02010600030101010101" pitchFamily="2" charset="-122"/>
                        </a:rPr>
                        <a:t>数据量</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数据库数量</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数据量</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数据库数量</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数据量</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0" algn="ctr" hangingPunct="0">
                        <a:lnSpc>
                          <a:spcPts val="2000"/>
                        </a:lnSpc>
                      </a:pPr>
                      <a:r>
                        <a:rPr lang="zh-CN" sz="1600" kern="100">
                          <a:effectLst/>
                          <a:latin typeface="Times New Roman" panose="02020603050405020304" pitchFamily="18" charset="0"/>
                          <a:ea typeface="宋体" panose="02010600030101010101" pitchFamily="2" charset="-122"/>
                        </a:rPr>
                        <a:t>数据库数量</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65338678"/>
                  </a:ext>
                </a:extLst>
              </a:tr>
              <a:tr h="280512">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Spider</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6274</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123</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726</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17</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1034</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hangingPunct="0">
                        <a:lnSpc>
                          <a:spcPts val="2000"/>
                        </a:lnSpc>
                      </a:pPr>
                      <a:r>
                        <a:rPr lang="en-US" sz="1600" kern="100">
                          <a:effectLst/>
                          <a:latin typeface="Times New Roman" panose="02020603050405020304" pitchFamily="18" charset="0"/>
                          <a:ea typeface="宋体" panose="02010600030101010101" pitchFamily="2" charset="-122"/>
                        </a:rPr>
                        <a:t>20</a:t>
                      </a:r>
                      <a:endParaRPr lang="zh-CN" sz="16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3997037"/>
                  </a:ext>
                </a:extLst>
              </a:tr>
            </a:tbl>
          </a:graphicData>
        </a:graphic>
      </p:graphicFrame>
      <p:sp>
        <p:nvSpPr>
          <p:cNvPr id="10" name="文本框 9">
            <a:extLst>
              <a:ext uri="{FF2B5EF4-FFF2-40B4-BE49-F238E27FC236}">
                <a16:creationId xmlns:a16="http://schemas.microsoft.com/office/drawing/2014/main" id="{C146349B-D067-DA35-A592-ACD7366CFE14}"/>
              </a:ext>
            </a:extLst>
          </p:cNvPr>
          <p:cNvSpPr txBox="1"/>
          <p:nvPr/>
        </p:nvSpPr>
        <p:spPr>
          <a:xfrm>
            <a:off x="309264" y="2070501"/>
            <a:ext cx="8656711" cy="382092"/>
          </a:xfrm>
          <a:prstGeom prst="rect">
            <a:avLst/>
          </a:prstGeom>
          <a:noFill/>
        </p:spPr>
        <p:txBody>
          <a:bodyPr wrap="square">
            <a:spAutoFit/>
          </a:bodyPr>
          <a:lstStyle/>
          <a:p>
            <a:pPr>
              <a:lnSpc>
                <a:spcPct val="150000"/>
              </a:lnSpc>
            </a:pPr>
            <a:r>
              <a:rPr lang="zh-CN" altLang="en-US" sz="1400">
                <a:solidFill>
                  <a:schemeClr val="tx1"/>
                </a:solidFill>
              </a:rPr>
              <a:t>重新划分数据集</a:t>
            </a:r>
            <a:endParaRPr lang="en-US" altLang="zh-CN" sz="1400" dirty="0">
              <a:solidFill>
                <a:srgbClr val="FF0000"/>
              </a:solidFill>
            </a:endParaRPr>
          </a:p>
        </p:txBody>
      </p:sp>
      <p:sp>
        <p:nvSpPr>
          <p:cNvPr id="11" name="文本框 10">
            <a:extLst>
              <a:ext uri="{FF2B5EF4-FFF2-40B4-BE49-F238E27FC236}">
                <a16:creationId xmlns:a16="http://schemas.microsoft.com/office/drawing/2014/main" id="{063293B9-CF3D-6557-8522-BA5B1C2A6EB1}"/>
              </a:ext>
            </a:extLst>
          </p:cNvPr>
          <p:cNvSpPr txBox="1"/>
          <p:nvPr/>
        </p:nvSpPr>
        <p:spPr>
          <a:xfrm>
            <a:off x="258688" y="3767616"/>
            <a:ext cx="8656711" cy="1027397"/>
          </a:xfrm>
          <a:prstGeom prst="rect">
            <a:avLst/>
          </a:prstGeom>
          <a:noFill/>
        </p:spPr>
        <p:txBody>
          <a:bodyPr wrap="square">
            <a:spAutoFit/>
          </a:bodyPr>
          <a:lstStyle/>
          <a:p>
            <a:pPr>
              <a:lnSpc>
                <a:spcPct val="150000"/>
              </a:lnSpc>
            </a:pPr>
            <a:r>
              <a:rPr lang="zh-CN" altLang="en-US" sz="1400">
                <a:solidFill>
                  <a:schemeClr val="tx1"/>
                </a:solidFill>
              </a:rPr>
              <a:t>评价方法</a:t>
            </a:r>
            <a:endParaRPr lang="en-US" altLang="zh-CN" sz="1400">
              <a:solidFill>
                <a:schemeClr val="tx1"/>
              </a:solidFill>
            </a:endParaRPr>
          </a:p>
          <a:p>
            <a:pPr marL="285750" indent="-285750">
              <a:lnSpc>
                <a:spcPct val="150000"/>
              </a:lnSpc>
              <a:buFont typeface="Arial" panose="020B0604020202020204" pitchFamily="34" charset="0"/>
              <a:buChar char="•"/>
            </a:pPr>
            <a:r>
              <a:rPr lang="zh-CN" altLang="en-US" sz="1400">
                <a:solidFill>
                  <a:schemeClr val="tx1"/>
                </a:solidFill>
              </a:rPr>
              <a:t>精确匹配准确率</a:t>
            </a:r>
            <a:r>
              <a:rPr lang="en-US" altLang="zh-CN" sz="1400">
                <a:solidFill>
                  <a:schemeClr val="tx1"/>
                </a:solidFill>
              </a:rPr>
              <a:t>(Exact Match</a:t>
            </a:r>
            <a:r>
              <a:rPr lang="zh-CN" altLang="en-US" sz="1400">
                <a:solidFill>
                  <a:schemeClr val="tx1"/>
                </a:solidFill>
              </a:rPr>
              <a:t>，</a:t>
            </a:r>
            <a:r>
              <a:rPr lang="en-US" altLang="zh-CN" sz="1400">
                <a:solidFill>
                  <a:schemeClr val="tx1"/>
                </a:solidFill>
              </a:rPr>
              <a:t>EM)</a:t>
            </a:r>
            <a:r>
              <a:rPr lang="zh-CN" altLang="en-US" sz="1400"/>
              <a:t>：将</a:t>
            </a:r>
            <a:r>
              <a:rPr lang="en-US" altLang="zh-CN" sz="1400"/>
              <a:t>SQL</a:t>
            </a:r>
            <a:r>
              <a:rPr lang="zh-CN" altLang="en-US" sz="1400"/>
              <a:t>语句转化为特殊的数据结构进行比较，对</a:t>
            </a:r>
            <a:r>
              <a:rPr lang="en-US" altLang="zh-CN" sz="1400"/>
              <a:t>value</a:t>
            </a:r>
            <a:r>
              <a:rPr lang="zh-CN" altLang="en-US" sz="1400">
                <a:solidFill>
                  <a:srgbClr val="C00000"/>
                </a:solidFill>
              </a:rPr>
              <a:t>不敏感</a:t>
            </a:r>
            <a:endParaRPr lang="en-US" altLang="zh-CN" sz="1400">
              <a:solidFill>
                <a:srgbClr val="C00000"/>
              </a:solidFill>
            </a:endParaRPr>
          </a:p>
          <a:p>
            <a:pPr marL="285750" indent="-285750">
              <a:lnSpc>
                <a:spcPct val="150000"/>
              </a:lnSpc>
              <a:buFont typeface="Arial" panose="020B0604020202020204" pitchFamily="34" charset="0"/>
              <a:buChar char="•"/>
            </a:pPr>
            <a:r>
              <a:rPr lang="zh-CN" altLang="en-US" sz="1400"/>
              <a:t>执行准确率</a:t>
            </a:r>
            <a:r>
              <a:rPr lang="en-US" altLang="zh-CN" sz="1400"/>
              <a:t>(Execution Accuracy</a:t>
            </a:r>
            <a:r>
              <a:rPr lang="zh-CN" altLang="en-US" sz="1400"/>
              <a:t>，</a:t>
            </a:r>
            <a:r>
              <a:rPr lang="en-US" altLang="zh-CN" sz="1400"/>
              <a:t>EA)</a:t>
            </a:r>
            <a:r>
              <a:rPr lang="zh-CN" altLang="en-US" sz="1400"/>
              <a:t>：比较</a:t>
            </a:r>
            <a:r>
              <a:rPr lang="en-US" altLang="zh-CN" sz="1400"/>
              <a:t>SQL</a:t>
            </a:r>
            <a:r>
              <a:rPr lang="zh-CN" altLang="en-US" sz="1400"/>
              <a:t>语句的执行结果集</a:t>
            </a:r>
            <a:endParaRPr lang="en-US" altLang="zh-CN" sz="1400" dirty="0">
              <a:solidFill>
                <a:srgbClr val="FF0000"/>
              </a:solidFill>
            </a:endParaRPr>
          </a:p>
        </p:txBody>
      </p:sp>
    </p:spTree>
    <p:extLst>
      <p:ext uri="{BB962C8B-B14F-4D97-AF65-F5344CB8AC3E}">
        <p14:creationId xmlns:p14="http://schemas.microsoft.com/office/powerpoint/2010/main" val="279026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8689" y="157655"/>
            <a:ext cx="8236974" cy="573865"/>
          </a:xfrm>
        </p:spPr>
        <p:txBody>
          <a:bodyPr/>
          <a:lstStyle/>
          <a:p>
            <a:r>
              <a:rPr lang="zh-CN" altLang="en-US">
                <a:latin typeface="+mn-ea"/>
                <a:ea typeface="+mn-ea"/>
              </a:rPr>
              <a:t>第三部分：一种利用词典扩展数据库模式信息的</a:t>
            </a:r>
            <a:r>
              <a:rPr lang="en-US" altLang="zh-CN">
                <a:latin typeface="+mn-ea"/>
                <a:ea typeface="+mn-ea"/>
              </a:rPr>
              <a:t>Text2SQL</a:t>
            </a:r>
            <a:r>
              <a:rPr lang="zh-CN" altLang="en-US">
                <a:latin typeface="+mn-ea"/>
                <a:ea typeface="+mn-ea"/>
              </a:rPr>
              <a:t>方法</a:t>
            </a:r>
            <a:endParaRPr lang="zh-CN" altLang="en-US" dirty="0">
              <a:latin typeface="+mn-ea"/>
              <a:ea typeface="+mn-ea"/>
            </a:endParaRPr>
          </a:p>
        </p:txBody>
      </p:sp>
      <p:sp>
        <p:nvSpPr>
          <p:cNvPr id="5" name="标题 2"/>
          <p:cNvSpPr txBox="1"/>
          <p:nvPr/>
        </p:nvSpPr>
        <p:spPr>
          <a:xfrm>
            <a:off x="258688" y="731520"/>
            <a:ext cx="3492000" cy="432000"/>
          </a:xfrm>
          <a:prstGeom prst="rect">
            <a:avLst/>
          </a:prstGeom>
        </p:spPr>
        <p:txBody>
          <a:bodyPr vert="horz" lIns="91440" tIns="45720" rIns="91440" bIns="45720" rtlCol="0" anchor="ctr">
            <a:noAutofit/>
          </a:bodyPr>
          <a:lstStyle>
            <a:defPPr>
              <a:defRPr lang="en-US"/>
            </a:defPPr>
            <a:lvl1pPr>
              <a:lnSpc>
                <a:spcPct val="150000"/>
              </a:lnSpc>
              <a:spcBef>
                <a:spcPct val="0"/>
              </a:spcBef>
              <a:buNone/>
              <a:defRPr sz="1400" b="1"/>
            </a:lvl1pPr>
          </a:lstStyle>
          <a:p>
            <a:r>
              <a:rPr lang="zh-CN" altLang="en-US" sz="1800" dirty="0"/>
              <a:t>数据集</a:t>
            </a:r>
          </a:p>
        </p:txBody>
      </p:sp>
      <p:sp>
        <p:nvSpPr>
          <p:cNvPr id="9" name="文本框 8">
            <a:extLst>
              <a:ext uri="{FF2B5EF4-FFF2-40B4-BE49-F238E27FC236}">
                <a16:creationId xmlns:a16="http://schemas.microsoft.com/office/drawing/2014/main" id="{AB1890F5-078B-40CA-914A-E8C3D6F94DE5}"/>
              </a:ext>
            </a:extLst>
          </p:cNvPr>
          <p:cNvSpPr txBox="1"/>
          <p:nvPr/>
        </p:nvSpPr>
        <p:spPr>
          <a:xfrm>
            <a:off x="258688" y="1077413"/>
            <a:ext cx="8656711" cy="13505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a:t>Spider</a:t>
            </a:r>
            <a:r>
              <a:rPr lang="zh-CN" altLang="en-US" sz="1400"/>
              <a:t>：训练集</a:t>
            </a:r>
            <a:r>
              <a:rPr lang="en-US" altLang="zh-CN" sz="1400"/>
              <a:t>7000</a:t>
            </a:r>
            <a:r>
              <a:rPr lang="zh-CN" altLang="en-US" sz="1400"/>
              <a:t>条数据，涉及</a:t>
            </a:r>
            <a:r>
              <a:rPr lang="en-US" altLang="zh-CN" sz="1400"/>
              <a:t>140</a:t>
            </a:r>
            <a:r>
              <a:rPr lang="zh-CN" altLang="en-US" sz="1400"/>
              <a:t>个数据库；验证集</a:t>
            </a:r>
            <a:r>
              <a:rPr lang="en-US" altLang="zh-CN" sz="1400"/>
              <a:t>1034</a:t>
            </a:r>
            <a:r>
              <a:rPr lang="zh-CN" altLang="en-US" sz="1400"/>
              <a:t>条样例，涉及</a:t>
            </a:r>
            <a:r>
              <a:rPr lang="en-US" altLang="zh-CN" sz="1400"/>
              <a:t>20</a:t>
            </a:r>
            <a:r>
              <a:rPr lang="zh-CN" altLang="en-US" sz="1400"/>
              <a:t>个数据库；测试集不公开</a:t>
            </a:r>
            <a:endParaRPr lang="en-US" altLang="zh-CN" sz="1400"/>
          </a:p>
          <a:p>
            <a:pPr marL="742950" lvl="1" indent="-285750">
              <a:lnSpc>
                <a:spcPct val="150000"/>
              </a:lnSpc>
              <a:buFont typeface="Wingdings" panose="05000000000000000000" pitchFamily="2" charset="2"/>
              <a:buChar char="n"/>
            </a:pPr>
            <a:r>
              <a:rPr lang="en-US" altLang="zh-CN" sz="1400"/>
              <a:t>spider</a:t>
            </a:r>
            <a:r>
              <a:rPr lang="zh-CN" altLang="en-US" sz="1400"/>
              <a:t>数据集</a:t>
            </a:r>
            <a:r>
              <a:rPr lang="zh-CN" altLang="en-US" sz="1400">
                <a:solidFill>
                  <a:srgbClr val="FF0000"/>
                </a:solidFill>
              </a:rPr>
              <a:t>有偏</a:t>
            </a:r>
            <a:r>
              <a:rPr lang="zh-CN" altLang="en-US" sz="1400"/>
              <a:t>，表名和列名在自然语言查询中</a:t>
            </a:r>
            <a:r>
              <a:rPr lang="zh-CN" altLang="en-US" sz="1400">
                <a:solidFill>
                  <a:srgbClr val="FF0000"/>
                </a:solidFill>
              </a:rPr>
              <a:t>明确出现</a:t>
            </a:r>
            <a:endParaRPr lang="en-US" altLang="zh-CN" sz="1400">
              <a:solidFill>
                <a:srgbClr val="FF0000"/>
              </a:solidFill>
            </a:endParaRPr>
          </a:p>
          <a:p>
            <a:pPr marL="285750" indent="-285750">
              <a:lnSpc>
                <a:spcPct val="150000"/>
              </a:lnSpc>
              <a:buFont typeface="Arial" panose="020B0604020202020204" pitchFamily="34" charset="0"/>
              <a:buChar char="•"/>
            </a:pPr>
            <a:r>
              <a:rPr lang="en-US" altLang="zh-CN" sz="1400"/>
              <a:t>spider-syn(</a:t>
            </a:r>
            <a:r>
              <a:rPr lang="zh-CN" altLang="en-US" sz="1400"/>
              <a:t>人工选择同义词修改自然语言问题，以反映真实世界的用词情况</a:t>
            </a:r>
            <a:r>
              <a:rPr lang="en-US" altLang="zh-CN" sz="1400"/>
              <a:t>)</a:t>
            </a:r>
            <a:r>
              <a:rPr lang="zh-CN" altLang="en-US" sz="1400"/>
              <a:t>：同义词</a:t>
            </a:r>
            <a:r>
              <a:rPr lang="zh-CN" altLang="en-US" sz="1400">
                <a:solidFill>
                  <a:srgbClr val="C00000"/>
                </a:solidFill>
              </a:rPr>
              <a:t>纠偏</a:t>
            </a:r>
            <a:r>
              <a:rPr lang="zh-CN" altLang="en-US" sz="1400"/>
              <a:t>数据集</a:t>
            </a:r>
            <a:endParaRPr lang="en-US" altLang="zh-CN" sz="1400"/>
          </a:p>
          <a:p>
            <a:pPr marL="742950" lvl="1" indent="-285750">
              <a:lnSpc>
                <a:spcPct val="150000"/>
              </a:lnSpc>
              <a:buFont typeface="Wingdings" panose="05000000000000000000" pitchFamily="2" charset="2"/>
              <a:buChar char="n"/>
            </a:pPr>
            <a:r>
              <a:rPr lang="en-US" altLang="zh-CN" sz="1400"/>
              <a:t>spider-syn</a:t>
            </a:r>
            <a:r>
              <a:rPr lang="zh-CN" altLang="en-US" sz="1400"/>
              <a:t>数据集</a:t>
            </a:r>
            <a:r>
              <a:rPr lang="zh-CN" altLang="en-US" sz="1400">
                <a:solidFill>
                  <a:srgbClr val="FF0000"/>
                </a:solidFill>
              </a:rPr>
              <a:t>可能</a:t>
            </a:r>
            <a:r>
              <a:rPr lang="zh-CN" altLang="en-US" sz="1400"/>
              <a:t>使用表名和列名的</a:t>
            </a:r>
            <a:r>
              <a:rPr lang="zh-CN" altLang="en-US" sz="1400">
                <a:solidFill>
                  <a:srgbClr val="FF0000"/>
                </a:solidFill>
              </a:rPr>
              <a:t>同义词</a:t>
            </a:r>
            <a:r>
              <a:rPr lang="zh-CN" altLang="en-US" sz="1400"/>
              <a:t>，能更好地模拟实际的应用场景</a:t>
            </a:r>
            <a:endParaRPr lang="en-US" altLang="zh-CN" sz="1400" dirty="0">
              <a:solidFill>
                <a:srgbClr val="FF0000"/>
              </a:solidFill>
            </a:endParaRPr>
          </a:p>
        </p:txBody>
      </p:sp>
      <p:sp>
        <p:nvSpPr>
          <p:cNvPr id="2" name="灯片编号占位符 1">
            <a:extLst>
              <a:ext uri="{FF2B5EF4-FFF2-40B4-BE49-F238E27FC236}">
                <a16:creationId xmlns:a16="http://schemas.microsoft.com/office/drawing/2014/main" id="{5D989CA6-F73C-1774-F692-468DCB45DC59}"/>
              </a:ext>
            </a:extLst>
          </p:cNvPr>
          <p:cNvSpPr>
            <a:spLocks noGrp="1"/>
          </p:cNvSpPr>
          <p:nvPr>
            <p:ph type="sldNum" sz="quarter" idx="13"/>
          </p:nvPr>
        </p:nvSpPr>
        <p:spPr/>
        <p:txBody>
          <a:bodyPr/>
          <a:lstStyle/>
          <a:p>
            <a:fld id="{EE3F9CDB-1F21-4789-A81E-8FEA25CE194B}" type="slidenum">
              <a:rPr lang="zh-CN" altLang="en-US" smtClean="0"/>
              <a:pPr/>
              <a:t>21</a:t>
            </a:fld>
            <a:endParaRPr lang="zh-CN" altLang="en-US" dirty="0"/>
          </a:p>
        </p:txBody>
      </p:sp>
      <p:pic>
        <p:nvPicPr>
          <p:cNvPr id="7" name="图片 6">
            <a:extLst>
              <a:ext uri="{FF2B5EF4-FFF2-40B4-BE49-F238E27FC236}">
                <a16:creationId xmlns:a16="http://schemas.microsoft.com/office/drawing/2014/main" id="{10EE7CEA-4D5D-0FBA-46CE-741B4FE61945}"/>
              </a:ext>
            </a:extLst>
          </p:cNvPr>
          <p:cNvPicPr>
            <a:picLocks noChangeAspect="1"/>
          </p:cNvPicPr>
          <p:nvPr/>
        </p:nvPicPr>
        <p:blipFill>
          <a:blip r:embed="rId3"/>
          <a:stretch>
            <a:fillRect/>
          </a:stretch>
        </p:blipFill>
        <p:spPr>
          <a:xfrm>
            <a:off x="1145656" y="2409067"/>
            <a:ext cx="5854700" cy="237666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057F9EC-D02B-43DF-953C-BA2433694C47}"/>
              </a:ext>
            </a:extLst>
          </p:cNvPr>
          <p:cNvSpPr>
            <a:spLocks noGrp="1"/>
          </p:cNvSpPr>
          <p:nvPr>
            <p:ph type="title"/>
          </p:nvPr>
        </p:nvSpPr>
        <p:spPr>
          <a:xfrm>
            <a:off x="258689" y="157656"/>
            <a:ext cx="8066161" cy="573170"/>
          </a:xfrm>
        </p:spPr>
        <p:txBody>
          <a:bodyPr/>
          <a:lstStyle/>
          <a:p>
            <a:r>
              <a:rPr lang="zh-CN" altLang="en-US"/>
              <a:t>第三部分：一种利用词典扩展数据库模式信息的</a:t>
            </a:r>
            <a:r>
              <a:rPr lang="en-US" altLang="zh-CN"/>
              <a:t>Text2SQL</a:t>
            </a:r>
            <a:r>
              <a:rPr lang="zh-CN" altLang="en-US"/>
              <a:t>方法</a:t>
            </a:r>
            <a:endParaRPr lang="zh-CN" altLang="en-US" dirty="0"/>
          </a:p>
        </p:txBody>
      </p:sp>
      <p:sp>
        <p:nvSpPr>
          <p:cNvPr id="6" name="矩形 5">
            <a:extLst>
              <a:ext uri="{FF2B5EF4-FFF2-40B4-BE49-F238E27FC236}">
                <a16:creationId xmlns:a16="http://schemas.microsoft.com/office/drawing/2014/main" id="{D5675FCF-E1EC-4F32-9370-161847ECCD53}"/>
              </a:ext>
            </a:extLst>
          </p:cNvPr>
          <p:cNvSpPr/>
          <p:nvPr/>
        </p:nvSpPr>
        <p:spPr>
          <a:xfrm>
            <a:off x="258689" y="799793"/>
            <a:ext cx="4504109" cy="422295"/>
          </a:xfrm>
          <a:prstGeom prst="rect">
            <a:avLst/>
          </a:prstGeom>
        </p:spPr>
        <p:txBody>
          <a:bodyPr wrap="square">
            <a:spAutoFit/>
          </a:bodyPr>
          <a:lstStyle/>
          <a:p>
            <a:pPr>
              <a:lnSpc>
                <a:spcPct val="150000"/>
              </a:lnSpc>
            </a:pPr>
            <a:r>
              <a:rPr lang="en-US" altLang="zh-CN" sz="1600" b="1"/>
              <a:t>Spider-syn</a:t>
            </a:r>
            <a:r>
              <a:rPr lang="zh-CN" altLang="en-US" sz="1600" b="1"/>
              <a:t>数据集实验结果</a:t>
            </a:r>
            <a:endParaRPr lang="zh-CN" altLang="en-US" sz="1600" b="1" dirty="0"/>
          </a:p>
        </p:txBody>
      </p:sp>
      <p:sp>
        <p:nvSpPr>
          <p:cNvPr id="7" name="文本框 6">
            <a:extLst>
              <a:ext uri="{FF2B5EF4-FFF2-40B4-BE49-F238E27FC236}">
                <a16:creationId xmlns:a16="http://schemas.microsoft.com/office/drawing/2014/main" id="{FEB82E9F-0378-437C-B8FF-F9849B71DFFC}"/>
              </a:ext>
            </a:extLst>
          </p:cNvPr>
          <p:cNvSpPr txBox="1"/>
          <p:nvPr/>
        </p:nvSpPr>
        <p:spPr>
          <a:xfrm>
            <a:off x="7066564" y="1744506"/>
            <a:ext cx="1918812" cy="573170"/>
          </a:xfrm>
          <a:prstGeom prst="rect">
            <a:avLst/>
          </a:prstGeom>
          <a:noFill/>
          <a:ln w="9525" cap="flat" cmpd="sng" algn="ctr">
            <a:solidFill>
              <a:srgbClr val="9F877D"/>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nSpc>
                <a:spcPct val="150000"/>
              </a:lnSpc>
            </a:pPr>
            <a:r>
              <a:rPr lang="zh-CN" altLang="en-US" sz="1100">
                <a:solidFill>
                  <a:srgbClr val="C00000"/>
                </a:solidFill>
              </a:rPr>
              <a:t>加入解释信息后，模型效果有明显提高，</a:t>
            </a:r>
            <a:r>
              <a:rPr lang="zh-CN" altLang="en-US" sz="1100" dirty="0">
                <a:solidFill>
                  <a:schemeClr val="tx1"/>
                </a:solidFill>
              </a:rPr>
              <a:t>原因：</a:t>
            </a:r>
            <a:endParaRPr lang="en-US" altLang="zh-CN" sz="1100" dirty="0">
              <a:solidFill>
                <a:schemeClr val="tx1"/>
              </a:solidFill>
            </a:endParaRPr>
          </a:p>
        </p:txBody>
      </p:sp>
      <p:sp>
        <p:nvSpPr>
          <p:cNvPr id="13" name="文本框 12">
            <a:extLst>
              <a:ext uri="{FF2B5EF4-FFF2-40B4-BE49-F238E27FC236}">
                <a16:creationId xmlns:a16="http://schemas.microsoft.com/office/drawing/2014/main" id="{2E5186EA-4E58-4D74-B120-8CF65FD97102}"/>
              </a:ext>
            </a:extLst>
          </p:cNvPr>
          <p:cNvSpPr txBox="1"/>
          <p:nvPr/>
        </p:nvSpPr>
        <p:spPr>
          <a:xfrm>
            <a:off x="7066564" y="2317676"/>
            <a:ext cx="1918815" cy="1842749"/>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nSpc>
                <a:spcPct val="150000"/>
              </a:lnSpc>
            </a:pPr>
            <a:r>
              <a:rPr lang="zh-CN" altLang="en-US" sz="1100"/>
              <a:t>现有模型依赖对表名和列名的显式提及，而本文为表名和列名拓展的解释信息可以弥补数据库模式与自然语言查询之间的语义鸿沟，从而提高模型抵抗同义词替换攻击的能力</a:t>
            </a:r>
            <a:endParaRPr lang="zh-CN" altLang="en-US" sz="1100" dirty="0"/>
          </a:p>
        </p:txBody>
      </p:sp>
      <p:sp>
        <p:nvSpPr>
          <p:cNvPr id="4" name="灯片编号占位符 3">
            <a:extLst>
              <a:ext uri="{FF2B5EF4-FFF2-40B4-BE49-F238E27FC236}">
                <a16:creationId xmlns:a16="http://schemas.microsoft.com/office/drawing/2014/main" id="{061CC806-AC7D-0B5A-CEC8-8896270D1B1D}"/>
              </a:ext>
            </a:extLst>
          </p:cNvPr>
          <p:cNvSpPr>
            <a:spLocks noGrp="1"/>
          </p:cNvSpPr>
          <p:nvPr>
            <p:ph type="sldNum" sz="quarter" idx="13"/>
          </p:nvPr>
        </p:nvSpPr>
        <p:spPr/>
        <p:txBody>
          <a:bodyPr/>
          <a:lstStyle/>
          <a:p>
            <a:fld id="{EE3F9CDB-1F21-4789-A81E-8FEA25CE194B}" type="slidenum">
              <a:rPr lang="zh-CN" altLang="en-US" smtClean="0"/>
              <a:pPr/>
              <a:t>22</a:t>
            </a:fld>
            <a:endParaRPr lang="zh-CN" altLang="en-US" dirty="0"/>
          </a:p>
        </p:txBody>
      </p:sp>
      <p:graphicFrame>
        <p:nvGraphicFramePr>
          <p:cNvPr id="8" name="表格 7">
            <a:extLst>
              <a:ext uri="{FF2B5EF4-FFF2-40B4-BE49-F238E27FC236}">
                <a16:creationId xmlns:a16="http://schemas.microsoft.com/office/drawing/2014/main" id="{9E41FFB1-E171-76BD-8D1C-45D3071D8BE3}"/>
              </a:ext>
            </a:extLst>
          </p:cNvPr>
          <p:cNvGraphicFramePr>
            <a:graphicFrameLocks noGrp="1"/>
          </p:cNvGraphicFramePr>
          <p:nvPr>
            <p:extLst>
              <p:ext uri="{D42A27DB-BD31-4B8C-83A1-F6EECF244321}">
                <p14:modId xmlns:p14="http://schemas.microsoft.com/office/powerpoint/2010/main" val="1721879346"/>
              </p:ext>
            </p:extLst>
          </p:nvPr>
        </p:nvGraphicFramePr>
        <p:xfrm>
          <a:off x="816292" y="1222088"/>
          <a:ext cx="5698807" cy="3524080"/>
        </p:xfrm>
        <a:graphic>
          <a:graphicData uri="http://schemas.openxmlformats.org/drawingml/2006/table">
            <a:tbl>
              <a:tblPr firstRow="1" firstCol="1" bandRow="1">
                <a:tableStyleId>{5C22544A-7EE6-4342-B048-85BDC9FD1C3A}</a:tableStyleId>
              </a:tblPr>
              <a:tblGrid>
                <a:gridCol w="3778568">
                  <a:extLst>
                    <a:ext uri="{9D8B030D-6E8A-4147-A177-3AD203B41FA5}">
                      <a16:colId xmlns:a16="http://schemas.microsoft.com/office/drawing/2014/main" val="4213103309"/>
                    </a:ext>
                  </a:extLst>
                </a:gridCol>
                <a:gridCol w="1920239">
                  <a:extLst>
                    <a:ext uri="{9D8B030D-6E8A-4147-A177-3AD203B41FA5}">
                      <a16:colId xmlns:a16="http://schemas.microsoft.com/office/drawing/2014/main" val="177339815"/>
                    </a:ext>
                  </a:extLst>
                </a:gridCol>
              </a:tblGrid>
              <a:tr h="300838">
                <a:tc>
                  <a:txBody>
                    <a:bodyPr/>
                    <a:lstStyle/>
                    <a:p>
                      <a:pPr indent="190500" algn="ctr">
                        <a:lnSpc>
                          <a:spcPts val="1400"/>
                        </a:lnSpc>
                      </a:pPr>
                      <a:endParaRPr lang="zh-CN" sz="2000" b="0"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indent="190500" algn="ctr">
                        <a:lnSpc>
                          <a:spcPts val="1400"/>
                        </a:lnSpc>
                      </a:pPr>
                      <a:endParaRPr lang="zh-CN" sz="2000" b="0"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0287438"/>
                  </a:ext>
                </a:extLst>
              </a:tr>
              <a:tr h="300838">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Model</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EM</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0364811"/>
                  </a:ext>
                </a:extLst>
              </a:tr>
              <a:tr h="317500">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GNN + ManualMAS(ACL 2019 )</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38.20%</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826074015"/>
                  </a:ext>
                </a:extLst>
              </a:tr>
              <a:tr h="325613">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IRNet + ManualMAS(ACL 2019)</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oFill/>
                  </a:tcPr>
                </a:tc>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39.30%</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824936157"/>
                  </a:ext>
                </a:extLst>
              </a:tr>
              <a:tr h="325613">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RAT-SQL</a:t>
                      </a:r>
                      <a:r>
                        <a:rPr lang="en-US" sz="1800" b="0" kern="100" baseline="-25000">
                          <a:solidFill>
                            <a:sysClr val="windowText" lastClr="000000"/>
                          </a:solidFill>
                          <a:effectLst/>
                          <a:latin typeface="Times New Roman" panose="02020603050405020304" pitchFamily="18" charset="0"/>
                          <a:cs typeface="Times New Roman" panose="02020603050405020304" pitchFamily="18" charset="0"/>
                        </a:rPr>
                        <a:t>L</a:t>
                      </a:r>
                      <a:r>
                        <a:rPr lang="en-US" sz="1800" b="0" kern="100" baseline="0">
                          <a:solidFill>
                            <a:sysClr val="windowText" lastClr="000000"/>
                          </a:solidFill>
                          <a:effectLst/>
                          <a:latin typeface="Times New Roman" panose="02020603050405020304" pitchFamily="18" charset="0"/>
                          <a:cs typeface="Times New Roman" panose="02020603050405020304" pitchFamily="18" charset="0"/>
                        </a:rPr>
                        <a:t>(ACL 2020)</a:t>
                      </a:r>
                      <a:endParaRPr lang="zh-CN" sz="2400" b="0" kern="100" baseline="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oFill/>
                  </a:tcPr>
                </a:tc>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48.20%</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363619893"/>
                  </a:ext>
                </a:extLst>
              </a:tr>
              <a:tr h="325613">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S2SQL + Grappa(ACL 2022)</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oFill/>
                  </a:tcPr>
                </a:tc>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51.40%</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889792894"/>
                  </a:ext>
                </a:extLst>
              </a:tr>
              <a:tr h="325613">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Rosql + AutoMAS</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oFill/>
                  </a:tcPr>
                </a:tc>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58.70%</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4276189621"/>
                  </a:ext>
                </a:extLst>
              </a:tr>
              <a:tr h="325613">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Rosql + ManualMAS(ACL2021)</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oFill/>
                  </a:tcPr>
                </a:tc>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59.82%</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615491402"/>
                  </a:ext>
                </a:extLst>
              </a:tr>
              <a:tr h="325613">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ETA</a:t>
                      </a:r>
                      <a:r>
                        <a:rPr lang="en-US" sz="1800" b="0" kern="100" baseline="-25000">
                          <a:solidFill>
                            <a:sysClr val="windowText" lastClr="000000"/>
                          </a:solidFill>
                          <a:effectLst/>
                          <a:latin typeface="Times New Roman" panose="02020603050405020304" pitchFamily="18" charset="0"/>
                          <a:cs typeface="Times New Roman" panose="02020603050405020304" pitchFamily="18" charset="0"/>
                        </a:rPr>
                        <a:t>L</a:t>
                      </a:r>
                      <a:r>
                        <a:rPr lang="en-US" sz="1800" b="0" kern="100">
                          <a:solidFill>
                            <a:sysClr val="windowText" lastClr="000000"/>
                          </a:solidFill>
                          <a:effectLst/>
                          <a:latin typeface="Times New Roman" panose="02020603050405020304" pitchFamily="18" charset="0"/>
                          <a:cs typeface="Times New Roman" panose="02020603050405020304" pitchFamily="18" charset="0"/>
                        </a:rPr>
                        <a:t>+CTA(ACL 2022)</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oFill/>
                  </a:tcPr>
                </a:tc>
                <a:tc>
                  <a:txBody>
                    <a:bodyPr/>
                    <a:lstStyle/>
                    <a:p>
                      <a:pPr indent="190500" algn="ctr">
                        <a:lnSpc>
                          <a:spcPts val="1400"/>
                        </a:lnSpc>
                      </a:pPr>
                      <a:r>
                        <a:rPr lang="en-US" sz="1800" b="0" kern="100">
                          <a:solidFill>
                            <a:sysClr val="windowText" lastClr="000000"/>
                          </a:solidFill>
                          <a:effectLst/>
                          <a:latin typeface="Times New Roman" panose="02020603050405020304" pitchFamily="18" charset="0"/>
                          <a:cs typeface="Times New Roman" panose="02020603050405020304" pitchFamily="18" charset="0"/>
                        </a:rPr>
                        <a:t>60.40%</a:t>
                      </a:r>
                      <a:endParaRPr lang="zh-CN" sz="2400" b="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245102207"/>
                  </a:ext>
                </a:extLst>
              </a:tr>
              <a:tr h="325613">
                <a:tc>
                  <a:txBody>
                    <a:bodyPr/>
                    <a:lstStyle/>
                    <a:p>
                      <a:pPr indent="191135" algn="ctr">
                        <a:lnSpc>
                          <a:spcPts val="1400"/>
                        </a:lnSpc>
                      </a:pPr>
                      <a:r>
                        <a:rPr lang="en-US" sz="1800" b="1" kern="100">
                          <a:solidFill>
                            <a:sysClr val="windowText" lastClr="000000"/>
                          </a:solidFill>
                          <a:effectLst/>
                          <a:latin typeface="Times New Roman" panose="02020603050405020304" pitchFamily="18" charset="0"/>
                          <a:cs typeface="Times New Roman" panose="02020603050405020304" pitchFamily="18" charset="0"/>
                        </a:rPr>
                        <a:t>ExSQL(ours)</a:t>
                      </a:r>
                      <a:endParaRPr lang="zh-CN" sz="2400" b="1"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indent="191135" algn="ctr">
                        <a:lnSpc>
                          <a:spcPts val="1400"/>
                        </a:lnSpc>
                      </a:pPr>
                      <a:r>
                        <a:rPr lang="en-US" sz="1800" b="1" kern="100">
                          <a:solidFill>
                            <a:sysClr val="windowText" lastClr="000000"/>
                          </a:solidFill>
                          <a:effectLst/>
                          <a:latin typeface="Times New Roman" panose="02020603050405020304" pitchFamily="18" charset="0"/>
                          <a:cs typeface="Times New Roman" panose="02020603050405020304" pitchFamily="18" charset="0"/>
                        </a:rPr>
                        <a:t>60.83%</a:t>
                      </a:r>
                      <a:endParaRPr lang="zh-CN" sz="2400" b="1"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6665428"/>
                  </a:ext>
                </a:extLst>
              </a:tr>
              <a:tr h="325613">
                <a:tc>
                  <a:txBody>
                    <a:bodyPr/>
                    <a:lstStyle/>
                    <a:p>
                      <a:pPr indent="191135" algn="ctr">
                        <a:lnSpc>
                          <a:spcPts val="1400"/>
                        </a:lnSpc>
                      </a:pPr>
                      <a:endParaRPr lang="zh-CN" sz="20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indent="191135" algn="ctr">
                        <a:lnSpc>
                          <a:spcPts val="1400"/>
                        </a:lnSpc>
                      </a:pPr>
                      <a:endParaRPr lang="zh-CN" sz="20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843769293"/>
                  </a:ext>
                </a:extLst>
              </a:tr>
            </a:tbl>
          </a:graphicData>
        </a:graphic>
      </p:graphicFrame>
    </p:spTree>
    <p:extLst>
      <p:ext uri="{BB962C8B-B14F-4D97-AF65-F5344CB8AC3E}">
        <p14:creationId xmlns:p14="http://schemas.microsoft.com/office/powerpoint/2010/main" val="678479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057F9EC-D02B-43DF-953C-BA2433694C47}"/>
              </a:ext>
            </a:extLst>
          </p:cNvPr>
          <p:cNvSpPr>
            <a:spLocks noGrp="1"/>
          </p:cNvSpPr>
          <p:nvPr>
            <p:ph type="title"/>
          </p:nvPr>
        </p:nvSpPr>
        <p:spPr>
          <a:xfrm>
            <a:off x="258689" y="157655"/>
            <a:ext cx="7894711" cy="642138"/>
          </a:xfrm>
        </p:spPr>
        <p:txBody>
          <a:bodyPr/>
          <a:lstStyle/>
          <a:p>
            <a:r>
              <a:rPr lang="zh-CN" altLang="en-US"/>
              <a:t>第三部分：一种利用词典扩展数据库模式信息的</a:t>
            </a:r>
            <a:r>
              <a:rPr lang="en-US" altLang="zh-CN"/>
              <a:t>Text2SQL</a:t>
            </a:r>
            <a:r>
              <a:rPr lang="zh-CN" altLang="en-US"/>
              <a:t>方法</a:t>
            </a:r>
            <a:endParaRPr lang="zh-CN" altLang="en-US" dirty="0"/>
          </a:p>
        </p:txBody>
      </p:sp>
      <p:sp>
        <p:nvSpPr>
          <p:cNvPr id="6" name="矩形 5">
            <a:extLst>
              <a:ext uri="{FF2B5EF4-FFF2-40B4-BE49-F238E27FC236}">
                <a16:creationId xmlns:a16="http://schemas.microsoft.com/office/drawing/2014/main" id="{D5675FCF-E1EC-4F32-9370-161847ECCD53}"/>
              </a:ext>
            </a:extLst>
          </p:cNvPr>
          <p:cNvSpPr/>
          <p:nvPr/>
        </p:nvSpPr>
        <p:spPr>
          <a:xfrm>
            <a:off x="258689" y="799793"/>
            <a:ext cx="4504109" cy="422295"/>
          </a:xfrm>
          <a:prstGeom prst="rect">
            <a:avLst/>
          </a:prstGeom>
        </p:spPr>
        <p:txBody>
          <a:bodyPr wrap="square">
            <a:spAutoFit/>
          </a:bodyPr>
          <a:lstStyle/>
          <a:p>
            <a:pPr>
              <a:lnSpc>
                <a:spcPct val="150000"/>
              </a:lnSpc>
            </a:pPr>
            <a:r>
              <a:rPr lang="en-US" altLang="zh-CN" sz="1600" b="1"/>
              <a:t>Spider</a:t>
            </a:r>
            <a:r>
              <a:rPr lang="zh-CN" altLang="en-US" sz="1600" b="1"/>
              <a:t>数据集实验结果</a:t>
            </a:r>
            <a:endParaRPr lang="zh-CN" altLang="en-US" sz="1600" b="1" dirty="0"/>
          </a:p>
        </p:txBody>
      </p:sp>
      <p:sp>
        <p:nvSpPr>
          <p:cNvPr id="7" name="文本框 6">
            <a:extLst>
              <a:ext uri="{FF2B5EF4-FFF2-40B4-BE49-F238E27FC236}">
                <a16:creationId xmlns:a16="http://schemas.microsoft.com/office/drawing/2014/main" id="{FEB82E9F-0378-437C-B8FF-F9849B71DFFC}"/>
              </a:ext>
            </a:extLst>
          </p:cNvPr>
          <p:cNvSpPr txBox="1"/>
          <p:nvPr/>
        </p:nvSpPr>
        <p:spPr>
          <a:xfrm>
            <a:off x="7066564" y="1744506"/>
            <a:ext cx="1918812" cy="827086"/>
          </a:xfrm>
          <a:prstGeom prst="rect">
            <a:avLst/>
          </a:prstGeom>
          <a:noFill/>
          <a:ln w="9525" cap="flat" cmpd="sng" algn="ctr">
            <a:solidFill>
              <a:srgbClr val="9F877D"/>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nSpc>
                <a:spcPct val="150000"/>
              </a:lnSpc>
            </a:pPr>
            <a:r>
              <a:rPr lang="zh-CN" altLang="en-US" sz="1100">
                <a:solidFill>
                  <a:srgbClr val="C00000"/>
                </a:solidFill>
              </a:rPr>
              <a:t>本文模型提升较小，并且</a:t>
            </a:r>
            <a:r>
              <a:rPr lang="en-US" altLang="zh-CN" sz="1100">
                <a:solidFill>
                  <a:srgbClr val="C00000"/>
                </a:solidFill>
              </a:rPr>
              <a:t>S2SQL</a:t>
            </a:r>
            <a:r>
              <a:rPr lang="zh-CN" altLang="en-US" sz="1100">
                <a:solidFill>
                  <a:srgbClr val="C00000"/>
                </a:solidFill>
              </a:rPr>
              <a:t>性能超过了本文模型，</a:t>
            </a:r>
            <a:r>
              <a:rPr lang="zh-CN" altLang="en-US" sz="1100" dirty="0">
                <a:solidFill>
                  <a:schemeClr val="tx1"/>
                </a:solidFill>
              </a:rPr>
              <a:t>原因：</a:t>
            </a:r>
            <a:endParaRPr lang="en-US" altLang="zh-CN" sz="1100" dirty="0">
              <a:solidFill>
                <a:schemeClr val="tx1"/>
              </a:solidFill>
            </a:endParaRPr>
          </a:p>
        </p:txBody>
      </p:sp>
      <p:sp>
        <p:nvSpPr>
          <p:cNvPr id="13" name="文本框 12">
            <a:extLst>
              <a:ext uri="{FF2B5EF4-FFF2-40B4-BE49-F238E27FC236}">
                <a16:creationId xmlns:a16="http://schemas.microsoft.com/office/drawing/2014/main" id="{2E5186EA-4E58-4D74-B120-8CF65FD97102}"/>
              </a:ext>
            </a:extLst>
          </p:cNvPr>
          <p:cNvSpPr txBox="1"/>
          <p:nvPr/>
        </p:nvSpPr>
        <p:spPr>
          <a:xfrm>
            <a:off x="7066561" y="2571592"/>
            <a:ext cx="1918815" cy="1081002"/>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nSpc>
                <a:spcPct val="150000"/>
              </a:lnSpc>
            </a:pPr>
            <a:r>
              <a:rPr lang="zh-CN" altLang="en-US" sz="1100"/>
              <a:t>自然语言查询显示提及数据库模式时，现有现有模型利用模式链接器可以较为准确地判断</a:t>
            </a:r>
            <a:r>
              <a:rPr lang="en-US" altLang="zh-CN" sz="1100"/>
              <a:t>SQL</a:t>
            </a:r>
            <a:r>
              <a:rPr lang="zh-CN" altLang="en-US" sz="1100"/>
              <a:t>查询对象</a:t>
            </a:r>
            <a:endParaRPr lang="zh-CN" altLang="en-US" sz="1100" dirty="0"/>
          </a:p>
        </p:txBody>
      </p:sp>
      <p:sp>
        <p:nvSpPr>
          <p:cNvPr id="4" name="灯片编号占位符 3">
            <a:extLst>
              <a:ext uri="{FF2B5EF4-FFF2-40B4-BE49-F238E27FC236}">
                <a16:creationId xmlns:a16="http://schemas.microsoft.com/office/drawing/2014/main" id="{061CC806-AC7D-0B5A-CEC8-8896270D1B1D}"/>
              </a:ext>
            </a:extLst>
          </p:cNvPr>
          <p:cNvSpPr>
            <a:spLocks noGrp="1"/>
          </p:cNvSpPr>
          <p:nvPr>
            <p:ph type="sldNum" sz="quarter" idx="13"/>
          </p:nvPr>
        </p:nvSpPr>
        <p:spPr/>
        <p:txBody>
          <a:bodyPr/>
          <a:lstStyle/>
          <a:p>
            <a:fld id="{EE3F9CDB-1F21-4789-A81E-8FEA25CE194B}" type="slidenum">
              <a:rPr lang="zh-CN" altLang="en-US" smtClean="0"/>
              <a:pPr/>
              <a:t>23</a:t>
            </a:fld>
            <a:endParaRPr lang="zh-CN" altLang="en-US" dirty="0"/>
          </a:p>
        </p:txBody>
      </p:sp>
      <p:graphicFrame>
        <p:nvGraphicFramePr>
          <p:cNvPr id="8" name="表格 7">
            <a:extLst>
              <a:ext uri="{FF2B5EF4-FFF2-40B4-BE49-F238E27FC236}">
                <a16:creationId xmlns:a16="http://schemas.microsoft.com/office/drawing/2014/main" id="{9E41FFB1-E171-76BD-8D1C-45D3071D8BE3}"/>
              </a:ext>
            </a:extLst>
          </p:cNvPr>
          <p:cNvGraphicFramePr>
            <a:graphicFrameLocks noGrp="1"/>
          </p:cNvGraphicFramePr>
          <p:nvPr>
            <p:extLst>
              <p:ext uri="{D42A27DB-BD31-4B8C-83A1-F6EECF244321}">
                <p14:modId xmlns:p14="http://schemas.microsoft.com/office/powerpoint/2010/main" val="1301193707"/>
              </p:ext>
            </p:extLst>
          </p:nvPr>
        </p:nvGraphicFramePr>
        <p:xfrm>
          <a:off x="917574" y="1171288"/>
          <a:ext cx="5475606" cy="3448954"/>
        </p:xfrm>
        <a:graphic>
          <a:graphicData uri="http://schemas.openxmlformats.org/drawingml/2006/table">
            <a:tbl>
              <a:tblPr firstRow="1" firstCol="1" bandRow="1">
                <a:tableStyleId>{5C22544A-7EE6-4342-B048-85BDC9FD1C3A}</a:tableStyleId>
              </a:tblPr>
              <a:tblGrid>
                <a:gridCol w="3720058">
                  <a:extLst>
                    <a:ext uri="{9D8B030D-6E8A-4147-A177-3AD203B41FA5}">
                      <a16:colId xmlns:a16="http://schemas.microsoft.com/office/drawing/2014/main" val="4213103309"/>
                    </a:ext>
                  </a:extLst>
                </a:gridCol>
                <a:gridCol w="1755548">
                  <a:extLst>
                    <a:ext uri="{9D8B030D-6E8A-4147-A177-3AD203B41FA5}">
                      <a16:colId xmlns:a16="http://schemas.microsoft.com/office/drawing/2014/main" val="177339815"/>
                    </a:ext>
                  </a:extLst>
                </a:gridCol>
              </a:tblGrid>
              <a:tr h="225712">
                <a:tc>
                  <a:txBody>
                    <a:bodyPr/>
                    <a:lstStyle/>
                    <a:p>
                      <a:pPr indent="190500" algn="ctr">
                        <a:lnSpc>
                          <a:spcPts val="1400"/>
                        </a:lnSpc>
                      </a:pPr>
                      <a:endParaRPr lang="zh-CN" sz="2000" b="0"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indent="190500" algn="ctr">
                        <a:lnSpc>
                          <a:spcPts val="1400"/>
                        </a:lnSpc>
                      </a:pPr>
                      <a:endParaRPr lang="zh-CN" sz="2000" b="0"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0287438"/>
                  </a:ext>
                </a:extLst>
              </a:tr>
              <a:tr h="300838">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Model</a:t>
                      </a:r>
                      <a:endParaRPr lang="zh-CN" sz="2400" b="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90500" algn="ctr">
                        <a:lnSpc>
                          <a:spcPts val="1400"/>
                        </a:lnSpc>
                      </a:pPr>
                      <a:r>
                        <a:rPr lang="en-US" altLang="zh-CN" sz="1800" b="0" kern="100">
                          <a:solidFill>
                            <a:sysClr val="windowText" lastClr="000000"/>
                          </a:solidFill>
                          <a:effectLst/>
                          <a:latin typeface="Times New Roman" panose="02020603050405020304" pitchFamily="18" charset="0"/>
                          <a:cs typeface="Times New Roman" panose="02020603050405020304" pitchFamily="18" charset="0"/>
                        </a:rPr>
                        <a:t>EM</a:t>
                      </a:r>
                      <a:endParaRPr lang="zh-CN" sz="2400" b="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0364811"/>
                  </a:ext>
                </a:extLst>
              </a:tr>
              <a:tr h="317500">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GNN(ACL 2019)</a:t>
                      </a:r>
                      <a:endParaRPr lang="zh-CN" sz="2400" b="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48.50%</a:t>
                      </a:r>
                      <a:endParaRPr lang="zh-CN" sz="2400" b="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826074015"/>
                  </a:ext>
                </a:extLst>
              </a:tr>
              <a:tr h="325613">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Global-GNN(EMNLP2019)</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52.70%</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extLst>
                  <a:ext uri="{0D108BD9-81ED-4DB2-BD59-A6C34878D82A}">
                    <a16:rowId xmlns:a16="http://schemas.microsoft.com/office/drawing/2014/main" val="2824936157"/>
                  </a:ext>
                </a:extLst>
              </a:tr>
              <a:tr h="325613">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IRnet(ACL 2019)</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61.90%</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extLst>
                  <a:ext uri="{0D108BD9-81ED-4DB2-BD59-A6C34878D82A}">
                    <a16:rowId xmlns:a16="http://schemas.microsoft.com/office/drawing/2014/main" val="1363619893"/>
                  </a:ext>
                </a:extLst>
              </a:tr>
              <a:tr h="325613">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RAT-SQL(ACL 2020)</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62.70%</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extLst>
                  <a:ext uri="{0D108BD9-81ED-4DB2-BD59-A6C34878D82A}">
                    <a16:rowId xmlns:a16="http://schemas.microsoft.com/office/drawing/2014/main" val="3889792894"/>
                  </a:ext>
                </a:extLst>
              </a:tr>
              <a:tr h="325613">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ETA(ACL 2022)</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64.50%</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extLst>
                  <a:ext uri="{0D108BD9-81ED-4DB2-BD59-A6C34878D82A}">
                    <a16:rowId xmlns:a16="http://schemas.microsoft.com/office/drawing/2014/main" val="4276189621"/>
                  </a:ext>
                </a:extLst>
              </a:tr>
              <a:tr h="325613">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BRIDGE(EMNLP2020)</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65.50%</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extLst>
                  <a:ext uri="{0D108BD9-81ED-4DB2-BD59-A6C34878D82A}">
                    <a16:rowId xmlns:a16="http://schemas.microsoft.com/office/drawing/2014/main" val="1615491402"/>
                  </a:ext>
                </a:extLst>
              </a:tr>
              <a:tr h="325613">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LGESQL</a:t>
                      </a:r>
                      <a:r>
                        <a:rPr lang="en-US" altLang="zh-CN" sz="1800" b="0" kern="100">
                          <a:solidFill>
                            <a:srgbClr val="000000"/>
                          </a:solidFill>
                          <a:effectLst/>
                          <a:latin typeface="Times New Roman" panose="02020603050405020304" pitchFamily="18" charset="0"/>
                          <a:ea typeface="宋体" panose="02010600030101010101" pitchFamily="2" charset="-122"/>
                        </a:rPr>
                        <a:t>(ACL2021)</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67.60%</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extLst>
                  <a:ext uri="{0D108BD9-81ED-4DB2-BD59-A6C34878D82A}">
                    <a16:rowId xmlns:a16="http://schemas.microsoft.com/office/drawing/2014/main" val="1245102207"/>
                  </a:ext>
                </a:extLst>
              </a:tr>
              <a:tr h="325613">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ExSQL(ours)</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67.99%</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extLst>
                  <a:ext uri="{0D108BD9-81ED-4DB2-BD59-A6C34878D82A}">
                    <a16:rowId xmlns:a16="http://schemas.microsoft.com/office/drawing/2014/main" val="513867873"/>
                  </a:ext>
                </a:extLst>
              </a:tr>
              <a:tr h="325613">
                <a:tc>
                  <a:txBody>
                    <a:bodyPr/>
                    <a:lstStyle/>
                    <a:p>
                      <a:pPr indent="191135" algn="ctr">
                        <a:lnSpc>
                          <a:spcPts val="1400"/>
                        </a:lnSpc>
                      </a:pPr>
                      <a:r>
                        <a:rPr lang="en-US" sz="1800" b="1" kern="100">
                          <a:solidFill>
                            <a:srgbClr val="000000"/>
                          </a:solidFill>
                          <a:effectLst/>
                          <a:latin typeface="Times New Roman" panose="02020603050405020304" pitchFamily="18" charset="0"/>
                          <a:ea typeface="宋体" panose="02010600030101010101" pitchFamily="2" charset="-122"/>
                        </a:rPr>
                        <a:t>S2SQL + RoBERTa(ACL 2022)</a:t>
                      </a:r>
                      <a:endParaRPr lang="zh-CN" sz="2400" b="1" kern="10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indent="191135" algn="ctr">
                        <a:lnSpc>
                          <a:spcPts val="1400"/>
                        </a:lnSpc>
                      </a:pPr>
                      <a:r>
                        <a:rPr lang="en-US" sz="1800" b="1" kern="100">
                          <a:solidFill>
                            <a:srgbClr val="000000"/>
                          </a:solidFill>
                          <a:effectLst/>
                          <a:latin typeface="Times New Roman" panose="02020603050405020304" pitchFamily="18" charset="0"/>
                          <a:ea typeface="宋体" panose="02010600030101010101" pitchFamily="2" charset="-122"/>
                        </a:rPr>
                        <a:t>71.40%</a:t>
                      </a:r>
                      <a:endParaRPr lang="zh-CN" sz="2400" b="1" kern="10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6665428"/>
                  </a:ext>
                </a:extLst>
              </a:tr>
            </a:tbl>
          </a:graphicData>
        </a:graphic>
      </p:graphicFrame>
    </p:spTree>
    <p:extLst>
      <p:ext uri="{BB962C8B-B14F-4D97-AF65-F5344CB8AC3E}">
        <p14:creationId xmlns:p14="http://schemas.microsoft.com/office/powerpoint/2010/main" val="341230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057F9EC-D02B-43DF-953C-BA2433694C47}"/>
              </a:ext>
            </a:extLst>
          </p:cNvPr>
          <p:cNvSpPr>
            <a:spLocks noGrp="1"/>
          </p:cNvSpPr>
          <p:nvPr>
            <p:ph type="title"/>
          </p:nvPr>
        </p:nvSpPr>
        <p:spPr>
          <a:xfrm>
            <a:off x="258689" y="157655"/>
            <a:ext cx="8428111" cy="572595"/>
          </a:xfrm>
        </p:spPr>
        <p:txBody>
          <a:bodyPr/>
          <a:lstStyle/>
          <a:p>
            <a:r>
              <a:rPr lang="zh-CN" altLang="en-US"/>
              <a:t>第三部分：一种利用词典扩展数据库模式信息的</a:t>
            </a:r>
            <a:r>
              <a:rPr lang="en-US" altLang="zh-CN"/>
              <a:t>Text2SQL</a:t>
            </a:r>
            <a:r>
              <a:rPr lang="zh-CN" altLang="en-US"/>
              <a:t>方法</a:t>
            </a:r>
            <a:endParaRPr lang="zh-CN" altLang="en-US" dirty="0"/>
          </a:p>
        </p:txBody>
      </p:sp>
      <p:sp>
        <p:nvSpPr>
          <p:cNvPr id="6" name="矩形 5">
            <a:extLst>
              <a:ext uri="{FF2B5EF4-FFF2-40B4-BE49-F238E27FC236}">
                <a16:creationId xmlns:a16="http://schemas.microsoft.com/office/drawing/2014/main" id="{D5675FCF-E1EC-4F32-9370-161847ECCD53}"/>
              </a:ext>
            </a:extLst>
          </p:cNvPr>
          <p:cNvSpPr/>
          <p:nvPr/>
        </p:nvSpPr>
        <p:spPr>
          <a:xfrm>
            <a:off x="258689" y="840773"/>
            <a:ext cx="4504109" cy="422295"/>
          </a:xfrm>
          <a:prstGeom prst="rect">
            <a:avLst/>
          </a:prstGeom>
        </p:spPr>
        <p:txBody>
          <a:bodyPr wrap="square">
            <a:spAutoFit/>
          </a:bodyPr>
          <a:lstStyle/>
          <a:p>
            <a:pPr>
              <a:lnSpc>
                <a:spcPct val="150000"/>
              </a:lnSpc>
            </a:pPr>
            <a:r>
              <a:rPr lang="en-US" altLang="zh-CN" sz="1600" b="1"/>
              <a:t>Spider-syn</a:t>
            </a:r>
            <a:r>
              <a:rPr lang="zh-CN" altLang="en-US" sz="1600" b="1"/>
              <a:t>数据集消融实验</a:t>
            </a:r>
            <a:endParaRPr lang="zh-CN" altLang="en-US" sz="1600" b="1" dirty="0"/>
          </a:p>
        </p:txBody>
      </p:sp>
      <p:sp>
        <p:nvSpPr>
          <p:cNvPr id="13" name="文本框 12">
            <a:extLst>
              <a:ext uri="{FF2B5EF4-FFF2-40B4-BE49-F238E27FC236}">
                <a16:creationId xmlns:a16="http://schemas.microsoft.com/office/drawing/2014/main" id="{2E5186EA-4E58-4D74-B120-8CF65FD97102}"/>
              </a:ext>
            </a:extLst>
          </p:cNvPr>
          <p:cNvSpPr txBox="1"/>
          <p:nvPr/>
        </p:nvSpPr>
        <p:spPr>
          <a:xfrm>
            <a:off x="7009413" y="2725948"/>
            <a:ext cx="1918815" cy="827086"/>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nSpc>
                <a:spcPct val="150000"/>
              </a:lnSpc>
            </a:pPr>
            <a:r>
              <a:rPr lang="en-US" altLang="zh-CN" sz="1100"/>
              <a:t>MER</a:t>
            </a:r>
            <a:r>
              <a:rPr lang="zh-CN" altLang="en-US" sz="1100"/>
              <a:t>模块在表名结点和列名结点的嵌入表达中融合解释信的语言</a:t>
            </a:r>
            <a:endParaRPr lang="en-US" altLang="zh-CN" sz="1100"/>
          </a:p>
        </p:txBody>
      </p:sp>
      <p:sp>
        <p:nvSpPr>
          <p:cNvPr id="4" name="灯片编号占位符 3">
            <a:extLst>
              <a:ext uri="{FF2B5EF4-FFF2-40B4-BE49-F238E27FC236}">
                <a16:creationId xmlns:a16="http://schemas.microsoft.com/office/drawing/2014/main" id="{061CC806-AC7D-0B5A-CEC8-8896270D1B1D}"/>
              </a:ext>
            </a:extLst>
          </p:cNvPr>
          <p:cNvSpPr>
            <a:spLocks noGrp="1"/>
          </p:cNvSpPr>
          <p:nvPr>
            <p:ph type="sldNum" sz="quarter" idx="13"/>
          </p:nvPr>
        </p:nvSpPr>
        <p:spPr/>
        <p:txBody>
          <a:bodyPr/>
          <a:lstStyle/>
          <a:p>
            <a:fld id="{EE3F9CDB-1F21-4789-A81E-8FEA25CE194B}" type="slidenum">
              <a:rPr lang="zh-CN" altLang="en-US" smtClean="0"/>
              <a:pPr/>
              <a:t>24</a:t>
            </a:fld>
            <a:endParaRPr lang="zh-CN" altLang="en-US" dirty="0"/>
          </a:p>
        </p:txBody>
      </p:sp>
      <p:graphicFrame>
        <p:nvGraphicFramePr>
          <p:cNvPr id="8" name="表格 7">
            <a:extLst>
              <a:ext uri="{FF2B5EF4-FFF2-40B4-BE49-F238E27FC236}">
                <a16:creationId xmlns:a16="http://schemas.microsoft.com/office/drawing/2014/main" id="{9E41FFB1-E171-76BD-8D1C-45D3071D8BE3}"/>
              </a:ext>
            </a:extLst>
          </p:cNvPr>
          <p:cNvGraphicFramePr>
            <a:graphicFrameLocks noGrp="1"/>
          </p:cNvGraphicFramePr>
          <p:nvPr>
            <p:extLst>
              <p:ext uri="{D42A27DB-BD31-4B8C-83A1-F6EECF244321}">
                <p14:modId xmlns:p14="http://schemas.microsoft.com/office/powerpoint/2010/main" val="4286381753"/>
              </p:ext>
            </p:extLst>
          </p:nvPr>
        </p:nvGraphicFramePr>
        <p:xfrm>
          <a:off x="917885" y="1886816"/>
          <a:ext cx="4975226" cy="1896015"/>
        </p:xfrm>
        <a:graphic>
          <a:graphicData uri="http://schemas.openxmlformats.org/drawingml/2006/table">
            <a:tbl>
              <a:tblPr firstRow="1" firstCol="1" bandRow="1">
                <a:tableStyleId>{5C22544A-7EE6-4342-B048-85BDC9FD1C3A}</a:tableStyleId>
              </a:tblPr>
              <a:tblGrid>
                <a:gridCol w="2875111">
                  <a:extLst>
                    <a:ext uri="{9D8B030D-6E8A-4147-A177-3AD203B41FA5}">
                      <a16:colId xmlns:a16="http://schemas.microsoft.com/office/drawing/2014/main" val="4213103309"/>
                    </a:ext>
                  </a:extLst>
                </a:gridCol>
                <a:gridCol w="2100115">
                  <a:extLst>
                    <a:ext uri="{9D8B030D-6E8A-4147-A177-3AD203B41FA5}">
                      <a16:colId xmlns:a16="http://schemas.microsoft.com/office/drawing/2014/main" val="177339815"/>
                    </a:ext>
                  </a:extLst>
                </a:gridCol>
              </a:tblGrid>
              <a:tr h="300838">
                <a:tc>
                  <a:txBody>
                    <a:bodyPr/>
                    <a:lstStyle/>
                    <a:p>
                      <a:pPr indent="190500" algn="ctr">
                        <a:lnSpc>
                          <a:spcPts val="1400"/>
                        </a:lnSpc>
                      </a:pPr>
                      <a:endParaRPr lang="zh-CN" sz="2000" b="0"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indent="190500" algn="ctr">
                        <a:lnSpc>
                          <a:spcPts val="1400"/>
                        </a:lnSpc>
                      </a:pPr>
                      <a:endParaRPr lang="zh-CN" sz="2000" b="0"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0287438"/>
                  </a:ext>
                </a:extLst>
              </a:tr>
              <a:tr h="300838">
                <a:tc>
                  <a:txBody>
                    <a:bodyPr/>
                    <a:lstStyle/>
                    <a:p>
                      <a:pPr indent="190500" algn="ctr">
                        <a:lnSpc>
                          <a:spcPts val="1400"/>
                        </a:lnSpc>
                      </a:pPr>
                      <a:r>
                        <a:rPr lang="en-US" sz="1600" b="0" kern="100">
                          <a:solidFill>
                            <a:srgbClr val="000000"/>
                          </a:solidFill>
                          <a:effectLst/>
                          <a:latin typeface="Times New Roman" panose="02020603050405020304" pitchFamily="18" charset="0"/>
                          <a:ea typeface="宋体" panose="02010600030101010101" pitchFamily="2" charset="-122"/>
                        </a:rPr>
                        <a:t>Model</a:t>
                      </a:r>
                      <a:endParaRPr lang="zh-CN" sz="2000" b="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90500" algn="ctr">
                        <a:lnSpc>
                          <a:spcPts val="1400"/>
                        </a:lnSpc>
                      </a:pPr>
                      <a:r>
                        <a:rPr lang="en-US" altLang="zh-CN" sz="1600" b="0" kern="100">
                          <a:solidFill>
                            <a:sysClr val="windowText" lastClr="000000"/>
                          </a:solidFill>
                          <a:effectLst/>
                          <a:latin typeface="Times New Roman" panose="02020603050405020304" pitchFamily="18" charset="0"/>
                          <a:cs typeface="Times New Roman" panose="02020603050405020304" pitchFamily="18" charset="0"/>
                        </a:rPr>
                        <a:t>EM</a:t>
                      </a:r>
                      <a:endParaRPr lang="zh-CN" sz="2000" b="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0364811"/>
                  </a:ext>
                </a:extLst>
              </a:tr>
              <a:tr h="317500">
                <a:tc>
                  <a:txBody>
                    <a:bodyPr/>
                    <a:lstStyle/>
                    <a:p>
                      <a:pPr indent="190500" algn="ctr">
                        <a:lnSpc>
                          <a:spcPts val="1400"/>
                        </a:lnSpc>
                      </a:pPr>
                      <a:r>
                        <a:rPr lang="en-US" sz="1600" b="0" kern="100">
                          <a:solidFill>
                            <a:srgbClr val="000000"/>
                          </a:solidFill>
                          <a:effectLst/>
                          <a:latin typeface="Times New Roman" panose="02020603050405020304" pitchFamily="18" charset="0"/>
                          <a:ea typeface="宋体" panose="02010600030101010101" pitchFamily="2" charset="-122"/>
                        </a:rPr>
                        <a:t>ExSQL</a:t>
                      </a:r>
                      <a:r>
                        <a:rPr lang="en-US" sz="2000" b="0" kern="100">
                          <a:effectLst/>
                          <a:latin typeface="Times New Roman" panose="02020603050405020304" pitchFamily="18" charset="0"/>
                          <a:ea typeface="宋体" panose="02010600030101010101" pitchFamily="2" charset="-122"/>
                        </a:rPr>
                        <a:t> </a:t>
                      </a:r>
                      <a:r>
                        <a:rPr lang="en-US" sz="1600" b="0" kern="100">
                          <a:solidFill>
                            <a:srgbClr val="000000"/>
                          </a:solidFill>
                          <a:effectLst/>
                          <a:latin typeface="Times New Roman" panose="02020603050405020304" pitchFamily="18" charset="0"/>
                          <a:ea typeface="宋体" panose="02010600030101010101" pitchFamily="2" charset="-122"/>
                        </a:rPr>
                        <a:t>w/o SIM</a:t>
                      </a:r>
                      <a:endParaRPr lang="zh-CN" sz="2000" b="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indent="190500" algn="ctr">
                        <a:lnSpc>
                          <a:spcPts val="1400"/>
                        </a:lnSpc>
                      </a:pPr>
                      <a:r>
                        <a:rPr lang="en-US" sz="1600" b="0" kern="100">
                          <a:solidFill>
                            <a:srgbClr val="000000"/>
                          </a:solidFill>
                          <a:effectLst/>
                          <a:latin typeface="Times New Roman" panose="02020603050405020304" pitchFamily="18" charset="0"/>
                          <a:ea typeface="宋体" panose="02010600030101010101" pitchFamily="2" charset="-122"/>
                        </a:rPr>
                        <a:t>59.19%</a:t>
                      </a:r>
                      <a:endParaRPr lang="zh-CN" sz="2000" b="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826074015"/>
                  </a:ext>
                </a:extLst>
              </a:tr>
              <a:tr h="325613">
                <a:tc>
                  <a:txBody>
                    <a:bodyPr/>
                    <a:lstStyle/>
                    <a:p>
                      <a:pPr indent="190500" algn="ctr">
                        <a:lnSpc>
                          <a:spcPts val="1400"/>
                        </a:lnSpc>
                      </a:pPr>
                      <a:r>
                        <a:rPr lang="en-US" sz="1600" b="0" kern="100">
                          <a:solidFill>
                            <a:srgbClr val="000000"/>
                          </a:solidFill>
                          <a:effectLst/>
                          <a:latin typeface="Times New Roman" panose="02020603050405020304" pitchFamily="18" charset="0"/>
                          <a:ea typeface="宋体" panose="02010600030101010101" pitchFamily="2" charset="-122"/>
                        </a:rPr>
                        <a:t>ExSQL</a:t>
                      </a:r>
                      <a:r>
                        <a:rPr lang="en-US" sz="2000" b="0" kern="100">
                          <a:effectLst/>
                          <a:latin typeface="Times New Roman" panose="02020603050405020304" pitchFamily="18" charset="0"/>
                          <a:ea typeface="宋体" panose="02010600030101010101" pitchFamily="2" charset="-122"/>
                        </a:rPr>
                        <a:t> </a:t>
                      </a:r>
                      <a:r>
                        <a:rPr lang="en-US" sz="1600" b="0" kern="100">
                          <a:solidFill>
                            <a:srgbClr val="000000"/>
                          </a:solidFill>
                          <a:effectLst/>
                          <a:latin typeface="Times New Roman" panose="02020603050405020304" pitchFamily="18" charset="0"/>
                          <a:ea typeface="宋体" panose="02010600030101010101" pitchFamily="2" charset="-122"/>
                        </a:rPr>
                        <a:t>w/o MER</a:t>
                      </a:r>
                      <a:endParaRPr lang="zh-CN" sz="2000" b="0" kern="100">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90500" algn="ctr">
                        <a:lnSpc>
                          <a:spcPts val="1400"/>
                        </a:lnSpc>
                      </a:pPr>
                      <a:r>
                        <a:rPr lang="en-US" sz="1600" b="0" kern="100">
                          <a:solidFill>
                            <a:srgbClr val="000000"/>
                          </a:solidFill>
                          <a:effectLst/>
                          <a:latin typeface="Times New Roman" panose="02020603050405020304" pitchFamily="18" charset="0"/>
                          <a:ea typeface="宋体" panose="02010600030101010101" pitchFamily="2" charset="-122"/>
                        </a:rPr>
                        <a:t>59.62%</a:t>
                      </a:r>
                      <a:endParaRPr lang="zh-CN" sz="2000" b="0" kern="100">
                        <a:effectLst/>
                        <a:latin typeface="Times New Roman" panose="02020603050405020304" pitchFamily="18" charset="0"/>
                        <a:ea typeface="宋体" panose="02010600030101010101" pitchFamily="2" charset="-122"/>
                      </a:endParaRPr>
                    </a:p>
                  </a:txBody>
                  <a:tcPr marL="68580" marR="68580" marT="0" marB="0" anchor="ctr">
                    <a:noFill/>
                  </a:tcPr>
                </a:tc>
                <a:extLst>
                  <a:ext uri="{0D108BD9-81ED-4DB2-BD59-A6C34878D82A}">
                    <a16:rowId xmlns:a16="http://schemas.microsoft.com/office/drawing/2014/main" val="2824936157"/>
                  </a:ext>
                </a:extLst>
              </a:tr>
              <a:tr h="325613">
                <a:tc>
                  <a:txBody>
                    <a:bodyPr/>
                    <a:lstStyle/>
                    <a:p>
                      <a:pPr indent="190500" algn="ctr">
                        <a:lnSpc>
                          <a:spcPts val="1400"/>
                        </a:lnSpc>
                      </a:pPr>
                      <a:r>
                        <a:rPr lang="en-US" sz="1600" kern="100">
                          <a:solidFill>
                            <a:srgbClr val="000000"/>
                          </a:solidFill>
                          <a:effectLst/>
                          <a:latin typeface="Times New Roman" panose="02020603050405020304" pitchFamily="18" charset="0"/>
                          <a:ea typeface="宋体" panose="02010600030101010101" pitchFamily="2" charset="-122"/>
                        </a:rPr>
                        <a:t>ExSQL</a:t>
                      </a:r>
                      <a:endParaRPr lang="zh-CN" sz="2000" kern="10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indent="191135" algn="ctr">
                        <a:lnSpc>
                          <a:spcPts val="1400"/>
                        </a:lnSpc>
                      </a:pPr>
                      <a:r>
                        <a:rPr lang="en-US" sz="1600" b="1" kern="100">
                          <a:solidFill>
                            <a:srgbClr val="000000"/>
                          </a:solidFill>
                          <a:effectLst/>
                          <a:latin typeface="Times New Roman" panose="02020603050405020304" pitchFamily="18" charset="0"/>
                          <a:ea typeface="宋体" panose="02010600030101010101" pitchFamily="2" charset="-122"/>
                        </a:rPr>
                        <a:t>60.83%</a:t>
                      </a:r>
                      <a:endParaRPr lang="zh-CN" sz="2000" kern="10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6665428"/>
                  </a:ext>
                </a:extLst>
              </a:tr>
              <a:tr h="325613">
                <a:tc>
                  <a:txBody>
                    <a:bodyPr/>
                    <a:lstStyle/>
                    <a:p>
                      <a:pPr indent="191135" algn="ctr">
                        <a:lnSpc>
                          <a:spcPts val="1400"/>
                        </a:lnSpc>
                      </a:pPr>
                      <a:endParaRPr lang="zh-CN" sz="20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indent="191135" algn="ctr">
                        <a:lnSpc>
                          <a:spcPts val="1400"/>
                        </a:lnSpc>
                      </a:pPr>
                      <a:endParaRPr lang="zh-CN" sz="20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843769293"/>
                  </a:ext>
                </a:extLst>
              </a:tr>
            </a:tbl>
          </a:graphicData>
        </a:graphic>
      </p:graphicFrame>
      <p:sp>
        <p:nvSpPr>
          <p:cNvPr id="2" name="文本框 1">
            <a:extLst>
              <a:ext uri="{FF2B5EF4-FFF2-40B4-BE49-F238E27FC236}">
                <a16:creationId xmlns:a16="http://schemas.microsoft.com/office/drawing/2014/main" id="{C7DFA116-94CF-BD6D-9C9B-3B0AAE5A2D15}"/>
              </a:ext>
            </a:extLst>
          </p:cNvPr>
          <p:cNvSpPr txBox="1"/>
          <p:nvPr/>
        </p:nvSpPr>
        <p:spPr>
          <a:xfrm>
            <a:off x="917884" y="3957962"/>
            <a:ext cx="6444939" cy="307777"/>
          </a:xfrm>
          <a:prstGeom prst="rect">
            <a:avLst/>
          </a:prstGeom>
          <a:noFill/>
          <a:ln w="9525" cap="flat" cmpd="sng" algn="ctr">
            <a:solidFill>
              <a:srgbClr val="9F877D"/>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defPPr>
              <a:defRPr lang="en-US"/>
            </a:defPPr>
            <a:lvl1pPr>
              <a:lnSpc>
                <a:spcPct val="150000"/>
              </a:lnSpc>
              <a:defRPr sz="1100">
                <a:solidFill>
                  <a:srgbClr val="C00000"/>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vl6pPr>
              <a:defRPr>
                <a:solidFill>
                  <a:schemeClr val="accent4"/>
                </a:solidFill>
              </a:defRPr>
            </a:lvl6pPr>
            <a:lvl7pPr>
              <a:defRPr>
                <a:solidFill>
                  <a:schemeClr val="accent4"/>
                </a:solidFill>
              </a:defRPr>
            </a:lvl7pPr>
            <a:lvl8pPr>
              <a:defRPr>
                <a:solidFill>
                  <a:schemeClr val="accent4"/>
                </a:solidFill>
              </a:defRPr>
            </a:lvl8pPr>
            <a:lvl9pPr>
              <a:defRPr>
                <a:solidFill>
                  <a:schemeClr val="accent4"/>
                </a:solidFill>
              </a:defRPr>
            </a:lvl9pPr>
          </a:lstStyle>
          <a:p>
            <a:pPr>
              <a:lnSpc>
                <a:spcPct val="100000"/>
              </a:lnSpc>
            </a:pPr>
            <a:r>
              <a:rPr lang="zh-CN" altLang="en-US" sz="1400">
                <a:solidFill>
                  <a:schemeClr val="tx1"/>
                </a:solidFill>
              </a:rPr>
              <a:t>两个组件都为模型整体性能有贡献</a:t>
            </a:r>
            <a:endParaRPr lang="en-US" altLang="zh-CN" sz="1400" dirty="0">
              <a:solidFill>
                <a:schemeClr val="tx1"/>
              </a:solidFill>
            </a:endParaRPr>
          </a:p>
        </p:txBody>
      </p:sp>
      <p:sp>
        <p:nvSpPr>
          <p:cNvPr id="9" name="文本框 8">
            <a:extLst>
              <a:ext uri="{FF2B5EF4-FFF2-40B4-BE49-F238E27FC236}">
                <a16:creationId xmlns:a16="http://schemas.microsoft.com/office/drawing/2014/main" id="{86A1F26B-4844-E02E-32A5-0402EBEEDAFF}"/>
              </a:ext>
            </a:extLst>
          </p:cNvPr>
          <p:cNvSpPr txBox="1"/>
          <p:nvPr/>
        </p:nvSpPr>
        <p:spPr>
          <a:xfrm>
            <a:off x="7009413" y="2152778"/>
            <a:ext cx="1918814" cy="57317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nSpc>
                <a:spcPct val="150000"/>
              </a:lnSpc>
            </a:pPr>
            <a:r>
              <a:rPr lang="en-US" altLang="zh-CN" sz="1100"/>
              <a:t>SIM</a:t>
            </a:r>
            <a:r>
              <a:rPr lang="zh-CN" altLang="en-US" sz="1100"/>
              <a:t>模块用来帮助模型在图神经网络中建立</a:t>
            </a:r>
            <a:endParaRPr lang="en-US" altLang="zh-CN" sz="1100" dirty="0"/>
          </a:p>
        </p:txBody>
      </p:sp>
      <p:sp>
        <p:nvSpPr>
          <p:cNvPr id="5" name="文本框 4">
            <a:extLst>
              <a:ext uri="{FF2B5EF4-FFF2-40B4-BE49-F238E27FC236}">
                <a16:creationId xmlns:a16="http://schemas.microsoft.com/office/drawing/2014/main" id="{B6A23C53-1415-B059-40E8-EA7DA000D781}"/>
              </a:ext>
            </a:extLst>
          </p:cNvPr>
          <p:cNvSpPr txBox="1"/>
          <p:nvPr/>
        </p:nvSpPr>
        <p:spPr>
          <a:xfrm>
            <a:off x="917884" y="1403908"/>
            <a:ext cx="4377785" cy="523220"/>
          </a:xfrm>
          <a:prstGeom prst="rect">
            <a:avLst/>
          </a:prstGeom>
          <a:noFill/>
          <a:ln w="9525" cap="flat" cmpd="sng" algn="ctr">
            <a:solidFill>
              <a:srgbClr val="9F877D"/>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defPPr>
              <a:defRPr lang="en-US"/>
            </a:defPPr>
            <a:lvl1pPr>
              <a:lnSpc>
                <a:spcPct val="150000"/>
              </a:lnSpc>
              <a:defRPr sz="1100">
                <a:solidFill>
                  <a:srgbClr val="C00000"/>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vl6pPr>
              <a:defRPr>
                <a:solidFill>
                  <a:schemeClr val="accent4"/>
                </a:solidFill>
              </a:defRPr>
            </a:lvl6pPr>
            <a:lvl7pPr>
              <a:defRPr>
                <a:solidFill>
                  <a:schemeClr val="accent4"/>
                </a:solidFill>
              </a:defRPr>
            </a:lvl7pPr>
            <a:lvl8pPr>
              <a:defRPr>
                <a:solidFill>
                  <a:schemeClr val="accent4"/>
                </a:solidFill>
              </a:defRPr>
            </a:lvl8pPr>
            <a:lvl9pPr>
              <a:defRPr>
                <a:solidFill>
                  <a:schemeClr val="accent4"/>
                </a:solidFill>
              </a:defRPr>
            </a:lvl9pPr>
          </a:lstStyle>
          <a:p>
            <a:pPr>
              <a:lnSpc>
                <a:spcPct val="100000"/>
              </a:lnSpc>
            </a:pPr>
            <a:r>
              <a:rPr lang="en-US" altLang="zh-CN" sz="1400">
                <a:solidFill>
                  <a:schemeClr val="tx1"/>
                </a:solidFill>
              </a:rPr>
              <a:t>SIM</a:t>
            </a:r>
            <a:r>
              <a:rPr lang="zh-CN" altLang="en-US" sz="1400">
                <a:solidFill>
                  <a:schemeClr val="tx1"/>
                </a:solidFill>
              </a:rPr>
              <a:t>：相似度模块</a:t>
            </a:r>
            <a:endParaRPr lang="en-US" altLang="zh-CN" sz="1400">
              <a:solidFill>
                <a:schemeClr val="tx1"/>
              </a:solidFill>
            </a:endParaRPr>
          </a:p>
          <a:p>
            <a:pPr>
              <a:lnSpc>
                <a:spcPct val="100000"/>
              </a:lnSpc>
            </a:pPr>
            <a:r>
              <a:rPr lang="en-US" altLang="zh-CN" sz="1400">
                <a:solidFill>
                  <a:schemeClr val="tx1"/>
                </a:solidFill>
              </a:rPr>
              <a:t>MER</a:t>
            </a:r>
            <a:r>
              <a:rPr lang="zh-CN" altLang="en-US" sz="1400">
                <a:solidFill>
                  <a:schemeClr val="tx1"/>
                </a:solidFill>
              </a:rPr>
              <a:t>：解释信息融合模块</a:t>
            </a:r>
            <a:endParaRPr lang="en-US" altLang="zh-CN" sz="1400">
              <a:solidFill>
                <a:schemeClr val="tx1"/>
              </a:solidFill>
            </a:endParaRPr>
          </a:p>
        </p:txBody>
      </p:sp>
    </p:spTree>
    <p:extLst>
      <p:ext uri="{BB962C8B-B14F-4D97-AF65-F5344CB8AC3E}">
        <p14:creationId xmlns:p14="http://schemas.microsoft.com/office/powerpoint/2010/main" val="4071679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057F9EC-D02B-43DF-953C-BA2433694C47}"/>
              </a:ext>
            </a:extLst>
          </p:cNvPr>
          <p:cNvSpPr>
            <a:spLocks noGrp="1"/>
          </p:cNvSpPr>
          <p:nvPr>
            <p:ph type="title"/>
          </p:nvPr>
        </p:nvSpPr>
        <p:spPr>
          <a:xfrm>
            <a:off x="258689" y="157655"/>
            <a:ext cx="8415411" cy="591645"/>
          </a:xfrm>
        </p:spPr>
        <p:txBody>
          <a:bodyPr/>
          <a:lstStyle/>
          <a:p>
            <a:r>
              <a:rPr lang="zh-CN" altLang="en-US"/>
              <a:t>第三部分：一种利用词典扩展数据库模式信息的</a:t>
            </a:r>
            <a:r>
              <a:rPr lang="en-US" altLang="zh-CN"/>
              <a:t>Text2SQL</a:t>
            </a:r>
            <a:r>
              <a:rPr lang="zh-CN" altLang="en-US"/>
              <a:t>方法</a:t>
            </a:r>
            <a:endParaRPr lang="zh-CN" altLang="en-US" dirty="0"/>
          </a:p>
        </p:txBody>
      </p:sp>
      <p:sp>
        <p:nvSpPr>
          <p:cNvPr id="6" name="矩形 5">
            <a:extLst>
              <a:ext uri="{FF2B5EF4-FFF2-40B4-BE49-F238E27FC236}">
                <a16:creationId xmlns:a16="http://schemas.microsoft.com/office/drawing/2014/main" id="{D5675FCF-E1EC-4F32-9370-161847ECCD53}"/>
              </a:ext>
            </a:extLst>
          </p:cNvPr>
          <p:cNvSpPr/>
          <p:nvPr/>
        </p:nvSpPr>
        <p:spPr>
          <a:xfrm>
            <a:off x="258689" y="799793"/>
            <a:ext cx="4504109" cy="422295"/>
          </a:xfrm>
          <a:prstGeom prst="rect">
            <a:avLst/>
          </a:prstGeom>
        </p:spPr>
        <p:txBody>
          <a:bodyPr wrap="square">
            <a:spAutoFit/>
          </a:bodyPr>
          <a:lstStyle/>
          <a:p>
            <a:pPr>
              <a:lnSpc>
                <a:spcPct val="150000"/>
              </a:lnSpc>
            </a:pPr>
            <a:r>
              <a:rPr lang="en-US" altLang="zh-CN" sz="1600" b="1"/>
              <a:t>Spider</a:t>
            </a:r>
            <a:r>
              <a:rPr lang="zh-CN" altLang="en-US" sz="1600" b="1"/>
              <a:t>数据集消融实验</a:t>
            </a:r>
            <a:endParaRPr lang="zh-CN" altLang="en-US" sz="1600" b="1" dirty="0"/>
          </a:p>
        </p:txBody>
      </p:sp>
      <p:sp>
        <p:nvSpPr>
          <p:cNvPr id="4" name="灯片编号占位符 3">
            <a:extLst>
              <a:ext uri="{FF2B5EF4-FFF2-40B4-BE49-F238E27FC236}">
                <a16:creationId xmlns:a16="http://schemas.microsoft.com/office/drawing/2014/main" id="{061CC806-AC7D-0B5A-CEC8-8896270D1B1D}"/>
              </a:ext>
            </a:extLst>
          </p:cNvPr>
          <p:cNvSpPr>
            <a:spLocks noGrp="1"/>
          </p:cNvSpPr>
          <p:nvPr>
            <p:ph type="sldNum" sz="quarter" idx="13"/>
          </p:nvPr>
        </p:nvSpPr>
        <p:spPr/>
        <p:txBody>
          <a:bodyPr/>
          <a:lstStyle/>
          <a:p>
            <a:fld id="{EE3F9CDB-1F21-4789-A81E-8FEA25CE194B}" type="slidenum">
              <a:rPr lang="zh-CN" altLang="en-US" smtClean="0"/>
              <a:pPr/>
              <a:t>25</a:t>
            </a:fld>
            <a:endParaRPr lang="zh-CN" altLang="en-US" dirty="0"/>
          </a:p>
        </p:txBody>
      </p:sp>
      <p:graphicFrame>
        <p:nvGraphicFramePr>
          <p:cNvPr id="8" name="表格 7">
            <a:extLst>
              <a:ext uri="{FF2B5EF4-FFF2-40B4-BE49-F238E27FC236}">
                <a16:creationId xmlns:a16="http://schemas.microsoft.com/office/drawing/2014/main" id="{9E41FFB1-E171-76BD-8D1C-45D3071D8BE3}"/>
              </a:ext>
            </a:extLst>
          </p:cNvPr>
          <p:cNvGraphicFramePr>
            <a:graphicFrameLocks noGrp="1"/>
          </p:cNvGraphicFramePr>
          <p:nvPr>
            <p:extLst>
              <p:ext uri="{D42A27DB-BD31-4B8C-83A1-F6EECF244321}">
                <p14:modId xmlns:p14="http://schemas.microsoft.com/office/powerpoint/2010/main" val="4139752750"/>
              </p:ext>
            </p:extLst>
          </p:nvPr>
        </p:nvGraphicFramePr>
        <p:xfrm>
          <a:off x="917885" y="1857569"/>
          <a:ext cx="4975226" cy="1896015"/>
        </p:xfrm>
        <a:graphic>
          <a:graphicData uri="http://schemas.openxmlformats.org/drawingml/2006/table">
            <a:tbl>
              <a:tblPr firstRow="1" firstCol="1" bandRow="1">
                <a:tableStyleId>{5C22544A-7EE6-4342-B048-85BDC9FD1C3A}</a:tableStyleId>
              </a:tblPr>
              <a:tblGrid>
                <a:gridCol w="2875111">
                  <a:extLst>
                    <a:ext uri="{9D8B030D-6E8A-4147-A177-3AD203B41FA5}">
                      <a16:colId xmlns:a16="http://schemas.microsoft.com/office/drawing/2014/main" val="4213103309"/>
                    </a:ext>
                  </a:extLst>
                </a:gridCol>
                <a:gridCol w="2100115">
                  <a:extLst>
                    <a:ext uri="{9D8B030D-6E8A-4147-A177-3AD203B41FA5}">
                      <a16:colId xmlns:a16="http://schemas.microsoft.com/office/drawing/2014/main" val="177339815"/>
                    </a:ext>
                  </a:extLst>
                </a:gridCol>
              </a:tblGrid>
              <a:tr h="300838">
                <a:tc>
                  <a:txBody>
                    <a:bodyPr/>
                    <a:lstStyle/>
                    <a:p>
                      <a:pPr indent="190500" algn="ctr">
                        <a:lnSpc>
                          <a:spcPts val="1400"/>
                        </a:lnSpc>
                      </a:pPr>
                      <a:endParaRPr lang="zh-CN" sz="2000" b="0"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indent="190500" algn="ctr">
                        <a:lnSpc>
                          <a:spcPts val="1400"/>
                        </a:lnSpc>
                      </a:pPr>
                      <a:endParaRPr lang="zh-CN" sz="2000" b="0"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0287438"/>
                  </a:ext>
                </a:extLst>
              </a:tr>
              <a:tr h="300838">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Model</a:t>
                      </a:r>
                      <a:endParaRPr lang="zh-CN" sz="2400" b="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90500" algn="ctr">
                        <a:lnSpc>
                          <a:spcPts val="1400"/>
                        </a:lnSpc>
                      </a:pPr>
                      <a:r>
                        <a:rPr lang="en-US" altLang="zh-CN" sz="1800" b="0" kern="100">
                          <a:solidFill>
                            <a:sysClr val="windowText" lastClr="000000"/>
                          </a:solidFill>
                          <a:effectLst/>
                          <a:latin typeface="Times New Roman" panose="02020603050405020304" pitchFamily="18" charset="0"/>
                          <a:cs typeface="Times New Roman" panose="02020603050405020304" pitchFamily="18" charset="0"/>
                        </a:rPr>
                        <a:t>EM</a:t>
                      </a:r>
                      <a:endParaRPr lang="zh-CN" sz="2400" b="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0364811"/>
                  </a:ext>
                </a:extLst>
              </a:tr>
              <a:tr h="317500">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ExSQL-S</a:t>
                      </a:r>
                      <a:r>
                        <a:rPr lang="en-US" sz="2400" b="0" kern="100">
                          <a:effectLst/>
                          <a:latin typeface="Times New Roman" panose="02020603050405020304" pitchFamily="18" charset="0"/>
                          <a:ea typeface="宋体" panose="02010600030101010101" pitchFamily="2" charset="-122"/>
                        </a:rPr>
                        <a:t> </a:t>
                      </a:r>
                      <a:r>
                        <a:rPr lang="en-US" sz="1800" b="0" kern="100">
                          <a:solidFill>
                            <a:srgbClr val="000000"/>
                          </a:solidFill>
                          <a:effectLst/>
                          <a:latin typeface="Times New Roman" panose="02020603050405020304" pitchFamily="18" charset="0"/>
                          <a:ea typeface="宋体" panose="02010600030101010101" pitchFamily="2" charset="-122"/>
                        </a:rPr>
                        <a:t>w/o SIM</a:t>
                      </a:r>
                      <a:endParaRPr lang="zh-CN" sz="2400" b="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indent="190500" algn="ctr">
                        <a:lnSpc>
                          <a:spcPts val="1400"/>
                        </a:lnSpc>
                      </a:pPr>
                      <a:r>
                        <a:rPr lang="en-US" sz="1800" b="0" kern="100">
                          <a:effectLst/>
                          <a:latin typeface="Times New Roman" panose="02020603050405020304" pitchFamily="18" charset="0"/>
                          <a:ea typeface="宋体" panose="02010600030101010101" pitchFamily="2" charset="-122"/>
                        </a:rPr>
                        <a:t>65.09</a:t>
                      </a:r>
                      <a:r>
                        <a:rPr lang="en-US" sz="1800" b="0" kern="100">
                          <a:solidFill>
                            <a:srgbClr val="000000"/>
                          </a:solidFill>
                          <a:effectLst/>
                          <a:latin typeface="Times New Roman" panose="02020603050405020304" pitchFamily="18" charset="0"/>
                          <a:ea typeface="宋体" panose="02010600030101010101" pitchFamily="2" charset="-122"/>
                        </a:rPr>
                        <a:t>%</a:t>
                      </a:r>
                      <a:endParaRPr lang="zh-CN" sz="2400" b="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826074015"/>
                  </a:ext>
                </a:extLst>
              </a:tr>
              <a:tr h="325613">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ExSQL-S</a:t>
                      </a:r>
                      <a:r>
                        <a:rPr lang="en-US" sz="2400" b="0" kern="100">
                          <a:effectLst/>
                          <a:latin typeface="Times New Roman" panose="02020603050405020304" pitchFamily="18" charset="0"/>
                          <a:ea typeface="宋体" panose="02010600030101010101" pitchFamily="2" charset="-122"/>
                        </a:rPr>
                        <a:t> </a:t>
                      </a:r>
                      <a:r>
                        <a:rPr lang="en-US" sz="1800" b="0" kern="100">
                          <a:solidFill>
                            <a:srgbClr val="000000"/>
                          </a:solidFill>
                          <a:effectLst/>
                          <a:latin typeface="Times New Roman" panose="02020603050405020304" pitchFamily="18" charset="0"/>
                          <a:ea typeface="宋体" panose="02010600030101010101" pitchFamily="2" charset="-122"/>
                        </a:rPr>
                        <a:t>w/o MER</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90500" algn="ctr">
                        <a:lnSpc>
                          <a:spcPts val="1400"/>
                        </a:lnSpc>
                      </a:pPr>
                      <a:r>
                        <a:rPr lang="en-US" sz="1800" b="0" kern="100">
                          <a:solidFill>
                            <a:srgbClr val="000000"/>
                          </a:solidFill>
                          <a:effectLst/>
                          <a:latin typeface="Times New Roman" panose="02020603050405020304" pitchFamily="18" charset="0"/>
                          <a:ea typeface="宋体" panose="02010600030101010101" pitchFamily="2" charset="-122"/>
                        </a:rPr>
                        <a:t>64.75%</a:t>
                      </a:r>
                      <a:endParaRPr lang="zh-CN" sz="2400" b="0" kern="100">
                        <a:effectLst/>
                        <a:latin typeface="Times New Roman" panose="02020603050405020304" pitchFamily="18" charset="0"/>
                        <a:ea typeface="宋体" panose="02010600030101010101" pitchFamily="2" charset="-122"/>
                      </a:endParaRPr>
                    </a:p>
                  </a:txBody>
                  <a:tcPr marL="68580" marR="68580" marT="0" marB="0" anchor="ctr">
                    <a:noFill/>
                  </a:tcPr>
                </a:tc>
                <a:extLst>
                  <a:ext uri="{0D108BD9-81ED-4DB2-BD59-A6C34878D82A}">
                    <a16:rowId xmlns:a16="http://schemas.microsoft.com/office/drawing/2014/main" val="2824936157"/>
                  </a:ext>
                </a:extLst>
              </a:tr>
              <a:tr h="325613">
                <a:tc>
                  <a:txBody>
                    <a:bodyPr/>
                    <a:lstStyle/>
                    <a:p>
                      <a:pPr indent="191135" algn="ctr">
                        <a:lnSpc>
                          <a:spcPts val="1400"/>
                        </a:lnSpc>
                      </a:pPr>
                      <a:r>
                        <a:rPr lang="en-US" sz="1800" b="1" kern="100">
                          <a:solidFill>
                            <a:srgbClr val="000000"/>
                          </a:solidFill>
                          <a:effectLst/>
                          <a:latin typeface="Times New Roman" panose="02020603050405020304" pitchFamily="18" charset="0"/>
                          <a:ea typeface="宋体" panose="02010600030101010101" pitchFamily="2" charset="-122"/>
                        </a:rPr>
                        <a:t>ExSQL-S</a:t>
                      </a:r>
                      <a:endParaRPr lang="zh-CN" sz="2400" b="1" kern="10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indent="191135" algn="ctr">
                        <a:lnSpc>
                          <a:spcPts val="1400"/>
                        </a:lnSpc>
                      </a:pPr>
                      <a:r>
                        <a:rPr lang="en-US" sz="1800" b="1" kern="100">
                          <a:effectLst/>
                          <a:latin typeface="Times New Roman" panose="02020603050405020304" pitchFamily="18" charset="0"/>
                          <a:ea typeface="宋体" panose="02010600030101010101" pitchFamily="2" charset="-122"/>
                        </a:rPr>
                        <a:t>65.38</a:t>
                      </a:r>
                      <a:r>
                        <a:rPr lang="en-US" sz="1800" b="1" kern="100">
                          <a:solidFill>
                            <a:srgbClr val="000000"/>
                          </a:solidFill>
                          <a:effectLst/>
                          <a:latin typeface="Times New Roman" panose="02020603050405020304" pitchFamily="18" charset="0"/>
                          <a:ea typeface="宋体" panose="02010600030101010101" pitchFamily="2" charset="-122"/>
                        </a:rPr>
                        <a:t>%</a:t>
                      </a:r>
                      <a:endParaRPr lang="zh-CN" sz="2400" b="1" kern="10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6665428"/>
                  </a:ext>
                </a:extLst>
              </a:tr>
              <a:tr h="325613">
                <a:tc>
                  <a:txBody>
                    <a:bodyPr/>
                    <a:lstStyle/>
                    <a:p>
                      <a:pPr indent="191135" algn="ctr">
                        <a:lnSpc>
                          <a:spcPts val="1400"/>
                        </a:lnSpc>
                      </a:pPr>
                      <a:endParaRPr lang="zh-CN" sz="20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indent="191135" algn="ctr">
                        <a:lnSpc>
                          <a:spcPts val="1400"/>
                        </a:lnSpc>
                      </a:pPr>
                      <a:endParaRPr lang="zh-CN" sz="20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843769293"/>
                  </a:ext>
                </a:extLst>
              </a:tr>
            </a:tbl>
          </a:graphicData>
        </a:graphic>
      </p:graphicFrame>
      <p:sp>
        <p:nvSpPr>
          <p:cNvPr id="5" name="文本框 4">
            <a:extLst>
              <a:ext uri="{FF2B5EF4-FFF2-40B4-BE49-F238E27FC236}">
                <a16:creationId xmlns:a16="http://schemas.microsoft.com/office/drawing/2014/main" id="{9E896558-6529-11CE-98E5-8AAD85FC8546}"/>
              </a:ext>
            </a:extLst>
          </p:cNvPr>
          <p:cNvSpPr txBox="1"/>
          <p:nvPr/>
        </p:nvSpPr>
        <p:spPr>
          <a:xfrm>
            <a:off x="917885" y="1291631"/>
            <a:ext cx="4377785" cy="738664"/>
          </a:xfrm>
          <a:prstGeom prst="rect">
            <a:avLst/>
          </a:prstGeom>
          <a:noFill/>
          <a:ln w="9525" cap="flat" cmpd="sng" algn="ctr">
            <a:solidFill>
              <a:srgbClr val="9F877D"/>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defPPr>
              <a:defRPr lang="en-US"/>
            </a:defPPr>
            <a:lvl1pPr>
              <a:lnSpc>
                <a:spcPct val="150000"/>
              </a:lnSpc>
              <a:defRPr sz="1100">
                <a:solidFill>
                  <a:srgbClr val="C00000"/>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vl6pPr>
              <a:defRPr>
                <a:solidFill>
                  <a:schemeClr val="accent4"/>
                </a:solidFill>
              </a:defRPr>
            </a:lvl6pPr>
            <a:lvl7pPr>
              <a:defRPr>
                <a:solidFill>
                  <a:schemeClr val="accent4"/>
                </a:solidFill>
              </a:defRPr>
            </a:lvl7pPr>
            <a:lvl8pPr>
              <a:defRPr>
                <a:solidFill>
                  <a:schemeClr val="accent4"/>
                </a:solidFill>
              </a:defRPr>
            </a:lvl8pPr>
            <a:lvl9pPr>
              <a:defRPr>
                <a:solidFill>
                  <a:schemeClr val="accent4"/>
                </a:solidFill>
              </a:defRPr>
            </a:lvl9pPr>
          </a:lstStyle>
          <a:p>
            <a:pPr>
              <a:lnSpc>
                <a:spcPct val="100000"/>
              </a:lnSpc>
            </a:pPr>
            <a:r>
              <a:rPr lang="en-US" altLang="zh-CN" sz="1400">
                <a:solidFill>
                  <a:schemeClr val="tx1"/>
                </a:solidFill>
              </a:rPr>
              <a:t>SIM</a:t>
            </a:r>
            <a:r>
              <a:rPr lang="zh-CN" altLang="en-US" sz="1400">
                <a:solidFill>
                  <a:schemeClr val="tx1"/>
                </a:solidFill>
              </a:rPr>
              <a:t>：相似度模块</a:t>
            </a:r>
            <a:endParaRPr lang="en-US" altLang="zh-CN" sz="1400">
              <a:solidFill>
                <a:schemeClr val="tx1"/>
              </a:solidFill>
            </a:endParaRPr>
          </a:p>
          <a:p>
            <a:pPr>
              <a:lnSpc>
                <a:spcPct val="100000"/>
              </a:lnSpc>
            </a:pPr>
            <a:r>
              <a:rPr lang="en-US" altLang="zh-CN" sz="1400">
                <a:solidFill>
                  <a:schemeClr val="tx1"/>
                </a:solidFill>
              </a:rPr>
              <a:t>MER</a:t>
            </a:r>
            <a:r>
              <a:rPr lang="zh-CN" altLang="en-US" sz="1400">
                <a:solidFill>
                  <a:schemeClr val="tx1"/>
                </a:solidFill>
              </a:rPr>
              <a:t>：解释信息融合</a:t>
            </a:r>
            <a:endParaRPr lang="en-US" altLang="zh-CN" sz="1400">
              <a:solidFill>
                <a:schemeClr val="tx1"/>
              </a:solidFill>
            </a:endParaRPr>
          </a:p>
          <a:p>
            <a:pPr>
              <a:lnSpc>
                <a:spcPct val="100000"/>
              </a:lnSpc>
            </a:pPr>
            <a:r>
              <a:rPr lang="en-US" altLang="zh-CN" sz="1400">
                <a:solidFill>
                  <a:schemeClr val="tx1"/>
                </a:solidFill>
              </a:rPr>
              <a:t>S</a:t>
            </a:r>
            <a:r>
              <a:rPr lang="zh-CN" altLang="en-US" sz="1400">
                <a:solidFill>
                  <a:schemeClr val="tx1"/>
                </a:solidFill>
              </a:rPr>
              <a:t>：查询和模式间的显式对齐关系</a:t>
            </a:r>
          </a:p>
        </p:txBody>
      </p:sp>
      <p:sp>
        <p:nvSpPr>
          <p:cNvPr id="9" name="文本框 8">
            <a:extLst>
              <a:ext uri="{FF2B5EF4-FFF2-40B4-BE49-F238E27FC236}">
                <a16:creationId xmlns:a16="http://schemas.microsoft.com/office/drawing/2014/main" id="{EADFE62D-C5C9-9FE4-803D-1B917DCE1EA3}"/>
              </a:ext>
            </a:extLst>
          </p:cNvPr>
          <p:cNvSpPr txBox="1"/>
          <p:nvPr/>
        </p:nvSpPr>
        <p:spPr>
          <a:xfrm>
            <a:off x="917885" y="3752274"/>
            <a:ext cx="7083115" cy="307777"/>
          </a:xfrm>
          <a:prstGeom prst="rect">
            <a:avLst/>
          </a:prstGeom>
          <a:noFill/>
          <a:ln w="9525" cap="flat" cmpd="sng" algn="ctr">
            <a:solidFill>
              <a:srgbClr val="9F877D"/>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defPPr>
              <a:defRPr lang="en-US"/>
            </a:defPPr>
            <a:lvl1pPr>
              <a:lnSpc>
                <a:spcPct val="150000"/>
              </a:lnSpc>
              <a:defRPr sz="1100">
                <a:solidFill>
                  <a:srgbClr val="C00000"/>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vl6pPr>
              <a:defRPr>
                <a:solidFill>
                  <a:schemeClr val="accent4"/>
                </a:solidFill>
              </a:defRPr>
            </a:lvl6pPr>
            <a:lvl7pPr>
              <a:defRPr>
                <a:solidFill>
                  <a:schemeClr val="accent4"/>
                </a:solidFill>
              </a:defRPr>
            </a:lvl7pPr>
            <a:lvl8pPr>
              <a:defRPr>
                <a:solidFill>
                  <a:schemeClr val="accent4"/>
                </a:solidFill>
              </a:defRPr>
            </a:lvl8pPr>
            <a:lvl9pPr>
              <a:defRPr>
                <a:solidFill>
                  <a:schemeClr val="accent4"/>
                </a:solidFill>
              </a:defRPr>
            </a:lvl9pPr>
          </a:lstStyle>
          <a:p>
            <a:pPr>
              <a:lnSpc>
                <a:spcPct val="100000"/>
              </a:lnSpc>
            </a:pPr>
            <a:r>
              <a:rPr lang="zh-CN" altLang="en-US" sz="1400">
                <a:solidFill>
                  <a:schemeClr val="tx1"/>
                </a:solidFill>
              </a:rPr>
              <a:t>性能下降较小说明在数据库模式被自然语言查询显式提及时，捕捉</a:t>
            </a:r>
            <a:r>
              <a:rPr lang="en-US" altLang="zh-CN" sz="1400">
                <a:solidFill>
                  <a:schemeClr val="tx1"/>
                </a:solidFill>
              </a:rPr>
              <a:t>SQL</a:t>
            </a:r>
            <a:r>
              <a:rPr lang="zh-CN" altLang="en-US" sz="1400">
                <a:solidFill>
                  <a:schemeClr val="tx1"/>
                </a:solidFill>
              </a:rPr>
              <a:t>查询对象相对简单</a:t>
            </a:r>
          </a:p>
        </p:txBody>
      </p:sp>
      <p:sp>
        <p:nvSpPr>
          <p:cNvPr id="7" name="文本框 6">
            <a:extLst>
              <a:ext uri="{FF2B5EF4-FFF2-40B4-BE49-F238E27FC236}">
                <a16:creationId xmlns:a16="http://schemas.microsoft.com/office/drawing/2014/main" id="{20C25FD9-6A27-5C88-8E41-317FD221384E}"/>
              </a:ext>
            </a:extLst>
          </p:cNvPr>
          <p:cNvSpPr txBox="1"/>
          <p:nvPr/>
        </p:nvSpPr>
        <p:spPr>
          <a:xfrm>
            <a:off x="7009413" y="2644005"/>
            <a:ext cx="1918815" cy="827086"/>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nSpc>
                <a:spcPct val="150000"/>
              </a:lnSpc>
            </a:pPr>
            <a:r>
              <a:rPr lang="en-US" altLang="zh-CN" sz="1100"/>
              <a:t>MER</a:t>
            </a:r>
            <a:r>
              <a:rPr lang="zh-CN" altLang="en-US" sz="1100"/>
              <a:t>模块在表名结点和列名结点的嵌入表达中融合解释信的语言</a:t>
            </a:r>
            <a:endParaRPr lang="en-US" altLang="zh-CN" sz="1100"/>
          </a:p>
        </p:txBody>
      </p:sp>
      <p:sp>
        <p:nvSpPr>
          <p:cNvPr id="10" name="文本框 9">
            <a:extLst>
              <a:ext uri="{FF2B5EF4-FFF2-40B4-BE49-F238E27FC236}">
                <a16:creationId xmlns:a16="http://schemas.microsoft.com/office/drawing/2014/main" id="{9191778C-AB67-3CA7-108A-195AE36D3EB2}"/>
              </a:ext>
            </a:extLst>
          </p:cNvPr>
          <p:cNvSpPr txBox="1"/>
          <p:nvPr/>
        </p:nvSpPr>
        <p:spPr>
          <a:xfrm>
            <a:off x="7009413" y="2070835"/>
            <a:ext cx="1918814" cy="57317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nSpc>
                <a:spcPct val="150000"/>
              </a:lnSpc>
            </a:pPr>
            <a:r>
              <a:rPr lang="en-US" altLang="zh-CN" sz="1100"/>
              <a:t>SIM</a:t>
            </a:r>
            <a:r>
              <a:rPr lang="zh-CN" altLang="en-US" sz="1100"/>
              <a:t>模块用来帮助模型在图神经网络中建立</a:t>
            </a:r>
            <a:endParaRPr lang="en-US" altLang="zh-CN" sz="1100" dirty="0"/>
          </a:p>
        </p:txBody>
      </p:sp>
    </p:spTree>
    <p:extLst>
      <p:ext uri="{BB962C8B-B14F-4D97-AF65-F5344CB8AC3E}">
        <p14:creationId xmlns:p14="http://schemas.microsoft.com/office/powerpoint/2010/main" val="17256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8689" y="157655"/>
            <a:ext cx="8358261" cy="540845"/>
          </a:xfrm>
        </p:spPr>
        <p:txBody>
          <a:bodyPr/>
          <a:lstStyle/>
          <a:p>
            <a:r>
              <a:rPr lang="zh-CN" altLang="en-US"/>
              <a:t>第三部分：一种利用词典扩展数据库模式信息的</a:t>
            </a:r>
            <a:r>
              <a:rPr lang="en-US" altLang="zh-CN"/>
              <a:t>Text2SQL</a:t>
            </a:r>
            <a:r>
              <a:rPr lang="zh-CN" altLang="en-US"/>
              <a:t>方法</a:t>
            </a:r>
            <a:endParaRPr lang="zh-CN" altLang="en-US" dirty="0"/>
          </a:p>
        </p:txBody>
      </p:sp>
      <p:sp>
        <p:nvSpPr>
          <p:cNvPr id="10" name="矩形 9">
            <a:extLst>
              <a:ext uri="{FF2B5EF4-FFF2-40B4-BE49-F238E27FC236}">
                <a16:creationId xmlns:a16="http://schemas.microsoft.com/office/drawing/2014/main" id="{289AC489-7ACB-4F91-AC0F-DEDD2C95C77B}"/>
              </a:ext>
            </a:extLst>
          </p:cNvPr>
          <p:cNvSpPr/>
          <p:nvPr/>
        </p:nvSpPr>
        <p:spPr>
          <a:xfrm>
            <a:off x="258689" y="799793"/>
            <a:ext cx="4504109" cy="422295"/>
          </a:xfrm>
          <a:prstGeom prst="rect">
            <a:avLst/>
          </a:prstGeom>
        </p:spPr>
        <p:txBody>
          <a:bodyPr wrap="square">
            <a:spAutoFit/>
          </a:bodyPr>
          <a:lstStyle/>
          <a:p>
            <a:pPr>
              <a:lnSpc>
                <a:spcPct val="150000"/>
              </a:lnSpc>
            </a:pPr>
            <a:r>
              <a:rPr lang="zh-CN" altLang="en-US" sz="1600" b="1"/>
              <a:t>鲁棒性验证</a:t>
            </a:r>
            <a:endParaRPr lang="zh-CN" altLang="en-US" sz="1600" b="1" dirty="0"/>
          </a:p>
        </p:txBody>
      </p:sp>
      <p:sp>
        <p:nvSpPr>
          <p:cNvPr id="8" name="文本框 7">
            <a:extLst>
              <a:ext uri="{FF2B5EF4-FFF2-40B4-BE49-F238E27FC236}">
                <a16:creationId xmlns:a16="http://schemas.microsoft.com/office/drawing/2014/main" id="{EA028BEF-BA6E-4B1C-8E6B-077C0D78A2B6}"/>
              </a:ext>
            </a:extLst>
          </p:cNvPr>
          <p:cNvSpPr txBox="1"/>
          <p:nvPr/>
        </p:nvSpPr>
        <p:spPr>
          <a:xfrm>
            <a:off x="4491943" y="2134562"/>
            <a:ext cx="4569507" cy="1356975"/>
          </a:xfrm>
          <a:prstGeom prst="rect">
            <a:avLst/>
          </a:prstGeom>
          <a:noFill/>
          <a:ln w="9525" cap="flat" cmpd="sng" algn="ctr">
            <a:solidFill>
              <a:srgbClr val="9F877D"/>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defPPr>
              <a:defRPr lang="en-US"/>
            </a:defPPr>
            <a:lvl1pPr>
              <a:lnSpc>
                <a:spcPct val="100000"/>
              </a:lnSpc>
              <a:defRPr sz="16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vl6pPr>
              <a:defRPr>
                <a:solidFill>
                  <a:schemeClr val="accent4"/>
                </a:solidFill>
              </a:defRPr>
            </a:lvl6pPr>
            <a:lvl7pPr>
              <a:defRPr>
                <a:solidFill>
                  <a:schemeClr val="accent4"/>
                </a:solidFill>
              </a:defRPr>
            </a:lvl7pPr>
            <a:lvl8pPr>
              <a:defRPr>
                <a:solidFill>
                  <a:schemeClr val="accent4"/>
                </a:solidFill>
              </a:defRPr>
            </a:lvl8pPr>
            <a:lvl9pPr>
              <a:defRPr>
                <a:solidFill>
                  <a:schemeClr val="accent4"/>
                </a:solidFill>
              </a:defRPr>
            </a:lvl9pPr>
          </a:lstStyle>
          <a:p>
            <a:pPr marL="285750" indent="-285750">
              <a:lnSpc>
                <a:spcPts val="2000"/>
              </a:lnSpc>
              <a:buFont typeface="Arial" panose="020B0604020202020204" pitchFamily="34" charset="0"/>
              <a:buChar char="•"/>
            </a:pPr>
            <a:r>
              <a:rPr lang="en-US" altLang="zh-CN" sz="1400"/>
              <a:t>ExSQL</a:t>
            </a:r>
            <a:r>
              <a:rPr lang="zh-CN" altLang="en-US" sz="1400"/>
              <a:t>仅比</a:t>
            </a:r>
            <a:r>
              <a:rPr lang="en-US" altLang="zh-CN" sz="1400"/>
              <a:t>LGESQL</a:t>
            </a:r>
            <a:r>
              <a:rPr lang="zh-CN" altLang="en-US" sz="1400"/>
              <a:t>的</a:t>
            </a:r>
            <a:r>
              <a:rPr lang="en-US" altLang="zh-CN" sz="1400"/>
              <a:t>67.60%</a:t>
            </a:r>
            <a:r>
              <a:rPr lang="zh-CN" altLang="en-US" sz="1400"/>
              <a:t>提高了</a:t>
            </a:r>
            <a:r>
              <a:rPr lang="en-US" altLang="zh-CN" sz="1400"/>
              <a:t>0.39%</a:t>
            </a:r>
            <a:endParaRPr lang="en-US" altLang="zh-CN" sz="1400" dirty="0"/>
          </a:p>
          <a:p>
            <a:pPr marL="285750" indent="-285750">
              <a:lnSpc>
                <a:spcPts val="2000"/>
              </a:lnSpc>
              <a:buFont typeface="Arial" panose="020B0604020202020204" pitchFamily="34" charset="0"/>
              <a:buChar char="•"/>
            </a:pPr>
            <a:r>
              <a:rPr lang="zh-CN" altLang="en-US" sz="1400"/>
              <a:t>取消</a:t>
            </a:r>
            <a:r>
              <a:rPr lang="en-US" altLang="zh-CN" sz="1400"/>
              <a:t>S</a:t>
            </a:r>
            <a:r>
              <a:rPr lang="zh-CN" altLang="en-US" sz="1400"/>
              <a:t>模块，说明</a:t>
            </a:r>
            <a:r>
              <a:rPr lang="en-US" altLang="zh-CN" sz="1400"/>
              <a:t>LGESQL</a:t>
            </a:r>
            <a:r>
              <a:rPr lang="zh-CN" altLang="en-US" sz="1400"/>
              <a:t>在</a:t>
            </a:r>
            <a:r>
              <a:rPr lang="en-US" altLang="zh-CN" sz="1400"/>
              <a:t>Spider</a:t>
            </a:r>
            <a:r>
              <a:rPr lang="zh-CN" altLang="en-US" sz="1400"/>
              <a:t>数据集上取得的虚高的性能严重依赖模式链接器</a:t>
            </a:r>
            <a:endParaRPr lang="en-US" altLang="zh-CN" sz="1400"/>
          </a:p>
          <a:p>
            <a:pPr marL="285750" indent="-285750">
              <a:lnSpc>
                <a:spcPts val="2000"/>
              </a:lnSpc>
              <a:buFont typeface="Arial" panose="020B0604020202020204" pitchFamily="34" charset="0"/>
              <a:buChar char="•"/>
            </a:pPr>
            <a:r>
              <a:rPr lang="zh-CN" altLang="en-US" sz="1400"/>
              <a:t>本文提出的</a:t>
            </a:r>
            <a:r>
              <a:rPr lang="en-US" altLang="zh-CN" sz="1400"/>
              <a:t>ExSQL</a:t>
            </a:r>
            <a:r>
              <a:rPr lang="zh-CN" altLang="en-US" sz="1400"/>
              <a:t>对模式链接的依赖较小，具有更好的</a:t>
            </a:r>
            <a:r>
              <a:rPr lang="en-US" altLang="zh-CN" sz="1400"/>
              <a:t>Text2SQL</a:t>
            </a:r>
            <a:r>
              <a:rPr lang="zh-CN" altLang="en-US" sz="1400"/>
              <a:t>实际应用鲁棒性</a:t>
            </a:r>
            <a:r>
              <a:rPr lang="en-US" altLang="zh-CN" sz="1400"/>
              <a:t>.</a:t>
            </a:r>
            <a:endParaRPr lang="zh-CN" altLang="en-US" sz="1400" dirty="0"/>
          </a:p>
        </p:txBody>
      </p:sp>
      <p:sp>
        <p:nvSpPr>
          <p:cNvPr id="6" name="灯片编号占位符 5">
            <a:extLst>
              <a:ext uri="{FF2B5EF4-FFF2-40B4-BE49-F238E27FC236}">
                <a16:creationId xmlns:a16="http://schemas.microsoft.com/office/drawing/2014/main" id="{09983472-03BE-F422-90D9-D27459FFEDE7}"/>
              </a:ext>
            </a:extLst>
          </p:cNvPr>
          <p:cNvSpPr>
            <a:spLocks noGrp="1"/>
          </p:cNvSpPr>
          <p:nvPr>
            <p:ph type="sldNum" sz="quarter" idx="13"/>
          </p:nvPr>
        </p:nvSpPr>
        <p:spPr/>
        <p:txBody>
          <a:bodyPr/>
          <a:lstStyle/>
          <a:p>
            <a:fld id="{EE3F9CDB-1F21-4789-A81E-8FEA25CE194B}" type="slidenum">
              <a:rPr lang="zh-CN" altLang="en-US" smtClean="0"/>
              <a:pPr/>
              <a:t>26</a:t>
            </a:fld>
            <a:endParaRPr lang="zh-CN" altLang="en-US" dirty="0"/>
          </a:p>
        </p:txBody>
      </p:sp>
      <p:pic>
        <p:nvPicPr>
          <p:cNvPr id="9" name="图片 8">
            <a:extLst>
              <a:ext uri="{FF2B5EF4-FFF2-40B4-BE49-F238E27FC236}">
                <a16:creationId xmlns:a16="http://schemas.microsoft.com/office/drawing/2014/main" id="{945C365E-AA54-0F44-A982-4458C9486F7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580342" y="1432559"/>
            <a:ext cx="3860801" cy="28603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43000" y="1578961"/>
            <a:ext cx="6858000" cy="2106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5" name="椭圆 14"/>
          <p:cNvSpPr/>
          <p:nvPr/>
        </p:nvSpPr>
        <p:spPr>
          <a:xfrm>
            <a:off x="4081314" y="1222625"/>
            <a:ext cx="961254" cy="961254"/>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p>
        </p:txBody>
      </p:sp>
      <p:grpSp>
        <p:nvGrpSpPr>
          <p:cNvPr id="16" name="组合 15"/>
          <p:cNvGrpSpPr/>
          <p:nvPr/>
        </p:nvGrpSpPr>
        <p:grpSpPr>
          <a:xfrm>
            <a:off x="4230993" y="1457915"/>
            <a:ext cx="661901" cy="577343"/>
            <a:chOff x="4675188" y="2882900"/>
            <a:chExt cx="360362" cy="314325"/>
          </a:xfrm>
          <a:solidFill>
            <a:schemeClr val="accent1"/>
          </a:solidFill>
        </p:grpSpPr>
        <p:sp>
          <p:nvSpPr>
            <p:cNvPr id="1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a:solidFill>
                  <a:srgbClr val="FFFFFF"/>
                </a:solidFill>
                <a:effectLst>
                  <a:outerShdw blurRad="38100" dist="38100" dir="2700000" algn="tl">
                    <a:srgbClr val="000000"/>
                  </a:outerShdw>
                </a:effectLst>
                <a:latin typeface="Gill Sans" charset="0"/>
                <a:sym typeface="Gill Sans" charset="0"/>
              </a:endParaRPr>
            </a:p>
          </p:txBody>
        </p:sp>
        <p:sp>
          <p:nvSpPr>
            <p:cNvPr id="26"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a:solidFill>
                  <a:srgbClr val="FFFFFF"/>
                </a:solidFill>
                <a:effectLst>
                  <a:outerShdw blurRad="38100" dist="38100" dir="2700000" algn="tl">
                    <a:srgbClr val="000000"/>
                  </a:outerShdw>
                </a:effectLst>
                <a:latin typeface="Gill Sans" charset="0"/>
                <a:sym typeface="Gill Sans" charset="0"/>
              </a:endParaRPr>
            </a:p>
          </p:txBody>
        </p:sp>
        <p:sp>
          <p:nvSpPr>
            <p:cNvPr id="27"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a:solidFill>
                  <a:srgbClr val="FFFFFF"/>
                </a:solidFill>
                <a:effectLst>
                  <a:outerShdw blurRad="38100" dist="38100" dir="2700000" algn="tl">
                    <a:srgbClr val="000000"/>
                  </a:outerShdw>
                </a:effectLst>
                <a:latin typeface="Gill Sans" charset="0"/>
                <a:sym typeface="Gill Sans" charset="0"/>
              </a:endParaRPr>
            </a:p>
          </p:txBody>
        </p:sp>
      </p:grpSp>
      <p:sp>
        <p:nvSpPr>
          <p:cNvPr id="29" name="矩形 28"/>
          <p:cNvSpPr/>
          <p:nvPr/>
        </p:nvSpPr>
        <p:spPr bwMode="auto">
          <a:xfrm>
            <a:off x="3864118" y="2240637"/>
            <a:ext cx="1415772" cy="461665"/>
          </a:xfrm>
          <a:prstGeom prst="rect">
            <a:avLst/>
          </a:prstGeom>
        </p:spPr>
        <p:txBody>
          <a:bodyPr wrap="none">
            <a:spAutoFit/>
          </a:bodyPr>
          <a:lstStyle/>
          <a:p>
            <a:pPr algn="ctr">
              <a:defRPr/>
            </a:pPr>
            <a:r>
              <a:rPr lang="zh-CN" altLang="en-US"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第四部分</a:t>
            </a:r>
          </a:p>
        </p:txBody>
      </p:sp>
      <p:sp>
        <p:nvSpPr>
          <p:cNvPr id="31" name="矩形 30"/>
          <p:cNvSpPr/>
          <p:nvPr/>
        </p:nvSpPr>
        <p:spPr>
          <a:xfrm>
            <a:off x="2602242" y="2668788"/>
            <a:ext cx="3939540" cy="461665"/>
          </a:xfrm>
          <a:prstGeom prst="rect">
            <a:avLst/>
          </a:prstGeom>
        </p:spPr>
        <p:txBody>
          <a:bodyPr wrap="none">
            <a:spAutoFit/>
          </a:bodyPr>
          <a:lstStyle/>
          <a:p>
            <a:pPr lvl="0" algn="ctr" fontAlgn="base">
              <a:spcBef>
                <a:spcPct val="0"/>
              </a:spcBef>
              <a:spcAft>
                <a:spcPct val="0"/>
              </a:spcAft>
              <a:defRPr/>
            </a:pPr>
            <a:r>
              <a:rPr lang="zh-CN" altLang="en-US" sz="2400" b="1" spc="225">
                <a:solidFill>
                  <a:schemeClr val="bg1"/>
                </a:solidFill>
                <a:latin typeface="+mj-lt"/>
                <a:ea typeface="方正兰亭黑_GBK"/>
              </a:rPr>
              <a:t>基于视图的</a:t>
            </a:r>
            <a:r>
              <a:rPr lang="en-US" altLang="zh-CN" sz="2400" b="1" spc="225">
                <a:solidFill>
                  <a:schemeClr val="bg1"/>
                </a:solidFill>
                <a:latin typeface="+mj-lt"/>
                <a:ea typeface="方正兰亭黑_GBK"/>
              </a:rPr>
              <a:t>Text2SQL</a:t>
            </a:r>
            <a:r>
              <a:rPr lang="zh-CN" altLang="en-US" sz="2400" b="1" spc="225">
                <a:solidFill>
                  <a:schemeClr val="bg1"/>
                </a:solidFill>
                <a:latin typeface="+mj-lt"/>
                <a:ea typeface="方正兰亭黑_GBK"/>
              </a:rPr>
              <a:t>方法</a:t>
            </a:r>
          </a:p>
        </p:txBody>
      </p:sp>
      <p:cxnSp>
        <p:nvCxnSpPr>
          <p:cNvPr id="32" name="直接连接符 31"/>
          <p:cNvCxnSpPr/>
          <p:nvPr/>
        </p:nvCxnSpPr>
        <p:spPr>
          <a:xfrm>
            <a:off x="4271028" y="3135454"/>
            <a:ext cx="60194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3956199" y="3251353"/>
            <a:ext cx="1231606" cy="240438"/>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bg1"/>
                </a:solidFill>
                <a:latin typeface="+mj-lt"/>
              </a:rPr>
              <a:t>PART FOUR</a:t>
            </a:r>
            <a:endParaRPr lang="zh-CN" altLang="en-US" sz="1050" dirty="0">
              <a:solidFill>
                <a:schemeClr val="bg1"/>
              </a:solidFill>
              <a:latin typeface="+mj-lt"/>
            </a:endParaRPr>
          </a:p>
        </p:txBody>
      </p:sp>
      <p:sp>
        <p:nvSpPr>
          <p:cNvPr id="3" name="灯片编号占位符 2">
            <a:extLst>
              <a:ext uri="{FF2B5EF4-FFF2-40B4-BE49-F238E27FC236}">
                <a16:creationId xmlns:a16="http://schemas.microsoft.com/office/drawing/2014/main" id="{14722875-A7AB-DA75-E120-A6F21217CA46}"/>
              </a:ext>
            </a:extLst>
          </p:cNvPr>
          <p:cNvSpPr>
            <a:spLocks noGrp="1"/>
          </p:cNvSpPr>
          <p:nvPr>
            <p:ph type="sldNum" sz="quarter" idx="13"/>
          </p:nvPr>
        </p:nvSpPr>
        <p:spPr/>
        <p:txBody>
          <a:bodyPr/>
          <a:lstStyle/>
          <a:p>
            <a:fld id="{EE3F9CDB-1F21-4789-A81E-8FEA25CE194B}" type="slidenum">
              <a:rPr lang="zh-CN" altLang="en-US" smtClean="0"/>
              <a:pPr/>
              <a:t>27</a:t>
            </a:fld>
            <a:endParaRPr lang="zh-CN" altLang="en-US" dirty="0"/>
          </a:p>
        </p:txBody>
      </p:sp>
    </p:spTree>
    <p:extLst>
      <p:ext uri="{BB962C8B-B14F-4D97-AF65-F5344CB8AC3E}">
        <p14:creationId xmlns:p14="http://schemas.microsoft.com/office/powerpoint/2010/main" val="1059933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BB7FBBC-1D15-448D-A07A-8568E9AEA944}"/>
              </a:ext>
            </a:extLst>
          </p:cNvPr>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21" name="矩形 20">
            <a:extLst>
              <a:ext uri="{FF2B5EF4-FFF2-40B4-BE49-F238E27FC236}">
                <a16:creationId xmlns:a16="http://schemas.microsoft.com/office/drawing/2014/main" id="{79202FEA-18B2-45D0-820E-DC66AD9CE927}"/>
              </a:ext>
            </a:extLst>
          </p:cNvPr>
          <p:cNvSpPr/>
          <p:nvPr/>
        </p:nvSpPr>
        <p:spPr>
          <a:xfrm>
            <a:off x="604665" y="1184355"/>
            <a:ext cx="8136999" cy="4633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a:t>现有研究的单表查询准确率远高于多表查询，以</a:t>
            </a:r>
            <a:r>
              <a:rPr lang="en-US" altLang="zh-CN">
                <a:latin typeface="Times New Roman" panose="02020603050405020304" pitchFamily="18" charset="0"/>
                <a:cs typeface="Times New Roman" panose="02020603050405020304" pitchFamily="18" charset="0"/>
              </a:rPr>
              <a:t>RESDSQL</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AAAI2023</a:t>
            </a:r>
            <a:r>
              <a:rPr lang="zh-CN" altLang="en-US">
                <a:latin typeface="Times New Roman" panose="02020603050405020304" pitchFamily="18" charset="0"/>
                <a:cs typeface="Times New Roman" panose="02020603050405020304" pitchFamily="18" charset="0"/>
              </a:rPr>
              <a:t>）</a:t>
            </a:r>
            <a:r>
              <a:rPr lang="zh-CN" altLang="en-US"/>
              <a:t>为例</a:t>
            </a:r>
            <a:endParaRPr lang="en-US" altLang="zh-CN"/>
          </a:p>
        </p:txBody>
      </p:sp>
      <p:sp>
        <p:nvSpPr>
          <p:cNvPr id="2" name="灯片编号占位符 1">
            <a:extLst>
              <a:ext uri="{FF2B5EF4-FFF2-40B4-BE49-F238E27FC236}">
                <a16:creationId xmlns:a16="http://schemas.microsoft.com/office/drawing/2014/main" id="{4905AFD7-4800-1D7C-79A9-4959B0FED1F9}"/>
              </a:ext>
            </a:extLst>
          </p:cNvPr>
          <p:cNvSpPr>
            <a:spLocks noGrp="1"/>
          </p:cNvSpPr>
          <p:nvPr>
            <p:ph type="sldNum" sz="quarter" idx="13"/>
          </p:nvPr>
        </p:nvSpPr>
        <p:spPr/>
        <p:txBody>
          <a:bodyPr/>
          <a:lstStyle/>
          <a:p>
            <a:fld id="{EE3F9CDB-1F21-4789-A81E-8FEA25CE194B}" type="slidenum">
              <a:rPr lang="zh-CN" altLang="en-US" smtClean="0"/>
              <a:pPr/>
              <a:t>28</a:t>
            </a:fld>
            <a:endParaRPr lang="zh-CN" altLang="en-US" dirty="0"/>
          </a:p>
        </p:txBody>
      </p:sp>
      <p:pic>
        <p:nvPicPr>
          <p:cNvPr id="4" name="图片 3">
            <a:extLst>
              <a:ext uri="{FF2B5EF4-FFF2-40B4-BE49-F238E27FC236}">
                <a16:creationId xmlns:a16="http://schemas.microsoft.com/office/drawing/2014/main" id="{FC92087C-DDA7-DB8E-83BB-94A5D7CD6A8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0275" y="2013574"/>
            <a:ext cx="4270839" cy="2566111"/>
          </a:xfrm>
          <a:prstGeom prst="rect">
            <a:avLst/>
          </a:prstGeom>
          <a:noFill/>
          <a:ln>
            <a:noFill/>
          </a:ln>
        </p:spPr>
      </p:pic>
      <p:sp>
        <p:nvSpPr>
          <p:cNvPr id="5" name="文本框 4">
            <a:extLst>
              <a:ext uri="{FF2B5EF4-FFF2-40B4-BE49-F238E27FC236}">
                <a16:creationId xmlns:a16="http://schemas.microsoft.com/office/drawing/2014/main" id="{ABDE33DA-4F77-3D26-E775-4C9667C8EC6C}"/>
              </a:ext>
            </a:extLst>
          </p:cNvPr>
          <p:cNvSpPr txBox="1"/>
          <p:nvPr/>
        </p:nvSpPr>
        <p:spPr>
          <a:xfrm>
            <a:off x="629279" y="2013574"/>
            <a:ext cx="2632149" cy="844014"/>
          </a:xfrm>
          <a:prstGeom prst="rect">
            <a:avLst/>
          </a:prstGeom>
          <a:noFill/>
          <a:ln w="9525" cap="flat" cmpd="sng" algn="ctr">
            <a:solidFill>
              <a:srgbClr val="9F877D"/>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defPPr>
              <a:defRPr lang="en-US"/>
            </a:defPPr>
            <a:lvl1pPr>
              <a:lnSpc>
                <a:spcPct val="100000"/>
              </a:lnSpc>
              <a:defRPr sz="16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vl6pPr>
              <a:defRPr>
                <a:solidFill>
                  <a:schemeClr val="accent4"/>
                </a:solidFill>
              </a:defRPr>
            </a:lvl6pPr>
            <a:lvl7pPr>
              <a:defRPr>
                <a:solidFill>
                  <a:schemeClr val="accent4"/>
                </a:solidFill>
              </a:defRPr>
            </a:lvl7pPr>
            <a:lvl8pPr>
              <a:defRPr>
                <a:solidFill>
                  <a:schemeClr val="accent4"/>
                </a:solidFill>
              </a:defRPr>
            </a:lvl8pPr>
            <a:lvl9pPr>
              <a:defRPr>
                <a:solidFill>
                  <a:schemeClr val="accent4"/>
                </a:solidFill>
              </a:defRPr>
            </a:lvl9pPr>
          </a:lstStyle>
          <a:p>
            <a:pPr marL="285750" indent="-285750">
              <a:lnSpc>
                <a:spcPts val="2000"/>
              </a:lnSpc>
              <a:buFont typeface="Arial" panose="020B0604020202020204" pitchFamily="34" charset="0"/>
              <a:buChar char="•"/>
            </a:pPr>
            <a:r>
              <a:rPr lang="en-US" altLang="zh-CN" sz="1400"/>
              <a:t>Single</a:t>
            </a:r>
            <a:r>
              <a:rPr lang="zh-CN" altLang="en-US" sz="1400"/>
              <a:t>：单表查询</a:t>
            </a:r>
            <a:endParaRPr lang="en-US" altLang="zh-CN" sz="1400"/>
          </a:p>
          <a:p>
            <a:pPr marL="285750" indent="-285750">
              <a:lnSpc>
                <a:spcPts val="2000"/>
              </a:lnSpc>
              <a:buFont typeface="Arial" panose="020B0604020202020204" pitchFamily="34" charset="0"/>
              <a:buChar char="•"/>
            </a:pPr>
            <a:r>
              <a:rPr lang="en-US" altLang="zh-CN" sz="1400"/>
              <a:t>Nature</a:t>
            </a:r>
            <a:r>
              <a:rPr lang="zh-CN" altLang="en-US" sz="1400"/>
              <a:t>：自然连接查询</a:t>
            </a:r>
            <a:endParaRPr lang="en-US" altLang="zh-CN" sz="1400"/>
          </a:p>
          <a:p>
            <a:pPr marL="285750" indent="-285750">
              <a:lnSpc>
                <a:spcPts val="2000"/>
              </a:lnSpc>
              <a:buFont typeface="Arial" panose="020B0604020202020204" pitchFamily="34" charset="0"/>
              <a:buChar char="•"/>
            </a:pPr>
            <a:r>
              <a:rPr lang="en-US" altLang="zh-CN" sz="1400"/>
              <a:t>Other</a:t>
            </a:r>
            <a:r>
              <a:rPr lang="zh-CN" altLang="en-US" sz="1400"/>
              <a:t>：其他多表查询</a:t>
            </a:r>
            <a:endParaRPr lang="zh-CN" altLang="en-US" sz="1400" dirty="0"/>
          </a:p>
        </p:txBody>
      </p:sp>
      <p:sp>
        <p:nvSpPr>
          <p:cNvPr id="6" name="文本框 5">
            <a:extLst>
              <a:ext uri="{FF2B5EF4-FFF2-40B4-BE49-F238E27FC236}">
                <a16:creationId xmlns:a16="http://schemas.microsoft.com/office/drawing/2014/main" id="{3A25AB00-FFCF-800F-8FDE-20C9E577C6A6}"/>
              </a:ext>
            </a:extLst>
          </p:cNvPr>
          <p:cNvSpPr txBox="1"/>
          <p:nvPr/>
        </p:nvSpPr>
        <p:spPr>
          <a:xfrm>
            <a:off x="629279" y="3408385"/>
            <a:ext cx="2732895" cy="1101520"/>
          </a:xfrm>
          <a:prstGeom prst="rect">
            <a:avLst/>
          </a:prstGeom>
          <a:noFill/>
          <a:ln w="9525" cap="flat" cmpd="sng" algn="ctr">
            <a:solidFill>
              <a:srgbClr val="9F877D"/>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defPPr>
              <a:defRPr lang="en-US"/>
            </a:defPPr>
            <a:lvl1pPr>
              <a:lnSpc>
                <a:spcPct val="100000"/>
              </a:lnSpc>
              <a:defRPr sz="16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vl6pPr>
              <a:defRPr>
                <a:solidFill>
                  <a:schemeClr val="accent4"/>
                </a:solidFill>
              </a:defRPr>
            </a:lvl6pPr>
            <a:lvl7pPr>
              <a:defRPr>
                <a:solidFill>
                  <a:schemeClr val="accent4"/>
                </a:solidFill>
              </a:defRPr>
            </a:lvl7pPr>
            <a:lvl8pPr>
              <a:defRPr>
                <a:solidFill>
                  <a:schemeClr val="accent4"/>
                </a:solidFill>
              </a:defRPr>
            </a:lvl8pPr>
            <a:lvl9pPr>
              <a:defRPr>
                <a:solidFill>
                  <a:schemeClr val="accent4"/>
                </a:solidFill>
              </a:defRPr>
            </a:lvl9pPr>
          </a:lstStyle>
          <a:p>
            <a:pPr>
              <a:lnSpc>
                <a:spcPts val="2000"/>
              </a:lnSpc>
            </a:pPr>
            <a:r>
              <a:rPr lang="zh-CN" altLang="en-US" sz="1400"/>
              <a:t>这种性能差距，说明现有方法难以处理多个表之间的复杂关联。因此，本文考虑将多表查询转化为视图上的单表查询。</a:t>
            </a:r>
          </a:p>
        </p:txBody>
      </p:sp>
    </p:spTree>
    <p:extLst>
      <p:ext uri="{BB962C8B-B14F-4D97-AF65-F5344CB8AC3E}">
        <p14:creationId xmlns:p14="http://schemas.microsoft.com/office/powerpoint/2010/main" val="2950912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BB7FBBC-1D15-448D-A07A-8568E9AEA944}"/>
              </a:ext>
            </a:extLst>
          </p:cNvPr>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2" name="灯片编号占位符 1">
            <a:extLst>
              <a:ext uri="{FF2B5EF4-FFF2-40B4-BE49-F238E27FC236}">
                <a16:creationId xmlns:a16="http://schemas.microsoft.com/office/drawing/2014/main" id="{4905AFD7-4800-1D7C-79A9-4959B0FED1F9}"/>
              </a:ext>
            </a:extLst>
          </p:cNvPr>
          <p:cNvSpPr>
            <a:spLocks noGrp="1"/>
          </p:cNvSpPr>
          <p:nvPr>
            <p:ph type="sldNum" sz="quarter" idx="13"/>
          </p:nvPr>
        </p:nvSpPr>
        <p:spPr/>
        <p:txBody>
          <a:bodyPr/>
          <a:lstStyle/>
          <a:p>
            <a:fld id="{EE3F9CDB-1F21-4789-A81E-8FEA25CE194B}" type="slidenum">
              <a:rPr lang="zh-CN" altLang="en-US" smtClean="0"/>
              <a:pPr/>
              <a:t>29</a:t>
            </a:fld>
            <a:endParaRPr lang="zh-CN" altLang="en-US" dirty="0"/>
          </a:p>
        </p:txBody>
      </p:sp>
      <p:pic>
        <p:nvPicPr>
          <p:cNvPr id="7" name="图片 6">
            <a:extLst>
              <a:ext uri="{FF2B5EF4-FFF2-40B4-BE49-F238E27FC236}">
                <a16:creationId xmlns:a16="http://schemas.microsoft.com/office/drawing/2014/main" id="{DF267DEC-9984-28C3-B450-E7AE801FEAE1}"/>
              </a:ext>
            </a:extLst>
          </p:cNvPr>
          <p:cNvPicPr>
            <a:picLocks noChangeAspect="1"/>
          </p:cNvPicPr>
          <p:nvPr/>
        </p:nvPicPr>
        <p:blipFill>
          <a:blip r:embed="rId3"/>
          <a:stretch>
            <a:fillRect/>
          </a:stretch>
        </p:blipFill>
        <p:spPr>
          <a:xfrm>
            <a:off x="4905375" y="1096713"/>
            <a:ext cx="3388381" cy="3470524"/>
          </a:xfrm>
          <a:prstGeom prst="rect">
            <a:avLst/>
          </a:prstGeom>
        </p:spPr>
      </p:pic>
      <p:sp>
        <p:nvSpPr>
          <p:cNvPr id="9" name="文本框 8">
            <a:extLst>
              <a:ext uri="{FF2B5EF4-FFF2-40B4-BE49-F238E27FC236}">
                <a16:creationId xmlns:a16="http://schemas.microsoft.com/office/drawing/2014/main" id="{B7DEA897-BF03-C8B5-4DF8-EF169FDD1803}"/>
              </a:ext>
            </a:extLst>
          </p:cNvPr>
          <p:cNvSpPr txBox="1"/>
          <p:nvPr/>
        </p:nvSpPr>
        <p:spPr>
          <a:xfrm>
            <a:off x="548640" y="1096713"/>
            <a:ext cx="4846320" cy="3372077"/>
          </a:xfrm>
          <a:prstGeom prst="rect">
            <a:avLst/>
          </a:prstGeom>
          <a:noFill/>
        </p:spPr>
        <p:txBody>
          <a:bodyPr wrap="square" rtlCol="0">
            <a:spAutoFit/>
          </a:bodyPr>
          <a:lstStyle/>
          <a:p>
            <a:pPr>
              <a:lnSpc>
                <a:spcPct val="150000"/>
              </a:lnSpc>
            </a:pPr>
            <a:r>
              <a:rPr lang="zh-CN" altLang="en-US"/>
              <a:t>查询场景的复杂性常常导致视图难以覆盖所有可能的情况。</a:t>
            </a:r>
            <a:r>
              <a:rPr lang="zh-CN" altLang="en-US">
                <a:solidFill>
                  <a:srgbClr val="FF0000"/>
                </a:solidFill>
              </a:rPr>
              <a:t>本文考虑将常见多表查询转换为视图上的单表查询</a:t>
            </a:r>
            <a:endParaRPr lang="en-US" altLang="zh-CN">
              <a:solidFill>
                <a:srgbClr val="FF0000"/>
              </a:solidFill>
            </a:endParaRPr>
          </a:p>
          <a:p>
            <a:pPr>
              <a:lnSpc>
                <a:spcPct val="150000"/>
              </a:lnSpc>
            </a:pPr>
            <a:endParaRPr lang="en-US" altLang="zh-CN"/>
          </a:p>
          <a:p>
            <a:pPr>
              <a:lnSpc>
                <a:spcPct val="150000"/>
              </a:lnSpc>
            </a:pPr>
            <a:r>
              <a:rPr lang="zh-CN" altLang="en-US"/>
              <a:t>首先创建视图：</a:t>
            </a:r>
            <a:endParaRPr lang="en-US" altLang="zh-CN"/>
          </a:p>
          <a:p>
            <a:pPr marL="285750" indent="-285750">
              <a:lnSpc>
                <a:spcPct val="150000"/>
              </a:lnSpc>
              <a:buFont typeface="Arial" panose="020B0604020202020204" pitchFamily="34" charset="0"/>
              <a:buChar char="•"/>
            </a:pPr>
            <a:r>
              <a:rPr lang="zh-CN" altLang="en-US"/>
              <a:t>单表查询</a:t>
            </a:r>
            <a:r>
              <a:rPr lang="en-US" altLang="zh-CN"/>
              <a:t>single</a:t>
            </a:r>
            <a:r>
              <a:rPr lang="zh-CN" altLang="en-US"/>
              <a:t>占比</a:t>
            </a:r>
            <a:r>
              <a:rPr lang="en-US" altLang="zh-CN"/>
              <a:t>55.89%</a:t>
            </a:r>
          </a:p>
          <a:p>
            <a:pPr marL="285750" indent="-285750">
              <a:lnSpc>
                <a:spcPct val="150000"/>
              </a:lnSpc>
              <a:buFont typeface="Arial" panose="020B0604020202020204" pitchFamily="34" charset="0"/>
              <a:buChar char="•"/>
            </a:pPr>
            <a:r>
              <a:rPr lang="zh-CN" altLang="en-US"/>
              <a:t>自然连接查询</a:t>
            </a:r>
            <a:r>
              <a:rPr lang="en-US" altLang="zh-CN"/>
              <a:t>nature</a:t>
            </a:r>
            <a:r>
              <a:rPr lang="zh-CN" altLang="en-US"/>
              <a:t>占比</a:t>
            </a:r>
            <a:r>
              <a:rPr lang="en-US" altLang="zh-CN"/>
              <a:t>31.41%</a:t>
            </a:r>
          </a:p>
          <a:p>
            <a:pPr marL="285750" indent="-285750">
              <a:lnSpc>
                <a:spcPct val="150000"/>
              </a:lnSpc>
              <a:buFont typeface="Arial" panose="020B0604020202020204" pitchFamily="34" charset="0"/>
              <a:buChar char="•"/>
            </a:pPr>
            <a:r>
              <a:rPr lang="zh-CN" altLang="en-US"/>
              <a:t>其余多表查询</a:t>
            </a:r>
            <a:r>
              <a:rPr lang="en-US" altLang="zh-CN"/>
              <a:t>other</a:t>
            </a:r>
            <a:r>
              <a:rPr lang="zh-CN" altLang="en-US"/>
              <a:t>仅占</a:t>
            </a:r>
            <a:r>
              <a:rPr lang="en-US" altLang="zh-CN"/>
              <a:t>12.7%</a:t>
            </a:r>
          </a:p>
        </p:txBody>
      </p:sp>
    </p:spTree>
    <p:extLst>
      <p:ext uri="{BB962C8B-B14F-4D97-AF65-F5344CB8AC3E}">
        <p14:creationId xmlns:p14="http://schemas.microsoft.com/office/powerpoint/2010/main" val="2370466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F54509D1-6C5C-4CE6-A8D2-6BB81ADD89D3}"/>
              </a:ext>
            </a:extLst>
          </p:cNvPr>
          <p:cNvSpPr/>
          <p:nvPr/>
        </p:nvSpPr>
        <p:spPr>
          <a:xfrm>
            <a:off x="1143000" y="1578961"/>
            <a:ext cx="6858000" cy="2106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5" name="椭圆 14"/>
          <p:cNvSpPr/>
          <p:nvPr/>
        </p:nvSpPr>
        <p:spPr>
          <a:xfrm>
            <a:off x="4081314" y="1222625"/>
            <a:ext cx="961254" cy="961254"/>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p>
        </p:txBody>
      </p:sp>
      <p:grpSp>
        <p:nvGrpSpPr>
          <p:cNvPr id="16" name="组合 15"/>
          <p:cNvGrpSpPr/>
          <p:nvPr/>
        </p:nvGrpSpPr>
        <p:grpSpPr>
          <a:xfrm>
            <a:off x="4230993" y="1457915"/>
            <a:ext cx="661901" cy="577343"/>
            <a:chOff x="4675188" y="2882900"/>
            <a:chExt cx="360362" cy="314325"/>
          </a:xfrm>
          <a:solidFill>
            <a:schemeClr val="accent1"/>
          </a:solidFill>
        </p:grpSpPr>
        <p:sp>
          <p:nvSpPr>
            <p:cNvPr id="1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sp>
          <p:nvSpPr>
            <p:cNvPr id="26"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sp>
          <p:nvSpPr>
            <p:cNvPr id="27"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grpSp>
      <p:sp>
        <p:nvSpPr>
          <p:cNvPr id="29" name="矩形 28"/>
          <p:cNvSpPr/>
          <p:nvPr/>
        </p:nvSpPr>
        <p:spPr bwMode="auto">
          <a:xfrm>
            <a:off x="3146770" y="2341494"/>
            <a:ext cx="2850460" cy="600164"/>
          </a:xfrm>
          <a:prstGeom prst="rect">
            <a:avLst/>
          </a:prstGeom>
        </p:spPr>
        <p:txBody>
          <a:bodyPr wrap="none">
            <a:spAutoFit/>
          </a:bodyPr>
          <a:lstStyle/>
          <a:p>
            <a:pPr algn="ctr">
              <a:defRPr/>
            </a:pPr>
            <a:r>
              <a:rPr lang="zh-CN" altLang="en-US" sz="33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第一部分 引言</a:t>
            </a:r>
          </a:p>
        </p:txBody>
      </p:sp>
      <p:cxnSp>
        <p:nvCxnSpPr>
          <p:cNvPr id="32" name="直接连接符 31"/>
          <p:cNvCxnSpPr/>
          <p:nvPr/>
        </p:nvCxnSpPr>
        <p:spPr>
          <a:xfrm>
            <a:off x="4271028" y="3135454"/>
            <a:ext cx="60194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4010698" y="3251353"/>
            <a:ext cx="1122608" cy="240438"/>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bg1"/>
                </a:solidFill>
                <a:latin typeface="+mj-lt"/>
              </a:rPr>
              <a:t>PART ONE</a:t>
            </a:r>
            <a:endParaRPr lang="zh-CN" altLang="en-US" sz="1050" dirty="0">
              <a:solidFill>
                <a:schemeClr val="bg1"/>
              </a:solidFill>
              <a:latin typeface="+mj-lt"/>
            </a:endParaRPr>
          </a:p>
        </p:txBody>
      </p:sp>
      <p:sp>
        <p:nvSpPr>
          <p:cNvPr id="3" name="灯片编号占位符 2">
            <a:extLst>
              <a:ext uri="{FF2B5EF4-FFF2-40B4-BE49-F238E27FC236}">
                <a16:creationId xmlns:a16="http://schemas.microsoft.com/office/drawing/2014/main" id="{324F4180-CDA9-5C46-9229-9E69CB3BF8A8}"/>
              </a:ext>
            </a:extLst>
          </p:cNvPr>
          <p:cNvSpPr>
            <a:spLocks noGrp="1"/>
          </p:cNvSpPr>
          <p:nvPr>
            <p:ph type="sldNum" sz="quarter" idx="13"/>
          </p:nvPr>
        </p:nvSpPr>
        <p:spPr/>
        <p:txBody>
          <a:bodyPr/>
          <a:lstStyle/>
          <a:p>
            <a:fld id="{EE3F9CDB-1F21-4789-A81E-8FEA25CE194B}" type="slidenum">
              <a:rPr lang="zh-CN" altLang="en-US" smtClean="0"/>
              <a:pPr/>
              <a:t>3</a:t>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339"/>
    </mc:Choice>
    <mc:Fallback>
      <p:transition advTm="33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2227" y="814507"/>
            <a:ext cx="7992000" cy="3514486"/>
          </a:xfrm>
        </p:spPr>
        <p:txBody>
          <a:bodyPr>
            <a:normAutofit/>
          </a:bodyPr>
          <a:lstStyle/>
          <a:p>
            <a:pPr marL="0" indent="0">
              <a:lnSpc>
                <a:spcPct val="150000"/>
              </a:lnSpc>
              <a:buNone/>
            </a:pPr>
            <a:r>
              <a:rPr lang="zh-CN" altLang="en-US" sz="1800" b="1"/>
              <a:t>利用主键（唯一索引）和外键建立视图：</a:t>
            </a:r>
            <a:endParaRPr lang="en-US" altLang="zh-CN" sz="1800" b="1"/>
          </a:p>
          <a:p>
            <a:pPr>
              <a:lnSpc>
                <a:spcPct val="150000"/>
              </a:lnSpc>
            </a:pPr>
            <a:endParaRPr lang="zh-CN" altLang="en-US" dirty="0">
              <a:solidFill>
                <a:srgbClr val="1C72DB"/>
              </a:solidFill>
            </a:endParaRPr>
          </a:p>
        </p:txBody>
      </p:sp>
      <p:sp>
        <p:nvSpPr>
          <p:cNvPr id="3" name="标题 2"/>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9" name="灯片编号占位符 8">
            <a:extLst>
              <a:ext uri="{FF2B5EF4-FFF2-40B4-BE49-F238E27FC236}">
                <a16:creationId xmlns:a16="http://schemas.microsoft.com/office/drawing/2014/main" id="{0E1AECEF-88B9-B229-0A89-798A0A6D7BB3}"/>
              </a:ext>
            </a:extLst>
          </p:cNvPr>
          <p:cNvSpPr>
            <a:spLocks noGrp="1"/>
          </p:cNvSpPr>
          <p:nvPr>
            <p:ph type="sldNum" sz="quarter" idx="13"/>
          </p:nvPr>
        </p:nvSpPr>
        <p:spPr/>
        <p:txBody>
          <a:bodyPr/>
          <a:lstStyle/>
          <a:p>
            <a:fld id="{EE3F9CDB-1F21-4789-A81E-8FEA25CE194B}" type="slidenum">
              <a:rPr lang="zh-CN" altLang="en-US" smtClean="0"/>
              <a:pPr/>
              <a:t>30</a:t>
            </a:fld>
            <a:endParaRPr lang="zh-CN" altLang="en-US" dirty="0"/>
          </a:p>
        </p:txBody>
      </p:sp>
      <p:pic>
        <p:nvPicPr>
          <p:cNvPr id="4" name="图片 3">
            <a:extLst>
              <a:ext uri="{FF2B5EF4-FFF2-40B4-BE49-F238E27FC236}">
                <a16:creationId xmlns:a16="http://schemas.microsoft.com/office/drawing/2014/main" id="{2188C08B-0E9A-09FB-BFE2-2782E723B51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041" y="1300323"/>
            <a:ext cx="6947917" cy="3561530"/>
          </a:xfrm>
          <a:prstGeom prst="rect">
            <a:avLst/>
          </a:prstGeom>
          <a:noFill/>
          <a:ln>
            <a:noFill/>
          </a:ln>
        </p:spPr>
      </p:pic>
      <p:sp>
        <p:nvSpPr>
          <p:cNvPr id="5" name="文本框 4">
            <a:extLst>
              <a:ext uri="{FF2B5EF4-FFF2-40B4-BE49-F238E27FC236}">
                <a16:creationId xmlns:a16="http://schemas.microsoft.com/office/drawing/2014/main" id="{74A7BD4A-3052-1B2C-62A7-DF2F5A4AC8F2}"/>
              </a:ext>
            </a:extLst>
          </p:cNvPr>
          <p:cNvSpPr txBox="1"/>
          <p:nvPr/>
        </p:nvSpPr>
        <p:spPr>
          <a:xfrm>
            <a:off x="3169795" y="1300323"/>
            <a:ext cx="5854651" cy="331053"/>
          </a:xfrm>
          <a:prstGeom prst="rect">
            <a:avLst/>
          </a:prstGeom>
          <a:noFill/>
          <a:ln w="9525" cap="flat" cmpd="sng" algn="ctr">
            <a:solidFill>
              <a:srgbClr val="9F877D"/>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defPPr>
              <a:defRPr lang="en-US"/>
            </a:defPPr>
            <a:lvl1pPr>
              <a:lnSpc>
                <a:spcPct val="100000"/>
              </a:lnSpc>
              <a:defRPr sz="16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vl6pPr>
              <a:defRPr>
                <a:solidFill>
                  <a:schemeClr val="accent4"/>
                </a:solidFill>
              </a:defRPr>
            </a:lvl6pPr>
            <a:lvl7pPr>
              <a:defRPr>
                <a:solidFill>
                  <a:schemeClr val="accent4"/>
                </a:solidFill>
              </a:defRPr>
            </a:lvl7pPr>
            <a:lvl8pPr>
              <a:defRPr>
                <a:solidFill>
                  <a:schemeClr val="accent4"/>
                </a:solidFill>
              </a:defRPr>
            </a:lvl8pPr>
            <a:lvl9pPr>
              <a:defRPr>
                <a:solidFill>
                  <a:schemeClr val="accent4"/>
                </a:solidFill>
              </a:defRPr>
            </a:lvl9pPr>
          </a:lstStyle>
          <a:p>
            <a:pPr>
              <a:lnSpc>
                <a:spcPts val="2000"/>
              </a:lnSpc>
            </a:pPr>
            <a:r>
              <a:rPr lang="zh-CN" altLang="en-US" sz="1400"/>
              <a:t>模型无需进行表间关系的推理，目标序列的复杂程度大大降低</a:t>
            </a:r>
          </a:p>
        </p:txBody>
      </p:sp>
    </p:spTree>
    <p:extLst>
      <p:ext uri="{BB962C8B-B14F-4D97-AF65-F5344CB8AC3E}">
        <p14:creationId xmlns:p14="http://schemas.microsoft.com/office/powerpoint/2010/main" val="3774550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0"/>
              </p:nvPr>
            </p:nvSpPr>
            <p:spPr/>
            <p:txBody>
              <a:bodyPr>
                <a:normAutofit/>
              </a:bodyPr>
              <a:lstStyle/>
              <a:p>
                <a:pPr marL="0" indent="0">
                  <a:lnSpc>
                    <a:spcPct val="150000"/>
                  </a:lnSpc>
                  <a:buNone/>
                </a:pPr>
                <a:r>
                  <a:rPr lang="en-US" altLang="zh-CN" sz="1800" b="1"/>
                  <a:t>ViSQL</a:t>
                </a:r>
                <a:r>
                  <a:rPr lang="zh-CN" altLang="en-US" sz="1800" b="1"/>
                  <a:t>将查询转换为视图上的查询：</a:t>
                </a:r>
                <a:endParaRPr lang="en-US" altLang="zh-CN" sz="1800" b="1"/>
              </a:p>
              <a:p>
                <a:pPr>
                  <a:lnSpc>
                    <a:spcPct val="150000"/>
                  </a:lnSpc>
                </a:pPr>
                <a:r>
                  <a:rPr lang="zh-CN" altLang="en-US" sz="1800"/>
                  <a:t>输入</a:t>
                </a:r>
                <a:endParaRPr lang="en-US" altLang="zh-CN" sz="1800"/>
              </a:p>
              <a:p>
                <a:pPr lvl="1">
                  <a:lnSpc>
                    <a:spcPct val="150000"/>
                  </a:lnSpc>
                </a:pPr>
                <a:r>
                  <a:rPr lang="zh-CN" altLang="zh-CN" kern="100">
                    <a:solidFill>
                      <a:srgbClr val="000000"/>
                    </a:solidFill>
                    <a:effectLst/>
                    <a:latin typeface="+mn-ea"/>
                    <a:cs typeface="Times New Roman" panose="02020603050405020304" pitchFamily="18" charset="0"/>
                  </a:rPr>
                  <a:t>查询</a:t>
                </a:r>
                <a:r>
                  <a:rPr lang="en-US" altLang="zh-CN" sz="1500" kern="100">
                    <a:solidFill>
                      <a:srgbClr val="000000"/>
                    </a:solidFill>
                    <a:latin typeface="+mn-ea"/>
                    <a:cs typeface="Times New Roman" panose="02020603050405020304" pitchFamily="18" charset="0"/>
                  </a:rPr>
                  <a:t> </a:t>
                </a:r>
                <a14:m>
                  <m:oMath xmlns:m="http://schemas.openxmlformats.org/officeDocument/2006/math">
                    <m:r>
                      <a:rPr lang="en-US" altLang="zh-CN" sz="180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𝑄</m:t>
                    </m:r>
                    <m:r>
                      <a:rPr lang="en-US" altLang="zh-CN" sz="180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𝑞</m:t>
                            </m:r>
                          </m:e>
                          <m:sub>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𝑄</m:t>
                                </m:r>
                              </m:e>
                            </m:d>
                          </m:sub>
                        </m:sSub>
                      </m:e>
                    </m:d>
                  </m:oMath>
                </a14:m>
                <a:r>
                  <a:rPr lang="en-US" altLang="zh-CN" sz="1500" kern="100">
                    <a:solidFill>
                      <a:srgbClr val="000000"/>
                    </a:solidFill>
                    <a:effectLst/>
                    <a:latin typeface="+mn-ea"/>
                    <a:cs typeface="Times New Roman" panose="02020603050405020304" pitchFamily="18" charset="0"/>
                  </a:rPr>
                  <a:t>	</a:t>
                </a:r>
              </a:p>
              <a:p>
                <a:pPr lvl="1">
                  <a:lnSpc>
                    <a:spcPct val="150000"/>
                  </a:lnSpc>
                </a:pPr>
                <a:r>
                  <a:rPr lang="zh-CN" altLang="en-US">
                    <a:latin typeface="+mn-ea"/>
                  </a:rPr>
                  <a:t>数据库模式</a:t>
                </a:r>
                <a:r>
                  <a:rPr lang="en-US" altLang="zh-CN">
                    <a:latin typeface="+mn-ea"/>
                  </a:rPr>
                  <a:t> </a:t>
                </a:r>
                <a:r>
                  <a:rPr lang="zh-CN" altLang="zh-CN" sz="1800" kern="100">
                    <a:solidFill>
                      <a:srgbClr val="000000"/>
                    </a:solidFill>
                    <a:effectLst/>
                    <a:latin typeface="+mn-ea"/>
                    <a:cs typeface="Times New Roman" panose="02020603050405020304" pitchFamily="18" charset="0"/>
                  </a:rPr>
                  <a:t>表</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sub>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e>
                            </m:d>
                          </m:sub>
                        </m:sSub>
                      </m:e>
                    </m:d>
                  </m:oMath>
                </a14:m>
                <a:r>
                  <a:rPr lang="en-US" altLang="zh-CN" sz="1800" kern="100">
                    <a:solidFill>
                      <a:srgbClr val="000000"/>
                    </a:solidFill>
                    <a:effectLst/>
                    <a:latin typeface="Times New Roman" panose="02020603050405020304" pitchFamily="18" charset="0"/>
                    <a:ea typeface="宋体" panose="02010600030101010101" pitchFamily="2" charset="-122"/>
                  </a:rPr>
                  <a:t>, </a:t>
                </a:r>
                <a:r>
                  <a:rPr lang="zh-CN" altLang="zh-CN" sz="1800" kern="100">
                    <a:solidFill>
                      <a:srgbClr val="000000"/>
                    </a:solidFill>
                    <a:effectLst/>
                    <a:latin typeface="+mn-ea"/>
                    <a:cs typeface="Times New Roman" panose="02020603050405020304" pitchFamily="18" charset="0"/>
                  </a:rPr>
                  <a:t>列</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𝐶</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11</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d>
                  </m:oMath>
                </a14:m>
                <a:endParaRPr lang="en-US" altLang="zh-CN" sz="1500">
                  <a:latin typeface="+mn-ea"/>
                </a:endParaRPr>
              </a:p>
              <a:p>
                <a:pPr lvl="1">
                  <a:lnSpc>
                    <a:spcPct val="150000"/>
                  </a:lnSpc>
                </a:pPr>
                <a:r>
                  <a:rPr lang="zh-CN" altLang="en-US">
                    <a:latin typeface="+mn-ea"/>
                  </a:rPr>
                  <a:t>主外键对构建视图</a:t>
                </a:r>
                <a14:m>
                  <m:oMath xmlns:m="http://schemas.openxmlformats.org/officeDocument/2006/math">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𝑉</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m:rPr>
                            <m:sty m:val="p"/>
                          </m:rPr>
                          <a:rPr lang="en-US" altLang="zh-CN" i="1" kern="100" smtClean="0">
                            <a:latin typeface="Cambria Math" panose="02040503050406030204" pitchFamily="18" charset="0"/>
                            <a:ea typeface="Cambria Math" panose="02040503050406030204" pitchFamily="18" charset="0"/>
                            <a:cs typeface="Times New Roman" panose="02020603050405020304" pitchFamily="18" charset="0"/>
                          </a:rPr>
                          <m:t>v</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m:rPr>
                            <m:sty m:val="p"/>
                          </m:rPr>
                          <a:rPr lang="en-US" altLang="zh-CN" i="1" kern="100">
                            <a:latin typeface="Cambria Math" panose="02040503050406030204" pitchFamily="18" charset="0"/>
                            <a:ea typeface="Cambria Math" panose="02040503050406030204" pitchFamily="18" charset="0"/>
                            <a:cs typeface="Times New Roman" panose="02020603050405020304" pitchFamily="18" charset="0"/>
                          </a:rPr>
                          <m:t>v</m:t>
                        </m:r>
                      </m:e>
                      <m:sub>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1800"/>
              </a:p>
              <a:p>
                <a:pPr>
                  <a:lnSpc>
                    <a:spcPct val="150000"/>
                  </a:lnSpc>
                </a:pPr>
                <a:r>
                  <a:rPr lang="zh-CN" altLang="en-US"/>
                  <a:t>输出：</a:t>
                </a:r>
                <a:r>
                  <a:rPr lang="en-US" altLang="zh-CN"/>
                  <a:t>SQL</a:t>
                </a:r>
                <a:r>
                  <a:rPr lang="zh-CN" altLang="en-US"/>
                  <a:t>语句</a:t>
                </a:r>
                <a:endParaRPr lang="en-US" altLang="zh-CN" dirty="0"/>
              </a:p>
            </p:txBody>
          </p:sp>
        </mc:Choice>
        <mc:Fallback>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3"/>
                <a:stretch>
                  <a:fillRect l="-762"/>
                </a:stretch>
              </a:blipFill>
            </p:spPr>
            <p:txBody>
              <a:bodyPr/>
              <a:lstStyle/>
              <a:p>
                <a:r>
                  <a:rPr lang="zh-CN" altLang="en-US">
                    <a:noFill/>
                  </a:rPr>
                  <a:t> </a:t>
                </a:r>
              </a:p>
            </p:txBody>
          </p:sp>
        </mc:Fallback>
      </mc:AlternateContent>
      <p:sp>
        <p:nvSpPr>
          <p:cNvPr id="3" name="标题 2"/>
          <p:cNvSpPr>
            <a:spLocks noGrp="1"/>
          </p:cNvSpPr>
          <p:nvPr>
            <p:ph type="title"/>
          </p:nvPr>
        </p:nvSpPr>
        <p:spPr>
          <a:xfrm>
            <a:off x="258689" y="157655"/>
            <a:ext cx="7558161" cy="521795"/>
          </a:xfrm>
        </p:spPr>
        <p:txBody>
          <a:bodyPr/>
          <a:lstStyle/>
          <a:p>
            <a:r>
              <a:rPr lang="zh-CN" altLang="en-US"/>
              <a:t>第四部分：</a:t>
            </a:r>
            <a:r>
              <a:rPr lang="zh-CN" altLang="zh-CN" sz="2000"/>
              <a:t>基于视图的</a:t>
            </a:r>
            <a:r>
              <a:rPr lang="en-US" altLang="zh-CN" sz="2000"/>
              <a:t>Text2SQL</a:t>
            </a:r>
            <a:r>
              <a:rPr lang="zh-CN" altLang="zh-CN" sz="2000"/>
              <a:t>方法</a:t>
            </a:r>
            <a:endParaRPr lang="zh-CN" altLang="en-US" dirty="0"/>
          </a:p>
        </p:txBody>
      </p:sp>
      <p:sp>
        <p:nvSpPr>
          <p:cNvPr id="9" name="灯片编号占位符 8">
            <a:extLst>
              <a:ext uri="{FF2B5EF4-FFF2-40B4-BE49-F238E27FC236}">
                <a16:creationId xmlns:a16="http://schemas.microsoft.com/office/drawing/2014/main" id="{03357E69-FB7E-15B8-D4BF-8F904F986028}"/>
              </a:ext>
            </a:extLst>
          </p:cNvPr>
          <p:cNvSpPr>
            <a:spLocks noGrp="1"/>
          </p:cNvSpPr>
          <p:nvPr>
            <p:ph type="sldNum" sz="quarter" idx="13"/>
          </p:nvPr>
        </p:nvSpPr>
        <p:spPr/>
        <p:txBody>
          <a:bodyPr/>
          <a:lstStyle/>
          <a:p>
            <a:fld id="{EE3F9CDB-1F21-4789-A81E-8FEA25CE194B}" type="slidenum">
              <a:rPr lang="zh-CN" altLang="en-US" smtClean="0"/>
              <a:pPr/>
              <a:t>31</a:t>
            </a:fld>
            <a:endParaRPr lang="zh-CN" altLang="en-US" dirty="0"/>
          </a:p>
        </p:txBody>
      </p:sp>
    </p:spTree>
    <p:extLst>
      <p:ext uri="{BB962C8B-B14F-4D97-AF65-F5344CB8AC3E}">
        <p14:creationId xmlns:p14="http://schemas.microsoft.com/office/powerpoint/2010/main" val="3016069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C0D3DFF-B75C-4C93-96E0-8ADF29C9B32A}"/>
              </a:ext>
            </a:extLst>
          </p:cNvPr>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5" name="灯片编号占位符 4">
            <a:extLst>
              <a:ext uri="{FF2B5EF4-FFF2-40B4-BE49-F238E27FC236}">
                <a16:creationId xmlns:a16="http://schemas.microsoft.com/office/drawing/2014/main" id="{B51B1F75-D072-ABE6-98C4-E4C18BCB8391}"/>
              </a:ext>
            </a:extLst>
          </p:cNvPr>
          <p:cNvSpPr>
            <a:spLocks noGrp="1"/>
          </p:cNvSpPr>
          <p:nvPr>
            <p:ph type="sldNum" sz="quarter" idx="13"/>
          </p:nvPr>
        </p:nvSpPr>
        <p:spPr/>
        <p:txBody>
          <a:bodyPr/>
          <a:lstStyle/>
          <a:p>
            <a:fld id="{EE3F9CDB-1F21-4789-A81E-8FEA25CE194B}" type="slidenum">
              <a:rPr lang="zh-CN" altLang="en-US" smtClean="0"/>
              <a:pPr/>
              <a:t>32</a:t>
            </a:fld>
            <a:endParaRPr lang="zh-CN" altLang="en-US" dirty="0"/>
          </a:p>
        </p:txBody>
      </p:sp>
      <p:grpSp>
        <p:nvGrpSpPr>
          <p:cNvPr id="150" name="组合 149">
            <a:extLst>
              <a:ext uri="{FF2B5EF4-FFF2-40B4-BE49-F238E27FC236}">
                <a16:creationId xmlns:a16="http://schemas.microsoft.com/office/drawing/2014/main" id="{EA8B73F3-7DC9-E02D-B422-21667FB12735}"/>
              </a:ext>
            </a:extLst>
          </p:cNvPr>
          <p:cNvGrpSpPr/>
          <p:nvPr/>
        </p:nvGrpSpPr>
        <p:grpSpPr>
          <a:xfrm>
            <a:off x="436936" y="858239"/>
            <a:ext cx="8270128" cy="4015807"/>
            <a:chOff x="-164537" y="933078"/>
            <a:chExt cx="8270128" cy="4015807"/>
          </a:xfrm>
        </p:grpSpPr>
        <p:sp>
          <p:nvSpPr>
            <p:cNvPr id="151" name="矩形 150">
              <a:extLst>
                <a:ext uri="{FF2B5EF4-FFF2-40B4-BE49-F238E27FC236}">
                  <a16:creationId xmlns:a16="http://schemas.microsoft.com/office/drawing/2014/main" id="{B3092970-BB3E-EC7D-5073-1A3B8BE4118B}"/>
                </a:ext>
              </a:extLst>
            </p:cNvPr>
            <p:cNvSpPr/>
            <p:nvPr/>
          </p:nvSpPr>
          <p:spPr>
            <a:xfrm>
              <a:off x="2072215" y="2050077"/>
              <a:ext cx="864001" cy="252000"/>
            </a:xfrm>
            <a:prstGeom prst="rect">
              <a:avLst/>
            </a:prstGeom>
            <a:solidFill>
              <a:srgbClr val="5B9BD5">
                <a:lumMod val="40000"/>
                <a:lumOff val="6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列选择器</a:t>
              </a:r>
              <a:r>
                <a:rPr kumimoji="0" lang="en-US" altLang="zh-CN" sz="1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t>
              </a:r>
              <a:endParaRPr kumimoji="0" lang="zh-CN" altLang="en-US" sz="1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152" name="矩形 151">
              <a:extLst>
                <a:ext uri="{FF2B5EF4-FFF2-40B4-BE49-F238E27FC236}">
                  <a16:creationId xmlns:a16="http://schemas.microsoft.com/office/drawing/2014/main" id="{3315AAA2-2623-4BC0-26C8-94AE483BC719}"/>
                </a:ext>
              </a:extLst>
            </p:cNvPr>
            <p:cNvSpPr/>
            <p:nvPr/>
          </p:nvSpPr>
          <p:spPr>
            <a:xfrm>
              <a:off x="6995656" y="2050077"/>
              <a:ext cx="720000" cy="252000"/>
            </a:xfrm>
            <a:prstGeom prst="rect">
              <a:avLst/>
            </a:prstGeom>
            <a:solidFill>
              <a:srgbClr val="5B9BD5">
                <a:lumMod val="40000"/>
                <a:lumOff val="6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表选择器</a:t>
              </a:r>
              <a:r>
                <a:rPr kumimoji="0" lang="en-US" altLang="zh-CN" sz="1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t>
              </a:r>
              <a:endParaRPr kumimoji="0" lang="zh-CN" altLang="en-US" sz="1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153" name="矩形 152">
              <a:extLst>
                <a:ext uri="{FF2B5EF4-FFF2-40B4-BE49-F238E27FC236}">
                  <a16:creationId xmlns:a16="http://schemas.microsoft.com/office/drawing/2014/main" id="{591625E5-9B04-F67F-8866-6062C9DFC031}"/>
                </a:ext>
              </a:extLst>
            </p:cNvPr>
            <p:cNvSpPr/>
            <p:nvPr/>
          </p:nvSpPr>
          <p:spPr>
            <a:xfrm>
              <a:off x="5183982" y="2050077"/>
              <a:ext cx="720000" cy="252000"/>
            </a:xfrm>
            <a:prstGeom prst="rect">
              <a:avLst/>
            </a:prstGeom>
            <a:solidFill>
              <a:srgbClr val="5B9BD5">
                <a:lumMod val="40000"/>
                <a:lumOff val="6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列选择器</a:t>
              </a:r>
              <a:r>
                <a:rPr kumimoji="0" lang="en-US" altLang="zh-CN" sz="1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t>
              </a:r>
              <a:endParaRPr kumimoji="0" lang="zh-CN" altLang="en-US" sz="1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154" name="矩形 153">
              <a:extLst>
                <a:ext uri="{FF2B5EF4-FFF2-40B4-BE49-F238E27FC236}">
                  <a16:creationId xmlns:a16="http://schemas.microsoft.com/office/drawing/2014/main" id="{253F7AE5-06F4-FD4B-2004-371F7E7A09FD}"/>
                </a:ext>
              </a:extLst>
            </p:cNvPr>
            <p:cNvSpPr/>
            <p:nvPr/>
          </p:nvSpPr>
          <p:spPr>
            <a:xfrm>
              <a:off x="354320" y="1258226"/>
              <a:ext cx="2490367" cy="226535"/>
            </a:xfrm>
            <a:prstGeom prst="rect">
              <a:avLst/>
            </a:prstGeom>
            <a:noFill/>
            <a:ln w="12700" cap="flat" cmpd="sng" algn="ctr">
              <a:solidFill>
                <a:srgbClr val="C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5" name="矩形 154">
              <a:extLst>
                <a:ext uri="{FF2B5EF4-FFF2-40B4-BE49-F238E27FC236}">
                  <a16:creationId xmlns:a16="http://schemas.microsoft.com/office/drawing/2014/main" id="{48D9EE19-7B94-6012-ED6C-19B2DD8D1B1E}"/>
                </a:ext>
              </a:extLst>
            </p:cNvPr>
            <p:cNvSpPr/>
            <p:nvPr/>
          </p:nvSpPr>
          <p:spPr>
            <a:xfrm>
              <a:off x="-114605" y="4074235"/>
              <a:ext cx="8220196" cy="874648"/>
            </a:xfrm>
            <a:prstGeom prst="rect">
              <a:avLst/>
            </a:prstGeom>
            <a:noFill/>
            <a:ln w="3175"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6" name="文本框 155">
              <a:extLst>
                <a:ext uri="{FF2B5EF4-FFF2-40B4-BE49-F238E27FC236}">
                  <a16:creationId xmlns:a16="http://schemas.microsoft.com/office/drawing/2014/main" id="{5A25AAFC-ADAC-9A3B-7368-1CE35DB5E18E}"/>
                </a:ext>
              </a:extLst>
            </p:cNvPr>
            <p:cNvSpPr txBox="1"/>
            <p:nvPr/>
          </p:nvSpPr>
          <p:spPr>
            <a:xfrm>
              <a:off x="-141713" y="2526863"/>
              <a:ext cx="578420"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分类层</a:t>
              </a:r>
            </a:p>
          </p:txBody>
        </p:sp>
        <p:sp>
          <p:nvSpPr>
            <p:cNvPr id="157" name="文本框 156">
              <a:extLst>
                <a:ext uri="{FF2B5EF4-FFF2-40B4-BE49-F238E27FC236}">
                  <a16:creationId xmlns:a16="http://schemas.microsoft.com/office/drawing/2014/main" id="{ACEEE8BA-28AB-A34A-230D-6D686FE852A5}"/>
                </a:ext>
              </a:extLst>
            </p:cNvPr>
            <p:cNvSpPr txBox="1"/>
            <p:nvPr/>
          </p:nvSpPr>
          <p:spPr>
            <a:xfrm>
              <a:off x="-141715" y="1608445"/>
              <a:ext cx="857616"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Text2SQL</a:t>
              </a:r>
              <a:r>
                <a:rPr kumimoji="0" lang="zh-CN" altLang="en-US" sz="1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层</a:t>
              </a:r>
            </a:p>
          </p:txBody>
        </p:sp>
        <p:sp>
          <p:nvSpPr>
            <p:cNvPr id="158" name="文本框 157">
              <a:extLst>
                <a:ext uri="{FF2B5EF4-FFF2-40B4-BE49-F238E27FC236}">
                  <a16:creationId xmlns:a16="http://schemas.microsoft.com/office/drawing/2014/main" id="{6DE62330-EAC9-8FA3-92F9-EA44BF0D9B35}"/>
                </a:ext>
              </a:extLst>
            </p:cNvPr>
            <p:cNvSpPr txBox="1"/>
            <p:nvPr/>
          </p:nvSpPr>
          <p:spPr>
            <a:xfrm>
              <a:off x="-141711" y="4073606"/>
              <a:ext cx="617639"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输入层</a:t>
              </a:r>
            </a:p>
          </p:txBody>
        </p:sp>
        <p:cxnSp>
          <p:nvCxnSpPr>
            <p:cNvPr id="159" name="连接符: 肘形 158">
              <a:extLst>
                <a:ext uri="{FF2B5EF4-FFF2-40B4-BE49-F238E27FC236}">
                  <a16:creationId xmlns:a16="http://schemas.microsoft.com/office/drawing/2014/main" id="{B322B72E-88C4-3826-B21E-62651C0804A0}"/>
                </a:ext>
              </a:extLst>
            </p:cNvPr>
            <p:cNvCxnSpPr>
              <a:cxnSpLocks/>
              <a:stCxn id="163" idx="3"/>
              <a:endCxn id="241" idx="1"/>
            </p:cNvCxnSpPr>
            <p:nvPr/>
          </p:nvCxnSpPr>
          <p:spPr>
            <a:xfrm>
              <a:off x="4079646" y="1774309"/>
              <a:ext cx="1724189" cy="2925426"/>
            </a:xfrm>
            <a:prstGeom prst="bentConnector3">
              <a:avLst>
                <a:gd name="adj1" fmla="val 14484"/>
              </a:avLst>
            </a:prstGeom>
            <a:noFill/>
            <a:ln w="9525" cap="flat" cmpd="sng" algn="ctr">
              <a:solidFill>
                <a:srgbClr val="ED7D31"/>
              </a:solidFill>
              <a:prstDash val="dash"/>
              <a:round/>
              <a:headEnd type="none" w="med" len="med"/>
              <a:tailEnd type="stealth" w="med" len="med"/>
            </a:ln>
            <a:effectLst/>
          </p:spPr>
        </p:cxnSp>
        <p:sp>
          <p:nvSpPr>
            <p:cNvPr id="160" name="矩形: 圆角 159">
              <a:extLst>
                <a:ext uri="{FF2B5EF4-FFF2-40B4-BE49-F238E27FC236}">
                  <a16:creationId xmlns:a16="http://schemas.microsoft.com/office/drawing/2014/main" id="{65615551-3E44-FD1E-2BEF-43626D5D3F16}"/>
                </a:ext>
              </a:extLst>
            </p:cNvPr>
            <p:cNvSpPr/>
            <p:nvPr/>
          </p:nvSpPr>
          <p:spPr>
            <a:xfrm>
              <a:off x="628726" y="1598072"/>
              <a:ext cx="794776" cy="270191"/>
            </a:xfrm>
            <a:prstGeom prst="roundRect">
              <a:avLst/>
            </a:prstGeom>
            <a:solidFill>
              <a:srgbClr val="70AD47">
                <a:lumMod val="40000"/>
                <a:lumOff val="6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T5</a:t>
              </a:r>
              <a:endParaRPr kumimoji="0" lang="zh-CN" altLang="en-US" sz="10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61" name="矩形 160">
              <a:extLst>
                <a:ext uri="{FF2B5EF4-FFF2-40B4-BE49-F238E27FC236}">
                  <a16:creationId xmlns:a16="http://schemas.microsoft.com/office/drawing/2014/main" id="{EFB3D8A4-2BFD-593F-1266-3AB5F1BB0047}"/>
                </a:ext>
              </a:extLst>
            </p:cNvPr>
            <p:cNvSpPr/>
            <p:nvPr/>
          </p:nvSpPr>
          <p:spPr>
            <a:xfrm>
              <a:off x="1868086" y="2577391"/>
              <a:ext cx="720000" cy="252000"/>
            </a:xfrm>
            <a:prstGeom prst="rect">
              <a:avLst/>
            </a:prstGeom>
            <a:solidFill>
              <a:srgbClr val="ED7D31">
                <a:lumMod val="40000"/>
                <a:lumOff val="6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attention </a:t>
              </a:r>
              <a:endParaRPr kumimoji="0" lang="zh-CN" altLang="en-US" sz="1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2" name="文本框 161">
                  <a:extLst>
                    <a:ext uri="{FF2B5EF4-FFF2-40B4-BE49-F238E27FC236}">
                      <a16:creationId xmlns:a16="http://schemas.microsoft.com/office/drawing/2014/main" id="{90607B90-AF46-E579-49F7-E809CFEEBC5D}"/>
                    </a:ext>
                  </a:extLst>
                </p:cNvPr>
                <p:cNvSpPr txBox="1"/>
                <p:nvPr/>
              </p:nvSpPr>
              <p:spPr>
                <a:xfrm>
                  <a:off x="3288961" y="2971409"/>
                  <a:ext cx="359999" cy="246799"/>
                </a:xfrm>
                <a:prstGeom prst="rect">
                  <a:avLst/>
                </a:prstGeom>
                <a:solidFill>
                  <a:srgbClr val="70AD47">
                    <a:lumMod val="20000"/>
                    <a:lumOff val="80000"/>
                  </a:srgbClr>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𝑓</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𝑖</m:t>
                            </m:r>
                          </m:sub>
                          <m:sup>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𝑣</m:t>
                            </m:r>
                          </m:sup>
                        </m:sSubSup>
                      </m:oMath>
                    </m:oMathPara>
                  </a14:m>
                  <a:endParaRPr kumimoji="0" lang="zh-CN" altLang="en-US" sz="1000" b="0" i="0" u="none" strike="noStrike" kern="0" cap="none" spc="0" normalizeH="0" baseline="0" noProof="0" dirty="0">
                    <a:ln>
                      <a:noFill/>
                    </a:ln>
                    <a:solidFill>
                      <a:prstClr val="black"/>
                    </a:solidFill>
                    <a:effectLst/>
                    <a:uLnTx/>
                    <a:uFillTx/>
                    <a:ea typeface="等线" panose="02010600030101010101" pitchFamily="2" charset="-122"/>
                  </a:endParaRPr>
                </a:p>
              </p:txBody>
            </p:sp>
          </mc:Choice>
          <mc:Fallback xmlns="">
            <p:sp>
              <p:nvSpPr>
                <p:cNvPr id="23" name="文本框 22">
                  <a:extLst>
                    <a:ext uri="{FF2B5EF4-FFF2-40B4-BE49-F238E27FC236}">
                      <a16:creationId xmlns:a16="http://schemas.microsoft.com/office/drawing/2014/main" id="{B8768F01-5944-0985-F3F6-19664CF80033}"/>
                    </a:ext>
                  </a:extLst>
                </p:cNvPr>
                <p:cNvSpPr txBox="1">
                  <a:spLocks noRot="1" noChangeAspect="1" noMove="1" noResize="1" noEditPoints="1" noAdjustHandles="1" noChangeArrowheads="1" noChangeShapeType="1" noTextEdit="1"/>
                </p:cNvSpPr>
                <p:nvPr/>
              </p:nvSpPr>
              <p:spPr>
                <a:xfrm>
                  <a:off x="3288961" y="2971409"/>
                  <a:ext cx="359999" cy="246799"/>
                </a:xfrm>
                <a:prstGeom prst="rect">
                  <a:avLst/>
                </a:prstGeom>
                <a:blipFill>
                  <a:blip r:embed="rId3"/>
                  <a:stretch>
                    <a:fillRect b="-243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 name="流程图: 决策 162">
                  <a:extLst>
                    <a:ext uri="{FF2B5EF4-FFF2-40B4-BE49-F238E27FC236}">
                      <a16:creationId xmlns:a16="http://schemas.microsoft.com/office/drawing/2014/main" id="{33945920-5E63-5A0A-C2E7-78FAA07AAC53}"/>
                    </a:ext>
                  </a:extLst>
                </p:cNvPr>
                <p:cNvSpPr/>
                <p:nvPr/>
              </p:nvSpPr>
              <p:spPr>
                <a:xfrm>
                  <a:off x="2877379" y="1582064"/>
                  <a:ext cx="1202273" cy="384484"/>
                </a:xfrm>
                <a:prstGeom prst="flowChartDecision">
                  <a:avLst/>
                </a:prstGeom>
                <a:solidFill>
                  <a:srgbClr val="5B9BD5">
                    <a:lumMod val="20000"/>
                    <a:lumOff val="80000"/>
                  </a:srgbClr>
                </a:solidFill>
                <a:ln w="3175"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1"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Max(</a:t>
                  </a:r>
                  <a14:m>
                    <m:oMath xmlns:m="http://schemas.openxmlformats.org/officeDocument/2006/math">
                      <m:sSub>
                        <m:sSubPr>
                          <m:ctrlPr>
                            <a:rPr kumimoji="0" lang="en-US" altLang="zh-CN" sz="801" b="1" i="1" u="none" strike="noStrike" kern="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801" b="1" i="1" u="none" strike="noStrike" kern="0" cap="none" spc="0" normalizeH="0" baseline="0" noProof="0" smtClean="0">
                              <a:ln>
                                <a:noFill/>
                              </a:ln>
                              <a:solidFill>
                                <a:prstClr val="black"/>
                              </a:solidFill>
                              <a:effectLst/>
                              <a:uLnTx/>
                              <a:uFillTx/>
                              <a:latin typeface="Cambria Math" panose="02040503050406030204" pitchFamily="18" charset="0"/>
                              <a:cs typeface="+mn-cs"/>
                            </a:rPr>
                            <m:t>𝒑</m:t>
                          </m:r>
                        </m:e>
                        <m:sub>
                          <m:sSub>
                            <m:sSubPr>
                              <m:ctrlPr>
                                <a:rPr kumimoji="0" lang="en-US" altLang="zh-CN" sz="801" b="1" i="1" u="none" strike="noStrike" kern="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801" b="1" i="1" u="none" strike="noStrike" kern="0" cap="none" spc="0" normalizeH="0" baseline="0" noProof="0" smtClean="0">
                                  <a:ln>
                                    <a:noFill/>
                                  </a:ln>
                                  <a:solidFill>
                                    <a:prstClr val="black"/>
                                  </a:solidFill>
                                  <a:effectLst/>
                                  <a:uLnTx/>
                                  <a:uFillTx/>
                                  <a:latin typeface="Cambria Math" panose="02040503050406030204" pitchFamily="18" charset="0"/>
                                  <a:cs typeface="+mn-cs"/>
                                </a:rPr>
                                <m:t>𝒗</m:t>
                              </m:r>
                            </m:e>
                            <m:sub>
                              <m:r>
                                <a:rPr kumimoji="0" lang="en-US" altLang="zh-CN" sz="801" b="1" i="1" u="none" strike="noStrike" kern="0" cap="none" spc="0" normalizeH="0" baseline="0" noProof="0" smtClean="0">
                                  <a:ln>
                                    <a:noFill/>
                                  </a:ln>
                                  <a:solidFill>
                                    <a:prstClr val="black"/>
                                  </a:solidFill>
                                  <a:effectLst/>
                                  <a:uLnTx/>
                                  <a:uFillTx/>
                                  <a:latin typeface="Cambria Math" panose="02040503050406030204" pitchFamily="18" charset="0"/>
                                  <a:cs typeface="+mn-cs"/>
                                </a:rPr>
                                <m:t>𝒊</m:t>
                              </m:r>
                            </m:sub>
                          </m:sSub>
                        </m:sub>
                      </m:sSub>
                    </m:oMath>
                  </a14:m>
                  <a:r>
                    <a:rPr kumimoji="0" lang="en-US" altLang="zh-CN" sz="801"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)&gt;0.5</a:t>
                  </a:r>
                  <a:endParaRPr kumimoji="0" lang="zh-CN" altLang="en-US" sz="801"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25" name="流程图: 决策 24">
                  <a:extLst>
                    <a:ext uri="{FF2B5EF4-FFF2-40B4-BE49-F238E27FC236}">
                      <a16:creationId xmlns:a16="http://schemas.microsoft.com/office/drawing/2014/main" id="{2140BA03-EDC2-D4C4-9C1A-89F33877021E}"/>
                    </a:ext>
                  </a:extLst>
                </p:cNvPr>
                <p:cNvSpPr>
                  <a:spLocks noRot="1" noChangeAspect="1" noMove="1" noResize="1" noEditPoints="1" noAdjustHandles="1" noChangeArrowheads="1" noChangeShapeType="1" noTextEdit="1"/>
                </p:cNvSpPr>
                <p:nvPr/>
              </p:nvSpPr>
              <p:spPr>
                <a:xfrm>
                  <a:off x="2877379" y="1582064"/>
                  <a:ext cx="1202273" cy="384484"/>
                </a:xfrm>
                <a:prstGeom prst="flowChartDecision">
                  <a:avLst/>
                </a:prstGeom>
                <a:blipFill>
                  <a:blip r:embed="rId4"/>
                  <a:stretch>
                    <a:fillRect/>
                  </a:stretch>
                </a:blipFill>
                <a:ln w="31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4" name="文本框 163">
                  <a:extLst>
                    <a:ext uri="{FF2B5EF4-FFF2-40B4-BE49-F238E27FC236}">
                      <a16:creationId xmlns:a16="http://schemas.microsoft.com/office/drawing/2014/main" id="{90CB111B-AB4E-4B2A-128E-856C53554914}"/>
                    </a:ext>
                  </a:extLst>
                </p:cNvPr>
                <p:cNvSpPr txBox="1"/>
                <p:nvPr/>
              </p:nvSpPr>
              <p:spPr>
                <a:xfrm>
                  <a:off x="3893700" y="1739843"/>
                  <a:ext cx="432672"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𝑁</m:t>
                        </m:r>
                      </m:oMath>
                    </m:oMathPara>
                  </a14:m>
                  <a:endParaRPr kumimoji="0" lang="zh-CN" altLang="en-US" sz="1000" b="0" i="0" u="none" strike="noStrike" kern="0" cap="none" spc="0" normalizeH="0" baseline="0" noProof="0" dirty="0">
                    <a:ln>
                      <a:noFill/>
                    </a:ln>
                    <a:solidFill>
                      <a:prstClr val="black"/>
                    </a:solidFill>
                    <a:effectLst/>
                    <a:uLnTx/>
                    <a:uFillTx/>
                    <a:ea typeface="等线" panose="02010600030101010101" pitchFamily="2" charset="-122"/>
                  </a:endParaRPr>
                </a:p>
              </p:txBody>
            </p:sp>
          </mc:Choice>
          <mc:Fallback xmlns="">
            <p:sp>
              <p:nvSpPr>
                <p:cNvPr id="28" name="文本框 27">
                  <a:extLst>
                    <a:ext uri="{FF2B5EF4-FFF2-40B4-BE49-F238E27FC236}">
                      <a16:creationId xmlns:a16="http://schemas.microsoft.com/office/drawing/2014/main" id="{16477786-BF99-90C3-ACBF-0D5F5855065E}"/>
                    </a:ext>
                  </a:extLst>
                </p:cNvPr>
                <p:cNvSpPr txBox="1">
                  <a:spLocks noRot="1" noChangeAspect="1" noMove="1" noResize="1" noEditPoints="1" noAdjustHandles="1" noChangeArrowheads="1" noChangeShapeType="1" noTextEdit="1"/>
                </p:cNvSpPr>
                <p:nvPr/>
              </p:nvSpPr>
              <p:spPr>
                <a:xfrm>
                  <a:off x="3893700" y="1739843"/>
                  <a:ext cx="432672" cy="24622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 name="文本框 164">
                  <a:extLst>
                    <a:ext uri="{FF2B5EF4-FFF2-40B4-BE49-F238E27FC236}">
                      <a16:creationId xmlns:a16="http://schemas.microsoft.com/office/drawing/2014/main" id="{4C46120C-389A-4B66-D851-24A755BC00EF}"/>
                    </a:ext>
                  </a:extLst>
                </p:cNvPr>
                <p:cNvSpPr txBox="1"/>
                <p:nvPr/>
              </p:nvSpPr>
              <p:spPr>
                <a:xfrm>
                  <a:off x="2472351" y="1544460"/>
                  <a:ext cx="432672"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𝑌</m:t>
                        </m:r>
                      </m:oMath>
                    </m:oMathPara>
                  </a14:m>
                  <a:endParaRPr kumimoji="0" lang="zh-CN" altLang="en-US" sz="1000" b="0" i="0" u="none" strike="noStrike" kern="0" cap="none" spc="0" normalizeH="0" baseline="0" noProof="0" dirty="0">
                    <a:ln>
                      <a:noFill/>
                    </a:ln>
                    <a:solidFill>
                      <a:prstClr val="black"/>
                    </a:solidFill>
                    <a:effectLst/>
                    <a:uLnTx/>
                    <a:uFillTx/>
                    <a:ea typeface="等线" panose="02010600030101010101" pitchFamily="2" charset="-122"/>
                  </a:endParaRPr>
                </a:p>
              </p:txBody>
            </p:sp>
          </mc:Choice>
          <mc:Fallback xmlns="">
            <p:sp>
              <p:nvSpPr>
                <p:cNvPr id="30" name="文本框 29">
                  <a:extLst>
                    <a:ext uri="{FF2B5EF4-FFF2-40B4-BE49-F238E27FC236}">
                      <a16:creationId xmlns:a16="http://schemas.microsoft.com/office/drawing/2014/main" id="{9100203D-621C-7847-CC88-3EF4A9280A76}"/>
                    </a:ext>
                  </a:extLst>
                </p:cNvPr>
                <p:cNvSpPr txBox="1">
                  <a:spLocks noRot="1" noChangeAspect="1" noMove="1" noResize="1" noEditPoints="1" noAdjustHandles="1" noChangeArrowheads="1" noChangeShapeType="1" noTextEdit="1"/>
                </p:cNvSpPr>
                <p:nvPr/>
              </p:nvSpPr>
              <p:spPr>
                <a:xfrm>
                  <a:off x="2472351" y="1544460"/>
                  <a:ext cx="432672" cy="246221"/>
                </a:xfrm>
                <a:prstGeom prst="rect">
                  <a:avLst/>
                </a:prstGeom>
                <a:blipFill>
                  <a:blip r:embed="rId6"/>
                  <a:stretch>
                    <a:fillRect/>
                  </a:stretch>
                </a:blipFill>
              </p:spPr>
              <p:txBody>
                <a:bodyPr/>
                <a:lstStyle/>
                <a:p>
                  <a:r>
                    <a:rPr lang="zh-CN" altLang="en-US">
                      <a:noFill/>
                    </a:rPr>
                    <a:t> </a:t>
                  </a:r>
                </a:p>
              </p:txBody>
            </p:sp>
          </mc:Fallback>
        </mc:AlternateContent>
        <p:sp>
          <p:nvSpPr>
            <p:cNvPr id="166" name="矩形 165">
              <a:extLst>
                <a:ext uri="{FF2B5EF4-FFF2-40B4-BE49-F238E27FC236}">
                  <a16:creationId xmlns:a16="http://schemas.microsoft.com/office/drawing/2014/main" id="{4B678283-F70A-F1C0-06C2-B9F06404BC74}"/>
                </a:ext>
              </a:extLst>
            </p:cNvPr>
            <p:cNvSpPr/>
            <p:nvPr/>
          </p:nvSpPr>
          <p:spPr>
            <a:xfrm>
              <a:off x="994869" y="2569417"/>
              <a:ext cx="720000" cy="252000"/>
            </a:xfrm>
            <a:prstGeom prst="rect">
              <a:avLst/>
            </a:prstGeom>
            <a:solidFill>
              <a:srgbClr val="FFC000">
                <a:lumMod val="20000"/>
                <a:lumOff val="8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MLP</a:t>
              </a:r>
              <a:endParaRPr kumimoji="0" lang="zh-CN" altLang="en-US" sz="1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nvGrpSpPr>
            <p:cNvPr id="167" name="组合 166">
              <a:extLst>
                <a:ext uri="{FF2B5EF4-FFF2-40B4-BE49-F238E27FC236}">
                  <a16:creationId xmlns:a16="http://schemas.microsoft.com/office/drawing/2014/main" id="{96173CB0-3136-4F20-DF6C-535DAE21F614}"/>
                </a:ext>
              </a:extLst>
            </p:cNvPr>
            <p:cNvGrpSpPr/>
            <p:nvPr/>
          </p:nvGrpSpPr>
          <p:grpSpPr>
            <a:xfrm>
              <a:off x="1822674" y="3732234"/>
              <a:ext cx="1826893" cy="246799"/>
              <a:chOff x="3418901" y="4033197"/>
              <a:chExt cx="1826893" cy="246799"/>
            </a:xfrm>
          </p:grpSpPr>
          <mc:AlternateContent xmlns:mc="http://schemas.openxmlformats.org/markup-compatibility/2006" xmlns:a14="http://schemas.microsoft.com/office/drawing/2010/main">
            <mc:Choice Requires="a14">
              <p:sp>
                <p:nvSpPr>
                  <p:cNvPr id="293" name="文本框 292">
                    <a:extLst>
                      <a:ext uri="{FF2B5EF4-FFF2-40B4-BE49-F238E27FC236}">
                        <a16:creationId xmlns:a16="http://schemas.microsoft.com/office/drawing/2014/main" id="{4DDBF6FD-E172-B062-D7F8-C3BD889FE6F6}"/>
                      </a:ext>
                    </a:extLst>
                  </p:cNvPr>
                  <p:cNvSpPr txBox="1"/>
                  <p:nvPr/>
                </p:nvSpPr>
                <p:spPr>
                  <a:xfrm>
                    <a:off x="4885795" y="4033197"/>
                    <a:ext cx="359999" cy="246799"/>
                  </a:xfrm>
                  <a:prstGeom prst="rect">
                    <a:avLst/>
                  </a:prstGeom>
                  <a:solidFill>
                    <a:srgbClr val="70AD47">
                      <a:lumMod val="20000"/>
                      <a:lumOff val="80000"/>
                    </a:srgbClr>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h</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𝑖</m:t>
                              </m:r>
                            </m:sub>
                            <m:sup>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𝑣</m:t>
                              </m:r>
                            </m:sup>
                          </m:sSubSup>
                        </m:oMath>
                      </m:oMathPara>
                    </a14:m>
                    <a:endParaRPr kumimoji="0" lang="zh-CN" altLang="en-US" sz="1000" b="0" i="0" u="none" strike="noStrike" kern="0" cap="none" spc="0" normalizeH="0" baseline="0" noProof="0" dirty="0">
                      <a:ln>
                        <a:noFill/>
                      </a:ln>
                      <a:solidFill>
                        <a:prstClr val="black"/>
                      </a:solidFill>
                      <a:effectLst/>
                      <a:uLnTx/>
                      <a:uFillTx/>
                      <a:ea typeface="等线" panose="02010600030101010101" pitchFamily="2" charset="-122"/>
                    </a:endParaRPr>
                  </a:p>
                </p:txBody>
              </p:sp>
            </mc:Choice>
            <mc:Fallback xmlns="">
              <p:sp>
                <p:nvSpPr>
                  <p:cNvPr id="20" name="文本框 19">
                    <a:extLst>
                      <a:ext uri="{FF2B5EF4-FFF2-40B4-BE49-F238E27FC236}">
                        <a16:creationId xmlns:a16="http://schemas.microsoft.com/office/drawing/2014/main" id="{2BC26FF0-1D9A-3323-E93A-84E54A0FA61B}"/>
                      </a:ext>
                    </a:extLst>
                  </p:cNvPr>
                  <p:cNvSpPr txBox="1">
                    <a:spLocks noRot="1" noChangeAspect="1" noMove="1" noResize="1" noEditPoints="1" noAdjustHandles="1" noChangeArrowheads="1" noChangeShapeType="1" noTextEdit="1"/>
                  </p:cNvSpPr>
                  <p:nvPr/>
                </p:nvSpPr>
                <p:spPr>
                  <a:xfrm>
                    <a:off x="4885795" y="4033197"/>
                    <a:ext cx="359999" cy="246799"/>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4" name="文本框 293">
                    <a:extLst>
                      <a:ext uri="{FF2B5EF4-FFF2-40B4-BE49-F238E27FC236}">
                        <a16:creationId xmlns:a16="http://schemas.microsoft.com/office/drawing/2014/main" id="{8983E48C-BD3C-7B66-36A8-6E6004B84648}"/>
                      </a:ext>
                    </a:extLst>
                  </p:cNvPr>
                  <p:cNvSpPr txBox="1"/>
                  <p:nvPr/>
                </p:nvSpPr>
                <p:spPr>
                  <a:xfrm>
                    <a:off x="3418901" y="4033197"/>
                    <a:ext cx="864001" cy="246221"/>
                  </a:xfrm>
                  <a:prstGeom prst="rect">
                    <a:avLst/>
                  </a:prstGeom>
                  <a:solidFill>
                    <a:sysClr val="window" lastClr="FFFFFF">
                      <a:lumMod val="9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h</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1</m:t>
                            </m:r>
                          </m:sub>
                          <m:sup>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𝑐</m:t>
                            </m:r>
                          </m:sup>
                        </m:sSubSup>
                      </m:oMath>
                    </a14:m>
                    <a:r>
                      <a:rPr kumimoji="0" lang="en-US" altLang="zh-CN" sz="1000" b="0" i="0" u="none" strike="noStrike" kern="0" cap="none" spc="0" normalizeH="0" baseline="0" noProof="0" dirty="0">
                        <a:ln>
                          <a:noFill/>
                        </a:ln>
                        <a:solidFill>
                          <a:prstClr val="black"/>
                        </a:solidFill>
                        <a:effectLst/>
                        <a:uLnTx/>
                        <a:uFillTx/>
                        <a:ea typeface="等线" panose="02010600030101010101" pitchFamily="2" charset="-122"/>
                      </a:rPr>
                      <a:t> …  …   </a:t>
                    </a:r>
                    <a14:m>
                      <m:oMath xmlns:m="http://schemas.openxmlformats.org/officeDocument/2006/math">
                        <m:sSubSup>
                          <m:sSubSup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h</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𝑛</m:t>
                            </m:r>
                          </m:sub>
                          <m:sup>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𝑐</m:t>
                            </m:r>
                          </m:sup>
                        </m:sSubSup>
                      </m:oMath>
                    </a14:m>
                    <a:endParaRPr kumimoji="0" lang="zh-CN" altLang="en-US" sz="1000" b="0" i="0" u="none" strike="noStrike" kern="0" cap="none" spc="0" normalizeH="0" baseline="0" noProof="0" dirty="0">
                      <a:ln>
                        <a:noFill/>
                      </a:ln>
                      <a:solidFill>
                        <a:prstClr val="black"/>
                      </a:solidFill>
                      <a:effectLst/>
                      <a:uLnTx/>
                      <a:uFillTx/>
                      <a:ea typeface="等线" panose="02010600030101010101" pitchFamily="2" charset="-122"/>
                    </a:endParaRPr>
                  </a:p>
                </p:txBody>
              </p:sp>
            </mc:Choice>
            <mc:Fallback xmlns="">
              <p:sp>
                <p:nvSpPr>
                  <p:cNvPr id="21" name="文本框 20">
                    <a:extLst>
                      <a:ext uri="{FF2B5EF4-FFF2-40B4-BE49-F238E27FC236}">
                        <a16:creationId xmlns:a16="http://schemas.microsoft.com/office/drawing/2014/main" id="{BD0085BD-FEEF-0C68-B470-408474836B8E}"/>
                      </a:ext>
                    </a:extLst>
                  </p:cNvPr>
                  <p:cNvSpPr txBox="1">
                    <a:spLocks noRot="1" noChangeAspect="1" noMove="1" noResize="1" noEditPoints="1" noAdjustHandles="1" noChangeArrowheads="1" noChangeShapeType="1" noTextEdit="1"/>
                  </p:cNvSpPr>
                  <p:nvPr/>
                </p:nvSpPr>
                <p:spPr>
                  <a:xfrm>
                    <a:off x="3418901" y="4033197"/>
                    <a:ext cx="864001" cy="246221"/>
                  </a:xfrm>
                  <a:prstGeom prst="rect">
                    <a:avLst/>
                  </a:prstGeom>
                  <a:blipFill>
                    <a:blip r:embed="rId8"/>
                    <a:stretch>
                      <a:fillRect b="-1463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8" name="文本框 167">
                  <a:extLst>
                    <a:ext uri="{FF2B5EF4-FFF2-40B4-BE49-F238E27FC236}">
                      <a16:creationId xmlns:a16="http://schemas.microsoft.com/office/drawing/2014/main" id="{AE2192BA-1DDD-7281-17E0-389A66F384DA}"/>
                    </a:ext>
                  </a:extLst>
                </p:cNvPr>
                <p:cNvSpPr txBox="1"/>
                <p:nvPr/>
              </p:nvSpPr>
              <p:spPr>
                <a:xfrm>
                  <a:off x="1824325" y="2971407"/>
                  <a:ext cx="864001" cy="246221"/>
                </a:xfrm>
                <a:prstGeom prst="rect">
                  <a:avLst/>
                </a:prstGeom>
                <a:solidFill>
                  <a:sysClr val="window" lastClr="FFFFFF">
                    <a:lumMod val="9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𝑓</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1</m:t>
                          </m:r>
                        </m:sub>
                        <m:sup>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𝑐</m:t>
                          </m:r>
                        </m:sup>
                      </m:sSubSup>
                    </m:oMath>
                  </a14:m>
                  <a:r>
                    <a:rPr kumimoji="0" lang="en-US" altLang="zh-CN" sz="1000" b="0" i="0" u="none" strike="noStrike" kern="0" cap="none" spc="0" normalizeH="0" baseline="0" noProof="0" dirty="0">
                      <a:ln>
                        <a:noFill/>
                      </a:ln>
                      <a:solidFill>
                        <a:prstClr val="black"/>
                      </a:solidFill>
                      <a:effectLst/>
                      <a:uLnTx/>
                      <a:uFillTx/>
                      <a:ea typeface="等线" panose="02010600030101010101" pitchFamily="2" charset="-122"/>
                    </a:rPr>
                    <a:t> …  …  </a:t>
                  </a:r>
                  <a14:m>
                    <m:oMath xmlns:m="http://schemas.openxmlformats.org/officeDocument/2006/math">
                      <m:sSubSup>
                        <m:sSubSup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𝑓</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𝑛</m:t>
                          </m:r>
                        </m:sub>
                        <m:sup>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𝑐</m:t>
                          </m:r>
                        </m:sup>
                      </m:sSubSup>
                    </m:oMath>
                  </a14:m>
                  <a:endParaRPr kumimoji="0" lang="zh-CN" altLang="en-US" sz="1000" b="0" i="0" u="none" strike="noStrike" kern="0" cap="none" spc="0" normalizeH="0" baseline="0" noProof="0" dirty="0">
                    <a:ln>
                      <a:noFill/>
                    </a:ln>
                    <a:solidFill>
                      <a:prstClr val="black"/>
                    </a:solidFill>
                    <a:effectLst/>
                    <a:uLnTx/>
                    <a:uFillTx/>
                    <a:ea typeface="等线" panose="02010600030101010101" pitchFamily="2" charset="-122"/>
                  </a:endParaRPr>
                </a:p>
              </p:txBody>
            </p:sp>
          </mc:Choice>
          <mc:Fallback xmlns="">
            <p:sp>
              <p:nvSpPr>
                <p:cNvPr id="42" name="文本框 41">
                  <a:extLst>
                    <a:ext uri="{FF2B5EF4-FFF2-40B4-BE49-F238E27FC236}">
                      <a16:creationId xmlns:a16="http://schemas.microsoft.com/office/drawing/2014/main" id="{03A07052-85FF-40EA-AD0D-5940FCAA17F6}"/>
                    </a:ext>
                  </a:extLst>
                </p:cNvPr>
                <p:cNvSpPr txBox="1">
                  <a:spLocks noRot="1" noChangeAspect="1" noMove="1" noResize="1" noEditPoints="1" noAdjustHandles="1" noChangeArrowheads="1" noChangeShapeType="1" noTextEdit="1"/>
                </p:cNvSpPr>
                <p:nvPr/>
              </p:nvSpPr>
              <p:spPr>
                <a:xfrm>
                  <a:off x="1824325" y="2971407"/>
                  <a:ext cx="864001" cy="246221"/>
                </a:xfrm>
                <a:prstGeom prst="rect">
                  <a:avLst/>
                </a:prstGeom>
                <a:blipFill>
                  <a:blip r:embed="rId9"/>
                  <a:stretch>
                    <a:fillRect b="-14634"/>
                  </a:stretch>
                </a:blipFill>
              </p:spPr>
              <p:txBody>
                <a:bodyPr/>
                <a:lstStyle/>
                <a:p>
                  <a:r>
                    <a:rPr lang="zh-CN" altLang="en-US">
                      <a:noFill/>
                    </a:rPr>
                    <a:t> </a:t>
                  </a:r>
                </a:p>
              </p:txBody>
            </p:sp>
          </mc:Fallback>
        </mc:AlternateContent>
        <p:sp>
          <p:nvSpPr>
            <p:cNvPr id="169" name="矩形 168">
              <a:extLst>
                <a:ext uri="{FF2B5EF4-FFF2-40B4-BE49-F238E27FC236}">
                  <a16:creationId xmlns:a16="http://schemas.microsoft.com/office/drawing/2014/main" id="{C92030D2-5988-A0D5-3971-28CBD23F870C}"/>
                </a:ext>
              </a:extLst>
            </p:cNvPr>
            <p:cNvSpPr/>
            <p:nvPr/>
          </p:nvSpPr>
          <p:spPr>
            <a:xfrm>
              <a:off x="921464" y="3734441"/>
              <a:ext cx="720000" cy="252000"/>
            </a:xfrm>
            <a:prstGeom prst="rect">
              <a:avLst/>
            </a:prstGeom>
            <a:solidFill>
              <a:srgbClr val="FFC000">
                <a:lumMod val="20000"/>
                <a:lumOff val="8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MLP</a:t>
              </a:r>
              <a:endParaRPr kumimoji="0" lang="zh-CN" altLang="en-US" sz="10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170" name="连接符: 肘形 169">
              <a:extLst>
                <a:ext uri="{FF2B5EF4-FFF2-40B4-BE49-F238E27FC236}">
                  <a16:creationId xmlns:a16="http://schemas.microsoft.com/office/drawing/2014/main" id="{1F5806EF-D872-B188-858B-EDF68DA757CB}"/>
                </a:ext>
              </a:extLst>
            </p:cNvPr>
            <p:cNvCxnSpPr>
              <a:cxnSpLocks/>
              <a:stCxn id="162" idx="0"/>
              <a:endCxn id="161" idx="3"/>
            </p:cNvCxnSpPr>
            <p:nvPr/>
          </p:nvCxnSpPr>
          <p:spPr>
            <a:xfrm rot="16200000" flipV="1">
              <a:off x="2894516" y="2396963"/>
              <a:ext cx="268017" cy="880874"/>
            </a:xfrm>
            <a:prstGeom prst="bentConnector2">
              <a:avLst/>
            </a:prstGeom>
            <a:noFill/>
            <a:ln w="6350" cap="flat" cmpd="sng" algn="ctr">
              <a:solidFill>
                <a:sysClr val="windowText" lastClr="000000"/>
              </a:solidFill>
              <a:prstDash val="solid"/>
              <a:miter lim="800000"/>
              <a:tailEnd type="triangle"/>
            </a:ln>
            <a:effectLst/>
          </p:spPr>
        </p:cxnSp>
        <p:cxnSp>
          <p:nvCxnSpPr>
            <p:cNvPr id="171" name="直接箭头连接符 170">
              <a:extLst>
                <a:ext uri="{FF2B5EF4-FFF2-40B4-BE49-F238E27FC236}">
                  <a16:creationId xmlns:a16="http://schemas.microsoft.com/office/drawing/2014/main" id="{BCAB42EB-1103-CFB8-CD02-AE35DCCF21E2}"/>
                </a:ext>
              </a:extLst>
            </p:cNvPr>
            <p:cNvCxnSpPr>
              <a:cxnSpLocks/>
              <a:stCxn id="161" idx="1"/>
              <a:endCxn id="166" idx="3"/>
            </p:cNvCxnSpPr>
            <p:nvPr/>
          </p:nvCxnSpPr>
          <p:spPr>
            <a:xfrm flipH="1" flipV="1">
              <a:off x="1714876" y="2695423"/>
              <a:ext cx="153217" cy="7975"/>
            </a:xfrm>
            <a:prstGeom prst="straightConnector1">
              <a:avLst/>
            </a:prstGeom>
            <a:noFill/>
            <a:ln w="6350" cap="flat" cmpd="sng" algn="ctr">
              <a:solidFill>
                <a:sysClr val="windowText" lastClr="000000"/>
              </a:solidFill>
              <a:prstDash val="solid"/>
              <a:miter lim="800000"/>
              <a:tailEnd type="triangle"/>
            </a:ln>
            <a:effectLst/>
          </p:spPr>
        </p:cxnSp>
        <p:cxnSp>
          <p:nvCxnSpPr>
            <p:cNvPr id="172" name="直接箭头连接符 171">
              <a:extLst>
                <a:ext uri="{FF2B5EF4-FFF2-40B4-BE49-F238E27FC236}">
                  <a16:creationId xmlns:a16="http://schemas.microsoft.com/office/drawing/2014/main" id="{5F22493F-3F03-4CCE-CDC9-96EA92FE9D0D}"/>
                </a:ext>
              </a:extLst>
            </p:cNvPr>
            <p:cNvCxnSpPr>
              <a:cxnSpLocks/>
              <a:stCxn id="166" idx="1"/>
              <a:endCxn id="187" idx="6"/>
            </p:cNvCxnSpPr>
            <p:nvPr/>
          </p:nvCxnSpPr>
          <p:spPr>
            <a:xfrm flipH="1">
              <a:off x="826085" y="2695424"/>
              <a:ext cx="168791" cy="6545"/>
            </a:xfrm>
            <a:prstGeom prst="straightConnector1">
              <a:avLst/>
            </a:prstGeom>
            <a:noFill/>
            <a:ln w="6350" cap="flat" cmpd="sng" algn="ctr">
              <a:solidFill>
                <a:sysClr val="windowText" lastClr="000000"/>
              </a:solidFill>
              <a:prstDash val="solid"/>
              <a:miter lim="800000"/>
              <a:tailEnd type="triangle"/>
            </a:ln>
            <a:effectLst/>
          </p:spPr>
        </p:cxnSp>
        <p:cxnSp>
          <p:nvCxnSpPr>
            <p:cNvPr id="173" name="连接符: 肘形 172">
              <a:extLst>
                <a:ext uri="{FF2B5EF4-FFF2-40B4-BE49-F238E27FC236}">
                  <a16:creationId xmlns:a16="http://schemas.microsoft.com/office/drawing/2014/main" id="{4B218A8E-319F-0A8B-A9C2-C665869F58B8}"/>
                </a:ext>
              </a:extLst>
            </p:cNvPr>
            <p:cNvCxnSpPr>
              <a:cxnSpLocks/>
              <a:stCxn id="187" idx="0"/>
              <a:endCxn id="163" idx="2"/>
            </p:cNvCxnSpPr>
            <p:nvPr/>
          </p:nvCxnSpPr>
          <p:spPr>
            <a:xfrm rot="5400000" flipH="1" flipV="1">
              <a:off x="1784592" y="918044"/>
              <a:ext cx="645417" cy="2742431"/>
            </a:xfrm>
            <a:prstGeom prst="bentConnector3">
              <a:avLst>
                <a:gd name="adj1" fmla="val 10489"/>
              </a:avLst>
            </a:prstGeom>
            <a:noFill/>
            <a:ln w="6350" cap="flat" cmpd="sng" algn="ctr">
              <a:solidFill>
                <a:sysClr val="windowText" lastClr="000000"/>
              </a:solidFill>
              <a:prstDash val="solid"/>
              <a:miter lim="800000"/>
              <a:tailEnd type="triangle"/>
            </a:ln>
            <a:effectLst/>
          </p:spPr>
        </p:cxnSp>
        <p:cxnSp>
          <p:nvCxnSpPr>
            <p:cNvPr id="174" name="连接符: 肘形 173">
              <a:extLst>
                <a:ext uri="{FF2B5EF4-FFF2-40B4-BE49-F238E27FC236}">
                  <a16:creationId xmlns:a16="http://schemas.microsoft.com/office/drawing/2014/main" id="{F7009F96-BEF4-5D42-21C7-F20A13FD3C0E}"/>
                </a:ext>
              </a:extLst>
            </p:cNvPr>
            <p:cNvCxnSpPr>
              <a:cxnSpLocks/>
              <a:stCxn id="185" idx="0"/>
              <a:endCxn id="151" idx="2"/>
            </p:cNvCxnSpPr>
            <p:nvPr/>
          </p:nvCxnSpPr>
          <p:spPr>
            <a:xfrm rot="5400000" flipH="1" flipV="1">
              <a:off x="782456" y="2052901"/>
              <a:ext cx="1472583" cy="1970948"/>
            </a:xfrm>
            <a:prstGeom prst="bentConnector3">
              <a:avLst>
                <a:gd name="adj1" fmla="val 88493"/>
              </a:avLst>
            </a:prstGeom>
            <a:noFill/>
            <a:ln w="6350" cap="flat" cmpd="sng" algn="ctr">
              <a:solidFill>
                <a:sysClr val="windowText" lastClr="000000"/>
              </a:solidFill>
              <a:prstDash val="solid"/>
              <a:miter lim="800000"/>
              <a:tailEnd type="triangle"/>
            </a:ln>
            <a:effectLst/>
          </p:spPr>
        </p:cxnSp>
        <p:cxnSp>
          <p:nvCxnSpPr>
            <p:cNvPr id="175" name="直接箭头连接符 174">
              <a:extLst>
                <a:ext uri="{FF2B5EF4-FFF2-40B4-BE49-F238E27FC236}">
                  <a16:creationId xmlns:a16="http://schemas.microsoft.com/office/drawing/2014/main" id="{1DB3369F-4114-3195-97D8-64E2D0DB5247}"/>
                </a:ext>
              </a:extLst>
            </p:cNvPr>
            <p:cNvCxnSpPr>
              <a:cxnSpLocks/>
              <a:stCxn id="294" idx="1"/>
              <a:endCxn id="169" idx="3"/>
            </p:cNvCxnSpPr>
            <p:nvPr/>
          </p:nvCxnSpPr>
          <p:spPr>
            <a:xfrm flipH="1">
              <a:off x="1641465" y="3855345"/>
              <a:ext cx="181209" cy="5097"/>
            </a:xfrm>
            <a:prstGeom prst="straightConnector1">
              <a:avLst/>
            </a:prstGeom>
            <a:noFill/>
            <a:ln w="6350" cap="flat" cmpd="sng" algn="ctr">
              <a:solidFill>
                <a:sysClr val="windowText" lastClr="000000"/>
              </a:solidFill>
              <a:prstDash val="solid"/>
              <a:miter lim="800000"/>
              <a:tailEnd type="triangle"/>
            </a:ln>
            <a:effectLst/>
          </p:spPr>
        </p:cxnSp>
        <p:cxnSp>
          <p:nvCxnSpPr>
            <p:cNvPr id="176" name="直接箭头连接符 175">
              <a:extLst>
                <a:ext uri="{FF2B5EF4-FFF2-40B4-BE49-F238E27FC236}">
                  <a16:creationId xmlns:a16="http://schemas.microsoft.com/office/drawing/2014/main" id="{96AFB35F-31FE-31B5-42CC-D28990CB4EE7}"/>
                </a:ext>
              </a:extLst>
            </p:cNvPr>
            <p:cNvCxnSpPr>
              <a:cxnSpLocks/>
              <a:stCxn id="169" idx="1"/>
              <a:endCxn id="185" idx="6"/>
            </p:cNvCxnSpPr>
            <p:nvPr/>
          </p:nvCxnSpPr>
          <p:spPr>
            <a:xfrm flipH="1">
              <a:off x="623269" y="3860445"/>
              <a:ext cx="298196" cy="4220"/>
            </a:xfrm>
            <a:prstGeom prst="straightConnector1">
              <a:avLst/>
            </a:prstGeom>
            <a:noFill/>
            <a:ln w="6350" cap="flat" cmpd="sng" algn="ctr">
              <a:solidFill>
                <a:sysClr val="windowText" lastClr="000000"/>
              </a:solidFill>
              <a:prstDash val="solid"/>
              <a:miter lim="800000"/>
              <a:tailEnd type="triangle"/>
            </a:ln>
            <a:effectLst/>
          </p:spPr>
        </p:cxnSp>
        <p:grpSp>
          <p:nvGrpSpPr>
            <p:cNvPr id="177" name="组合 176">
              <a:extLst>
                <a:ext uri="{FF2B5EF4-FFF2-40B4-BE49-F238E27FC236}">
                  <a16:creationId xmlns:a16="http://schemas.microsoft.com/office/drawing/2014/main" id="{0A7C064F-EC53-588F-2F2B-C3B3B2B52A6F}"/>
                </a:ext>
              </a:extLst>
            </p:cNvPr>
            <p:cNvGrpSpPr/>
            <p:nvPr/>
          </p:nvGrpSpPr>
          <p:grpSpPr>
            <a:xfrm>
              <a:off x="2003368" y="3217628"/>
              <a:ext cx="1716451" cy="514613"/>
              <a:chOff x="3599597" y="3586718"/>
              <a:chExt cx="1716450" cy="514613"/>
            </a:xfrm>
          </p:grpSpPr>
          <mc:AlternateContent xmlns:mc="http://schemas.openxmlformats.org/markup-compatibility/2006" xmlns:a14="http://schemas.microsoft.com/office/drawing/2010/main">
            <mc:Choice Requires="a14">
              <p:sp>
                <p:nvSpPr>
                  <p:cNvPr id="287" name="矩形 286">
                    <a:extLst>
                      <a:ext uri="{FF2B5EF4-FFF2-40B4-BE49-F238E27FC236}">
                        <a16:creationId xmlns:a16="http://schemas.microsoft.com/office/drawing/2014/main" id="{838F0CD3-E7FF-DBE0-28C4-EA8089E38D58}"/>
                      </a:ext>
                    </a:extLst>
                  </p:cNvPr>
                  <p:cNvSpPr/>
                  <p:nvPr/>
                </p:nvSpPr>
                <p:spPr>
                  <a:xfrm>
                    <a:off x="4812047" y="3750781"/>
                    <a:ext cx="504000" cy="216000"/>
                  </a:xfrm>
                  <a:prstGeom prst="rect">
                    <a:avLst/>
                  </a:prstGeom>
                  <a:solidFill>
                    <a:srgbClr val="ED7D31">
                      <a:lumMod val="60000"/>
                      <a:lumOff val="4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cs typeface="+mn-cs"/>
                            </a:rPr>
                            <m:t>𝐵𝑖𝐿𝑆𝑇𝑀</m:t>
                          </m:r>
                        </m:oMath>
                      </m:oMathPara>
                    </a14:m>
                    <a:endParaRPr kumimoji="0" lang="zh-CN" altLang="en-US" sz="1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2" name="矩形 21">
                    <a:extLst>
                      <a:ext uri="{FF2B5EF4-FFF2-40B4-BE49-F238E27FC236}">
                        <a16:creationId xmlns:a16="http://schemas.microsoft.com/office/drawing/2014/main" id="{01310469-2F39-D0DC-C442-8F0CE7B0C0FE}"/>
                      </a:ext>
                    </a:extLst>
                  </p:cNvPr>
                  <p:cNvSpPr>
                    <a:spLocks noRot="1" noChangeAspect="1" noMove="1" noResize="1" noEditPoints="1" noAdjustHandles="1" noChangeArrowheads="1" noChangeShapeType="1" noTextEdit="1"/>
                  </p:cNvSpPr>
                  <p:nvPr/>
                </p:nvSpPr>
                <p:spPr>
                  <a:xfrm>
                    <a:off x="4812047" y="3750781"/>
                    <a:ext cx="504000" cy="216000"/>
                  </a:xfrm>
                  <a:prstGeom prst="rect">
                    <a:avLst/>
                  </a:prstGeom>
                  <a:blipFill>
                    <a:blip r:embed="rId13"/>
                    <a:stretch>
                      <a:fillRect l="-5952"/>
                    </a:stretch>
                  </a:blipFill>
                  <a:ln w="31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8" name="矩形 287">
                    <a:extLst>
                      <a:ext uri="{FF2B5EF4-FFF2-40B4-BE49-F238E27FC236}">
                        <a16:creationId xmlns:a16="http://schemas.microsoft.com/office/drawing/2014/main" id="{616C34AD-E916-A533-50D2-B1700C23B215}"/>
                      </a:ext>
                    </a:extLst>
                  </p:cNvPr>
                  <p:cNvSpPr/>
                  <p:nvPr/>
                </p:nvSpPr>
                <p:spPr>
                  <a:xfrm>
                    <a:off x="3599597" y="3758440"/>
                    <a:ext cx="504000" cy="216000"/>
                  </a:xfrm>
                  <a:prstGeom prst="rect">
                    <a:avLst/>
                  </a:prstGeom>
                  <a:solidFill>
                    <a:srgbClr val="ED7D31">
                      <a:lumMod val="60000"/>
                      <a:lumOff val="4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cs typeface="+mn-cs"/>
                            </a:rPr>
                            <m:t>𝐵𝑖𝐿𝑆𝑇𝑀</m:t>
                          </m:r>
                        </m:oMath>
                      </m:oMathPara>
                    </a14:m>
                    <a:endParaRPr kumimoji="0" lang="zh-CN" altLang="en-US" sz="1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40" name="矩形 39">
                    <a:extLst>
                      <a:ext uri="{FF2B5EF4-FFF2-40B4-BE49-F238E27FC236}">
                        <a16:creationId xmlns:a16="http://schemas.microsoft.com/office/drawing/2014/main" id="{8FCFA10D-DD42-39B1-27BE-C37B4EE4A599}"/>
                      </a:ext>
                    </a:extLst>
                  </p:cNvPr>
                  <p:cNvSpPr>
                    <a:spLocks noRot="1" noChangeAspect="1" noMove="1" noResize="1" noEditPoints="1" noAdjustHandles="1" noChangeArrowheads="1" noChangeShapeType="1" noTextEdit="1"/>
                  </p:cNvSpPr>
                  <p:nvPr/>
                </p:nvSpPr>
                <p:spPr>
                  <a:xfrm>
                    <a:off x="3599597" y="3758440"/>
                    <a:ext cx="504000" cy="216000"/>
                  </a:xfrm>
                  <a:prstGeom prst="rect">
                    <a:avLst/>
                  </a:prstGeom>
                  <a:blipFill>
                    <a:blip r:embed="rId14"/>
                    <a:stretch>
                      <a:fillRect l="-5952"/>
                    </a:stretch>
                  </a:blipFill>
                  <a:ln w="3175">
                    <a:solidFill>
                      <a:schemeClr val="tx1"/>
                    </a:solidFill>
                  </a:ln>
                </p:spPr>
                <p:txBody>
                  <a:bodyPr/>
                  <a:lstStyle/>
                  <a:p>
                    <a:r>
                      <a:rPr lang="zh-CN" altLang="en-US">
                        <a:noFill/>
                      </a:rPr>
                      <a:t> </a:t>
                    </a:r>
                  </a:p>
                </p:txBody>
              </p:sp>
            </mc:Fallback>
          </mc:AlternateContent>
          <p:cxnSp>
            <p:nvCxnSpPr>
              <p:cNvPr id="289" name="直接箭头连接符 288">
                <a:extLst>
                  <a:ext uri="{FF2B5EF4-FFF2-40B4-BE49-F238E27FC236}">
                    <a16:creationId xmlns:a16="http://schemas.microsoft.com/office/drawing/2014/main" id="{C1C4387F-26AD-42B1-A84A-BDD256661B1B}"/>
                  </a:ext>
                </a:extLst>
              </p:cNvPr>
              <p:cNvCxnSpPr>
                <a:cxnSpLocks/>
                <a:stCxn id="293" idx="0"/>
                <a:endCxn id="287" idx="2"/>
              </p:cNvCxnSpPr>
              <p:nvPr/>
            </p:nvCxnSpPr>
            <p:spPr>
              <a:xfrm flipH="1" flipV="1">
                <a:off x="5064047" y="3966781"/>
                <a:ext cx="1749" cy="134550"/>
              </a:xfrm>
              <a:prstGeom prst="straightConnector1">
                <a:avLst/>
              </a:prstGeom>
              <a:noFill/>
              <a:ln w="6350" cap="flat" cmpd="sng" algn="ctr">
                <a:solidFill>
                  <a:sysClr val="windowText" lastClr="000000"/>
                </a:solidFill>
                <a:prstDash val="solid"/>
                <a:miter lim="800000"/>
                <a:tailEnd type="triangle"/>
              </a:ln>
              <a:effectLst/>
            </p:spPr>
          </p:cxnSp>
          <p:cxnSp>
            <p:nvCxnSpPr>
              <p:cNvPr id="290" name="直接箭头连接符 289">
                <a:extLst>
                  <a:ext uri="{FF2B5EF4-FFF2-40B4-BE49-F238E27FC236}">
                    <a16:creationId xmlns:a16="http://schemas.microsoft.com/office/drawing/2014/main" id="{A0508111-41B5-2C64-0522-06CD08F6B581}"/>
                  </a:ext>
                </a:extLst>
              </p:cNvPr>
              <p:cNvCxnSpPr>
                <a:cxnSpLocks/>
                <a:stCxn id="294" idx="0"/>
                <a:endCxn id="288" idx="2"/>
              </p:cNvCxnSpPr>
              <p:nvPr/>
            </p:nvCxnSpPr>
            <p:spPr>
              <a:xfrm flipV="1">
                <a:off x="3850904" y="3974440"/>
                <a:ext cx="693" cy="126884"/>
              </a:xfrm>
              <a:prstGeom prst="straightConnector1">
                <a:avLst/>
              </a:prstGeom>
              <a:noFill/>
              <a:ln w="6350" cap="flat" cmpd="sng" algn="ctr">
                <a:solidFill>
                  <a:sysClr val="windowText" lastClr="000000"/>
                </a:solidFill>
                <a:prstDash val="solid"/>
                <a:miter lim="800000"/>
                <a:tailEnd type="triangle"/>
              </a:ln>
              <a:effectLst/>
            </p:spPr>
          </p:cxnSp>
          <p:cxnSp>
            <p:nvCxnSpPr>
              <p:cNvPr id="291" name="直接箭头连接符 290">
                <a:extLst>
                  <a:ext uri="{FF2B5EF4-FFF2-40B4-BE49-F238E27FC236}">
                    <a16:creationId xmlns:a16="http://schemas.microsoft.com/office/drawing/2014/main" id="{855CA4BF-5315-5D49-2DA5-1406AFA14FE5}"/>
                  </a:ext>
                </a:extLst>
              </p:cNvPr>
              <p:cNvCxnSpPr>
                <a:cxnSpLocks/>
                <a:stCxn id="288" idx="0"/>
                <a:endCxn id="168" idx="2"/>
              </p:cNvCxnSpPr>
              <p:nvPr/>
            </p:nvCxnSpPr>
            <p:spPr>
              <a:xfrm flipV="1">
                <a:off x="3851597" y="3586718"/>
                <a:ext cx="958" cy="171722"/>
              </a:xfrm>
              <a:prstGeom prst="straightConnector1">
                <a:avLst/>
              </a:prstGeom>
              <a:noFill/>
              <a:ln w="6350" cap="flat" cmpd="sng" algn="ctr">
                <a:solidFill>
                  <a:sysClr val="windowText" lastClr="000000"/>
                </a:solidFill>
                <a:prstDash val="solid"/>
                <a:miter lim="800000"/>
                <a:tailEnd type="triangle"/>
              </a:ln>
              <a:effectLst/>
            </p:spPr>
          </p:cxnSp>
          <p:cxnSp>
            <p:nvCxnSpPr>
              <p:cNvPr id="292" name="直接箭头连接符 291">
                <a:extLst>
                  <a:ext uri="{FF2B5EF4-FFF2-40B4-BE49-F238E27FC236}">
                    <a16:creationId xmlns:a16="http://schemas.microsoft.com/office/drawing/2014/main" id="{232908FB-645B-9A85-5262-03125D7070C0}"/>
                  </a:ext>
                </a:extLst>
              </p:cNvPr>
              <p:cNvCxnSpPr>
                <a:stCxn id="287" idx="0"/>
                <a:endCxn id="162" idx="2"/>
              </p:cNvCxnSpPr>
              <p:nvPr/>
            </p:nvCxnSpPr>
            <p:spPr>
              <a:xfrm flipV="1">
                <a:off x="5064047" y="3587298"/>
                <a:ext cx="1142" cy="163483"/>
              </a:xfrm>
              <a:prstGeom prst="straightConnector1">
                <a:avLst/>
              </a:prstGeom>
              <a:noFill/>
              <a:ln w="6350" cap="flat" cmpd="sng" algn="ctr">
                <a:solidFill>
                  <a:sysClr val="windowText" lastClr="000000"/>
                </a:solidFill>
                <a:prstDash val="solid"/>
                <a:miter lim="800000"/>
                <a:tailEnd type="triangle"/>
              </a:ln>
              <a:effectLst/>
            </p:spPr>
          </p:cxnSp>
        </p:grpSp>
        <p:grpSp>
          <p:nvGrpSpPr>
            <p:cNvPr id="178" name="组合 177">
              <a:extLst>
                <a:ext uri="{FF2B5EF4-FFF2-40B4-BE49-F238E27FC236}">
                  <a16:creationId xmlns:a16="http://schemas.microsoft.com/office/drawing/2014/main" id="{A2F0B5F1-3602-3A67-DE65-9C613C14BB1A}"/>
                </a:ext>
              </a:extLst>
            </p:cNvPr>
            <p:cNvGrpSpPr/>
            <p:nvPr/>
          </p:nvGrpSpPr>
          <p:grpSpPr>
            <a:xfrm>
              <a:off x="2013852" y="2832789"/>
              <a:ext cx="463136" cy="144000"/>
              <a:chOff x="3639846" y="2880219"/>
              <a:chExt cx="463136" cy="144000"/>
            </a:xfrm>
          </p:grpSpPr>
          <p:cxnSp>
            <p:nvCxnSpPr>
              <p:cNvPr id="285" name="直接箭头连接符 284">
                <a:extLst>
                  <a:ext uri="{FF2B5EF4-FFF2-40B4-BE49-F238E27FC236}">
                    <a16:creationId xmlns:a16="http://schemas.microsoft.com/office/drawing/2014/main" id="{7548FC29-9DE0-476F-5689-43A202F73805}"/>
                  </a:ext>
                </a:extLst>
              </p:cNvPr>
              <p:cNvCxnSpPr>
                <a:cxnSpLocks/>
              </p:cNvCxnSpPr>
              <p:nvPr/>
            </p:nvCxnSpPr>
            <p:spPr>
              <a:xfrm flipV="1">
                <a:off x="3639846" y="2880219"/>
                <a:ext cx="0" cy="144000"/>
              </a:xfrm>
              <a:prstGeom prst="straightConnector1">
                <a:avLst/>
              </a:prstGeom>
              <a:noFill/>
              <a:ln w="6350" cap="flat" cmpd="sng" algn="ctr">
                <a:solidFill>
                  <a:sysClr val="windowText" lastClr="000000"/>
                </a:solidFill>
                <a:prstDash val="solid"/>
                <a:miter lim="800000"/>
                <a:tailEnd type="triangle"/>
              </a:ln>
              <a:effectLst/>
            </p:spPr>
          </p:cxnSp>
          <p:cxnSp>
            <p:nvCxnSpPr>
              <p:cNvPr id="286" name="直接箭头连接符 285">
                <a:extLst>
                  <a:ext uri="{FF2B5EF4-FFF2-40B4-BE49-F238E27FC236}">
                    <a16:creationId xmlns:a16="http://schemas.microsoft.com/office/drawing/2014/main" id="{62BE66F3-4DB9-F3FF-1146-C12326829E53}"/>
                  </a:ext>
                </a:extLst>
              </p:cNvPr>
              <p:cNvCxnSpPr>
                <a:cxnSpLocks/>
              </p:cNvCxnSpPr>
              <p:nvPr/>
            </p:nvCxnSpPr>
            <p:spPr>
              <a:xfrm flipV="1">
                <a:off x="4102982" y="2880219"/>
                <a:ext cx="0" cy="144000"/>
              </a:xfrm>
              <a:prstGeom prst="straightConnector1">
                <a:avLst/>
              </a:prstGeom>
              <a:noFill/>
              <a:ln w="6350" cap="flat" cmpd="sng" algn="ctr">
                <a:solidFill>
                  <a:sysClr val="windowText" lastClr="000000"/>
                </a:solidFill>
                <a:prstDash val="solid"/>
                <a:miter lim="800000"/>
                <a:tailEnd type="triangle"/>
              </a:ln>
              <a:effectLst/>
            </p:spPr>
          </p:cxnSp>
        </p:grpSp>
        <p:cxnSp>
          <p:nvCxnSpPr>
            <p:cNvPr id="179" name="直接箭头连接符 178">
              <a:extLst>
                <a:ext uri="{FF2B5EF4-FFF2-40B4-BE49-F238E27FC236}">
                  <a16:creationId xmlns:a16="http://schemas.microsoft.com/office/drawing/2014/main" id="{49471682-AFE2-5551-EDB5-FAF354AE2BFC}"/>
                </a:ext>
              </a:extLst>
            </p:cNvPr>
            <p:cNvCxnSpPr>
              <a:cxnSpLocks/>
              <a:endCxn id="160" idx="2"/>
            </p:cNvCxnSpPr>
            <p:nvPr/>
          </p:nvCxnSpPr>
          <p:spPr>
            <a:xfrm flipV="1">
              <a:off x="1026115" y="1868258"/>
              <a:ext cx="1" cy="144000"/>
            </a:xfrm>
            <a:prstGeom prst="straightConnector1">
              <a:avLst/>
            </a:prstGeom>
            <a:noFill/>
            <a:ln w="6350" cap="flat" cmpd="sng" algn="ctr">
              <a:solidFill>
                <a:sysClr val="windowText" lastClr="000000"/>
              </a:solidFill>
              <a:prstDash val="solid"/>
              <a:miter lim="800000"/>
              <a:tailEnd type="triangle"/>
            </a:ln>
            <a:effectLst/>
          </p:spPr>
        </p:cxnSp>
        <p:cxnSp>
          <p:nvCxnSpPr>
            <p:cNvPr id="180" name="连接符: 肘形 179">
              <a:extLst>
                <a:ext uri="{FF2B5EF4-FFF2-40B4-BE49-F238E27FC236}">
                  <a16:creationId xmlns:a16="http://schemas.microsoft.com/office/drawing/2014/main" id="{7D3CD291-8C10-BCC3-DADA-40E522E4EEF4}"/>
                </a:ext>
              </a:extLst>
            </p:cNvPr>
            <p:cNvCxnSpPr>
              <a:cxnSpLocks/>
              <a:stCxn id="163" idx="1"/>
              <a:endCxn id="151" idx="0"/>
            </p:cNvCxnSpPr>
            <p:nvPr/>
          </p:nvCxnSpPr>
          <p:spPr>
            <a:xfrm rot="10800000" flipV="1">
              <a:off x="2504219" y="1774307"/>
              <a:ext cx="373159" cy="275776"/>
            </a:xfrm>
            <a:prstGeom prst="bentConnector2">
              <a:avLst/>
            </a:prstGeom>
            <a:noFill/>
            <a:ln w="6350" cap="flat" cmpd="sng" algn="ctr">
              <a:solidFill>
                <a:sysClr val="windowText" lastClr="000000"/>
              </a:solidFill>
              <a:prstDash val="solid"/>
              <a:miter lim="800000"/>
              <a:tailEnd type="triangle"/>
            </a:ln>
            <a:effectLst/>
          </p:spPr>
        </p:cxnSp>
        <p:grpSp>
          <p:nvGrpSpPr>
            <p:cNvPr id="181" name="组合 180">
              <a:extLst>
                <a:ext uri="{FF2B5EF4-FFF2-40B4-BE49-F238E27FC236}">
                  <a16:creationId xmlns:a16="http://schemas.microsoft.com/office/drawing/2014/main" id="{9B645F1A-05F8-7F48-9031-AECAD0F2F053}"/>
                </a:ext>
              </a:extLst>
            </p:cNvPr>
            <p:cNvGrpSpPr/>
            <p:nvPr/>
          </p:nvGrpSpPr>
          <p:grpSpPr>
            <a:xfrm>
              <a:off x="1708543" y="3984762"/>
              <a:ext cx="2177663" cy="641175"/>
              <a:chOff x="3265416" y="4271806"/>
              <a:chExt cx="2177662" cy="641175"/>
            </a:xfrm>
          </p:grpSpPr>
          <p:sp>
            <p:nvSpPr>
              <p:cNvPr id="276" name="矩形: 圆角 275">
                <a:extLst>
                  <a:ext uri="{FF2B5EF4-FFF2-40B4-BE49-F238E27FC236}">
                    <a16:creationId xmlns:a16="http://schemas.microsoft.com/office/drawing/2014/main" id="{666D01F9-C7F0-2925-CFEF-A2D6BA9FBCAE}"/>
                  </a:ext>
                </a:extLst>
              </p:cNvPr>
              <p:cNvSpPr/>
              <p:nvPr/>
            </p:nvSpPr>
            <p:spPr>
              <a:xfrm>
                <a:off x="3265416" y="4422830"/>
                <a:ext cx="2177662" cy="343129"/>
              </a:xfrm>
              <a:prstGeom prst="roundRect">
                <a:avLst/>
              </a:prstGeom>
              <a:solidFill>
                <a:srgbClr val="70AD47">
                  <a:lumMod val="20000"/>
                  <a:lumOff val="8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BERT</a:t>
                </a:r>
                <a:endParaRPr kumimoji="0" lang="zh-CN" altLang="en-US" sz="10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nvGrpSpPr>
              <p:cNvPr id="277" name="组合 276">
                <a:extLst>
                  <a:ext uri="{FF2B5EF4-FFF2-40B4-BE49-F238E27FC236}">
                    <a16:creationId xmlns:a16="http://schemas.microsoft.com/office/drawing/2014/main" id="{2617414F-729C-148A-8B98-96A6A856BD9C}"/>
                  </a:ext>
                </a:extLst>
              </p:cNvPr>
              <p:cNvGrpSpPr/>
              <p:nvPr/>
            </p:nvGrpSpPr>
            <p:grpSpPr>
              <a:xfrm>
                <a:off x="3557322" y="4768981"/>
                <a:ext cx="1593850" cy="144000"/>
                <a:chOff x="3557394" y="4834049"/>
                <a:chExt cx="1593850" cy="222698"/>
              </a:xfrm>
            </p:grpSpPr>
            <p:cxnSp>
              <p:nvCxnSpPr>
                <p:cNvPr id="282" name="直接箭头连接符 281">
                  <a:extLst>
                    <a:ext uri="{FF2B5EF4-FFF2-40B4-BE49-F238E27FC236}">
                      <a16:creationId xmlns:a16="http://schemas.microsoft.com/office/drawing/2014/main" id="{B6EBC998-E0C7-37C6-8CF8-25C0A0C3A368}"/>
                    </a:ext>
                  </a:extLst>
                </p:cNvPr>
                <p:cNvCxnSpPr>
                  <a:cxnSpLocks/>
                </p:cNvCxnSpPr>
                <p:nvPr/>
              </p:nvCxnSpPr>
              <p:spPr>
                <a:xfrm flipV="1">
                  <a:off x="3557394" y="4834050"/>
                  <a:ext cx="0" cy="222697"/>
                </a:xfrm>
                <a:prstGeom prst="straightConnector1">
                  <a:avLst/>
                </a:prstGeom>
                <a:noFill/>
                <a:ln w="6350" cap="flat" cmpd="sng" algn="ctr">
                  <a:solidFill>
                    <a:sysClr val="windowText" lastClr="000000"/>
                  </a:solidFill>
                  <a:prstDash val="solid"/>
                  <a:miter lim="800000"/>
                  <a:tailEnd type="triangle"/>
                </a:ln>
                <a:effectLst/>
              </p:spPr>
            </p:cxnSp>
            <p:cxnSp>
              <p:nvCxnSpPr>
                <p:cNvPr id="283" name="直接箭头连接符 282">
                  <a:extLst>
                    <a:ext uri="{FF2B5EF4-FFF2-40B4-BE49-F238E27FC236}">
                      <a16:creationId xmlns:a16="http://schemas.microsoft.com/office/drawing/2014/main" id="{1BECC9E8-B0BE-9929-6548-0ED6824BB923}"/>
                    </a:ext>
                  </a:extLst>
                </p:cNvPr>
                <p:cNvCxnSpPr>
                  <a:cxnSpLocks/>
                </p:cNvCxnSpPr>
                <p:nvPr/>
              </p:nvCxnSpPr>
              <p:spPr>
                <a:xfrm flipV="1">
                  <a:off x="4383380" y="4834050"/>
                  <a:ext cx="0" cy="222697"/>
                </a:xfrm>
                <a:prstGeom prst="straightConnector1">
                  <a:avLst/>
                </a:prstGeom>
                <a:noFill/>
                <a:ln w="6350" cap="flat" cmpd="sng" algn="ctr">
                  <a:solidFill>
                    <a:sysClr val="windowText" lastClr="000000"/>
                  </a:solidFill>
                  <a:prstDash val="solid"/>
                  <a:miter lim="800000"/>
                  <a:tailEnd type="triangle"/>
                </a:ln>
                <a:effectLst/>
              </p:spPr>
            </p:cxnSp>
            <p:cxnSp>
              <p:nvCxnSpPr>
                <p:cNvPr id="284" name="直接箭头连接符 283">
                  <a:extLst>
                    <a:ext uri="{FF2B5EF4-FFF2-40B4-BE49-F238E27FC236}">
                      <a16:creationId xmlns:a16="http://schemas.microsoft.com/office/drawing/2014/main" id="{50C68739-7920-5561-E6D0-107BE5500F09}"/>
                    </a:ext>
                  </a:extLst>
                </p:cNvPr>
                <p:cNvCxnSpPr>
                  <a:cxnSpLocks/>
                </p:cNvCxnSpPr>
                <p:nvPr/>
              </p:nvCxnSpPr>
              <p:spPr>
                <a:xfrm flipV="1">
                  <a:off x="5151244" y="4834049"/>
                  <a:ext cx="0" cy="222697"/>
                </a:xfrm>
                <a:prstGeom prst="straightConnector1">
                  <a:avLst/>
                </a:prstGeom>
                <a:noFill/>
                <a:ln w="6350" cap="flat" cmpd="sng" algn="ctr">
                  <a:solidFill>
                    <a:sysClr val="windowText" lastClr="000000"/>
                  </a:solidFill>
                  <a:prstDash val="solid"/>
                  <a:miter lim="800000"/>
                  <a:tailEnd type="triangle"/>
                </a:ln>
                <a:effectLst/>
              </p:spPr>
            </p:cxnSp>
          </p:grpSp>
          <p:grpSp>
            <p:nvGrpSpPr>
              <p:cNvPr id="278" name="组合 277">
                <a:extLst>
                  <a:ext uri="{FF2B5EF4-FFF2-40B4-BE49-F238E27FC236}">
                    <a16:creationId xmlns:a16="http://schemas.microsoft.com/office/drawing/2014/main" id="{08A69D5C-026B-447D-B2F8-9BFC735A8DD6}"/>
                  </a:ext>
                </a:extLst>
              </p:cNvPr>
              <p:cNvGrpSpPr/>
              <p:nvPr/>
            </p:nvGrpSpPr>
            <p:grpSpPr>
              <a:xfrm>
                <a:off x="3557916" y="4271806"/>
                <a:ext cx="1504550" cy="144000"/>
                <a:chOff x="3557916" y="4271806"/>
                <a:chExt cx="1504550" cy="222698"/>
              </a:xfrm>
            </p:grpSpPr>
            <p:cxnSp>
              <p:nvCxnSpPr>
                <p:cNvPr id="279" name="直接箭头连接符 278">
                  <a:extLst>
                    <a:ext uri="{FF2B5EF4-FFF2-40B4-BE49-F238E27FC236}">
                      <a16:creationId xmlns:a16="http://schemas.microsoft.com/office/drawing/2014/main" id="{2A458043-9E93-613D-7993-93334401DA7D}"/>
                    </a:ext>
                  </a:extLst>
                </p:cNvPr>
                <p:cNvCxnSpPr>
                  <a:cxnSpLocks/>
                </p:cNvCxnSpPr>
                <p:nvPr/>
              </p:nvCxnSpPr>
              <p:spPr>
                <a:xfrm flipV="1">
                  <a:off x="3557916" y="4271807"/>
                  <a:ext cx="0" cy="222697"/>
                </a:xfrm>
                <a:prstGeom prst="straightConnector1">
                  <a:avLst/>
                </a:prstGeom>
                <a:noFill/>
                <a:ln w="6350" cap="flat" cmpd="sng" algn="ctr">
                  <a:solidFill>
                    <a:sysClr val="windowText" lastClr="000000"/>
                  </a:solidFill>
                  <a:prstDash val="solid"/>
                  <a:miter lim="800000"/>
                  <a:tailEnd type="triangle"/>
                </a:ln>
                <a:effectLst/>
              </p:spPr>
            </p:cxnSp>
            <p:cxnSp>
              <p:nvCxnSpPr>
                <p:cNvPr id="280" name="直接箭头连接符 279">
                  <a:extLst>
                    <a:ext uri="{FF2B5EF4-FFF2-40B4-BE49-F238E27FC236}">
                      <a16:creationId xmlns:a16="http://schemas.microsoft.com/office/drawing/2014/main" id="{71B7DE09-BF9B-F410-38EB-3D0934057E91}"/>
                    </a:ext>
                  </a:extLst>
                </p:cNvPr>
                <p:cNvCxnSpPr>
                  <a:cxnSpLocks/>
                </p:cNvCxnSpPr>
                <p:nvPr/>
              </p:nvCxnSpPr>
              <p:spPr>
                <a:xfrm flipV="1">
                  <a:off x="4116014" y="4271808"/>
                  <a:ext cx="0" cy="222696"/>
                </a:xfrm>
                <a:prstGeom prst="straightConnector1">
                  <a:avLst/>
                </a:prstGeom>
                <a:noFill/>
                <a:ln w="6350" cap="flat" cmpd="sng" algn="ctr">
                  <a:solidFill>
                    <a:sysClr val="windowText" lastClr="000000"/>
                  </a:solidFill>
                  <a:prstDash val="solid"/>
                  <a:miter lim="800000"/>
                  <a:tailEnd type="triangle"/>
                </a:ln>
                <a:effectLst/>
              </p:spPr>
            </p:cxnSp>
            <p:cxnSp>
              <p:nvCxnSpPr>
                <p:cNvPr id="281" name="直接箭头连接符 280">
                  <a:extLst>
                    <a:ext uri="{FF2B5EF4-FFF2-40B4-BE49-F238E27FC236}">
                      <a16:creationId xmlns:a16="http://schemas.microsoft.com/office/drawing/2014/main" id="{3FCBB2C0-D584-FFBA-D790-4ECC678994F5}"/>
                    </a:ext>
                  </a:extLst>
                </p:cNvPr>
                <p:cNvCxnSpPr>
                  <a:cxnSpLocks/>
                </p:cNvCxnSpPr>
                <p:nvPr/>
              </p:nvCxnSpPr>
              <p:spPr>
                <a:xfrm flipV="1">
                  <a:off x="5062466" y="4271806"/>
                  <a:ext cx="0" cy="222696"/>
                </a:xfrm>
                <a:prstGeom prst="straightConnector1">
                  <a:avLst/>
                </a:prstGeom>
                <a:noFill/>
                <a:ln w="6350" cap="flat" cmpd="sng" algn="ctr">
                  <a:solidFill>
                    <a:sysClr val="windowText" lastClr="000000"/>
                  </a:solidFill>
                  <a:prstDash val="solid"/>
                  <a:miter lim="800000"/>
                  <a:tailEnd type="triangle"/>
                </a:ln>
                <a:effectLst/>
              </p:spPr>
            </p:cxnSp>
          </p:grpSp>
        </p:grpSp>
        <mc:AlternateContent xmlns:mc="http://schemas.openxmlformats.org/markup-compatibility/2006" xmlns:a14="http://schemas.microsoft.com/office/drawing/2010/main">
          <mc:Choice Requires="a14">
            <p:sp>
              <p:nvSpPr>
                <p:cNvPr id="182" name="矩形 181">
                  <a:extLst>
                    <a:ext uri="{FF2B5EF4-FFF2-40B4-BE49-F238E27FC236}">
                      <a16:creationId xmlns:a16="http://schemas.microsoft.com/office/drawing/2014/main" id="{494859E4-A173-30ED-8079-46E06720B775}"/>
                    </a:ext>
                  </a:extLst>
                </p:cNvPr>
                <p:cNvSpPr/>
                <p:nvPr/>
              </p:nvSpPr>
              <p:spPr>
                <a:xfrm>
                  <a:off x="450736" y="1279845"/>
                  <a:ext cx="1152000" cy="180000"/>
                </a:xfrm>
                <a:prstGeom prst="rect">
                  <a:avLst/>
                </a:prstGeom>
                <a:solidFill>
                  <a:srgbClr val="FFCCFF">
                    <a:alpha val="50196"/>
                  </a:srgbClr>
                </a:solidFill>
                <a:ln w="12700" cap="flat" cmpd="sng" algn="ctr">
                  <a:noFill/>
                  <a:prstDash val="sysDot"/>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𝒔𝒆𝒍𝒆𝒄𝒕</m:t>
                        </m:r>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𝟏</m:t>
                            </m:r>
                          </m:sub>
                        </m:s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𝒈𝒓𝒐𝒖𝒑</m:t>
                        </m:r>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𝒃𝒚</m:t>
                        </m:r>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 </m:t>
                        </m:r>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𝒏</m:t>
                            </m:r>
                          </m:sub>
                        </m:sSub>
                      </m:oMath>
                    </m:oMathPara>
                  </a14:m>
                  <a:endParaRPr kumimoji="0" lang="zh-CN" altLang="en-US" sz="801" b="1"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95" name="矩形 94">
                  <a:extLst>
                    <a:ext uri="{FF2B5EF4-FFF2-40B4-BE49-F238E27FC236}">
                      <a16:creationId xmlns:a16="http://schemas.microsoft.com/office/drawing/2014/main" id="{9C15491E-3B80-B43F-68F3-91CC2A4A1044}"/>
                    </a:ext>
                  </a:extLst>
                </p:cNvPr>
                <p:cNvSpPr>
                  <a:spLocks noRot="1" noChangeAspect="1" noMove="1" noResize="1" noEditPoints="1" noAdjustHandles="1" noChangeArrowheads="1" noChangeShapeType="1" noTextEdit="1"/>
                </p:cNvSpPr>
                <p:nvPr/>
              </p:nvSpPr>
              <p:spPr>
                <a:xfrm>
                  <a:off x="450736" y="1279845"/>
                  <a:ext cx="1152000" cy="180000"/>
                </a:xfrm>
                <a:prstGeom prst="rect">
                  <a:avLst/>
                </a:prstGeom>
                <a:blipFill>
                  <a:blip r:embed="rId15"/>
                  <a:stretch>
                    <a:fillRect b="-17241"/>
                  </a:stretch>
                </a:blipFill>
                <a:ln>
                  <a:noFill/>
                  <a:prstDash val="sysDot"/>
                </a:ln>
              </p:spPr>
              <p:txBody>
                <a:bodyPr/>
                <a:lstStyle/>
                <a:p>
                  <a:r>
                    <a:rPr lang="zh-CN" altLang="en-US">
                      <a:noFill/>
                    </a:rPr>
                    <a:t> </a:t>
                  </a:r>
                </a:p>
              </p:txBody>
            </p:sp>
          </mc:Fallback>
        </mc:AlternateContent>
        <p:cxnSp>
          <p:nvCxnSpPr>
            <p:cNvPr id="183" name="直接箭头连接符 182">
              <a:extLst>
                <a:ext uri="{FF2B5EF4-FFF2-40B4-BE49-F238E27FC236}">
                  <a16:creationId xmlns:a16="http://schemas.microsoft.com/office/drawing/2014/main" id="{24A94E7C-B5A3-A31F-FFF9-DE5FE3D30982}"/>
                </a:ext>
              </a:extLst>
            </p:cNvPr>
            <p:cNvCxnSpPr>
              <a:cxnSpLocks/>
              <a:stCxn id="151" idx="1"/>
              <a:endCxn id="249" idx="3"/>
            </p:cNvCxnSpPr>
            <p:nvPr/>
          </p:nvCxnSpPr>
          <p:spPr>
            <a:xfrm flipH="1">
              <a:off x="1773152" y="2176082"/>
              <a:ext cx="299063" cy="2107"/>
            </a:xfrm>
            <a:prstGeom prst="straightConnector1">
              <a:avLst/>
            </a:prstGeom>
            <a:noFill/>
            <a:ln w="635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184" name="矩形 183">
                  <a:extLst>
                    <a:ext uri="{FF2B5EF4-FFF2-40B4-BE49-F238E27FC236}">
                      <a16:creationId xmlns:a16="http://schemas.microsoft.com/office/drawing/2014/main" id="{C49F05C6-0DE4-107F-B08E-8498A8B9467D}"/>
                    </a:ext>
                  </a:extLst>
                </p:cNvPr>
                <p:cNvSpPr/>
                <p:nvPr/>
              </p:nvSpPr>
              <p:spPr>
                <a:xfrm>
                  <a:off x="481471" y="3553370"/>
                  <a:ext cx="462306" cy="26032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𝑝</m:t>
                            </m:r>
                          </m:e>
                          <m:sub>
                            <m:sSub>
                              <m:sSub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𝑐</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1:</m:t>
                                </m:r>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𝑛</m:t>
                                </m:r>
                              </m:sub>
                            </m:sSub>
                          </m:sub>
                        </m:sSub>
                      </m:oMath>
                    </m:oMathPara>
                  </a14:m>
                  <a:endParaRPr kumimoji="0" lang="zh-CN" altLang="en-US" sz="1000" b="0" i="0" u="none" strike="noStrike" kern="0" cap="none" spc="0" normalizeH="0" baseline="0" noProof="0" dirty="0">
                    <a:ln>
                      <a:noFill/>
                    </a:ln>
                    <a:solidFill>
                      <a:prstClr val="black"/>
                    </a:solidFill>
                    <a:effectLst/>
                    <a:uLnTx/>
                    <a:uFillTx/>
                    <a:ea typeface="等线" panose="02010600030101010101" pitchFamily="2" charset="-122"/>
                  </a:endParaRPr>
                </a:p>
              </p:txBody>
            </p:sp>
          </mc:Choice>
          <mc:Fallback xmlns="">
            <p:sp>
              <p:nvSpPr>
                <p:cNvPr id="132" name="矩形 131">
                  <a:extLst>
                    <a:ext uri="{FF2B5EF4-FFF2-40B4-BE49-F238E27FC236}">
                      <a16:creationId xmlns:a16="http://schemas.microsoft.com/office/drawing/2014/main" id="{6D960E0F-0EEF-41F5-AD5E-DE61E069946D}"/>
                    </a:ext>
                  </a:extLst>
                </p:cNvPr>
                <p:cNvSpPr>
                  <a:spLocks noRot="1" noChangeAspect="1" noMove="1" noResize="1" noEditPoints="1" noAdjustHandles="1" noChangeArrowheads="1" noChangeShapeType="1" noTextEdit="1"/>
                </p:cNvSpPr>
                <p:nvPr/>
              </p:nvSpPr>
              <p:spPr>
                <a:xfrm>
                  <a:off x="481471" y="3553370"/>
                  <a:ext cx="462306" cy="260328"/>
                </a:xfrm>
                <a:prstGeom prst="rect">
                  <a:avLst/>
                </a:prstGeom>
                <a:blipFill>
                  <a:blip r:embed="rId16"/>
                  <a:stretch>
                    <a:fillRect/>
                  </a:stretch>
                </a:blipFill>
              </p:spPr>
              <p:txBody>
                <a:bodyPr/>
                <a:lstStyle/>
                <a:p>
                  <a:r>
                    <a:rPr lang="zh-CN" altLang="en-US">
                      <a:noFill/>
                    </a:rPr>
                    <a:t> </a:t>
                  </a:r>
                </a:p>
              </p:txBody>
            </p:sp>
          </mc:Fallback>
        </mc:AlternateContent>
        <p:sp>
          <p:nvSpPr>
            <p:cNvPr id="185" name="流程图: 接点 184">
              <a:extLst>
                <a:ext uri="{FF2B5EF4-FFF2-40B4-BE49-F238E27FC236}">
                  <a16:creationId xmlns:a16="http://schemas.microsoft.com/office/drawing/2014/main" id="{AE62A95A-4898-B181-B7F9-35F7392B9C76}"/>
                </a:ext>
              </a:extLst>
            </p:cNvPr>
            <p:cNvSpPr/>
            <p:nvPr/>
          </p:nvSpPr>
          <p:spPr>
            <a:xfrm>
              <a:off x="443266" y="3774661"/>
              <a:ext cx="180000" cy="180000"/>
            </a:xfrm>
            <a:prstGeom prst="flowChartConnector">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86" name="矩形 185">
                  <a:extLst>
                    <a:ext uri="{FF2B5EF4-FFF2-40B4-BE49-F238E27FC236}">
                      <a16:creationId xmlns:a16="http://schemas.microsoft.com/office/drawing/2014/main" id="{CA984BB6-7692-A7F6-718F-351A53A3113B}"/>
                    </a:ext>
                  </a:extLst>
                </p:cNvPr>
                <p:cNvSpPr/>
                <p:nvPr/>
              </p:nvSpPr>
              <p:spPr>
                <a:xfrm>
                  <a:off x="575152" y="2732366"/>
                  <a:ext cx="378052" cy="26122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𝑝</m:t>
                            </m:r>
                          </m:e>
                          <m:sub>
                            <m:sSub>
                              <m:sSub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𝑣</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𝑖</m:t>
                                </m:r>
                              </m:sub>
                            </m:sSub>
                          </m:sub>
                        </m:sSub>
                      </m:oMath>
                    </m:oMathPara>
                  </a14:m>
                  <a:endParaRPr kumimoji="0" lang="zh-CN" altLang="en-US" sz="1000" b="0" i="0" u="none" strike="noStrike" kern="0" cap="none" spc="0" normalizeH="0" baseline="0" noProof="0" dirty="0">
                    <a:ln>
                      <a:noFill/>
                    </a:ln>
                    <a:solidFill>
                      <a:prstClr val="black"/>
                    </a:solidFill>
                    <a:effectLst/>
                    <a:uLnTx/>
                    <a:uFillTx/>
                    <a:ea typeface="等线" panose="02010600030101010101" pitchFamily="2" charset="-122"/>
                  </a:endParaRPr>
                </a:p>
              </p:txBody>
            </p:sp>
          </mc:Choice>
          <mc:Fallback xmlns="">
            <p:sp>
              <p:nvSpPr>
                <p:cNvPr id="136" name="矩形 135">
                  <a:extLst>
                    <a:ext uri="{FF2B5EF4-FFF2-40B4-BE49-F238E27FC236}">
                      <a16:creationId xmlns:a16="http://schemas.microsoft.com/office/drawing/2014/main" id="{3757F2A0-E50B-4A3E-A123-2013121D39C2}"/>
                    </a:ext>
                  </a:extLst>
                </p:cNvPr>
                <p:cNvSpPr>
                  <a:spLocks noRot="1" noChangeAspect="1" noMove="1" noResize="1" noEditPoints="1" noAdjustHandles="1" noChangeArrowheads="1" noChangeShapeType="1" noTextEdit="1"/>
                </p:cNvSpPr>
                <p:nvPr/>
              </p:nvSpPr>
              <p:spPr>
                <a:xfrm>
                  <a:off x="575152" y="2732366"/>
                  <a:ext cx="378052" cy="261225"/>
                </a:xfrm>
                <a:prstGeom prst="rect">
                  <a:avLst/>
                </a:prstGeom>
                <a:blipFill>
                  <a:blip r:embed="rId17"/>
                  <a:stretch>
                    <a:fillRect/>
                  </a:stretch>
                </a:blipFill>
              </p:spPr>
              <p:txBody>
                <a:bodyPr/>
                <a:lstStyle/>
                <a:p>
                  <a:r>
                    <a:rPr lang="zh-CN" altLang="en-US">
                      <a:noFill/>
                    </a:rPr>
                    <a:t> </a:t>
                  </a:r>
                </a:p>
              </p:txBody>
            </p:sp>
          </mc:Fallback>
        </mc:AlternateContent>
        <p:sp>
          <p:nvSpPr>
            <p:cNvPr id="187" name="流程图: 接点 186">
              <a:extLst>
                <a:ext uri="{FF2B5EF4-FFF2-40B4-BE49-F238E27FC236}">
                  <a16:creationId xmlns:a16="http://schemas.microsoft.com/office/drawing/2014/main" id="{67D179B0-CB2C-34A5-C214-5DC162B24406}"/>
                </a:ext>
              </a:extLst>
            </p:cNvPr>
            <p:cNvSpPr/>
            <p:nvPr/>
          </p:nvSpPr>
          <p:spPr>
            <a:xfrm>
              <a:off x="646081" y="2611963"/>
              <a:ext cx="180000" cy="180000"/>
            </a:xfrm>
            <a:prstGeom prst="flowChartConnector">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188" name="矩形 187">
              <a:extLst>
                <a:ext uri="{FF2B5EF4-FFF2-40B4-BE49-F238E27FC236}">
                  <a16:creationId xmlns:a16="http://schemas.microsoft.com/office/drawing/2014/main" id="{35A58A44-5A0F-4E25-A7D6-A31112D4A27E}"/>
                </a:ext>
              </a:extLst>
            </p:cNvPr>
            <p:cNvSpPr/>
            <p:nvPr/>
          </p:nvSpPr>
          <p:spPr>
            <a:xfrm>
              <a:off x="6131574" y="2584365"/>
              <a:ext cx="720000" cy="252000"/>
            </a:xfrm>
            <a:prstGeom prst="rect">
              <a:avLst/>
            </a:prstGeom>
            <a:solidFill>
              <a:srgbClr val="ED7D31">
                <a:lumMod val="40000"/>
                <a:lumOff val="6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attention </a:t>
              </a:r>
              <a:endParaRPr kumimoji="0" lang="zh-CN" altLang="en-US" sz="10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9" name="文本框 188">
                  <a:extLst>
                    <a:ext uri="{FF2B5EF4-FFF2-40B4-BE49-F238E27FC236}">
                      <a16:creationId xmlns:a16="http://schemas.microsoft.com/office/drawing/2014/main" id="{CE162872-3EE9-959A-AAF5-6DF843C0BFD5}"/>
                    </a:ext>
                  </a:extLst>
                </p:cNvPr>
                <p:cNvSpPr txBox="1"/>
                <p:nvPr/>
              </p:nvSpPr>
              <p:spPr>
                <a:xfrm>
                  <a:off x="7360285" y="2962505"/>
                  <a:ext cx="359999" cy="251287"/>
                </a:xfrm>
                <a:prstGeom prst="rect">
                  <a:avLst/>
                </a:prstGeom>
                <a:solidFill>
                  <a:srgbClr val="70AD47">
                    <a:lumMod val="20000"/>
                    <a:lumOff val="80000"/>
                  </a:srgbClr>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𝑓</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𝑘</m:t>
                            </m:r>
                          </m:sub>
                          <m:sup>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𝑡</m:t>
                            </m:r>
                          </m:sup>
                        </m:sSubSup>
                      </m:oMath>
                    </m:oMathPara>
                  </a14:m>
                  <a:endParaRPr kumimoji="0" lang="zh-CN" altLang="en-US" sz="1000" b="0" i="0" u="none" strike="noStrike" kern="0" cap="none" spc="0" normalizeH="0" baseline="0" noProof="0">
                    <a:ln>
                      <a:noFill/>
                    </a:ln>
                    <a:solidFill>
                      <a:prstClr val="black"/>
                    </a:solidFill>
                    <a:effectLst/>
                    <a:uLnTx/>
                    <a:uFillTx/>
                    <a:ea typeface="等线" panose="02010600030101010101" pitchFamily="2" charset="-122"/>
                  </a:endParaRPr>
                </a:p>
              </p:txBody>
            </p:sp>
          </mc:Choice>
          <mc:Fallback xmlns="">
            <p:sp>
              <p:nvSpPr>
                <p:cNvPr id="66" name="文本框 65">
                  <a:extLst>
                    <a:ext uri="{FF2B5EF4-FFF2-40B4-BE49-F238E27FC236}">
                      <a16:creationId xmlns:a16="http://schemas.microsoft.com/office/drawing/2014/main" id="{1761EFD8-9164-B493-85AB-B437308AF281}"/>
                    </a:ext>
                  </a:extLst>
                </p:cNvPr>
                <p:cNvSpPr txBox="1">
                  <a:spLocks noRot="1" noChangeAspect="1" noMove="1" noResize="1" noEditPoints="1" noAdjustHandles="1" noChangeArrowheads="1" noChangeShapeType="1" noTextEdit="1"/>
                </p:cNvSpPr>
                <p:nvPr/>
              </p:nvSpPr>
              <p:spPr>
                <a:xfrm>
                  <a:off x="7360285" y="2962505"/>
                  <a:ext cx="359999" cy="251287"/>
                </a:xfrm>
                <a:prstGeom prst="rect">
                  <a:avLst/>
                </a:prstGeom>
                <a:blipFill>
                  <a:blip r:embed="rId18"/>
                  <a:stretch>
                    <a:fillRect/>
                  </a:stretch>
                </a:blipFill>
                <a:ln>
                  <a:noFill/>
                </a:ln>
              </p:spPr>
              <p:txBody>
                <a:bodyPr/>
                <a:lstStyle/>
                <a:p>
                  <a:r>
                    <a:rPr lang="zh-CN" altLang="en-US">
                      <a:noFill/>
                    </a:rPr>
                    <a:t> </a:t>
                  </a:r>
                </a:p>
              </p:txBody>
            </p:sp>
          </mc:Fallback>
        </mc:AlternateContent>
        <p:sp>
          <p:nvSpPr>
            <p:cNvPr id="190" name="矩形 189">
              <a:extLst>
                <a:ext uri="{FF2B5EF4-FFF2-40B4-BE49-F238E27FC236}">
                  <a16:creationId xmlns:a16="http://schemas.microsoft.com/office/drawing/2014/main" id="{EC1A06B1-4BFC-7A4D-1755-8C5C2F76E8D9}"/>
                </a:ext>
              </a:extLst>
            </p:cNvPr>
            <p:cNvSpPr/>
            <p:nvPr/>
          </p:nvSpPr>
          <p:spPr>
            <a:xfrm>
              <a:off x="5107778" y="2585229"/>
              <a:ext cx="720000" cy="252000"/>
            </a:xfrm>
            <a:prstGeom prst="rect">
              <a:avLst/>
            </a:prstGeom>
            <a:solidFill>
              <a:srgbClr val="FFC000">
                <a:lumMod val="20000"/>
                <a:lumOff val="8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MLP</a:t>
              </a:r>
              <a:endParaRPr kumimoji="0" lang="zh-CN" altLang="en-US" sz="1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nvGrpSpPr>
            <p:cNvPr id="191" name="组合 190">
              <a:extLst>
                <a:ext uri="{FF2B5EF4-FFF2-40B4-BE49-F238E27FC236}">
                  <a16:creationId xmlns:a16="http://schemas.microsoft.com/office/drawing/2014/main" id="{C64AA605-CB68-D0BA-95A2-A876A14F890B}"/>
                </a:ext>
              </a:extLst>
            </p:cNvPr>
            <p:cNvGrpSpPr/>
            <p:nvPr/>
          </p:nvGrpSpPr>
          <p:grpSpPr>
            <a:xfrm>
              <a:off x="5923250" y="3732948"/>
              <a:ext cx="1813611" cy="251287"/>
              <a:chOff x="9017370" y="4018855"/>
              <a:chExt cx="1813611" cy="251287"/>
            </a:xfrm>
          </p:grpSpPr>
          <mc:AlternateContent xmlns:mc="http://schemas.openxmlformats.org/markup-compatibility/2006" xmlns:a14="http://schemas.microsoft.com/office/drawing/2010/main">
            <mc:Choice Requires="a14">
              <p:sp>
                <p:nvSpPr>
                  <p:cNvPr id="274" name="文本框 273">
                    <a:extLst>
                      <a:ext uri="{FF2B5EF4-FFF2-40B4-BE49-F238E27FC236}">
                        <a16:creationId xmlns:a16="http://schemas.microsoft.com/office/drawing/2014/main" id="{D1694852-640E-1FEC-F281-6F6F665F0E10}"/>
                      </a:ext>
                    </a:extLst>
                  </p:cNvPr>
                  <p:cNvSpPr txBox="1"/>
                  <p:nvPr/>
                </p:nvSpPr>
                <p:spPr>
                  <a:xfrm>
                    <a:off x="10470982" y="4018855"/>
                    <a:ext cx="359999" cy="251287"/>
                  </a:xfrm>
                  <a:prstGeom prst="rect">
                    <a:avLst/>
                  </a:prstGeom>
                  <a:solidFill>
                    <a:srgbClr val="70AD47">
                      <a:lumMod val="20000"/>
                      <a:lumOff val="80000"/>
                    </a:srgbClr>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h</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𝑘</m:t>
                              </m:r>
                            </m:sub>
                            <m:sup>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𝑡</m:t>
                              </m:r>
                            </m:sup>
                          </m:sSubSup>
                        </m:oMath>
                      </m:oMathPara>
                    </a14:m>
                    <a:endParaRPr kumimoji="0" lang="zh-CN" altLang="en-US" sz="1000" b="0" i="0" u="none" strike="noStrike" kern="0" cap="none" spc="0" normalizeH="0" baseline="0" noProof="0" dirty="0">
                      <a:ln>
                        <a:noFill/>
                      </a:ln>
                      <a:solidFill>
                        <a:prstClr val="black"/>
                      </a:solidFill>
                      <a:effectLst/>
                      <a:uLnTx/>
                      <a:uFillTx/>
                      <a:ea typeface="等线" panose="02010600030101010101" pitchFamily="2" charset="-122"/>
                    </a:endParaRPr>
                  </a:p>
                </p:txBody>
              </p:sp>
            </mc:Choice>
            <mc:Fallback xmlns="">
              <p:sp>
                <p:nvSpPr>
                  <p:cNvPr id="63" name="文本框 62">
                    <a:extLst>
                      <a:ext uri="{FF2B5EF4-FFF2-40B4-BE49-F238E27FC236}">
                        <a16:creationId xmlns:a16="http://schemas.microsoft.com/office/drawing/2014/main" id="{9F6AAC9D-9D9C-2FE6-C401-132D2C400DD4}"/>
                      </a:ext>
                    </a:extLst>
                  </p:cNvPr>
                  <p:cNvSpPr txBox="1">
                    <a:spLocks noRot="1" noChangeAspect="1" noMove="1" noResize="1" noEditPoints="1" noAdjustHandles="1" noChangeArrowheads="1" noChangeShapeType="1" noTextEdit="1"/>
                  </p:cNvSpPr>
                  <p:nvPr/>
                </p:nvSpPr>
                <p:spPr>
                  <a:xfrm>
                    <a:off x="10470982" y="4018855"/>
                    <a:ext cx="359999" cy="251287"/>
                  </a:xfrm>
                  <a:prstGeom prst="rect">
                    <a:avLst/>
                  </a:prstGeom>
                  <a:blipFill>
                    <a:blip r:embed="rId1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5" name="文本框 274">
                    <a:extLst>
                      <a:ext uri="{FF2B5EF4-FFF2-40B4-BE49-F238E27FC236}">
                        <a16:creationId xmlns:a16="http://schemas.microsoft.com/office/drawing/2014/main" id="{901B2C09-545F-A669-8CDE-7CEA8193F863}"/>
                      </a:ext>
                    </a:extLst>
                  </p:cNvPr>
                  <p:cNvSpPr txBox="1"/>
                  <p:nvPr/>
                </p:nvSpPr>
                <p:spPr>
                  <a:xfrm>
                    <a:off x="9017370" y="4018855"/>
                    <a:ext cx="964859" cy="246221"/>
                  </a:xfrm>
                  <a:prstGeom prst="rect">
                    <a:avLst/>
                  </a:prstGeom>
                  <a:solidFill>
                    <a:srgbClr val="A5A5A5">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h</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𝑘</m:t>
                            </m:r>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1</m:t>
                            </m:r>
                          </m:sub>
                          <m:sup>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𝑐</m:t>
                            </m:r>
                          </m:sup>
                        </m:sSubSup>
                      </m:oMath>
                    </a14:m>
                    <a:r>
                      <a:rPr kumimoji="0" lang="en-US" altLang="zh-CN" sz="1000" b="0" i="0" u="none" strike="noStrike" kern="0" cap="none" spc="0" normalizeH="0" baseline="0" noProof="0" dirty="0">
                        <a:ln>
                          <a:noFill/>
                        </a:ln>
                        <a:solidFill>
                          <a:prstClr val="black"/>
                        </a:solidFill>
                        <a:effectLst/>
                        <a:uLnTx/>
                        <a:uFillTx/>
                        <a:ea typeface="等线" panose="02010600030101010101" pitchFamily="2" charset="-122"/>
                      </a:rPr>
                      <a:t> … …   </a:t>
                    </a:r>
                    <a14:m>
                      <m:oMath xmlns:m="http://schemas.openxmlformats.org/officeDocument/2006/math">
                        <m:sSubSup>
                          <m:sSubSup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h</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𝑘𝑚</m:t>
                            </m:r>
                          </m:sub>
                          <m:sup>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𝑐</m:t>
                            </m:r>
                          </m:sup>
                        </m:sSubSup>
                      </m:oMath>
                    </a14:m>
                    <a:endParaRPr kumimoji="0" lang="zh-CN" altLang="en-US" sz="1000" b="0" i="0" u="none" strike="noStrike" kern="0" cap="none" spc="0" normalizeH="0" baseline="0" noProof="0" dirty="0">
                      <a:ln>
                        <a:noFill/>
                      </a:ln>
                      <a:solidFill>
                        <a:prstClr val="black"/>
                      </a:solidFill>
                      <a:effectLst/>
                      <a:uLnTx/>
                      <a:uFillTx/>
                      <a:ea typeface="等线" panose="02010600030101010101" pitchFamily="2" charset="-122"/>
                    </a:endParaRPr>
                  </a:p>
                </p:txBody>
              </p:sp>
            </mc:Choice>
            <mc:Fallback xmlns="">
              <p:sp>
                <p:nvSpPr>
                  <p:cNvPr id="64" name="文本框 63">
                    <a:extLst>
                      <a:ext uri="{FF2B5EF4-FFF2-40B4-BE49-F238E27FC236}">
                        <a16:creationId xmlns:a16="http://schemas.microsoft.com/office/drawing/2014/main" id="{ED974346-D006-9AB1-AAAE-457F60D06695}"/>
                      </a:ext>
                    </a:extLst>
                  </p:cNvPr>
                  <p:cNvSpPr txBox="1">
                    <a:spLocks noRot="1" noChangeAspect="1" noMove="1" noResize="1" noEditPoints="1" noAdjustHandles="1" noChangeArrowheads="1" noChangeShapeType="1" noTextEdit="1"/>
                  </p:cNvSpPr>
                  <p:nvPr/>
                </p:nvSpPr>
                <p:spPr>
                  <a:xfrm>
                    <a:off x="9017370" y="4018855"/>
                    <a:ext cx="964859" cy="246221"/>
                  </a:xfrm>
                  <a:prstGeom prst="rect">
                    <a:avLst/>
                  </a:prstGeom>
                  <a:blipFill>
                    <a:blip r:embed="rId20"/>
                    <a:stretch>
                      <a:fillRect b="-1463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92" name="文本框 191">
                  <a:extLst>
                    <a:ext uri="{FF2B5EF4-FFF2-40B4-BE49-F238E27FC236}">
                      <a16:creationId xmlns:a16="http://schemas.microsoft.com/office/drawing/2014/main" id="{59C91CFB-5AE9-30F6-E018-957D8909761B}"/>
                    </a:ext>
                  </a:extLst>
                </p:cNvPr>
                <p:cNvSpPr txBox="1"/>
                <p:nvPr/>
              </p:nvSpPr>
              <p:spPr>
                <a:xfrm>
                  <a:off x="5949862" y="2977185"/>
                  <a:ext cx="1047093" cy="246221"/>
                </a:xfrm>
                <a:prstGeom prst="rect">
                  <a:avLst/>
                </a:prstGeom>
                <a:solidFill>
                  <a:sysClr val="window" lastClr="FFFFFF">
                    <a:lumMod val="9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𝑓</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𝑘</m:t>
                          </m:r>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1</m:t>
                          </m:r>
                        </m:sub>
                        <m:sup>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𝑐</m:t>
                          </m:r>
                        </m:sup>
                      </m:sSubSup>
                    </m:oMath>
                  </a14:m>
                  <a:r>
                    <a:rPr kumimoji="0" lang="en-US" altLang="zh-CN" sz="1000" b="0" i="0" u="none" strike="noStrike" kern="0" cap="none" spc="0" normalizeH="0" baseline="0" noProof="0" dirty="0">
                      <a:ln>
                        <a:noFill/>
                      </a:ln>
                      <a:solidFill>
                        <a:prstClr val="black"/>
                      </a:solidFill>
                      <a:effectLst/>
                      <a:uLnTx/>
                      <a:uFillTx/>
                      <a:ea typeface="等线" panose="02010600030101010101" pitchFamily="2" charset="-122"/>
                    </a:rPr>
                    <a:t> …  …  </a:t>
                  </a:r>
                  <a14:m>
                    <m:oMath xmlns:m="http://schemas.openxmlformats.org/officeDocument/2006/math">
                      <m:sSubSup>
                        <m:sSubSup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𝑓</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𝑘𝑚</m:t>
                          </m:r>
                        </m:sub>
                        <m:sup>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𝑐</m:t>
                          </m:r>
                        </m:sup>
                      </m:sSubSup>
                    </m:oMath>
                  </a14:m>
                  <a:endParaRPr kumimoji="0" lang="zh-CN" altLang="en-US" sz="1000" b="0" i="0" u="none" strike="noStrike" kern="0" cap="none" spc="0" normalizeH="0" baseline="0" noProof="0" dirty="0">
                    <a:ln>
                      <a:noFill/>
                    </a:ln>
                    <a:solidFill>
                      <a:prstClr val="black"/>
                    </a:solidFill>
                    <a:effectLst/>
                    <a:uLnTx/>
                    <a:uFillTx/>
                    <a:ea typeface="等线" panose="02010600030101010101" pitchFamily="2" charset="-122"/>
                  </a:endParaRPr>
                </a:p>
              </p:txBody>
            </p:sp>
          </mc:Choice>
          <mc:Fallback xmlns="">
            <p:sp>
              <p:nvSpPr>
                <p:cNvPr id="71" name="文本框 70">
                  <a:extLst>
                    <a:ext uri="{FF2B5EF4-FFF2-40B4-BE49-F238E27FC236}">
                      <a16:creationId xmlns:a16="http://schemas.microsoft.com/office/drawing/2014/main" id="{589A82FE-82F4-51A8-D54B-967623DD681E}"/>
                    </a:ext>
                  </a:extLst>
                </p:cNvPr>
                <p:cNvSpPr txBox="1">
                  <a:spLocks noRot="1" noChangeAspect="1" noMove="1" noResize="1" noEditPoints="1" noAdjustHandles="1" noChangeArrowheads="1" noChangeShapeType="1" noTextEdit="1"/>
                </p:cNvSpPr>
                <p:nvPr/>
              </p:nvSpPr>
              <p:spPr>
                <a:xfrm>
                  <a:off x="5949862" y="2977185"/>
                  <a:ext cx="1047093" cy="246221"/>
                </a:xfrm>
                <a:prstGeom prst="rect">
                  <a:avLst/>
                </a:prstGeom>
                <a:blipFill>
                  <a:blip r:embed="rId21"/>
                  <a:stretch>
                    <a:fillRect b="-14634"/>
                  </a:stretch>
                </a:blipFill>
              </p:spPr>
              <p:txBody>
                <a:bodyPr/>
                <a:lstStyle/>
                <a:p>
                  <a:r>
                    <a:rPr lang="zh-CN" altLang="en-US">
                      <a:noFill/>
                    </a:rPr>
                    <a:t> </a:t>
                  </a:r>
                </a:p>
              </p:txBody>
            </p:sp>
          </mc:Fallback>
        </mc:AlternateContent>
        <p:sp>
          <p:nvSpPr>
            <p:cNvPr id="193" name="流程图: 接点 192">
              <a:extLst>
                <a:ext uri="{FF2B5EF4-FFF2-40B4-BE49-F238E27FC236}">
                  <a16:creationId xmlns:a16="http://schemas.microsoft.com/office/drawing/2014/main" id="{5ECFBEDE-D533-B32B-4F95-4940539E99D0}"/>
                </a:ext>
              </a:extLst>
            </p:cNvPr>
            <p:cNvSpPr/>
            <p:nvPr/>
          </p:nvSpPr>
          <p:spPr>
            <a:xfrm>
              <a:off x="4762733" y="2619418"/>
              <a:ext cx="180000" cy="180000"/>
            </a:xfrm>
            <a:prstGeom prst="flowChartConnector">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194" name="矩形 193">
              <a:extLst>
                <a:ext uri="{FF2B5EF4-FFF2-40B4-BE49-F238E27FC236}">
                  <a16:creationId xmlns:a16="http://schemas.microsoft.com/office/drawing/2014/main" id="{DF80849C-86B2-F9D9-72B6-96EE06C10EA9}"/>
                </a:ext>
              </a:extLst>
            </p:cNvPr>
            <p:cNvSpPr/>
            <p:nvPr/>
          </p:nvSpPr>
          <p:spPr>
            <a:xfrm>
              <a:off x="4871768" y="3731256"/>
              <a:ext cx="720000" cy="252000"/>
            </a:xfrm>
            <a:prstGeom prst="rect">
              <a:avLst/>
            </a:prstGeom>
            <a:solidFill>
              <a:srgbClr val="FFC000">
                <a:lumMod val="20000"/>
                <a:lumOff val="8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MLP</a:t>
              </a:r>
              <a:endParaRPr kumimoji="0" lang="zh-CN" altLang="en-US" sz="1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95" name="流程图: 接点 194">
              <a:extLst>
                <a:ext uri="{FF2B5EF4-FFF2-40B4-BE49-F238E27FC236}">
                  <a16:creationId xmlns:a16="http://schemas.microsoft.com/office/drawing/2014/main" id="{DC36B863-E30D-2B33-54E5-8DF9993881B3}"/>
                </a:ext>
              </a:extLst>
            </p:cNvPr>
            <p:cNvSpPr/>
            <p:nvPr/>
          </p:nvSpPr>
          <p:spPr>
            <a:xfrm>
              <a:off x="4405885" y="3763555"/>
              <a:ext cx="180000" cy="180000"/>
            </a:xfrm>
            <a:prstGeom prst="flowChartConnector">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96" name="连接符: 肘形 195">
              <a:extLst>
                <a:ext uri="{FF2B5EF4-FFF2-40B4-BE49-F238E27FC236}">
                  <a16:creationId xmlns:a16="http://schemas.microsoft.com/office/drawing/2014/main" id="{EB2A1CE7-5B3E-0A11-F965-82F5EBA0A24D}"/>
                </a:ext>
              </a:extLst>
            </p:cNvPr>
            <p:cNvCxnSpPr>
              <a:cxnSpLocks/>
              <a:stCxn id="189" idx="0"/>
              <a:endCxn id="188" idx="3"/>
            </p:cNvCxnSpPr>
            <p:nvPr/>
          </p:nvCxnSpPr>
          <p:spPr>
            <a:xfrm rot="16200000" flipV="1">
              <a:off x="7069861" y="2492080"/>
              <a:ext cx="252139" cy="688710"/>
            </a:xfrm>
            <a:prstGeom prst="bentConnector2">
              <a:avLst/>
            </a:prstGeom>
            <a:noFill/>
            <a:ln w="6350" cap="flat" cmpd="sng" algn="ctr">
              <a:solidFill>
                <a:sysClr val="windowText" lastClr="000000"/>
              </a:solidFill>
              <a:prstDash val="solid"/>
              <a:miter lim="800000"/>
              <a:tailEnd type="triangle"/>
            </a:ln>
            <a:effectLst/>
          </p:spPr>
        </p:cxnSp>
        <p:cxnSp>
          <p:nvCxnSpPr>
            <p:cNvPr id="197" name="直接箭头连接符 196">
              <a:extLst>
                <a:ext uri="{FF2B5EF4-FFF2-40B4-BE49-F238E27FC236}">
                  <a16:creationId xmlns:a16="http://schemas.microsoft.com/office/drawing/2014/main" id="{6FDC581A-1B4C-8254-2B42-C78591825883}"/>
                </a:ext>
              </a:extLst>
            </p:cNvPr>
            <p:cNvCxnSpPr>
              <a:cxnSpLocks/>
              <a:stCxn id="188" idx="1"/>
              <a:endCxn id="190" idx="3"/>
            </p:cNvCxnSpPr>
            <p:nvPr/>
          </p:nvCxnSpPr>
          <p:spPr>
            <a:xfrm flipH="1">
              <a:off x="5827781" y="2710371"/>
              <a:ext cx="303796" cy="866"/>
            </a:xfrm>
            <a:prstGeom prst="straightConnector1">
              <a:avLst/>
            </a:prstGeom>
            <a:noFill/>
            <a:ln w="6350" cap="flat" cmpd="sng" algn="ctr">
              <a:solidFill>
                <a:sysClr val="windowText" lastClr="000000"/>
              </a:solidFill>
              <a:prstDash val="solid"/>
              <a:miter lim="800000"/>
              <a:tailEnd type="triangle"/>
            </a:ln>
            <a:effectLst/>
          </p:spPr>
        </p:cxnSp>
        <p:cxnSp>
          <p:nvCxnSpPr>
            <p:cNvPr id="198" name="直接箭头连接符 197">
              <a:extLst>
                <a:ext uri="{FF2B5EF4-FFF2-40B4-BE49-F238E27FC236}">
                  <a16:creationId xmlns:a16="http://schemas.microsoft.com/office/drawing/2014/main" id="{FBF170E5-47C0-D766-CEEC-DC7EF78BE373}"/>
                </a:ext>
              </a:extLst>
            </p:cNvPr>
            <p:cNvCxnSpPr>
              <a:stCxn id="190" idx="1"/>
              <a:endCxn id="193" idx="6"/>
            </p:cNvCxnSpPr>
            <p:nvPr/>
          </p:nvCxnSpPr>
          <p:spPr>
            <a:xfrm flipH="1" flipV="1">
              <a:off x="4942739" y="2709421"/>
              <a:ext cx="165043" cy="1815"/>
            </a:xfrm>
            <a:prstGeom prst="straightConnector1">
              <a:avLst/>
            </a:prstGeom>
            <a:noFill/>
            <a:ln w="6350" cap="flat" cmpd="sng" algn="ctr">
              <a:solidFill>
                <a:sysClr val="windowText" lastClr="000000"/>
              </a:solidFill>
              <a:prstDash val="solid"/>
              <a:miter lim="800000"/>
              <a:tailEnd type="triangle"/>
            </a:ln>
            <a:effectLst/>
          </p:spPr>
        </p:cxnSp>
        <p:cxnSp>
          <p:nvCxnSpPr>
            <p:cNvPr id="199" name="直接箭头连接符 198">
              <a:extLst>
                <a:ext uri="{FF2B5EF4-FFF2-40B4-BE49-F238E27FC236}">
                  <a16:creationId xmlns:a16="http://schemas.microsoft.com/office/drawing/2014/main" id="{34521BC8-08E7-E3F5-0117-D70C9EDB8EDB}"/>
                </a:ext>
              </a:extLst>
            </p:cNvPr>
            <p:cNvCxnSpPr>
              <a:cxnSpLocks/>
              <a:stCxn id="275" idx="1"/>
              <a:endCxn id="194" idx="3"/>
            </p:cNvCxnSpPr>
            <p:nvPr/>
          </p:nvCxnSpPr>
          <p:spPr>
            <a:xfrm flipH="1">
              <a:off x="5591769" y="3856058"/>
              <a:ext cx="331481" cy="1198"/>
            </a:xfrm>
            <a:prstGeom prst="straightConnector1">
              <a:avLst/>
            </a:prstGeom>
            <a:noFill/>
            <a:ln w="6350" cap="flat" cmpd="sng" algn="ctr">
              <a:solidFill>
                <a:sysClr val="windowText" lastClr="000000"/>
              </a:solidFill>
              <a:prstDash val="solid"/>
              <a:miter lim="800000"/>
              <a:tailEnd type="triangle"/>
            </a:ln>
            <a:effectLst/>
          </p:spPr>
        </p:cxnSp>
        <p:cxnSp>
          <p:nvCxnSpPr>
            <p:cNvPr id="200" name="直接箭头连接符 199">
              <a:extLst>
                <a:ext uri="{FF2B5EF4-FFF2-40B4-BE49-F238E27FC236}">
                  <a16:creationId xmlns:a16="http://schemas.microsoft.com/office/drawing/2014/main" id="{DE11FE44-077A-60DC-EDF6-08B8DB372647}"/>
                </a:ext>
              </a:extLst>
            </p:cNvPr>
            <p:cNvCxnSpPr>
              <a:cxnSpLocks/>
              <a:stCxn id="194" idx="1"/>
              <a:endCxn id="195" idx="6"/>
            </p:cNvCxnSpPr>
            <p:nvPr/>
          </p:nvCxnSpPr>
          <p:spPr>
            <a:xfrm flipH="1" flipV="1">
              <a:off x="4585888" y="3853560"/>
              <a:ext cx="285885" cy="3702"/>
            </a:xfrm>
            <a:prstGeom prst="straightConnector1">
              <a:avLst/>
            </a:prstGeom>
            <a:noFill/>
            <a:ln w="6350" cap="flat" cmpd="sng" algn="ctr">
              <a:solidFill>
                <a:sysClr val="windowText" lastClr="000000"/>
              </a:solidFill>
              <a:prstDash val="solid"/>
              <a:miter lim="800000"/>
              <a:tailEnd type="triangle"/>
            </a:ln>
            <a:effectLst/>
          </p:spPr>
        </p:cxnSp>
        <p:cxnSp>
          <p:nvCxnSpPr>
            <p:cNvPr id="201" name="连接符: 肘形 200">
              <a:extLst>
                <a:ext uri="{FF2B5EF4-FFF2-40B4-BE49-F238E27FC236}">
                  <a16:creationId xmlns:a16="http://schemas.microsoft.com/office/drawing/2014/main" id="{95AB70EC-21E5-7F8A-1023-B5C6BDA7B612}"/>
                </a:ext>
              </a:extLst>
            </p:cNvPr>
            <p:cNvCxnSpPr>
              <a:stCxn id="193" idx="0"/>
              <a:endCxn id="152" idx="2"/>
            </p:cNvCxnSpPr>
            <p:nvPr/>
          </p:nvCxnSpPr>
          <p:spPr>
            <a:xfrm rot="5400000" flipH="1" flipV="1">
              <a:off x="5945527" y="1209288"/>
              <a:ext cx="317339" cy="2502923"/>
            </a:xfrm>
            <a:prstGeom prst="bentConnector3">
              <a:avLst>
                <a:gd name="adj1" fmla="val 23900"/>
              </a:avLst>
            </a:prstGeom>
            <a:noFill/>
            <a:ln w="6350" cap="flat" cmpd="sng" algn="ctr">
              <a:solidFill>
                <a:sysClr val="windowText" lastClr="000000"/>
              </a:solidFill>
              <a:prstDash val="solid"/>
              <a:miter lim="800000"/>
              <a:tailEnd type="triangle"/>
            </a:ln>
            <a:effectLst/>
          </p:spPr>
        </p:cxnSp>
        <p:cxnSp>
          <p:nvCxnSpPr>
            <p:cNvPr id="202" name="连接符: 肘形 201">
              <a:extLst>
                <a:ext uri="{FF2B5EF4-FFF2-40B4-BE49-F238E27FC236}">
                  <a16:creationId xmlns:a16="http://schemas.microsoft.com/office/drawing/2014/main" id="{1FE1E6F3-127A-E00C-6163-D817FC102033}"/>
                </a:ext>
              </a:extLst>
            </p:cNvPr>
            <p:cNvCxnSpPr>
              <a:cxnSpLocks/>
              <a:stCxn id="195" idx="0"/>
              <a:endCxn id="153" idx="2"/>
            </p:cNvCxnSpPr>
            <p:nvPr/>
          </p:nvCxnSpPr>
          <p:spPr>
            <a:xfrm rot="5400000" flipH="1" flipV="1">
              <a:off x="4289199" y="2508770"/>
              <a:ext cx="1461477" cy="1048099"/>
            </a:xfrm>
            <a:prstGeom prst="bentConnector3">
              <a:avLst>
                <a:gd name="adj1" fmla="val 87769"/>
              </a:avLst>
            </a:prstGeom>
            <a:noFill/>
            <a:ln w="6350" cap="flat" cmpd="sng" algn="ctr">
              <a:solidFill>
                <a:sysClr val="windowText" lastClr="000000"/>
              </a:solidFill>
              <a:prstDash val="solid"/>
              <a:miter lim="800000"/>
              <a:tailEnd type="triangle"/>
            </a:ln>
            <a:effectLst/>
          </p:spPr>
        </p:cxnSp>
        <p:sp>
          <p:nvSpPr>
            <p:cNvPr id="203" name="矩形: 圆角 202">
              <a:extLst>
                <a:ext uri="{FF2B5EF4-FFF2-40B4-BE49-F238E27FC236}">
                  <a16:creationId xmlns:a16="http://schemas.microsoft.com/office/drawing/2014/main" id="{14C7D362-3E14-8BFE-4035-3DE8975076B7}"/>
                </a:ext>
              </a:extLst>
            </p:cNvPr>
            <p:cNvSpPr/>
            <p:nvPr/>
          </p:nvSpPr>
          <p:spPr>
            <a:xfrm>
              <a:off x="5964423" y="1278150"/>
              <a:ext cx="794776" cy="270191"/>
            </a:xfrm>
            <a:prstGeom prst="roundRect">
              <a:avLst/>
            </a:prstGeom>
            <a:solidFill>
              <a:srgbClr val="70AD47">
                <a:lumMod val="40000"/>
                <a:lumOff val="6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T5</a:t>
              </a:r>
              <a:endParaRPr kumimoji="0" lang="zh-CN" altLang="en-US" sz="10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04" name="直接箭头连接符 203">
              <a:extLst>
                <a:ext uri="{FF2B5EF4-FFF2-40B4-BE49-F238E27FC236}">
                  <a16:creationId xmlns:a16="http://schemas.microsoft.com/office/drawing/2014/main" id="{5541513C-8738-82A9-DEA8-D5AF7A028177}"/>
                </a:ext>
              </a:extLst>
            </p:cNvPr>
            <p:cNvCxnSpPr>
              <a:cxnSpLocks/>
              <a:endCxn id="203" idx="2"/>
            </p:cNvCxnSpPr>
            <p:nvPr/>
          </p:nvCxnSpPr>
          <p:spPr>
            <a:xfrm flipV="1">
              <a:off x="6361805" y="1548341"/>
              <a:ext cx="0" cy="140039"/>
            </a:xfrm>
            <a:prstGeom prst="straightConnector1">
              <a:avLst/>
            </a:prstGeom>
            <a:noFill/>
            <a:ln w="635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205" name="矩形 204">
                  <a:extLst>
                    <a:ext uri="{FF2B5EF4-FFF2-40B4-BE49-F238E27FC236}">
                      <a16:creationId xmlns:a16="http://schemas.microsoft.com/office/drawing/2014/main" id="{C692F06C-7839-9E7D-ACB6-8CFD1AB82EED}"/>
                    </a:ext>
                  </a:extLst>
                </p:cNvPr>
                <p:cNvSpPr/>
                <p:nvPr/>
              </p:nvSpPr>
              <p:spPr>
                <a:xfrm>
                  <a:off x="5412881" y="936890"/>
                  <a:ext cx="1895293" cy="188276"/>
                </a:xfrm>
                <a:prstGeom prst="rect">
                  <a:avLst/>
                </a:prstGeom>
                <a:solidFill>
                  <a:srgbClr val="FFCCFF">
                    <a:alpha val="50196"/>
                  </a:srgbClr>
                </a:solidFill>
                <a:ln w="12700" cap="flat" cmpd="sng" algn="ctr">
                  <a:noFill/>
                  <a:prstDash val="sysDot"/>
                  <a:miter lim="800000"/>
                </a:ln>
                <a:effectLst/>
              </p:spPr>
              <p:txBody>
                <a:bodyPr rtlCol="0" anchor="ctr"/>
                <a:lstStyle/>
                <a:p>
                  <a:pPr marL="0" marR="0" lvl="0" indent="0" defTabSz="457207"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𝒔𝒆𝒍𝒆𝒄𝒕</m:t>
                        </m:r>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zh-CN"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sSub>
                              <m:sSubPr>
                                <m:ctrlPr>
                                  <a:rPr kumimoji="0" lang="zh-CN"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𝒕</m:t>
                                </m:r>
                              </m:e>
                              <m:sub>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𝟏</m:t>
                                </m:r>
                              </m:sub>
                            </m:s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𝟏</m:t>
                            </m:r>
                          </m:sub>
                        </m:sSub>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𝒇𝒓𝒐𝒎</m:t>
                        </m:r>
                        <m:sSub>
                          <m:sSubPr>
                            <m:ctrlPr>
                              <a:rPr kumimoji="0" lang="zh-CN"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𝒕</m:t>
                            </m:r>
                          </m:e>
                          <m:sub>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𝒌</m:t>
                            </m:r>
                          </m:sub>
                        </m:sSub>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𝒈𝒓𝒐𝒖𝒑</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𝒃𝒚</m:t>
                        </m:r>
                        <m:sSub>
                          <m:sSubPr>
                            <m:ctrlPr>
                              <a:rPr kumimoji="0" lang="zh-CN"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𝒕</m:t>
                            </m:r>
                          </m:e>
                          <m:sub>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𝒌</m:t>
                            </m:r>
                          </m:sub>
                        </m:sSub>
                        <m:sSub>
                          <m:sSubPr>
                            <m:ctrlPr>
                              <a:rPr kumimoji="0" lang="zh-CN"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𝒌𝒎</m:t>
                            </m:r>
                          </m:sub>
                        </m:sSub>
                      </m:oMath>
                    </m:oMathPara>
                  </a14:m>
                  <a:endParaRPr kumimoji="0" lang="zh-CN" altLang="en-US" sz="801"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02" name="矩形 101">
                  <a:extLst>
                    <a:ext uri="{FF2B5EF4-FFF2-40B4-BE49-F238E27FC236}">
                      <a16:creationId xmlns:a16="http://schemas.microsoft.com/office/drawing/2014/main" id="{B7726A83-B66A-EE4F-0769-210FC44E21D0}"/>
                    </a:ext>
                  </a:extLst>
                </p:cNvPr>
                <p:cNvSpPr>
                  <a:spLocks noRot="1" noChangeAspect="1" noMove="1" noResize="1" noEditPoints="1" noAdjustHandles="1" noChangeArrowheads="1" noChangeShapeType="1" noTextEdit="1"/>
                </p:cNvSpPr>
                <p:nvPr/>
              </p:nvSpPr>
              <p:spPr>
                <a:xfrm>
                  <a:off x="5412881" y="936890"/>
                  <a:ext cx="1895293" cy="188276"/>
                </a:xfrm>
                <a:prstGeom prst="rect">
                  <a:avLst/>
                </a:prstGeom>
                <a:blipFill>
                  <a:blip r:embed="rId22"/>
                  <a:stretch>
                    <a:fillRect r="-1608" b="-13333"/>
                  </a:stretch>
                </a:blipFill>
                <a:ln>
                  <a:noFill/>
                  <a:prstDash val="sysDot"/>
                </a:ln>
              </p:spPr>
              <p:txBody>
                <a:bodyPr/>
                <a:lstStyle/>
                <a:p>
                  <a:r>
                    <a:rPr lang="zh-CN" altLang="en-US">
                      <a:noFill/>
                    </a:rPr>
                    <a:t> </a:t>
                  </a:r>
                </a:p>
              </p:txBody>
            </p:sp>
          </mc:Fallback>
        </mc:AlternateContent>
        <p:cxnSp>
          <p:nvCxnSpPr>
            <p:cNvPr id="206" name="直接箭头连接符 205">
              <a:extLst>
                <a:ext uri="{FF2B5EF4-FFF2-40B4-BE49-F238E27FC236}">
                  <a16:creationId xmlns:a16="http://schemas.microsoft.com/office/drawing/2014/main" id="{1E7B2F8E-7A9A-4CDC-2CC9-EF639FDACF9C}"/>
                </a:ext>
              </a:extLst>
            </p:cNvPr>
            <p:cNvCxnSpPr>
              <a:cxnSpLocks/>
              <a:stCxn id="203" idx="0"/>
              <a:endCxn id="205" idx="2"/>
            </p:cNvCxnSpPr>
            <p:nvPr/>
          </p:nvCxnSpPr>
          <p:spPr>
            <a:xfrm flipH="1" flipV="1">
              <a:off x="6360528" y="1125166"/>
              <a:ext cx="1283" cy="152984"/>
            </a:xfrm>
            <a:prstGeom prst="straightConnector1">
              <a:avLst/>
            </a:prstGeom>
            <a:noFill/>
            <a:ln w="635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207" name="矩形 206">
                  <a:extLst>
                    <a:ext uri="{FF2B5EF4-FFF2-40B4-BE49-F238E27FC236}">
                      <a16:creationId xmlns:a16="http://schemas.microsoft.com/office/drawing/2014/main" id="{F3E2655E-FAE8-B2E6-8E7D-06C4AF24B0DB}"/>
                    </a:ext>
                  </a:extLst>
                </p:cNvPr>
                <p:cNvSpPr/>
                <p:nvPr/>
              </p:nvSpPr>
              <p:spPr>
                <a:xfrm>
                  <a:off x="4738048" y="2725383"/>
                  <a:ext cx="388633" cy="26058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𝑝</m:t>
                            </m:r>
                          </m:e>
                          <m:sub>
                            <m:sSub>
                              <m:sSub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𝑡</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𝑘</m:t>
                                </m:r>
                              </m:sub>
                            </m:sSub>
                          </m:sub>
                        </m:sSub>
                      </m:oMath>
                    </m:oMathPara>
                  </a14:m>
                  <a:endParaRPr kumimoji="0" lang="zh-CN" altLang="en-US" sz="1000" b="0" i="0" u="none" strike="noStrike" kern="0" cap="none" spc="0" normalizeH="0" baseline="0" noProof="0" dirty="0">
                    <a:ln>
                      <a:noFill/>
                    </a:ln>
                    <a:solidFill>
                      <a:prstClr val="black"/>
                    </a:solidFill>
                    <a:effectLst/>
                    <a:uLnTx/>
                    <a:uFillTx/>
                    <a:ea typeface="等线" panose="02010600030101010101" pitchFamily="2" charset="-122"/>
                  </a:endParaRPr>
                </a:p>
              </p:txBody>
            </p:sp>
          </mc:Choice>
          <mc:Fallback xmlns="">
            <p:sp>
              <p:nvSpPr>
                <p:cNvPr id="111" name="矩形 110">
                  <a:extLst>
                    <a:ext uri="{FF2B5EF4-FFF2-40B4-BE49-F238E27FC236}">
                      <a16:creationId xmlns:a16="http://schemas.microsoft.com/office/drawing/2014/main" id="{668968D1-60C0-4425-A944-87FB81FD09D5}"/>
                    </a:ext>
                  </a:extLst>
                </p:cNvPr>
                <p:cNvSpPr>
                  <a:spLocks noRot="1" noChangeAspect="1" noMove="1" noResize="1" noEditPoints="1" noAdjustHandles="1" noChangeArrowheads="1" noChangeShapeType="1" noTextEdit="1"/>
                </p:cNvSpPr>
                <p:nvPr/>
              </p:nvSpPr>
              <p:spPr>
                <a:xfrm>
                  <a:off x="4738048" y="2725383"/>
                  <a:ext cx="388633" cy="260584"/>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矩形 207">
                  <a:extLst>
                    <a:ext uri="{FF2B5EF4-FFF2-40B4-BE49-F238E27FC236}">
                      <a16:creationId xmlns:a16="http://schemas.microsoft.com/office/drawing/2014/main" id="{1A11FBA8-BB66-32F2-B87D-B50A91D3643C}"/>
                    </a:ext>
                  </a:extLst>
                </p:cNvPr>
                <p:cNvSpPr/>
                <p:nvPr/>
              </p:nvSpPr>
              <p:spPr>
                <a:xfrm>
                  <a:off x="4462465" y="3412049"/>
                  <a:ext cx="489749" cy="28232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𝑝</m:t>
                            </m:r>
                          </m:e>
                          <m:sub>
                            <m:sSubSup>
                              <m:sSubSup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𝑐</m:t>
                                </m:r>
                              </m:e>
                              <m:sub>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1:</m:t>
                                </m:r>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𝑚</m:t>
                                </m:r>
                              </m:sub>
                              <m:sup>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𝑘</m:t>
                                </m:r>
                              </m:sup>
                            </m:sSubSup>
                          </m:sub>
                        </m:sSub>
                      </m:oMath>
                    </m:oMathPara>
                  </a14:m>
                  <a:endParaRPr kumimoji="0" lang="zh-CN" altLang="en-US" sz="1000" b="0" i="0" u="none" strike="noStrike" kern="0" cap="none" spc="0" normalizeH="0" baseline="0" noProof="0" dirty="0">
                    <a:ln>
                      <a:noFill/>
                    </a:ln>
                    <a:solidFill>
                      <a:prstClr val="black"/>
                    </a:solidFill>
                    <a:effectLst/>
                    <a:uLnTx/>
                    <a:uFillTx/>
                    <a:ea typeface="等线" panose="02010600030101010101" pitchFamily="2" charset="-122"/>
                  </a:endParaRPr>
                </a:p>
              </p:txBody>
            </p:sp>
          </mc:Choice>
          <mc:Fallback xmlns="">
            <p:sp>
              <p:nvSpPr>
                <p:cNvPr id="114" name="矩形 113">
                  <a:extLst>
                    <a:ext uri="{FF2B5EF4-FFF2-40B4-BE49-F238E27FC236}">
                      <a16:creationId xmlns:a16="http://schemas.microsoft.com/office/drawing/2014/main" id="{69D1FC84-5AA0-44B8-BF11-9D0FEA45E25A}"/>
                    </a:ext>
                  </a:extLst>
                </p:cNvPr>
                <p:cNvSpPr>
                  <a:spLocks noRot="1" noChangeAspect="1" noMove="1" noResize="1" noEditPoints="1" noAdjustHandles="1" noChangeArrowheads="1" noChangeShapeType="1" noTextEdit="1"/>
                </p:cNvSpPr>
                <p:nvPr/>
              </p:nvSpPr>
              <p:spPr>
                <a:xfrm>
                  <a:off x="4462465" y="3412049"/>
                  <a:ext cx="489749" cy="282321"/>
                </a:xfrm>
                <a:prstGeom prst="rect">
                  <a:avLst/>
                </a:prstGeom>
                <a:blipFill>
                  <a:blip r:embed="rId24"/>
                  <a:stretch>
                    <a:fillRect/>
                  </a:stretch>
                </a:blipFill>
              </p:spPr>
              <p:txBody>
                <a:bodyPr/>
                <a:lstStyle/>
                <a:p>
                  <a:r>
                    <a:rPr lang="zh-CN" altLang="en-US">
                      <a:noFill/>
                    </a:rPr>
                    <a:t> </a:t>
                  </a:r>
                </a:p>
              </p:txBody>
            </p:sp>
          </mc:Fallback>
        </mc:AlternateContent>
        <p:grpSp>
          <p:nvGrpSpPr>
            <p:cNvPr id="209" name="组合 208">
              <a:extLst>
                <a:ext uri="{FF2B5EF4-FFF2-40B4-BE49-F238E27FC236}">
                  <a16:creationId xmlns:a16="http://schemas.microsoft.com/office/drawing/2014/main" id="{62D2BA0B-965E-AF58-93F8-D16CDB35F363}"/>
                </a:ext>
              </a:extLst>
            </p:cNvPr>
            <p:cNvGrpSpPr/>
            <p:nvPr/>
          </p:nvGrpSpPr>
          <p:grpSpPr>
            <a:xfrm>
              <a:off x="5804023" y="3981278"/>
              <a:ext cx="2177663" cy="641175"/>
              <a:chOff x="3265416" y="4271806"/>
              <a:chExt cx="2177662" cy="641175"/>
            </a:xfrm>
          </p:grpSpPr>
          <p:sp>
            <p:nvSpPr>
              <p:cNvPr id="265" name="矩形: 圆角 264">
                <a:extLst>
                  <a:ext uri="{FF2B5EF4-FFF2-40B4-BE49-F238E27FC236}">
                    <a16:creationId xmlns:a16="http://schemas.microsoft.com/office/drawing/2014/main" id="{1E80F4FC-D39D-8312-D282-36628330DEAE}"/>
                  </a:ext>
                </a:extLst>
              </p:cNvPr>
              <p:cNvSpPr/>
              <p:nvPr/>
            </p:nvSpPr>
            <p:spPr>
              <a:xfrm>
                <a:off x="3265416" y="4422830"/>
                <a:ext cx="2177662" cy="343129"/>
              </a:xfrm>
              <a:prstGeom prst="roundRect">
                <a:avLst/>
              </a:prstGeom>
              <a:solidFill>
                <a:srgbClr val="70AD47">
                  <a:lumMod val="20000"/>
                  <a:lumOff val="8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BERT</a:t>
                </a:r>
                <a:endParaRPr kumimoji="0" lang="zh-CN" altLang="en-US" sz="10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nvGrpSpPr>
              <p:cNvPr id="266" name="组合 265">
                <a:extLst>
                  <a:ext uri="{FF2B5EF4-FFF2-40B4-BE49-F238E27FC236}">
                    <a16:creationId xmlns:a16="http://schemas.microsoft.com/office/drawing/2014/main" id="{45140AAA-0D4B-1790-12AE-9086A225B82E}"/>
                  </a:ext>
                </a:extLst>
              </p:cNvPr>
              <p:cNvGrpSpPr/>
              <p:nvPr/>
            </p:nvGrpSpPr>
            <p:grpSpPr>
              <a:xfrm>
                <a:off x="3557322" y="4768981"/>
                <a:ext cx="1593850" cy="144000"/>
                <a:chOff x="3557394" y="4834049"/>
                <a:chExt cx="1593850" cy="222698"/>
              </a:xfrm>
            </p:grpSpPr>
            <p:cxnSp>
              <p:nvCxnSpPr>
                <p:cNvPr id="271" name="直接箭头连接符 270">
                  <a:extLst>
                    <a:ext uri="{FF2B5EF4-FFF2-40B4-BE49-F238E27FC236}">
                      <a16:creationId xmlns:a16="http://schemas.microsoft.com/office/drawing/2014/main" id="{0672538B-8A58-2113-6E74-3AFF0DCFE054}"/>
                    </a:ext>
                  </a:extLst>
                </p:cNvPr>
                <p:cNvCxnSpPr>
                  <a:cxnSpLocks/>
                </p:cNvCxnSpPr>
                <p:nvPr/>
              </p:nvCxnSpPr>
              <p:spPr>
                <a:xfrm flipV="1">
                  <a:off x="3557394" y="4834050"/>
                  <a:ext cx="0" cy="222697"/>
                </a:xfrm>
                <a:prstGeom prst="straightConnector1">
                  <a:avLst/>
                </a:prstGeom>
                <a:noFill/>
                <a:ln w="6350" cap="flat" cmpd="sng" algn="ctr">
                  <a:solidFill>
                    <a:sysClr val="windowText" lastClr="000000"/>
                  </a:solidFill>
                  <a:prstDash val="solid"/>
                  <a:miter lim="800000"/>
                  <a:tailEnd type="triangle"/>
                </a:ln>
                <a:effectLst/>
              </p:spPr>
            </p:cxnSp>
            <p:cxnSp>
              <p:nvCxnSpPr>
                <p:cNvPr id="272" name="直接箭头连接符 271">
                  <a:extLst>
                    <a:ext uri="{FF2B5EF4-FFF2-40B4-BE49-F238E27FC236}">
                      <a16:creationId xmlns:a16="http://schemas.microsoft.com/office/drawing/2014/main" id="{FA72A247-5626-9C65-126F-8097F717C956}"/>
                    </a:ext>
                  </a:extLst>
                </p:cNvPr>
                <p:cNvCxnSpPr>
                  <a:cxnSpLocks/>
                </p:cNvCxnSpPr>
                <p:nvPr/>
              </p:nvCxnSpPr>
              <p:spPr>
                <a:xfrm flipV="1">
                  <a:off x="4383380" y="4834050"/>
                  <a:ext cx="0" cy="222697"/>
                </a:xfrm>
                <a:prstGeom prst="straightConnector1">
                  <a:avLst/>
                </a:prstGeom>
                <a:noFill/>
                <a:ln w="6350" cap="flat" cmpd="sng" algn="ctr">
                  <a:solidFill>
                    <a:sysClr val="windowText" lastClr="000000"/>
                  </a:solidFill>
                  <a:prstDash val="solid"/>
                  <a:miter lim="800000"/>
                  <a:tailEnd type="triangle"/>
                </a:ln>
                <a:effectLst/>
              </p:spPr>
            </p:cxnSp>
            <p:cxnSp>
              <p:nvCxnSpPr>
                <p:cNvPr id="273" name="直接箭头连接符 272">
                  <a:extLst>
                    <a:ext uri="{FF2B5EF4-FFF2-40B4-BE49-F238E27FC236}">
                      <a16:creationId xmlns:a16="http://schemas.microsoft.com/office/drawing/2014/main" id="{3FE21E1B-CF26-A0E8-B20B-4A8AA0E4FC91}"/>
                    </a:ext>
                  </a:extLst>
                </p:cNvPr>
                <p:cNvCxnSpPr>
                  <a:cxnSpLocks/>
                </p:cNvCxnSpPr>
                <p:nvPr/>
              </p:nvCxnSpPr>
              <p:spPr>
                <a:xfrm flipV="1">
                  <a:off x="5151244" y="4834049"/>
                  <a:ext cx="0" cy="222697"/>
                </a:xfrm>
                <a:prstGeom prst="straightConnector1">
                  <a:avLst/>
                </a:prstGeom>
                <a:noFill/>
                <a:ln w="6350" cap="flat" cmpd="sng" algn="ctr">
                  <a:solidFill>
                    <a:sysClr val="windowText" lastClr="000000"/>
                  </a:solidFill>
                  <a:prstDash val="solid"/>
                  <a:miter lim="800000"/>
                  <a:tailEnd type="triangle"/>
                </a:ln>
                <a:effectLst/>
              </p:spPr>
            </p:cxnSp>
          </p:grpSp>
          <p:grpSp>
            <p:nvGrpSpPr>
              <p:cNvPr id="267" name="组合 266">
                <a:extLst>
                  <a:ext uri="{FF2B5EF4-FFF2-40B4-BE49-F238E27FC236}">
                    <a16:creationId xmlns:a16="http://schemas.microsoft.com/office/drawing/2014/main" id="{C24F59E0-E386-292B-BD06-DB864B1DBCF3}"/>
                  </a:ext>
                </a:extLst>
              </p:cNvPr>
              <p:cNvGrpSpPr/>
              <p:nvPr/>
            </p:nvGrpSpPr>
            <p:grpSpPr>
              <a:xfrm>
                <a:off x="3557916" y="4271806"/>
                <a:ext cx="1504550" cy="144000"/>
                <a:chOff x="3557916" y="4271806"/>
                <a:chExt cx="1504550" cy="222698"/>
              </a:xfrm>
            </p:grpSpPr>
            <p:cxnSp>
              <p:nvCxnSpPr>
                <p:cNvPr id="268" name="直接箭头连接符 267">
                  <a:extLst>
                    <a:ext uri="{FF2B5EF4-FFF2-40B4-BE49-F238E27FC236}">
                      <a16:creationId xmlns:a16="http://schemas.microsoft.com/office/drawing/2014/main" id="{163B4DB0-3B2D-7B6E-7A0E-F0E5547A9C87}"/>
                    </a:ext>
                  </a:extLst>
                </p:cNvPr>
                <p:cNvCxnSpPr>
                  <a:cxnSpLocks/>
                </p:cNvCxnSpPr>
                <p:nvPr/>
              </p:nvCxnSpPr>
              <p:spPr>
                <a:xfrm flipV="1">
                  <a:off x="3557916" y="4271807"/>
                  <a:ext cx="0" cy="222697"/>
                </a:xfrm>
                <a:prstGeom prst="straightConnector1">
                  <a:avLst/>
                </a:prstGeom>
                <a:noFill/>
                <a:ln w="6350" cap="flat" cmpd="sng" algn="ctr">
                  <a:solidFill>
                    <a:sysClr val="windowText" lastClr="000000"/>
                  </a:solidFill>
                  <a:prstDash val="solid"/>
                  <a:miter lim="800000"/>
                  <a:tailEnd type="triangle"/>
                </a:ln>
                <a:effectLst/>
              </p:spPr>
            </p:cxnSp>
            <p:cxnSp>
              <p:nvCxnSpPr>
                <p:cNvPr id="269" name="直接箭头连接符 268">
                  <a:extLst>
                    <a:ext uri="{FF2B5EF4-FFF2-40B4-BE49-F238E27FC236}">
                      <a16:creationId xmlns:a16="http://schemas.microsoft.com/office/drawing/2014/main" id="{C1028473-5ACA-867F-4F9A-AB74A8388442}"/>
                    </a:ext>
                  </a:extLst>
                </p:cNvPr>
                <p:cNvCxnSpPr>
                  <a:cxnSpLocks/>
                </p:cNvCxnSpPr>
                <p:nvPr/>
              </p:nvCxnSpPr>
              <p:spPr>
                <a:xfrm flipV="1">
                  <a:off x="4116014" y="4271808"/>
                  <a:ext cx="0" cy="222696"/>
                </a:xfrm>
                <a:prstGeom prst="straightConnector1">
                  <a:avLst/>
                </a:prstGeom>
                <a:noFill/>
                <a:ln w="6350" cap="flat" cmpd="sng" algn="ctr">
                  <a:solidFill>
                    <a:sysClr val="windowText" lastClr="000000"/>
                  </a:solidFill>
                  <a:prstDash val="solid"/>
                  <a:miter lim="800000"/>
                  <a:tailEnd type="triangle"/>
                </a:ln>
                <a:effectLst/>
              </p:spPr>
            </p:cxnSp>
            <p:cxnSp>
              <p:nvCxnSpPr>
                <p:cNvPr id="270" name="直接箭头连接符 269">
                  <a:extLst>
                    <a:ext uri="{FF2B5EF4-FFF2-40B4-BE49-F238E27FC236}">
                      <a16:creationId xmlns:a16="http://schemas.microsoft.com/office/drawing/2014/main" id="{4F93AD0E-1ED3-8CBB-C1D9-5F88DA443F19}"/>
                    </a:ext>
                  </a:extLst>
                </p:cNvPr>
                <p:cNvCxnSpPr>
                  <a:cxnSpLocks/>
                </p:cNvCxnSpPr>
                <p:nvPr/>
              </p:nvCxnSpPr>
              <p:spPr>
                <a:xfrm flipV="1">
                  <a:off x="5062466" y="4271806"/>
                  <a:ext cx="0" cy="222696"/>
                </a:xfrm>
                <a:prstGeom prst="straightConnector1">
                  <a:avLst/>
                </a:prstGeom>
                <a:noFill/>
                <a:ln w="6350" cap="flat" cmpd="sng" algn="ctr">
                  <a:solidFill>
                    <a:sysClr val="windowText" lastClr="000000"/>
                  </a:solidFill>
                  <a:prstDash val="solid"/>
                  <a:miter lim="800000"/>
                  <a:tailEnd type="triangle"/>
                </a:ln>
                <a:effectLst/>
              </p:spPr>
            </p:cxnSp>
          </p:grpSp>
        </p:grpSp>
        <p:grpSp>
          <p:nvGrpSpPr>
            <p:cNvPr id="210" name="组合 209">
              <a:extLst>
                <a:ext uri="{FF2B5EF4-FFF2-40B4-BE49-F238E27FC236}">
                  <a16:creationId xmlns:a16="http://schemas.microsoft.com/office/drawing/2014/main" id="{090232CC-368E-930E-08D1-2F2923AE2966}"/>
                </a:ext>
              </a:extLst>
            </p:cNvPr>
            <p:cNvGrpSpPr/>
            <p:nvPr/>
          </p:nvGrpSpPr>
          <p:grpSpPr>
            <a:xfrm>
              <a:off x="6063687" y="3225263"/>
              <a:ext cx="1716451" cy="523883"/>
              <a:chOff x="3599597" y="3509314"/>
              <a:chExt cx="1716450" cy="523883"/>
            </a:xfrm>
          </p:grpSpPr>
          <mc:AlternateContent xmlns:mc="http://schemas.openxmlformats.org/markup-compatibility/2006" xmlns:a14="http://schemas.microsoft.com/office/drawing/2010/main">
            <mc:Choice Requires="a14">
              <p:sp>
                <p:nvSpPr>
                  <p:cNvPr id="259" name="矩形 258">
                    <a:extLst>
                      <a:ext uri="{FF2B5EF4-FFF2-40B4-BE49-F238E27FC236}">
                        <a16:creationId xmlns:a16="http://schemas.microsoft.com/office/drawing/2014/main" id="{9F26AB1A-1F4B-3FB8-CD8B-E7B4ACB3BB5E}"/>
                      </a:ext>
                    </a:extLst>
                  </p:cNvPr>
                  <p:cNvSpPr/>
                  <p:nvPr/>
                </p:nvSpPr>
                <p:spPr>
                  <a:xfrm>
                    <a:off x="4812047" y="3650827"/>
                    <a:ext cx="504000" cy="216000"/>
                  </a:xfrm>
                  <a:prstGeom prst="rect">
                    <a:avLst/>
                  </a:prstGeom>
                  <a:solidFill>
                    <a:srgbClr val="ED7D31">
                      <a:lumMod val="60000"/>
                      <a:lumOff val="4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cs typeface="+mn-cs"/>
                            </a:rPr>
                            <m:t>𝐵𝑖𝐿𝑆𝑇𝑀</m:t>
                          </m:r>
                        </m:oMath>
                      </m:oMathPara>
                    </a14:m>
                    <a:endParaRPr kumimoji="0" lang="zh-CN" altLang="en-US" sz="1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36" name="矩形 235">
                    <a:extLst>
                      <a:ext uri="{FF2B5EF4-FFF2-40B4-BE49-F238E27FC236}">
                        <a16:creationId xmlns:a16="http://schemas.microsoft.com/office/drawing/2014/main" id="{FBCD5ED3-1C8F-48EA-8E42-C33E338485CF}"/>
                      </a:ext>
                    </a:extLst>
                  </p:cNvPr>
                  <p:cNvSpPr>
                    <a:spLocks noRot="1" noChangeAspect="1" noMove="1" noResize="1" noEditPoints="1" noAdjustHandles="1" noChangeArrowheads="1" noChangeShapeType="1" noTextEdit="1"/>
                  </p:cNvSpPr>
                  <p:nvPr/>
                </p:nvSpPr>
                <p:spPr>
                  <a:xfrm>
                    <a:off x="4812047" y="3650827"/>
                    <a:ext cx="504000" cy="216000"/>
                  </a:xfrm>
                  <a:prstGeom prst="rect">
                    <a:avLst/>
                  </a:prstGeom>
                  <a:blipFill>
                    <a:blip r:embed="rId14"/>
                    <a:stretch>
                      <a:fillRect l="-5952"/>
                    </a:stretch>
                  </a:blipFill>
                  <a:ln w="31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0" name="矩形 259">
                    <a:extLst>
                      <a:ext uri="{FF2B5EF4-FFF2-40B4-BE49-F238E27FC236}">
                        <a16:creationId xmlns:a16="http://schemas.microsoft.com/office/drawing/2014/main" id="{C81BF0AE-FB20-916C-4356-21070BD9178E}"/>
                      </a:ext>
                    </a:extLst>
                  </p:cNvPr>
                  <p:cNvSpPr/>
                  <p:nvPr/>
                </p:nvSpPr>
                <p:spPr>
                  <a:xfrm>
                    <a:off x="3599597" y="3658486"/>
                    <a:ext cx="504000" cy="216000"/>
                  </a:xfrm>
                  <a:prstGeom prst="rect">
                    <a:avLst/>
                  </a:prstGeom>
                  <a:solidFill>
                    <a:srgbClr val="ED7D31">
                      <a:lumMod val="60000"/>
                      <a:lumOff val="40000"/>
                    </a:srgbClr>
                  </a:solidFill>
                  <a:ln w="31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cs typeface="+mn-cs"/>
                            </a:rPr>
                            <m:t>𝐵𝑖𝐿𝑆𝑇𝑀</m:t>
                          </m:r>
                        </m:oMath>
                      </m:oMathPara>
                    </a14:m>
                    <a:endParaRPr kumimoji="0" lang="zh-CN" altLang="en-US" sz="1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37" name="矩形 236">
                    <a:extLst>
                      <a:ext uri="{FF2B5EF4-FFF2-40B4-BE49-F238E27FC236}">
                        <a16:creationId xmlns:a16="http://schemas.microsoft.com/office/drawing/2014/main" id="{3463A6E8-2B63-46FD-AC78-F2E0FBBE9483}"/>
                      </a:ext>
                    </a:extLst>
                  </p:cNvPr>
                  <p:cNvSpPr>
                    <a:spLocks noRot="1" noChangeAspect="1" noMove="1" noResize="1" noEditPoints="1" noAdjustHandles="1" noChangeArrowheads="1" noChangeShapeType="1" noTextEdit="1"/>
                  </p:cNvSpPr>
                  <p:nvPr/>
                </p:nvSpPr>
                <p:spPr>
                  <a:xfrm>
                    <a:off x="3599597" y="3658486"/>
                    <a:ext cx="504000" cy="216000"/>
                  </a:xfrm>
                  <a:prstGeom prst="rect">
                    <a:avLst/>
                  </a:prstGeom>
                  <a:blipFill>
                    <a:blip r:embed="rId32"/>
                    <a:stretch>
                      <a:fillRect l="-7229"/>
                    </a:stretch>
                  </a:blipFill>
                  <a:ln w="3175">
                    <a:solidFill>
                      <a:schemeClr val="tx1"/>
                    </a:solidFill>
                  </a:ln>
                </p:spPr>
                <p:txBody>
                  <a:bodyPr/>
                  <a:lstStyle/>
                  <a:p>
                    <a:r>
                      <a:rPr lang="zh-CN" altLang="en-US">
                        <a:noFill/>
                      </a:rPr>
                      <a:t> </a:t>
                    </a:r>
                  </a:p>
                </p:txBody>
              </p:sp>
            </mc:Fallback>
          </mc:AlternateContent>
          <p:cxnSp>
            <p:nvCxnSpPr>
              <p:cNvPr id="261" name="直接箭头连接符 260">
                <a:extLst>
                  <a:ext uri="{FF2B5EF4-FFF2-40B4-BE49-F238E27FC236}">
                    <a16:creationId xmlns:a16="http://schemas.microsoft.com/office/drawing/2014/main" id="{DC8954A0-6C02-DECE-FBEF-39A8C3A55B3B}"/>
                  </a:ext>
                </a:extLst>
              </p:cNvPr>
              <p:cNvCxnSpPr>
                <a:cxnSpLocks/>
                <a:endCxn id="259" idx="2"/>
              </p:cNvCxnSpPr>
              <p:nvPr/>
            </p:nvCxnSpPr>
            <p:spPr>
              <a:xfrm flipH="1" flipV="1">
                <a:off x="5064047" y="3866827"/>
                <a:ext cx="1747" cy="166370"/>
              </a:xfrm>
              <a:prstGeom prst="straightConnector1">
                <a:avLst/>
              </a:prstGeom>
              <a:noFill/>
              <a:ln w="6350" cap="flat" cmpd="sng" algn="ctr">
                <a:solidFill>
                  <a:sysClr val="windowText" lastClr="000000"/>
                </a:solidFill>
                <a:prstDash val="solid"/>
                <a:miter lim="800000"/>
                <a:tailEnd type="triangle"/>
              </a:ln>
              <a:effectLst/>
            </p:spPr>
          </p:cxnSp>
          <p:cxnSp>
            <p:nvCxnSpPr>
              <p:cNvPr id="262" name="直接箭头连接符 261">
                <a:extLst>
                  <a:ext uri="{FF2B5EF4-FFF2-40B4-BE49-F238E27FC236}">
                    <a16:creationId xmlns:a16="http://schemas.microsoft.com/office/drawing/2014/main" id="{C06A8E07-59C6-D7DE-D852-52A45BE2781C}"/>
                  </a:ext>
                </a:extLst>
              </p:cNvPr>
              <p:cNvCxnSpPr>
                <a:cxnSpLocks/>
                <a:endCxn id="260" idx="2"/>
              </p:cNvCxnSpPr>
              <p:nvPr/>
            </p:nvCxnSpPr>
            <p:spPr>
              <a:xfrm flipV="1">
                <a:off x="3850901" y="3874486"/>
                <a:ext cx="696" cy="158711"/>
              </a:xfrm>
              <a:prstGeom prst="straightConnector1">
                <a:avLst/>
              </a:prstGeom>
              <a:noFill/>
              <a:ln w="6350" cap="flat" cmpd="sng" algn="ctr">
                <a:solidFill>
                  <a:sysClr val="windowText" lastClr="000000"/>
                </a:solidFill>
                <a:prstDash val="solid"/>
                <a:miter lim="800000"/>
                <a:tailEnd type="triangle"/>
              </a:ln>
              <a:effectLst/>
            </p:spPr>
          </p:cxnSp>
          <p:cxnSp>
            <p:nvCxnSpPr>
              <p:cNvPr id="263" name="直接箭头连接符 262">
                <a:extLst>
                  <a:ext uri="{FF2B5EF4-FFF2-40B4-BE49-F238E27FC236}">
                    <a16:creationId xmlns:a16="http://schemas.microsoft.com/office/drawing/2014/main" id="{1B5EA1A6-935C-674B-15B3-1D70367CC4F0}"/>
                  </a:ext>
                </a:extLst>
              </p:cNvPr>
              <p:cNvCxnSpPr>
                <a:cxnSpLocks/>
                <a:stCxn id="260" idx="0"/>
              </p:cNvCxnSpPr>
              <p:nvPr/>
            </p:nvCxnSpPr>
            <p:spPr>
              <a:xfrm flipV="1">
                <a:off x="3851597" y="3509314"/>
                <a:ext cx="957" cy="149172"/>
              </a:xfrm>
              <a:prstGeom prst="straightConnector1">
                <a:avLst/>
              </a:prstGeom>
              <a:noFill/>
              <a:ln w="6350" cap="flat" cmpd="sng" algn="ctr">
                <a:solidFill>
                  <a:sysClr val="windowText" lastClr="000000"/>
                </a:solidFill>
                <a:prstDash val="solid"/>
                <a:miter lim="800000"/>
                <a:tailEnd type="triangle"/>
              </a:ln>
              <a:effectLst/>
            </p:spPr>
          </p:cxnSp>
          <p:cxnSp>
            <p:nvCxnSpPr>
              <p:cNvPr id="264" name="直接箭头连接符 263">
                <a:extLst>
                  <a:ext uri="{FF2B5EF4-FFF2-40B4-BE49-F238E27FC236}">
                    <a16:creationId xmlns:a16="http://schemas.microsoft.com/office/drawing/2014/main" id="{D968849E-70C6-8C9C-607B-63CD6DC88916}"/>
                  </a:ext>
                </a:extLst>
              </p:cNvPr>
              <p:cNvCxnSpPr>
                <a:stCxn id="259" idx="0"/>
              </p:cNvCxnSpPr>
              <p:nvPr/>
            </p:nvCxnSpPr>
            <p:spPr>
              <a:xfrm flipV="1">
                <a:off x="5064047" y="3509314"/>
                <a:ext cx="1144" cy="141513"/>
              </a:xfrm>
              <a:prstGeom prst="straightConnector1">
                <a:avLst/>
              </a:prstGeom>
              <a:noFill/>
              <a:ln w="6350" cap="flat" cmpd="sng" algn="ctr">
                <a:solidFill>
                  <a:sysClr val="windowText" lastClr="000000"/>
                </a:solidFill>
                <a:prstDash val="solid"/>
                <a:miter lim="800000"/>
                <a:tailEnd type="triangle"/>
              </a:ln>
              <a:effectLst/>
            </p:spPr>
          </p:cxnSp>
        </p:grpSp>
        <p:grpSp>
          <p:nvGrpSpPr>
            <p:cNvPr id="211" name="组合 210">
              <a:extLst>
                <a:ext uri="{FF2B5EF4-FFF2-40B4-BE49-F238E27FC236}">
                  <a16:creationId xmlns:a16="http://schemas.microsoft.com/office/drawing/2014/main" id="{12550643-E10C-7951-3D6F-C49C455C4E28}"/>
                </a:ext>
              </a:extLst>
            </p:cNvPr>
            <p:cNvGrpSpPr/>
            <p:nvPr/>
          </p:nvGrpSpPr>
          <p:grpSpPr>
            <a:xfrm>
              <a:off x="6243980" y="2833182"/>
              <a:ext cx="463136" cy="144000"/>
              <a:chOff x="3639846" y="2880219"/>
              <a:chExt cx="463136" cy="144000"/>
            </a:xfrm>
          </p:grpSpPr>
          <p:cxnSp>
            <p:nvCxnSpPr>
              <p:cNvPr id="257" name="直接箭头连接符 256">
                <a:extLst>
                  <a:ext uri="{FF2B5EF4-FFF2-40B4-BE49-F238E27FC236}">
                    <a16:creationId xmlns:a16="http://schemas.microsoft.com/office/drawing/2014/main" id="{71CA16B5-F3D9-AAD9-A0D6-5E26EE8A948D}"/>
                  </a:ext>
                </a:extLst>
              </p:cNvPr>
              <p:cNvCxnSpPr>
                <a:cxnSpLocks/>
              </p:cNvCxnSpPr>
              <p:nvPr/>
            </p:nvCxnSpPr>
            <p:spPr>
              <a:xfrm flipV="1">
                <a:off x="3639846" y="2880219"/>
                <a:ext cx="0" cy="144000"/>
              </a:xfrm>
              <a:prstGeom prst="straightConnector1">
                <a:avLst/>
              </a:prstGeom>
              <a:noFill/>
              <a:ln w="6350" cap="flat" cmpd="sng" algn="ctr">
                <a:solidFill>
                  <a:sysClr val="windowText" lastClr="000000"/>
                </a:solidFill>
                <a:prstDash val="solid"/>
                <a:miter lim="800000"/>
                <a:tailEnd type="triangle"/>
              </a:ln>
              <a:effectLst/>
            </p:spPr>
          </p:cxnSp>
          <p:cxnSp>
            <p:nvCxnSpPr>
              <p:cNvPr id="258" name="直接箭头连接符 257">
                <a:extLst>
                  <a:ext uri="{FF2B5EF4-FFF2-40B4-BE49-F238E27FC236}">
                    <a16:creationId xmlns:a16="http://schemas.microsoft.com/office/drawing/2014/main" id="{9DE98203-672E-E648-300E-5BC27DE0DB6C}"/>
                  </a:ext>
                </a:extLst>
              </p:cNvPr>
              <p:cNvCxnSpPr>
                <a:cxnSpLocks/>
              </p:cNvCxnSpPr>
              <p:nvPr/>
            </p:nvCxnSpPr>
            <p:spPr>
              <a:xfrm flipV="1">
                <a:off x="4102982" y="2880219"/>
                <a:ext cx="0" cy="144000"/>
              </a:xfrm>
              <a:prstGeom prst="straightConnector1">
                <a:avLst/>
              </a:prstGeom>
              <a:noFill/>
              <a:ln w="6350" cap="flat" cmpd="sng" algn="ctr">
                <a:solidFill>
                  <a:sysClr val="windowText" lastClr="000000"/>
                </a:solidFill>
                <a:prstDash val="solid"/>
                <a:miter lim="800000"/>
                <a:tailEnd type="triangle"/>
              </a:ln>
              <a:effectLst/>
            </p:spPr>
          </p:cxnSp>
        </p:grpSp>
        <p:sp>
          <p:nvSpPr>
            <p:cNvPr id="212" name="矩形 211">
              <a:extLst>
                <a:ext uri="{FF2B5EF4-FFF2-40B4-BE49-F238E27FC236}">
                  <a16:creationId xmlns:a16="http://schemas.microsoft.com/office/drawing/2014/main" id="{99374221-BCC3-50FB-2804-D70FD68E2EF8}"/>
                </a:ext>
              </a:extLst>
            </p:cNvPr>
            <p:cNvSpPr/>
            <p:nvPr/>
          </p:nvSpPr>
          <p:spPr>
            <a:xfrm>
              <a:off x="-114605" y="2435197"/>
              <a:ext cx="8220196" cy="1641953"/>
            </a:xfrm>
            <a:prstGeom prst="rect">
              <a:avLst/>
            </a:prstGeom>
            <a:noFill/>
            <a:ln w="3175"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13" name="矩形 212">
              <a:extLst>
                <a:ext uri="{FF2B5EF4-FFF2-40B4-BE49-F238E27FC236}">
                  <a16:creationId xmlns:a16="http://schemas.microsoft.com/office/drawing/2014/main" id="{DAD7B08E-7B2E-A893-B9A6-AB8CCAB61DDF}"/>
                </a:ext>
              </a:extLst>
            </p:cNvPr>
            <p:cNvSpPr/>
            <p:nvPr/>
          </p:nvSpPr>
          <p:spPr>
            <a:xfrm>
              <a:off x="-114605" y="1225689"/>
              <a:ext cx="8215064" cy="1212363"/>
            </a:xfrm>
            <a:prstGeom prst="rect">
              <a:avLst/>
            </a:prstGeom>
            <a:noFill/>
            <a:ln w="3175"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214" name="组合 213">
              <a:extLst>
                <a:ext uri="{FF2B5EF4-FFF2-40B4-BE49-F238E27FC236}">
                  <a16:creationId xmlns:a16="http://schemas.microsoft.com/office/drawing/2014/main" id="{187C13E8-8F22-B1FE-8E41-F944C6C58C01}"/>
                </a:ext>
              </a:extLst>
            </p:cNvPr>
            <p:cNvGrpSpPr/>
            <p:nvPr/>
          </p:nvGrpSpPr>
          <p:grpSpPr>
            <a:xfrm>
              <a:off x="1879062" y="4625289"/>
              <a:ext cx="1808311" cy="180235"/>
              <a:chOff x="4782427" y="5677463"/>
              <a:chExt cx="1808312" cy="180235"/>
            </a:xfrm>
          </p:grpSpPr>
          <p:sp>
            <p:nvSpPr>
              <p:cNvPr id="253" name="矩形 252">
                <a:extLst>
                  <a:ext uri="{FF2B5EF4-FFF2-40B4-BE49-F238E27FC236}">
                    <a16:creationId xmlns:a16="http://schemas.microsoft.com/office/drawing/2014/main" id="{F2B8FB84-1EC2-E8E5-DBCA-093C5B85D772}"/>
                  </a:ext>
                </a:extLst>
              </p:cNvPr>
              <p:cNvSpPr/>
              <p:nvPr/>
            </p:nvSpPr>
            <p:spPr>
              <a:xfrm>
                <a:off x="4782427" y="5677698"/>
                <a:ext cx="540000" cy="180000"/>
              </a:xfrm>
              <a:prstGeom prst="rect">
                <a:avLst/>
              </a:prstGeom>
              <a:solidFill>
                <a:srgbClr val="70AD47">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query</a:t>
                </a:r>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54" name="矩形 253">
                <a:extLst>
                  <a:ext uri="{FF2B5EF4-FFF2-40B4-BE49-F238E27FC236}">
                    <a16:creationId xmlns:a16="http://schemas.microsoft.com/office/drawing/2014/main" id="{55368263-D5B5-9616-6D52-F485ECCD83F0}"/>
                  </a:ext>
                </a:extLst>
              </p:cNvPr>
              <p:cNvSpPr/>
              <p:nvPr/>
            </p:nvSpPr>
            <p:spPr>
              <a:xfrm>
                <a:off x="5316047" y="5677698"/>
                <a:ext cx="432000" cy="1800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[SEP]</a:t>
                </a:r>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5" name="矩形 254">
                    <a:extLst>
                      <a:ext uri="{FF2B5EF4-FFF2-40B4-BE49-F238E27FC236}">
                        <a16:creationId xmlns:a16="http://schemas.microsoft.com/office/drawing/2014/main" id="{6643FC9E-A548-1C66-39AC-A0404BD0D944}"/>
                      </a:ext>
                    </a:extLst>
                  </p:cNvPr>
                  <p:cNvSpPr/>
                  <p:nvPr/>
                </p:nvSpPr>
                <p:spPr>
                  <a:xfrm>
                    <a:off x="5690740" y="5677698"/>
                    <a:ext cx="180000" cy="180000"/>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𝒗</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𝒊</m:t>
                              </m:r>
                            </m:sub>
                          </m:sSub>
                        </m:oMath>
                      </m:oMathPara>
                    </a14:m>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38" name="矩形 137">
                    <a:extLst>
                      <a:ext uri="{FF2B5EF4-FFF2-40B4-BE49-F238E27FC236}">
                        <a16:creationId xmlns:a16="http://schemas.microsoft.com/office/drawing/2014/main" id="{965CFA2C-21EE-4096-BC57-2170A28F63EF}"/>
                      </a:ext>
                    </a:extLst>
                  </p:cNvPr>
                  <p:cNvSpPr>
                    <a:spLocks noRot="1" noChangeAspect="1" noMove="1" noResize="1" noEditPoints="1" noAdjustHandles="1" noChangeArrowheads="1" noChangeShapeType="1" noTextEdit="1"/>
                  </p:cNvSpPr>
                  <p:nvPr/>
                </p:nvSpPr>
                <p:spPr>
                  <a:xfrm>
                    <a:off x="5690740" y="5677698"/>
                    <a:ext cx="180000" cy="180000"/>
                  </a:xfrm>
                  <a:prstGeom prst="rect">
                    <a:avLst/>
                  </a:prstGeom>
                  <a:blipFill>
                    <a:blip r:embed="rId3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矩形 255">
                    <a:extLst>
                      <a:ext uri="{FF2B5EF4-FFF2-40B4-BE49-F238E27FC236}">
                        <a16:creationId xmlns:a16="http://schemas.microsoft.com/office/drawing/2014/main" id="{BA9B30E0-E7C8-BE47-B010-53FA23547037}"/>
                      </a:ext>
                    </a:extLst>
                  </p:cNvPr>
                  <p:cNvSpPr/>
                  <p:nvPr/>
                </p:nvSpPr>
                <p:spPr>
                  <a:xfrm>
                    <a:off x="5870739" y="5677463"/>
                    <a:ext cx="720000" cy="180000"/>
                  </a:xfrm>
                  <a:prstGeom prst="rect">
                    <a:avLst/>
                  </a:prstGeom>
                  <a:solidFill>
                    <a:srgbClr val="ED7D31">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𝟏</m:t>
                              </m:r>
                            </m:sub>
                          </m:sSub>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𝟐</m:t>
                              </m:r>
                            </m:sub>
                          </m:s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𝒏</m:t>
                              </m:r>
                            </m:sub>
                          </m:s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oMath>
                      </m:oMathPara>
                    </a14:m>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39" name="矩形 138">
                    <a:extLst>
                      <a:ext uri="{FF2B5EF4-FFF2-40B4-BE49-F238E27FC236}">
                        <a16:creationId xmlns:a16="http://schemas.microsoft.com/office/drawing/2014/main" id="{A1B8FF47-46D5-4F46-95E6-593B357704DB}"/>
                      </a:ext>
                    </a:extLst>
                  </p:cNvPr>
                  <p:cNvSpPr>
                    <a:spLocks noRot="1" noChangeAspect="1" noMove="1" noResize="1" noEditPoints="1" noAdjustHandles="1" noChangeArrowheads="1" noChangeShapeType="1" noTextEdit="1"/>
                  </p:cNvSpPr>
                  <p:nvPr/>
                </p:nvSpPr>
                <p:spPr>
                  <a:xfrm>
                    <a:off x="5870739" y="5677463"/>
                    <a:ext cx="720000" cy="180000"/>
                  </a:xfrm>
                  <a:prstGeom prst="rect">
                    <a:avLst/>
                  </a:prstGeom>
                  <a:blipFill>
                    <a:blip r:embed="rId34"/>
                    <a:stretch>
                      <a:fillRect/>
                    </a:stretch>
                  </a:blipFill>
                  <a:ln>
                    <a:noFill/>
                  </a:ln>
                </p:spPr>
                <p:txBody>
                  <a:bodyPr/>
                  <a:lstStyle/>
                  <a:p>
                    <a:r>
                      <a:rPr lang="zh-CN" altLang="en-US">
                        <a:noFill/>
                      </a:rPr>
                      <a:t> </a:t>
                    </a:r>
                  </a:p>
                </p:txBody>
              </p:sp>
            </mc:Fallback>
          </mc:AlternateContent>
        </p:grpSp>
        <p:grpSp>
          <p:nvGrpSpPr>
            <p:cNvPr id="215" name="组合 214">
              <a:extLst>
                <a:ext uri="{FF2B5EF4-FFF2-40B4-BE49-F238E27FC236}">
                  <a16:creationId xmlns:a16="http://schemas.microsoft.com/office/drawing/2014/main" id="{CAC65076-4F9A-E533-97F7-3E84C0BE1756}"/>
                </a:ext>
              </a:extLst>
            </p:cNvPr>
            <p:cNvGrpSpPr/>
            <p:nvPr/>
          </p:nvGrpSpPr>
          <p:grpSpPr>
            <a:xfrm>
              <a:off x="5500355" y="1688027"/>
              <a:ext cx="1807480" cy="180235"/>
              <a:chOff x="4782427" y="5677462"/>
              <a:chExt cx="1807478" cy="180236"/>
            </a:xfrm>
          </p:grpSpPr>
          <p:sp>
            <p:nvSpPr>
              <p:cNvPr id="250" name="矩形 249">
                <a:extLst>
                  <a:ext uri="{FF2B5EF4-FFF2-40B4-BE49-F238E27FC236}">
                    <a16:creationId xmlns:a16="http://schemas.microsoft.com/office/drawing/2014/main" id="{7C3AEE38-ECA8-C24B-AF0D-8E11EF8F9FEB}"/>
                  </a:ext>
                </a:extLst>
              </p:cNvPr>
              <p:cNvSpPr/>
              <p:nvPr/>
            </p:nvSpPr>
            <p:spPr>
              <a:xfrm>
                <a:off x="4782427" y="5677698"/>
                <a:ext cx="540000" cy="180000"/>
              </a:xfrm>
              <a:prstGeom prst="rect">
                <a:avLst/>
              </a:prstGeom>
              <a:solidFill>
                <a:srgbClr val="70AD47">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query</a:t>
                </a:r>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51" name="矩形 250">
                <a:extLst>
                  <a:ext uri="{FF2B5EF4-FFF2-40B4-BE49-F238E27FC236}">
                    <a16:creationId xmlns:a16="http://schemas.microsoft.com/office/drawing/2014/main" id="{79B58E44-3490-64ED-4328-CE27F81D6B1A}"/>
                  </a:ext>
                </a:extLst>
              </p:cNvPr>
              <p:cNvSpPr/>
              <p:nvPr/>
            </p:nvSpPr>
            <p:spPr>
              <a:xfrm>
                <a:off x="5316047" y="5677698"/>
                <a:ext cx="432000" cy="1800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[SEP]</a:t>
                </a:r>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2" name="矩形 251">
                    <a:extLst>
                      <a:ext uri="{FF2B5EF4-FFF2-40B4-BE49-F238E27FC236}">
                        <a16:creationId xmlns:a16="http://schemas.microsoft.com/office/drawing/2014/main" id="{5541DC5C-81A4-6EE3-B066-95EC437FBDEE}"/>
                      </a:ext>
                    </a:extLst>
                  </p:cNvPr>
                  <p:cNvSpPr/>
                  <p:nvPr/>
                </p:nvSpPr>
                <p:spPr>
                  <a:xfrm>
                    <a:off x="5689905" y="5677462"/>
                    <a:ext cx="900000" cy="180000"/>
                  </a:xfrm>
                  <a:prstGeom prst="rect">
                    <a:avLst/>
                  </a:prstGeom>
                  <a:solidFill>
                    <a:srgbClr val="ED7D31">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zh-CN" sz="801" b="1" i="1" u="none" strike="noStrike" kern="10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C00000"/>
                                  </a:solidFill>
                                  <a:effectLst/>
                                  <a:uLnTx/>
                                  <a:uFillTx/>
                                  <a:latin typeface="Cambria Math" panose="02040503050406030204" pitchFamily="18" charset="0"/>
                                  <a:ea typeface="宋体" panose="02010600030101010101" pitchFamily="2" charset="-122"/>
                                  <a:cs typeface="+mn-cs"/>
                                </a:rPr>
                                <m:t>𝒕</m:t>
                              </m:r>
                            </m:e>
                            <m:sub>
                              <m:r>
                                <a:rPr kumimoji="0" lang="en-US" altLang="zh-CN" sz="801" b="1" i="1" u="none" strike="noStrike" kern="100" cap="none" spc="0" normalizeH="0" baseline="0" noProof="0" smtClean="0">
                                  <a:ln>
                                    <a:noFill/>
                                  </a:ln>
                                  <a:solidFill>
                                    <a:srgbClr val="C00000"/>
                                  </a:solidFill>
                                  <a:effectLst/>
                                  <a:uLnTx/>
                                  <a:uFillTx/>
                                  <a:latin typeface="Cambria Math" panose="02040503050406030204" pitchFamily="18" charset="0"/>
                                  <a:ea typeface="宋体" panose="02010600030101010101" pitchFamily="2" charset="-122"/>
                                  <a:cs typeface="+mn-cs"/>
                                </a:rPr>
                                <m:t>𝒊</m:t>
                              </m:r>
                            </m:sub>
                          </m:sSub>
                          <m:sSub>
                            <m:sSubPr>
                              <m:ctrlPr>
                                <a:rPr kumimoji="0" lang="zh-CN" altLang="zh-CN" sz="801" b="1"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mn-cs"/>
                                </a:rPr>
                                <m:t>𝟏</m:t>
                              </m:r>
                            </m:sub>
                          </m:s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𝒕</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𝒎</m:t>
                              </m:r>
                            </m:sub>
                          </m:sSub>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𝟏</m:t>
                              </m:r>
                            </m:sub>
                          </m:sSub>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𝟐</m:t>
                              </m:r>
                            </m:sub>
                          </m:s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oMath>
                      </m:oMathPara>
                    </a14:m>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46" name="矩形 145">
                    <a:extLst>
                      <a:ext uri="{FF2B5EF4-FFF2-40B4-BE49-F238E27FC236}">
                        <a16:creationId xmlns:a16="http://schemas.microsoft.com/office/drawing/2014/main" id="{A2A0920D-3F7E-4888-A6DD-9C4522B9300E}"/>
                      </a:ext>
                    </a:extLst>
                  </p:cNvPr>
                  <p:cNvSpPr>
                    <a:spLocks noRot="1" noChangeAspect="1" noMove="1" noResize="1" noEditPoints="1" noAdjustHandles="1" noChangeArrowheads="1" noChangeShapeType="1" noTextEdit="1"/>
                  </p:cNvSpPr>
                  <p:nvPr/>
                </p:nvSpPr>
                <p:spPr>
                  <a:xfrm>
                    <a:off x="5689905" y="5677462"/>
                    <a:ext cx="900000" cy="180000"/>
                  </a:xfrm>
                  <a:prstGeom prst="rect">
                    <a:avLst/>
                  </a:prstGeom>
                  <a:blipFill>
                    <a:blip r:embed="rId35"/>
                    <a:stretch>
                      <a:fillRect/>
                    </a:stretch>
                  </a:blipFill>
                  <a:ln>
                    <a:noFill/>
                  </a:ln>
                </p:spPr>
                <p:txBody>
                  <a:bodyPr/>
                  <a:lstStyle/>
                  <a:p>
                    <a:r>
                      <a:rPr lang="zh-CN" altLang="en-US">
                        <a:noFill/>
                      </a:rPr>
                      <a:t> </a:t>
                    </a:r>
                  </a:p>
                </p:txBody>
              </p:sp>
            </mc:Fallback>
          </mc:AlternateContent>
        </p:grpSp>
        <p:grpSp>
          <p:nvGrpSpPr>
            <p:cNvPr id="216" name="组合 215">
              <a:extLst>
                <a:ext uri="{FF2B5EF4-FFF2-40B4-BE49-F238E27FC236}">
                  <a16:creationId xmlns:a16="http://schemas.microsoft.com/office/drawing/2014/main" id="{822F25ED-8490-EDB3-83BB-9B58F7941535}"/>
                </a:ext>
              </a:extLst>
            </p:cNvPr>
            <p:cNvGrpSpPr/>
            <p:nvPr/>
          </p:nvGrpSpPr>
          <p:grpSpPr>
            <a:xfrm>
              <a:off x="297879" y="2088188"/>
              <a:ext cx="1475273" cy="180235"/>
              <a:chOff x="4782427" y="5677463"/>
              <a:chExt cx="1475272" cy="180235"/>
            </a:xfrm>
          </p:grpSpPr>
          <p:sp>
            <p:nvSpPr>
              <p:cNvPr id="247" name="矩形 246">
                <a:extLst>
                  <a:ext uri="{FF2B5EF4-FFF2-40B4-BE49-F238E27FC236}">
                    <a16:creationId xmlns:a16="http://schemas.microsoft.com/office/drawing/2014/main" id="{5DD663EC-DCED-2F24-FA58-E75530D66F5F}"/>
                  </a:ext>
                </a:extLst>
              </p:cNvPr>
              <p:cNvSpPr/>
              <p:nvPr/>
            </p:nvSpPr>
            <p:spPr>
              <a:xfrm>
                <a:off x="4782427" y="5677698"/>
                <a:ext cx="540000" cy="180000"/>
              </a:xfrm>
              <a:prstGeom prst="rect">
                <a:avLst/>
              </a:prstGeom>
              <a:solidFill>
                <a:srgbClr val="70AD47">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query</a:t>
                </a:r>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48" name="矩形 247">
                <a:extLst>
                  <a:ext uri="{FF2B5EF4-FFF2-40B4-BE49-F238E27FC236}">
                    <a16:creationId xmlns:a16="http://schemas.microsoft.com/office/drawing/2014/main" id="{6C8AE230-427B-62C3-F33F-686B2122B672}"/>
                  </a:ext>
                </a:extLst>
              </p:cNvPr>
              <p:cNvSpPr/>
              <p:nvPr/>
            </p:nvSpPr>
            <p:spPr>
              <a:xfrm>
                <a:off x="5316047" y="5677698"/>
                <a:ext cx="432000" cy="1800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[SEP]</a:t>
                </a:r>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49" name="矩形 248">
                    <a:extLst>
                      <a:ext uri="{FF2B5EF4-FFF2-40B4-BE49-F238E27FC236}">
                        <a16:creationId xmlns:a16="http://schemas.microsoft.com/office/drawing/2014/main" id="{0B988DB8-05FE-F463-B3A8-6D432DD0983C}"/>
                      </a:ext>
                    </a:extLst>
                  </p:cNvPr>
                  <p:cNvSpPr/>
                  <p:nvPr/>
                </p:nvSpPr>
                <p:spPr>
                  <a:xfrm>
                    <a:off x="5717699" y="5677463"/>
                    <a:ext cx="540000" cy="180000"/>
                  </a:xfrm>
                  <a:prstGeom prst="rect">
                    <a:avLst/>
                  </a:prstGeom>
                  <a:solidFill>
                    <a:srgbClr val="ED7D31">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𝒊</m:t>
                              </m:r>
                            </m:sub>
                          </m:s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𝒏</m:t>
                              </m:r>
                            </m:sub>
                          </m:s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oMath>
                      </m:oMathPara>
                    </a14:m>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52" name="矩形 151">
                    <a:extLst>
                      <a:ext uri="{FF2B5EF4-FFF2-40B4-BE49-F238E27FC236}">
                        <a16:creationId xmlns:a16="http://schemas.microsoft.com/office/drawing/2014/main" id="{A3C2F1F1-E818-49B7-985C-355CCCEEEE3A}"/>
                      </a:ext>
                    </a:extLst>
                  </p:cNvPr>
                  <p:cNvSpPr>
                    <a:spLocks noRot="1" noChangeAspect="1" noMove="1" noResize="1" noEditPoints="1" noAdjustHandles="1" noChangeArrowheads="1" noChangeShapeType="1" noTextEdit="1"/>
                  </p:cNvSpPr>
                  <p:nvPr/>
                </p:nvSpPr>
                <p:spPr>
                  <a:xfrm>
                    <a:off x="5717699" y="5677463"/>
                    <a:ext cx="540000" cy="180000"/>
                  </a:xfrm>
                  <a:prstGeom prst="rect">
                    <a:avLst/>
                  </a:prstGeom>
                  <a:blipFill>
                    <a:blip r:embed="rId36"/>
                    <a:stretch>
                      <a:fillRect/>
                    </a:stretch>
                  </a:blipFill>
                  <a:ln>
                    <a:noFill/>
                  </a:ln>
                </p:spPr>
                <p:txBody>
                  <a:bodyPr/>
                  <a:lstStyle/>
                  <a:p>
                    <a:r>
                      <a:rPr lang="zh-CN" altLang="en-US">
                        <a:noFill/>
                      </a:rPr>
                      <a:t> </a:t>
                    </a:r>
                  </a:p>
                </p:txBody>
              </p:sp>
            </mc:Fallback>
          </mc:AlternateContent>
        </p:grpSp>
        <p:grpSp>
          <p:nvGrpSpPr>
            <p:cNvPr id="217" name="组合 216">
              <a:extLst>
                <a:ext uri="{FF2B5EF4-FFF2-40B4-BE49-F238E27FC236}">
                  <a16:creationId xmlns:a16="http://schemas.microsoft.com/office/drawing/2014/main" id="{8CDD9BA5-4E34-76E9-9DF3-AC63DD61F1A0}"/>
                </a:ext>
              </a:extLst>
            </p:cNvPr>
            <p:cNvGrpSpPr/>
            <p:nvPr/>
          </p:nvGrpSpPr>
          <p:grpSpPr>
            <a:xfrm>
              <a:off x="1003260" y="933078"/>
              <a:ext cx="1656000" cy="183817"/>
              <a:chOff x="2685146" y="1212238"/>
              <a:chExt cx="1656000" cy="183817"/>
            </a:xfrm>
          </p:grpSpPr>
          <mc:AlternateContent xmlns:mc="http://schemas.openxmlformats.org/markup-compatibility/2006" xmlns:a14="http://schemas.microsoft.com/office/drawing/2010/main">
            <mc:Choice Requires="a14">
              <p:sp>
                <p:nvSpPr>
                  <p:cNvPr id="244" name="矩形 243">
                    <a:extLst>
                      <a:ext uri="{FF2B5EF4-FFF2-40B4-BE49-F238E27FC236}">
                        <a16:creationId xmlns:a16="http://schemas.microsoft.com/office/drawing/2014/main" id="{000D95C1-9105-D1B1-2688-B04559BF9A2E}"/>
                      </a:ext>
                    </a:extLst>
                  </p:cNvPr>
                  <p:cNvSpPr/>
                  <p:nvPr/>
                </p:nvSpPr>
                <p:spPr>
                  <a:xfrm>
                    <a:off x="2685146" y="1216055"/>
                    <a:ext cx="1656000" cy="180000"/>
                  </a:xfrm>
                  <a:prstGeom prst="rect">
                    <a:avLst/>
                  </a:prstGeom>
                  <a:solidFill>
                    <a:srgbClr val="FFCCFF">
                      <a:alpha val="50196"/>
                    </a:srgbClr>
                  </a:solidFill>
                  <a:ln w="12700" cap="flat" cmpd="sng" algn="ctr">
                    <a:noFill/>
                    <a:prstDash val="sysDot"/>
                    <a:miter lim="800000"/>
                  </a:ln>
                  <a:effectLst/>
                </p:spPr>
                <p:txBody>
                  <a:bodyPr rtlCol="0" anchor="ctr"/>
                  <a:lstStyle/>
                  <a:p>
                    <a:pPr marL="0" marR="0" lvl="0" indent="0" defTabSz="457207"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𝒔𝒆𝒍𝒆𝒄𝒕</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zh-CN"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𝟏</m:t>
                              </m:r>
                            </m:sub>
                          </m:sSub>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en-US" altLang="zh-CN" sz="801" b="1" i="1" u="none" strike="noStrike" kern="100" cap="none" spc="0" normalizeH="0" baseline="0" noProof="0">
                              <a:ln>
                                <a:noFill/>
                              </a:ln>
                              <a:solidFill>
                                <a:srgbClr val="C00000"/>
                              </a:solidFill>
                              <a:effectLst/>
                              <a:uLnTx/>
                              <a:uFillTx/>
                              <a:latin typeface="Cambria Math" panose="02040503050406030204" pitchFamily="18" charset="0"/>
                              <a:ea typeface="宋体" panose="02010600030101010101" pitchFamily="2" charset="-122"/>
                              <a:cs typeface="+mn-cs"/>
                            </a:rPr>
                            <m:t>𝒇𝒓𝒐𝒎</m:t>
                          </m:r>
                          <m:sSub>
                            <m:sSubPr>
                              <m:ctrlPr>
                                <a:rPr kumimoji="0" lang="zh-CN"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𝒗</m:t>
                              </m:r>
                            </m:e>
                            <m:sub>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𝒊</m:t>
                              </m:r>
                            </m:sub>
                          </m:sSub>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𝒈𝒓𝒐𝒖𝒑</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𝒃𝒚</m:t>
                          </m:r>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sSub>
                            <m:sSubPr>
                              <m:ctrlPr>
                                <a:rPr kumimoji="0" lang="zh-CN" altLang="zh-CN" sz="801"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𝒏</m:t>
                              </m:r>
                            </m:sub>
                          </m:sSub>
                        </m:oMath>
                      </m:oMathPara>
                    </a14:m>
                    <a:endParaRPr kumimoji="0" lang="zh-CN" altLang="en-US" sz="801"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94" name="矩形 93">
                    <a:extLst>
                      <a:ext uri="{FF2B5EF4-FFF2-40B4-BE49-F238E27FC236}">
                        <a16:creationId xmlns:a16="http://schemas.microsoft.com/office/drawing/2014/main" id="{F5695E34-A480-0907-FCD0-1F6380E7B1F0}"/>
                      </a:ext>
                    </a:extLst>
                  </p:cNvPr>
                  <p:cNvSpPr>
                    <a:spLocks noRot="1" noChangeAspect="1" noMove="1" noResize="1" noEditPoints="1" noAdjustHandles="1" noChangeArrowheads="1" noChangeShapeType="1" noTextEdit="1"/>
                  </p:cNvSpPr>
                  <p:nvPr/>
                </p:nvSpPr>
                <p:spPr>
                  <a:xfrm>
                    <a:off x="2685146" y="1216055"/>
                    <a:ext cx="1656000" cy="180000"/>
                  </a:xfrm>
                  <a:prstGeom prst="rect">
                    <a:avLst/>
                  </a:prstGeom>
                  <a:blipFill>
                    <a:blip r:embed="rId37"/>
                    <a:stretch>
                      <a:fillRect b="-13333"/>
                    </a:stretch>
                  </a:blipFill>
                  <a:ln>
                    <a:noFill/>
                    <a:prstDash val="sysDot"/>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5" name="矩形 244">
                    <a:extLst>
                      <a:ext uri="{FF2B5EF4-FFF2-40B4-BE49-F238E27FC236}">
                        <a16:creationId xmlns:a16="http://schemas.microsoft.com/office/drawing/2014/main" id="{DB44BBDD-52B3-1985-DB4C-C39EC505A820}"/>
                      </a:ext>
                    </a:extLst>
                  </p:cNvPr>
                  <p:cNvSpPr/>
                  <p:nvPr/>
                </p:nvSpPr>
                <p:spPr>
                  <a:xfrm>
                    <a:off x="3218456" y="1212238"/>
                    <a:ext cx="330675" cy="1800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801" b="1" i="1" u="none" strike="noStrike" kern="100" cap="none" spc="0" normalizeH="0" baseline="0" noProof="0" smtClean="0">
                              <a:ln>
                                <a:noFill/>
                              </a:ln>
                              <a:solidFill>
                                <a:srgbClr val="C00000"/>
                              </a:solidFill>
                              <a:effectLst/>
                              <a:uLnTx/>
                              <a:uFillTx/>
                              <a:latin typeface="Cambria Math" panose="02040503050406030204" pitchFamily="18" charset="0"/>
                              <a:ea typeface="宋体" panose="02010600030101010101" pitchFamily="2" charset="-122"/>
                              <a:cs typeface="+mn-cs"/>
                            </a:rPr>
                            <m:t>𝒇𝒓𝒐𝒎</m:t>
                          </m:r>
                        </m:oMath>
                      </m:oMathPara>
                    </a14:m>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78" name="矩形 177">
                    <a:extLst>
                      <a:ext uri="{FF2B5EF4-FFF2-40B4-BE49-F238E27FC236}">
                        <a16:creationId xmlns:a16="http://schemas.microsoft.com/office/drawing/2014/main" id="{7DCA34CE-0F5D-4382-965C-1E530934D032}"/>
                      </a:ext>
                    </a:extLst>
                  </p:cNvPr>
                  <p:cNvSpPr>
                    <a:spLocks noRot="1" noChangeAspect="1" noMove="1" noResize="1" noEditPoints="1" noAdjustHandles="1" noChangeArrowheads="1" noChangeShapeType="1" noTextEdit="1"/>
                  </p:cNvSpPr>
                  <p:nvPr/>
                </p:nvSpPr>
                <p:spPr>
                  <a:xfrm>
                    <a:off x="3218456" y="1212238"/>
                    <a:ext cx="330675" cy="180000"/>
                  </a:xfrm>
                  <a:prstGeom prst="rect">
                    <a:avLst/>
                  </a:prstGeom>
                  <a:blipFill>
                    <a:blip r:embed="rId38"/>
                    <a:stretch>
                      <a:fillRect l="-9259" r="-3704" b="-1379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6" name="矩形 245">
                    <a:extLst>
                      <a:ext uri="{FF2B5EF4-FFF2-40B4-BE49-F238E27FC236}">
                        <a16:creationId xmlns:a16="http://schemas.microsoft.com/office/drawing/2014/main" id="{6443C3D8-F776-290E-E059-E0780367F899}"/>
                      </a:ext>
                    </a:extLst>
                  </p:cNvPr>
                  <p:cNvSpPr/>
                  <p:nvPr/>
                </p:nvSpPr>
                <p:spPr>
                  <a:xfrm>
                    <a:off x="3505898" y="1215741"/>
                    <a:ext cx="180000" cy="180000"/>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𝑽</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𝒊</m:t>
                              </m:r>
                            </m:sub>
                          </m:sSub>
                        </m:oMath>
                      </m:oMathPara>
                    </a14:m>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77" name="矩形 176">
                    <a:extLst>
                      <a:ext uri="{FF2B5EF4-FFF2-40B4-BE49-F238E27FC236}">
                        <a16:creationId xmlns:a16="http://schemas.microsoft.com/office/drawing/2014/main" id="{65D180CC-B225-47E9-9FB1-EB22A286279F}"/>
                      </a:ext>
                    </a:extLst>
                  </p:cNvPr>
                  <p:cNvSpPr>
                    <a:spLocks noRot="1" noChangeAspect="1" noMove="1" noResize="1" noEditPoints="1" noAdjustHandles="1" noChangeArrowheads="1" noChangeShapeType="1" noTextEdit="1"/>
                  </p:cNvSpPr>
                  <p:nvPr/>
                </p:nvSpPr>
                <p:spPr>
                  <a:xfrm>
                    <a:off x="3505898" y="1215741"/>
                    <a:ext cx="180000" cy="180000"/>
                  </a:xfrm>
                  <a:prstGeom prst="rect">
                    <a:avLst/>
                  </a:prstGeom>
                  <a:blipFill>
                    <a:blip r:embed="rId39"/>
                    <a:stretch>
                      <a:fillRect l="-3333"/>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18" name="矩形 217">
                  <a:extLst>
                    <a:ext uri="{FF2B5EF4-FFF2-40B4-BE49-F238E27FC236}">
                      <a16:creationId xmlns:a16="http://schemas.microsoft.com/office/drawing/2014/main" id="{329AFBC9-A903-DE9A-4C47-C2438B2B1702}"/>
                    </a:ext>
                  </a:extLst>
                </p:cNvPr>
                <p:cNvSpPr/>
                <p:nvPr/>
              </p:nvSpPr>
              <p:spPr>
                <a:xfrm>
                  <a:off x="2413867" y="1279845"/>
                  <a:ext cx="180000" cy="180000"/>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𝑽</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𝒊</m:t>
                            </m:r>
                          </m:sub>
                        </m:sSub>
                      </m:oMath>
                    </m:oMathPara>
                  </a14:m>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79" name="矩形 178">
                  <a:extLst>
                    <a:ext uri="{FF2B5EF4-FFF2-40B4-BE49-F238E27FC236}">
                      <a16:creationId xmlns:a16="http://schemas.microsoft.com/office/drawing/2014/main" id="{BD5D7058-DE46-46E7-98FD-2E2F20E7AE70}"/>
                    </a:ext>
                  </a:extLst>
                </p:cNvPr>
                <p:cNvSpPr>
                  <a:spLocks noRot="1" noChangeAspect="1" noMove="1" noResize="1" noEditPoints="1" noAdjustHandles="1" noChangeArrowheads="1" noChangeShapeType="1" noTextEdit="1"/>
                </p:cNvSpPr>
                <p:nvPr/>
              </p:nvSpPr>
              <p:spPr>
                <a:xfrm>
                  <a:off x="2413867" y="1279845"/>
                  <a:ext cx="180000" cy="180000"/>
                </a:xfrm>
                <a:prstGeom prst="rect">
                  <a:avLst/>
                </a:prstGeom>
                <a:blipFill>
                  <a:blip r:embed="rId40"/>
                  <a:stretch>
                    <a:fillRect l="-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9" name="矩形 218">
                  <a:extLst>
                    <a:ext uri="{FF2B5EF4-FFF2-40B4-BE49-F238E27FC236}">
                      <a16:creationId xmlns:a16="http://schemas.microsoft.com/office/drawing/2014/main" id="{83088E83-A82D-FB6E-D174-E220AF6EF507}"/>
                    </a:ext>
                  </a:extLst>
                </p:cNvPr>
                <p:cNvSpPr/>
                <p:nvPr/>
              </p:nvSpPr>
              <p:spPr>
                <a:xfrm>
                  <a:off x="1835108" y="1279845"/>
                  <a:ext cx="330675" cy="1800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801" b="1" i="1" u="none" strike="noStrike" kern="100" cap="none" spc="0" normalizeH="0" baseline="0" noProof="0" smtClean="0">
                            <a:ln>
                              <a:noFill/>
                            </a:ln>
                            <a:solidFill>
                              <a:srgbClr val="C00000"/>
                            </a:solidFill>
                            <a:effectLst/>
                            <a:uLnTx/>
                            <a:uFillTx/>
                            <a:latin typeface="Cambria Math" panose="02040503050406030204" pitchFamily="18" charset="0"/>
                            <a:ea typeface="宋体" panose="02010600030101010101" pitchFamily="2" charset="-122"/>
                            <a:cs typeface="+mn-cs"/>
                          </a:rPr>
                          <m:t>𝒇𝒓𝒐𝒎</m:t>
                        </m:r>
                      </m:oMath>
                    </m:oMathPara>
                  </a14:m>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80" name="矩形 179">
                  <a:extLst>
                    <a:ext uri="{FF2B5EF4-FFF2-40B4-BE49-F238E27FC236}">
                      <a16:creationId xmlns:a16="http://schemas.microsoft.com/office/drawing/2014/main" id="{8419F765-E154-4B6A-BB4B-DC9EF03CFB8F}"/>
                    </a:ext>
                  </a:extLst>
                </p:cNvPr>
                <p:cNvSpPr>
                  <a:spLocks noRot="1" noChangeAspect="1" noMove="1" noResize="1" noEditPoints="1" noAdjustHandles="1" noChangeArrowheads="1" noChangeShapeType="1" noTextEdit="1"/>
                </p:cNvSpPr>
                <p:nvPr/>
              </p:nvSpPr>
              <p:spPr>
                <a:xfrm>
                  <a:off x="1835108" y="1279845"/>
                  <a:ext cx="330675" cy="180000"/>
                </a:xfrm>
                <a:prstGeom prst="rect">
                  <a:avLst/>
                </a:prstGeom>
                <a:blipFill>
                  <a:blip r:embed="rId41"/>
                  <a:stretch>
                    <a:fillRect l="-9259" r="-3704" b="-13793"/>
                  </a:stretch>
                </a:blipFill>
                <a:ln>
                  <a:noFill/>
                </a:ln>
              </p:spPr>
              <p:txBody>
                <a:bodyPr/>
                <a:lstStyle/>
                <a:p>
                  <a:r>
                    <a:rPr lang="zh-CN" altLang="en-US">
                      <a:noFill/>
                    </a:rPr>
                    <a:t> </a:t>
                  </a:r>
                </a:p>
              </p:txBody>
            </p:sp>
          </mc:Fallback>
        </mc:AlternateContent>
        <p:cxnSp>
          <p:nvCxnSpPr>
            <p:cNvPr id="220" name="连接符: 肘形 219">
              <a:extLst>
                <a:ext uri="{FF2B5EF4-FFF2-40B4-BE49-F238E27FC236}">
                  <a16:creationId xmlns:a16="http://schemas.microsoft.com/office/drawing/2014/main" id="{EB0DC3ED-9407-9875-7A48-9E76D48C03E0}"/>
                </a:ext>
              </a:extLst>
            </p:cNvPr>
            <p:cNvCxnSpPr>
              <a:stCxn id="163" idx="1"/>
              <a:endCxn id="218" idx="2"/>
            </p:cNvCxnSpPr>
            <p:nvPr/>
          </p:nvCxnSpPr>
          <p:spPr>
            <a:xfrm rot="10800000">
              <a:off x="2503866" y="1459849"/>
              <a:ext cx="373508" cy="314460"/>
            </a:xfrm>
            <a:prstGeom prst="bentConnector2">
              <a:avLst/>
            </a:prstGeom>
            <a:noFill/>
            <a:ln w="6350" cap="flat" cmpd="sng" algn="ctr">
              <a:solidFill>
                <a:sysClr val="windowText" lastClr="000000"/>
              </a:solidFill>
              <a:prstDash val="solid"/>
              <a:miter lim="800000"/>
              <a:tailEnd type="triangle"/>
            </a:ln>
            <a:effectLst/>
          </p:spPr>
        </p:cxnSp>
        <p:cxnSp>
          <p:nvCxnSpPr>
            <p:cNvPr id="221" name="直接箭头连接符 220">
              <a:extLst>
                <a:ext uri="{FF2B5EF4-FFF2-40B4-BE49-F238E27FC236}">
                  <a16:creationId xmlns:a16="http://schemas.microsoft.com/office/drawing/2014/main" id="{21AF9265-D492-D644-8231-E8BF198AAE01}"/>
                </a:ext>
              </a:extLst>
            </p:cNvPr>
            <p:cNvCxnSpPr>
              <a:cxnSpLocks/>
              <a:endCxn id="182" idx="2"/>
            </p:cNvCxnSpPr>
            <p:nvPr/>
          </p:nvCxnSpPr>
          <p:spPr>
            <a:xfrm flipV="1">
              <a:off x="1026112" y="1459850"/>
              <a:ext cx="627" cy="122919"/>
            </a:xfrm>
            <a:prstGeom prst="straightConnector1">
              <a:avLst/>
            </a:prstGeom>
            <a:noFill/>
            <a:ln w="6350" cap="flat" cmpd="sng" algn="ctr">
              <a:solidFill>
                <a:sysClr val="windowText" lastClr="000000"/>
              </a:solidFill>
              <a:prstDash val="solid"/>
              <a:miter lim="800000"/>
              <a:tailEnd type="triangle"/>
            </a:ln>
            <a:effectLst/>
          </p:spPr>
        </p:cxnSp>
        <p:sp>
          <p:nvSpPr>
            <p:cNvPr id="222" name="文本框 221">
              <a:extLst>
                <a:ext uri="{FF2B5EF4-FFF2-40B4-BE49-F238E27FC236}">
                  <a16:creationId xmlns:a16="http://schemas.microsoft.com/office/drawing/2014/main" id="{B06A14EA-4D54-00B2-8BFE-C6E9CF47E94F}"/>
                </a:ext>
              </a:extLst>
            </p:cNvPr>
            <p:cNvSpPr txBox="1"/>
            <p:nvPr/>
          </p:nvSpPr>
          <p:spPr>
            <a:xfrm>
              <a:off x="1565407" y="1220902"/>
              <a:ext cx="2697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5B9BD5">
                      <a:lumMod val="75000"/>
                    </a:srgbClr>
                  </a:solidFill>
                  <a:effectLst/>
                  <a:uLnTx/>
                  <a:uFillTx/>
                  <a:ea typeface="等线" panose="02010600030101010101" pitchFamily="2" charset="-122"/>
                </a:rPr>
                <a:t>+</a:t>
              </a:r>
              <a:endParaRPr kumimoji="0" lang="zh-CN" altLang="en-US" sz="1200" b="1" i="0" u="none" strike="noStrike" kern="0" cap="none" spc="0" normalizeH="0" baseline="0" noProof="0" dirty="0">
                <a:ln>
                  <a:noFill/>
                </a:ln>
                <a:solidFill>
                  <a:srgbClr val="5B9BD5">
                    <a:lumMod val="75000"/>
                  </a:srgbClr>
                </a:solidFill>
                <a:effectLst/>
                <a:uLnTx/>
                <a:uFillTx/>
                <a:ea typeface="等线" panose="02010600030101010101" pitchFamily="2" charset="-122"/>
              </a:endParaRPr>
            </a:p>
          </p:txBody>
        </p:sp>
        <p:sp>
          <p:nvSpPr>
            <p:cNvPr id="223" name="文本框 222">
              <a:extLst>
                <a:ext uri="{FF2B5EF4-FFF2-40B4-BE49-F238E27FC236}">
                  <a16:creationId xmlns:a16="http://schemas.microsoft.com/office/drawing/2014/main" id="{1FB709ED-BEAF-DA91-5601-7B420CFA4F2B}"/>
                </a:ext>
              </a:extLst>
            </p:cNvPr>
            <p:cNvSpPr txBox="1"/>
            <p:nvPr/>
          </p:nvSpPr>
          <p:spPr>
            <a:xfrm>
              <a:off x="2128140" y="1235790"/>
              <a:ext cx="2697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5B9BD5">
                      <a:lumMod val="75000"/>
                    </a:srgbClr>
                  </a:solidFill>
                  <a:effectLst/>
                  <a:uLnTx/>
                  <a:uFillTx/>
                  <a:ea typeface="等线" panose="02010600030101010101" pitchFamily="2" charset="-122"/>
                </a:rPr>
                <a:t>+</a:t>
              </a:r>
              <a:endParaRPr kumimoji="0" lang="zh-CN" altLang="en-US" sz="1200" b="1" i="0" u="none" strike="noStrike" kern="0" cap="none" spc="0" normalizeH="0" baseline="0" noProof="0" dirty="0">
                <a:ln>
                  <a:noFill/>
                </a:ln>
                <a:solidFill>
                  <a:srgbClr val="5B9BD5">
                    <a:lumMod val="75000"/>
                  </a:srgbClr>
                </a:solidFill>
                <a:effectLst/>
                <a:uLnTx/>
                <a:uFillTx/>
                <a:ea typeface="等线" panose="02010600030101010101" pitchFamily="2" charset="-122"/>
              </a:endParaRPr>
            </a:p>
          </p:txBody>
        </p:sp>
        <p:cxnSp>
          <p:nvCxnSpPr>
            <p:cNvPr id="224" name="直接箭头连接符 223">
              <a:extLst>
                <a:ext uri="{FF2B5EF4-FFF2-40B4-BE49-F238E27FC236}">
                  <a16:creationId xmlns:a16="http://schemas.microsoft.com/office/drawing/2014/main" id="{46213E1F-C359-37E0-2FC1-859E7420F8D0}"/>
                </a:ext>
              </a:extLst>
            </p:cNvPr>
            <p:cNvCxnSpPr>
              <a:cxnSpLocks/>
              <a:stCxn id="222" idx="0"/>
              <a:endCxn id="245" idx="2"/>
            </p:cNvCxnSpPr>
            <p:nvPr/>
          </p:nvCxnSpPr>
          <p:spPr>
            <a:xfrm flipV="1">
              <a:off x="1700260" y="1113077"/>
              <a:ext cx="1649" cy="107824"/>
            </a:xfrm>
            <a:prstGeom prst="straightConnector1">
              <a:avLst/>
            </a:prstGeom>
            <a:noFill/>
            <a:ln w="6350" cap="flat" cmpd="sng" algn="ctr">
              <a:solidFill>
                <a:sysClr val="windowText" lastClr="000000"/>
              </a:solidFill>
              <a:prstDash val="solid"/>
              <a:miter lim="800000"/>
              <a:tailEnd type="triangle"/>
            </a:ln>
            <a:effectLst/>
          </p:spPr>
        </p:cxnSp>
        <p:grpSp>
          <p:nvGrpSpPr>
            <p:cNvPr id="225" name="组合 224">
              <a:extLst>
                <a:ext uri="{FF2B5EF4-FFF2-40B4-BE49-F238E27FC236}">
                  <a16:creationId xmlns:a16="http://schemas.microsoft.com/office/drawing/2014/main" id="{D1A55BAE-EC42-52C9-FF04-C6DF05384E55}"/>
                </a:ext>
              </a:extLst>
            </p:cNvPr>
            <p:cNvGrpSpPr/>
            <p:nvPr/>
          </p:nvGrpSpPr>
          <p:grpSpPr>
            <a:xfrm>
              <a:off x="5803839" y="4609258"/>
              <a:ext cx="2095479" cy="180473"/>
              <a:chOff x="7576408" y="5127775"/>
              <a:chExt cx="2095478" cy="180472"/>
            </a:xfrm>
          </p:grpSpPr>
          <p:grpSp>
            <p:nvGrpSpPr>
              <p:cNvPr id="238" name="组合 237">
                <a:extLst>
                  <a:ext uri="{FF2B5EF4-FFF2-40B4-BE49-F238E27FC236}">
                    <a16:creationId xmlns:a16="http://schemas.microsoft.com/office/drawing/2014/main" id="{14F721EF-3D9B-0DD2-E472-179AE9FBDBF7}"/>
                  </a:ext>
                </a:extLst>
              </p:cNvPr>
              <p:cNvGrpSpPr/>
              <p:nvPr/>
            </p:nvGrpSpPr>
            <p:grpSpPr>
              <a:xfrm>
                <a:off x="7576408" y="5128011"/>
                <a:ext cx="2095478" cy="180236"/>
                <a:chOff x="4782427" y="5677462"/>
                <a:chExt cx="2095478" cy="180236"/>
              </a:xfrm>
            </p:grpSpPr>
            <p:sp>
              <p:nvSpPr>
                <p:cNvPr id="241" name="矩形 240">
                  <a:extLst>
                    <a:ext uri="{FF2B5EF4-FFF2-40B4-BE49-F238E27FC236}">
                      <a16:creationId xmlns:a16="http://schemas.microsoft.com/office/drawing/2014/main" id="{3E31FF2D-0173-DD6E-1CBF-F3BF4264B1C8}"/>
                    </a:ext>
                  </a:extLst>
                </p:cNvPr>
                <p:cNvSpPr/>
                <p:nvPr/>
              </p:nvSpPr>
              <p:spPr>
                <a:xfrm>
                  <a:off x="4782427" y="5677698"/>
                  <a:ext cx="540000" cy="180000"/>
                </a:xfrm>
                <a:prstGeom prst="rect">
                  <a:avLst/>
                </a:prstGeom>
                <a:solidFill>
                  <a:srgbClr val="70AD47">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query</a:t>
                  </a:r>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42" name="矩形 241">
                  <a:extLst>
                    <a:ext uri="{FF2B5EF4-FFF2-40B4-BE49-F238E27FC236}">
                      <a16:creationId xmlns:a16="http://schemas.microsoft.com/office/drawing/2014/main" id="{5D83F2A2-2AF3-E924-051B-3F55649194CB}"/>
                    </a:ext>
                  </a:extLst>
                </p:cNvPr>
                <p:cNvSpPr/>
                <p:nvPr/>
              </p:nvSpPr>
              <p:spPr>
                <a:xfrm>
                  <a:off x="5316047" y="5677698"/>
                  <a:ext cx="432000" cy="1800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[SEP]</a:t>
                  </a:r>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43" name="矩形 242">
                      <a:extLst>
                        <a:ext uri="{FF2B5EF4-FFF2-40B4-BE49-F238E27FC236}">
                          <a16:creationId xmlns:a16="http://schemas.microsoft.com/office/drawing/2014/main" id="{421BB8A4-41EF-3DE6-89A1-CCCE644C597C}"/>
                        </a:ext>
                      </a:extLst>
                    </p:cNvPr>
                    <p:cNvSpPr/>
                    <p:nvPr/>
                  </p:nvSpPr>
                  <p:spPr>
                    <a:xfrm>
                      <a:off x="5689905" y="5677462"/>
                      <a:ext cx="1188000" cy="180000"/>
                    </a:xfrm>
                    <a:prstGeom prst="rect">
                      <a:avLst/>
                    </a:prstGeom>
                    <a:solidFill>
                      <a:srgbClr val="ED7D31">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zh-CN" sz="801" b="1" i="1" u="none" strike="noStrike" kern="10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C00000"/>
                                    </a:solidFill>
                                    <a:effectLst/>
                                    <a:uLnTx/>
                                    <a:uFillTx/>
                                    <a:latin typeface="Cambria Math" panose="02040503050406030204" pitchFamily="18" charset="0"/>
                                    <a:ea typeface="宋体" panose="02010600030101010101" pitchFamily="2" charset="-122"/>
                                    <a:cs typeface="+mn-cs"/>
                                  </a:rPr>
                                  <m:t>𝒕</m:t>
                                </m:r>
                              </m:e>
                              <m:sub>
                                <m:r>
                                  <a:rPr kumimoji="0" lang="en-US" altLang="zh-CN" sz="801" b="1" i="1" u="none" strike="noStrike" kern="100" cap="none" spc="0" normalizeH="0" baseline="0" noProof="0" smtClean="0">
                                    <a:ln>
                                      <a:noFill/>
                                    </a:ln>
                                    <a:solidFill>
                                      <a:srgbClr val="C00000"/>
                                    </a:solidFill>
                                    <a:effectLst/>
                                    <a:uLnTx/>
                                    <a:uFillTx/>
                                    <a:latin typeface="Cambria Math" panose="02040503050406030204" pitchFamily="18" charset="0"/>
                                    <a:ea typeface="宋体" panose="02010600030101010101" pitchFamily="2" charset="-122"/>
                                    <a:cs typeface="+mn-cs"/>
                                  </a:rPr>
                                  <m:t>𝟏</m:t>
                                </m:r>
                              </m:sub>
                            </m:sSub>
                            <m:sSub>
                              <m:sSubPr>
                                <m:ctrlPr>
                                  <a:rPr kumimoji="0" lang="zh-CN" altLang="zh-CN" sz="801" b="1"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mn-cs"/>
                                  </a:rPr>
                                  <m:t>𝟏𝟏</m:t>
                                </m:r>
                              </m:sub>
                            </m:sSub>
                            <m:sSub>
                              <m:sSubPr>
                                <m:ctrlPr>
                                  <a:rPr kumimoji="0" lang="zh-CN" altLang="zh-CN" sz="801" b="1"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mn-cs"/>
                                  </a:rPr>
                                  <m:t>𝒄</m:t>
                                </m:r>
                              </m:e>
                              <m:sub>
                                <m:r>
                                  <a:rPr kumimoji="0" lang="en-US" altLang="zh-CN" sz="801" b="1" i="1" u="none" strike="noStrike" kern="1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mn-cs"/>
                                  </a:rPr>
                                  <m:t>𝟏𝟐</m:t>
                                </m:r>
                              </m:sub>
                            </m:s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𝒕</m:t>
                                </m:r>
                              </m:e>
                              <m:sub>
                                <m:d>
                                  <m:dPr>
                                    <m:begChr m:val="|"/>
                                    <m:endChr m:val="|"/>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𝑻</m:t>
                                    </m:r>
                                  </m:e>
                                </m:d>
                              </m:sub>
                            </m:sSub>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𝒄</m:t>
                                </m:r>
                              </m:e>
                              <m:sub>
                                <m:d>
                                  <m:dPr>
                                    <m:begChr m:val="|"/>
                                    <m:endChr m:val="|"/>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𝑻</m:t>
                                    </m:r>
                                  </m:e>
                                </m:d>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𝟏</m:t>
                                </m:r>
                              </m:sub>
                            </m:sSub>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𝒄</m:t>
                                </m:r>
                              </m:e>
                              <m:sub>
                                <m:d>
                                  <m:dPr>
                                    <m:begChr m:val="|"/>
                                    <m:endChr m:val="|"/>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𝑻</m:t>
                                    </m:r>
                                  </m:e>
                                </m:d>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𝟐</m:t>
                                </m:r>
                              </m:sub>
                            </m:s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oMath>
                        </m:oMathPara>
                      </a14:m>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95" name="矩形 194">
                      <a:extLst>
                        <a:ext uri="{FF2B5EF4-FFF2-40B4-BE49-F238E27FC236}">
                          <a16:creationId xmlns:a16="http://schemas.microsoft.com/office/drawing/2014/main" id="{82A2CA12-C0F6-409E-A4DC-F424DA55A748}"/>
                        </a:ext>
                      </a:extLst>
                    </p:cNvPr>
                    <p:cNvSpPr>
                      <a:spLocks noRot="1" noChangeAspect="1" noMove="1" noResize="1" noEditPoints="1" noAdjustHandles="1" noChangeArrowheads="1" noChangeShapeType="1" noTextEdit="1"/>
                    </p:cNvSpPr>
                    <p:nvPr/>
                  </p:nvSpPr>
                  <p:spPr>
                    <a:xfrm>
                      <a:off x="5689905" y="5677462"/>
                      <a:ext cx="1188000" cy="180000"/>
                    </a:xfrm>
                    <a:prstGeom prst="rect">
                      <a:avLst/>
                    </a:prstGeom>
                    <a:blipFill>
                      <a:blip r:embed="rId42"/>
                      <a:stretch>
                        <a:fillRect l="-513"/>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39" name="矩形 238">
                    <a:extLst>
                      <a:ext uri="{FF2B5EF4-FFF2-40B4-BE49-F238E27FC236}">
                        <a16:creationId xmlns:a16="http://schemas.microsoft.com/office/drawing/2014/main" id="{453DF220-E16E-A206-7827-F4C249FC0912}"/>
                      </a:ext>
                    </a:extLst>
                  </p:cNvPr>
                  <p:cNvSpPr/>
                  <p:nvPr/>
                </p:nvSpPr>
                <p:spPr>
                  <a:xfrm>
                    <a:off x="8483886" y="5127775"/>
                    <a:ext cx="108000" cy="180000"/>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𝒕</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𝟏</m:t>
                              </m:r>
                            </m:sub>
                          </m:sSub>
                        </m:oMath>
                      </m:oMathPara>
                    </a14:m>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99" name="矩形 198">
                    <a:extLst>
                      <a:ext uri="{FF2B5EF4-FFF2-40B4-BE49-F238E27FC236}">
                        <a16:creationId xmlns:a16="http://schemas.microsoft.com/office/drawing/2014/main" id="{1F86F27E-39B2-46CE-90AE-12667EC19A95}"/>
                      </a:ext>
                    </a:extLst>
                  </p:cNvPr>
                  <p:cNvSpPr>
                    <a:spLocks noRot="1" noChangeAspect="1" noMove="1" noResize="1" noEditPoints="1" noAdjustHandles="1" noChangeArrowheads="1" noChangeShapeType="1" noTextEdit="1"/>
                  </p:cNvSpPr>
                  <p:nvPr/>
                </p:nvSpPr>
                <p:spPr>
                  <a:xfrm>
                    <a:off x="8483886" y="5127775"/>
                    <a:ext cx="108000" cy="180000"/>
                  </a:xfrm>
                  <a:prstGeom prst="rect">
                    <a:avLst/>
                  </a:prstGeom>
                  <a:blipFill>
                    <a:blip r:embed="rId43"/>
                    <a:stretch>
                      <a:fillRect l="-3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0" name="矩形 239">
                    <a:extLst>
                      <a:ext uri="{FF2B5EF4-FFF2-40B4-BE49-F238E27FC236}">
                        <a16:creationId xmlns:a16="http://schemas.microsoft.com/office/drawing/2014/main" id="{D06101B7-EFB8-3550-6A1B-4B35F02F62F4}"/>
                      </a:ext>
                    </a:extLst>
                  </p:cNvPr>
                  <p:cNvSpPr/>
                  <p:nvPr/>
                </p:nvSpPr>
                <p:spPr>
                  <a:xfrm>
                    <a:off x="8978005" y="5127775"/>
                    <a:ext cx="144000" cy="180000"/>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𝒕</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r>
                                <m:rPr>
                                  <m:sty m:val="p"/>
                                </m:rP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T</m:t>
                              </m:r>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sub>
                          </m:sSub>
                        </m:oMath>
                      </m:oMathPara>
                    </a14:m>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00" name="矩形 199">
                    <a:extLst>
                      <a:ext uri="{FF2B5EF4-FFF2-40B4-BE49-F238E27FC236}">
                        <a16:creationId xmlns:a16="http://schemas.microsoft.com/office/drawing/2014/main" id="{C3D2515B-28D9-47DA-9AB7-0181A28754AB}"/>
                      </a:ext>
                    </a:extLst>
                  </p:cNvPr>
                  <p:cNvSpPr>
                    <a:spLocks noRot="1" noChangeAspect="1" noMove="1" noResize="1" noEditPoints="1" noAdjustHandles="1" noChangeArrowheads="1" noChangeShapeType="1" noTextEdit="1"/>
                  </p:cNvSpPr>
                  <p:nvPr/>
                </p:nvSpPr>
                <p:spPr>
                  <a:xfrm>
                    <a:off x="8978005" y="5127775"/>
                    <a:ext cx="144000" cy="180000"/>
                  </a:xfrm>
                  <a:prstGeom prst="rect">
                    <a:avLst/>
                  </a:prstGeom>
                  <a:blipFill>
                    <a:blip r:embed="rId44"/>
                    <a:stretch>
                      <a:fillRect l="-34783" r="-17391" b="-13793"/>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6" name="矩形 225">
                  <a:extLst>
                    <a:ext uri="{FF2B5EF4-FFF2-40B4-BE49-F238E27FC236}">
                      <a16:creationId xmlns:a16="http://schemas.microsoft.com/office/drawing/2014/main" id="{5900769A-4153-DBCA-CB0D-74E52B8CAD4D}"/>
                    </a:ext>
                  </a:extLst>
                </p:cNvPr>
                <p:cNvSpPr/>
                <p:nvPr/>
              </p:nvSpPr>
              <p:spPr>
                <a:xfrm>
                  <a:off x="6406097" y="1686494"/>
                  <a:ext cx="161999" cy="180000"/>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𝒕</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𝟏</m:t>
                            </m:r>
                          </m:sub>
                        </m:sSub>
                      </m:oMath>
                    </m:oMathPara>
                  </a14:m>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01" name="矩形 200">
                  <a:extLst>
                    <a:ext uri="{FF2B5EF4-FFF2-40B4-BE49-F238E27FC236}">
                      <a16:creationId xmlns:a16="http://schemas.microsoft.com/office/drawing/2014/main" id="{C373D24B-BCBB-4D7F-A755-8AE8260BE900}"/>
                    </a:ext>
                  </a:extLst>
                </p:cNvPr>
                <p:cNvSpPr>
                  <a:spLocks noRot="1" noChangeAspect="1" noMove="1" noResize="1" noEditPoints="1" noAdjustHandles="1" noChangeArrowheads="1" noChangeShapeType="1" noTextEdit="1"/>
                </p:cNvSpPr>
                <p:nvPr/>
              </p:nvSpPr>
              <p:spPr>
                <a:xfrm>
                  <a:off x="6406097" y="1686494"/>
                  <a:ext cx="161999" cy="180000"/>
                </a:xfrm>
                <a:prstGeom prst="rect">
                  <a:avLst/>
                </a:prstGeom>
                <a:blipFill>
                  <a:blip r:embed="rId45"/>
                  <a:stretch>
                    <a:fillRect l="-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7" name="矩形 226">
                  <a:extLst>
                    <a:ext uri="{FF2B5EF4-FFF2-40B4-BE49-F238E27FC236}">
                      <a16:creationId xmlns:a16="http://schemas.microsoft.com/office/drawing/2014/main" id="{9B824154-0DE6-5BE2-112E-A14921A41CD9}"/>
                    </a:ext>
                  </a:extLst>
                </p:cNvPr>
                <p:cNvSpPr/>
                <p:nvPr/>
              </p:nvSpPr>
              <p:spPr>
                <a:xfrm>
                  <a:off x="6780564" y="1690398"/>
                  <a:ext cx="108000" cy="180000"/>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𝒕</m:t>
                            </m:r>
                          </m:e>
                          <m:sub>
                            <m:r>
                              <a:rPr kumimoji="0" lang="en-US" altLang="zh-CN" sz="801"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𝒌</m:t>
                            </m:r>
                          </m:sub>
                        </m:sSub>
                      </m:oMath>
                    </m:oMathPara>
                  </a14:m>
                  <a:endParaRPr kumimoji="0" lang="zh-CN" altLang="en-US" sz="801"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02" name="矩形 201">
                  <a:extLst>
                    <a:ext uri="{FF2B5EF4-FFF2-40B4-BE49-F238E27FC236}">
                      <a16:creationId xmlns:a16="http://schemas.microsoft.com/office/drawing/2014/main" id="{68F165F6-9247-43A6-9108-9C4BB9DA5055}"/>
                    </a:ext>
                  </a:extLst>
                </p:cNvPr>
                <p:cNvSpPr>
                  <a:spLocks noRot="1" noChangeAspect="1" noMove="1" noResize="1" noEditPoints="1" noAdjustHandles="1" noChangeArrowheads="1" noChangeShapeType="1" noTextEdit="1"/>
                </p:cNvSpPr>
                <p:nvPr/>
              </p:nvSpPr>
              <p:spPr>
                <a:xfrm>
                  <a:off x="6780564" y="1690398"/>
                  <a:ext cx="108000" cy="180000"/>
                </a:xfrm>
                <a:prstGeom prst="rect">
                  <a:avLst/>
                </a:prstGeom>
                <a:blipFill>
                  <a:blip r:embed="rId46"/>
                  <a:stretch>
                    <a:fillRect l="-33333"/>
                  </a:stretch>
                </a:blipFill>
                <a:ln>
                  <a:noFill/>
                </a:ln>
              </p:spPr>
              <p:txBody>
                <a:bodyPr/>
                <a:lstStyle/>
                <a:p>
                  <a:r>
                    <a:rPr lang="zh-CN" altLang="en-US">
                      <a:noFill/>
                    </a:rPr>
                    <a:t> </a:t>
                  </a:r>
                </a:p>
              </p:txBody>
            </p:sp>
          </mc:Fallback>
        </mc:AlternateContent>
        <p:cxnSp>
          <p:nvCxnSpPr>
            <p:cNvPr id="228" name="直接箭头连接符 227">
              <a:extLst>
                <a:ext uri="{FF2B5EF4-FFF2-40B4-BE49-F238E27FC236}">
                  <a16:creationId xmlns:a16="http://schemas.microsoft.com/office/drawing/2014/main" id="{815D8718-1EF8-C552-59EF-87200BEAD0B1}"/>
                </a:ext>
              </a:extLst>
            </p:cNvPr>
            <p:cNvCxnSpPr>
              <a:stCxn id="152" idx="1"/>
              <a:endCxn id="153" idx="3"/>
            </p:cNvCxnSpPr>
            <p:nvPr/>
          </p:nvCxnSpPr>
          <p:spPr>
            <a:xfrm flipH="1">
              <a:off x="5903985" y="2176077"/>
              <a:ext cx="1091674" cy="0"/>
            </a:xfrm>
            <a:prstGeom prst="straightConnector1">
              <a:avLst/>
            </a:prstGeom>
            <a:noFill/>
            <a:ln w="6350" cap="flat" cmpd="sng" algn="ctr">
              <a:solidFill>
                <a:sysClr val="windowText" lastClr="000000"/>
              </a:solidFill>
              <a:prstDash val="solid"/>
              <a:miter lim="800000"/>
              <a:tailEnd type="triangle"/>
            </a:ln>
            <a:effectLst/>
          </p:spPr>
        </p:cxnSp>
        <p:cxnSp>
          <p:nvCxnSpPr>
            <p:cNvPr id="229" name="连接符: 肘形 228">
              <a:extLst>
                <a:ext uri="{FF2B5EF4-FFF2-40B4-BE49-F238E27FC236}">
                  <a16:creationId xmlns:a16="http://schemas.microsoft.com/office/drawing/2014/main" id="{2BD1C7EC-D8DE-0B58-8240-8AAD19C3EF34}"/>
                </a:ext>
              </a:extLst>
            </p:cNvPr>
            <p:cNvCxnSpPr>
              <a:cxnSpLocks/>
              <a:stCxn id="152" idx="1"/>
              <a:endCxn id="226" idx="2"/>
            </p:cNvCxnSpPr>
            <p:nvPr/>
          </p:nvCxnSpPr>
          <p:spPr>
            <a:xfrm rot="10800000">
              <a:off x="6487097" y="1866493"/>
              <a:ext cx="508560" cy="309587"/>
            </a:xfrm>
            <a:prstGeom prst="bentConnector2">
              <a:avLst/>
            </a:prstGeom>
            <a:noFill/>
            <a:ln w="3175" cap="flat" cmpd="sng" algn="ctr">
              <a:solidFill>
                <a:srgbClr val="4472C4"/>
              </a:solidFill>
              <a:prstDash val="solid"/>
              <a:miter lim="800000"/>
              <a:tailEnd type="arrow"/>
            </a:ln>
            <a:effectLst/>
          </p:spPr>
        </p:cxnSp>
        <p:cxnSp>
          <p:nvCxnSpPr>
            <p:cNvPr id="230" name="连接符: 肘形 229">
              <a:extLst>
                <a:ext uri="{FF2B5EF4-FFF2-40B4-BE49-F238E27FC236}">
                  <a16:creationId xmlns:a16="http://schemas.microsoft.com/office/drawing/2014/main" id="{909DA12E-542F-C080-55FA-186F4ED1226E}"/>
                </a:ext>
              </a:extLst>
            </p:cNvPr>
            <p:cNvCxnSpPr>
              <a:cxnSpLocks/>
              <a:stCxn id="152" idx="1"/>
              <a:endCxn id="227" idx="2"/>
            </p:cNvCxnSpPr>
            <p:nvPr/>
          </p:nvCxnSpPr>
          <p:spPr>
            <a:xfrm rot="10800000">
              <a:off x="6834567" y="1870405"/>
              <a:ext cx="161090" cy="305681"/>
            </a:xfrm>
            <a:prstGeom prst="bentConnector2">
              <a:avLst/>
            </a:prstGeom>
            <a:noFill/>
            <a:ln w="3175" cap="flat" cmpd="sng" algn="ctr">
              <a:solidFill>
                <a:srgbClr val="4472C4"/>
              </a:solidFill>
              <a:prstDash val="solid"/>
              <a:miter lim="800000"/>
              <a:tailEnd type="arrow"/>
            </a:ln>
            <a:effectLst/>
          </p:spPr>
        </p:cxnSp>
        <p:grpSp>
          <p:nvGrpSpPr>
            <p:cNvPr id="231" name="组合 230">
              <a:extLst>
                <a:ext uri="{FF2B5EF4-FFF2-40B4-BE49-F238E27FC236}">
                  <a16:creationId xmlns:a16="http://schemas.microsoft.com/office/drawing/2014/main" id="{420E38C0-5B92-5D05-9AEF-14BA4F2B1DB1}"/>
                </a:ext>
              </a:extLst>
            </p:cNvPr>
            <p:cNvGrpSpPr/>
            <p:nvPr/>
          </p:nvGrpSpPr>
          <p:grpSpPr>
            <a:xfrm>
              <a:off x="5543987" y="1866262"/>
              <a:ext cx="1633084" cy="183823"/>
              <a:chOff x="7140214" y="2235349"/>
              <a:chExt cx="1633084" cy="183823"/>
            </a:xfrm>
          </p:grpSpPr>
          <p:cxnSp>
            <p:nvCxnSpPr>
              <p:cNvPr id="235" name="连接符: 肘形 234">
                <a:extLst>
                  <a:ext uri="{FF2B5EF4-FFF2-40B4-BE49-F238E27FC236}">
                    <a16:creationId xmlns:a16="http://schemas.microsoft.com/office/drawing/2014/main" id="{9F090A2F-BCF7-21B4-2A93-EA0882DD4FB6}"/>
                  </a:ext>
                </a:extLst>
              </p:cNvPr>
              <p:cNvCxnSpPr>
                <a:stCxn id="153" idx="0"/>
              </p:cNvCxnSpPr>
              <p:nvPr/>
            </p:nvCxnSpPr>
            <p:spPr>
              <a:xfrm rot="5400000" flipH="1" flipV="1">
                <a:off x="7924746" y="1570621"/>
                <a:ext cx="64019" cy="1633084"/>
              </a:xfrm>
              <a:prstGeom prst="bentConnector2">
                <a:avLst/>
              </a:prstGeom>
              <a:noFill/>
              <a:ln w="3175" cap="flat" cmpd="sng" algn="ctr">
                <a:solidFill>
                  <a:srgbClr val="ED7D31"/>
                </a:solidFill>
                <a:prstDash val="solid"/>
                <a:miter lim="800000"/>
              </a:ln>
              <a:effectLst/>
            </p:spPr>
          </p:cxnSp>
          <p:cxnSp>
            <p:nvCxnSpPr>
              <p:cNvPr id="236" name="直接箭头连接符 235">
                <a:extLst>
                  <a:ext uri="{FF2B5EF4-FFF2-40B4-BE49-F238E27FC236}">
                    <a16:creationId xmlns:a16="http://schemas.microsoft.com/office/drawing/2014/main" id="{C434D860-B7D9-0CF4-5D36-0FB95A3C29A4}"/>
                  </a:ext>
                </a:extLst>
              </p:cNvPr>
              <p:cNvCxnSpPr/>
              <p:nvPr/>
            </p:nvCxnSpPr>
            <p:spPr>
              <a:xfrm flipV="1">
                <a:off x="8770434" y="2235349"/>
                <a:ext cx="0" cy="118800"/>
              </a:xfrm>
              <a:prstGeom prst="straightConnector1">
                <a:avLst/>
              </a:prstGeom>
              <a:noFill/>
              <a:ln w="3175" cap="flat" cmpd="sng" algn="ctr">
                <a:solidFill>
                  <a:srgbClr val="ED7D31"/>
                </a:solidFill>
                <a:prstDash val="solid"/>
                <a:miter lim="800000"/>
                <a:tailEnd type="arrow"/>
              </a:ln>
              <a:effectLst/>
            </p:spPr>
          </p:cxnSp>
          <p:cxnSp>
            <p:nvCxnSpPr>
              <p:cNvPr id="237" name="直接箭头连接符 236">
                <a:extLst>
                  <a:ext uri="{FF2B5EF4-FFF2-40B4-BE49-F238E27FC236}">
                    <a16:creationId xmlns:a16="http://schemas.microsoft.com/office/drawing/2014/main" id="{A1388752-6931-93D2-602D-2F43783AE51E}"/>
                  </a:ext>
                </a:extLst>
              </p:cNvPr>
              <p:cNvCxnSpPr/>
              <p:nvPr/>
            </p:nvCxnSpPr>
            <p:spPr>
              <a:xfrm flipV="1">
                <a:off x="8277458" y="2235349"/>
                <a:ext cx="0" cy="118800"/>
              </a:xfrm>
              <a:prstGeom prst="straightConnector1">
                <a:avLst/>
              </a:prstGeom>
              <a:noFill/>
              <a:ln w="3175" cap="flat" cmpd="sng" algn="ctr">
                <a:solidFill>
                  <a:srgbClr val="ED7D31"/>
                </a:solidFill>
                <a:prstDash val="solid"/>
                <a:miter lim="800000"/>
                <a:tailEnd type="arrow"/>
              </a:ln>
              <a:effectLst/>
            </p:spPr>
          </p:cxnSp>
        </p:grpSp>
        <p:sp>
          <p:nvSpPr>
            <p:cNvPr id="232" name="文本框 231">
              <a:extLst>
                <a:ext uri="{FF2B5EF4-FFF2-40B4-BE49-F238E27FC236}">
                  <a16:creationId xmlns:a16="http://schemas.microsoft.com/office/drawing/2014/main" id="{E467D122-A1EE-9322-21EB-E6246D9B1BB5}"/>
                </a:ext>
              </a:extLst>
            </p:cNvPr>
            <p:cNvSpPr txBox="1"/>
            <p:nvPr/>
          </p:nvSpPr>
          <p:spPr>
            <a:xfrm>
              <a:off x="4391386" y="4165366"/>
              <a:ext cx="259870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TEXT   </a:t>
              </a:r>
              <a:r>
                <a:rPr kumimoji="0" lang="en-US" altLang="zh-CN" sz="12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SQL</a:t>
              </a:r>
              <a:endParaRPr kumimoji="0" lang="zh-CN" altLang="en-US" sz="12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33" name="文本框 232">
              <a:extLst>
                <a:ext uri="{FF2B5EF4-FFF2-40B4-BE49-F238E27FC236}">
                  <a16:creationId xmlns:a16="http://schemas.microsoft.com/office/drawing/2014/main" id="{9AB34097-7A39-58AB-3557-E9A813E354A7}"/>
                </a:ext>
              </a:extLst>
            </p:cNvPr>
            <p:cNvSpPr txBox="1"/>
            <p:nvPr/>
          </p:nvSpPr>
          <p:spPr>
            <a:xfrm>
              <a:off x="-164537" y="4551688"/>
              <a:ext cx="259870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TEXT   →    SQL skeleton</a:t>
              </a:r>
              <a:endParaRPr kumimoji="0" lang="zh-CN" altLang="en-US" sz="12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34" name="直接连接符 233">
              <a:extLst>
                <a:ext uri="{FF2B5EF4-FFF2-40B4-BE49-F238E27FC236}">
                  <a16:creationId xmlns:a16="http://schemas.microsoft.com/office/drawing/2014/main" id="{AE2338F4-42D2-E340-66E1-481FDE11CC68}"/>
                </a:ext>
              </a:extLst>
            </p:cNvPr>
            <p:cNvCxnSpPr/>
            <p:nvPr/>
          </p:nvCxnSpPr>
          <p:spPr>
            <a:xfrm>
              <a:off x="4204618" y="1220908"/>
              <a:ext cx="0" cy="3727977"/>
            </a:xfrm>
            <a:prstGeom prst="line">
              <a:avLst/>
            </a:prstGeom>
            <a:noFill/>
            <a:ln w="3175" cap="flat" cmpd="sng" algn="ctr">
              <a:solidFill>
                <a:sysClr val="windowText" lastClr="000000"/>
              </a:solidFill>
              <a:prstDash val="sysDot"/>
              <a:miter lim="800000"/>
            </a:ln>
            <a:effectLst/>
          </p:spPr>
        </p:cxnSp>
      </p:grpSp>
    </p:spTree>
    <p:extLst>
      <p:ext uri="{BB962C8B-B14F-4D97-AF65-F5344CB8AC3E}">
        <p14:creationId xmlns:p14="http://schemas.microsoft.com/office/powerpoint/2010/main" val="1985575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第四部分：</a:t>
            </a:r>
            <a:r>
              <a:rPr lang="zh-CN" altLang="zh-CN" sz="2000"/>
              <a:t>基于视图的</a:t>
            </a:r>
            <a:r>
              <a:rPr lang="en-US" altLang="zh-CN" sz="2000"/>
              <a:t>Text2SQL</a:t>
            </a:r>
            <a:r>
              <a:rPr lang="zh-CN" altLang="zh-CN" sz="2000"/>
              <a:t>方法</a:t>
            </a:r>
            <a:endParaRPr lang="zh-CN" altLang="en-US" dirty="0"/>
          </a:p>
        </p:txBody>
      </p:sp>
      <p:sp>
        <p:nvSpPr>
          <p:cNvPr id="9" name="文本框 8"/>
          <p:cNvSpPr txBox="1"/>
          <p:nvPr/>
        </p:nvSpPr>
        <p:spPr>
          <a:xfrm>
            <a:off x="258689" y="911298"/>
            <a:ext cx="1935872" cy="5738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noAutofit/>
          </a:bodyPr>
          <a:lstStyle>
            <a:defPPr>
              <a:defRPr lang="en-US"/>
            </a:defPPr>
            <a:lvl1pPr>
              <a:lnSpc>
                <a:spcPct val="150000"/>
              </a:lnSpc>
              <a:spcBef>
                <a:spcPct val="0"/>
              </a:spcBef>
              <a:buNone/>
              <a:defRPr sz="1400" b="1"/>
            </a:lvl1pPr>
          </a:lstStyle>
          <a:p>
            <a:r>
              <a:rPr lang="zh-CN" altLang="en-US" sz="2400">
                <a:solidFill>
                  <a:schemeClr val="tx1"/>
                </a:solidFill>
              </a:rPr>
              <a:t>视图分类器</a:t>
            </a:r>
            <a:r>
              <a:rPr lang="zh-CN" altLang="en-US" sz="1800" b="1">
                <a:solidFill>
                  <a:schemeClr val="tx1"/>
                </a:solidFill>
              </a:rPr>
              <a:t>：</a:t>
            </a:r>
            <a:endParaRPr lang="en-US" altLang="zh-CN" sz="1800" i="1" kern="100" dirty="0">
              <a:solidFill>
                <a:schemeClr val="tx1"/>
              </a:solidFill>
              <a:effectLst/>
              <a:latin typeface="Cambria Math" panose="02040503050406030204" pitchFamily="18" charset="0"/>
              <a:ea typeface="宋体" panose="02010600030101010101" pitchFamily="2" charset="-122"/>
            </a:endParaRPr>
          </a:p>
        </p:txBody>
      </p:sp>
      <p:sp>
        <p:nvSpPr>
          <p:cNvPr id="4" name="灯片编号占位符 3">
            <a:extLst>
              <a:ext uri="{FF2B5EF4-FFF2-40B4-BE49-F238E27FC236}">
                <a16:creationId xmlns:a16="http://schemas.microsoft.com/office/drawing/2014/main" id="{50E93927-7E79-E6CD-D1E5-42D8CA27E062}"/>
              </a:ext>
            </a:extLst>
          </p:cNvPr>
          <p:cNvSpPr>
            <a:spLocks noGrp="1"/>
          </p:cNvSpPr>
          <p:nvPr>
            <p:ph type="sldNum" sz="quarter" idx="13"/>
          </p:nvPr>
        </p:nvSpPr>
        <p:spPr/>
        <p:txBody>
          <a:bodyPr/>
          <a:lstStyle/>
          <a:p>
            <a:fld id="{EE3F9CDB-1F21-4789-A81E-8FEA25CE194B}" type="slidenum">
              <a:rPr lang="zh-CN" altLang="en-US" smtClean="0"/>
              <a:pPr/>
              <a:t>33</a:t>
            </a:fld>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34066FE-3F62-C4A3-401C-F1F64A44DA63}"/>
                  </a:ext>
                </a:extLst>
              </p:cNvPr>
              <p:cNvSpPr txBox="1"/>
              <p:nvPr/>
            </p:nvSpPr>
            <p:spPr>
              <a:xfrm>
                <a:off x="4311815" y="1660659"/>
                <a:ext cx="4572000" cy="4428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𝑖</m:t>
                          </m:r>
                        </m:sub>
                        <m:sup>
                          <m:r>
                            <a:rPr lang="en-US" altLang="zh-CN" i="1">
                              <a:latin typeface="Cambria Math" panose="02040503050406030204" pitchFamily="18" charset="0"/>
                            </a:rPr>
                            <m:t>𝑣</m:t>
                          </m:r>
                        </m:sup>
                      </m:sSubSup>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box>
                            <m:boxPr>
                              <m:ctrlPr>
                                <a:rPr lang="zh-CN" altLang="zh-CN" i="1">
                                  <a:latin typeface="Cambria Math" panose="02040503050406030204" pitchFamily="18" charset="0"/>
                                </a:rPr>
                              </m:ctrlPr>
                            </m:box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𝐿𝑆𝑇𝑀</m:t>
                                  </m:r>
                                </m:e>
                              </m:acc>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𝑣</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𝑖𝑗</m:t>
                                      </m:r>
                                    </m:sub>
                                  </m:sSub>
                                </m:e>
                              </m:d>
                              <m:r>
                                <a:rPr lang="en-US" altLang="zh-CN" i="1">
                                  <a:latin typeface="Cambria Math" panose="02040503050406030204" pitchFamily="18" charset="0"/>
                                </a:rPr>
                                <m:t>;</m:t>
                              </m:r>
                              <m:box>
                                <m:boxPr>
                                  <m:ctrlPr>
                                    <a:rPr lang="zh-CN" altLang="zh-CN" i="1">
                                      <a:latin typeface="Cambria Math" panose="02040503050406030204" pitchFamily="18" charset="0"/>
                                    </a:rPr>
                                  </m:ctrlPr>
                                </m:box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𝐿𝑆𝑇𝑀</m:t>
                                      </m:r>
                                    </m:e>
                                  </m:acc>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𝑣</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𝑖𝑗</m:t>
                                          </m:r>
                                        </m:sub>
                                      </m:sSub>
                                    </m:e>
                                  </m:d>
                                </m:e>
                              </m:box>
                            </m:e>
                          </m:box>
                        </m:e>
                      </m:d>
                    </m:oMath>
                  </m:oMathPara>
                </a14:m>
                <a:endParaRPr lang="zh-CN" altLang="en-US"/>
              </a:p>
            </p:txBody>
          </p:sp>
        </mc:Choice>
        <mc:Fallback xmlns="">
          <p:sp>
            <p:nvSpPr>
              <p:cNvPr id="8" name="文本框 7">
                <a:extLst>
                  <a:ext uri="{FF2B5EF4-FFF2-40B4-BE49-F238E27FC236}">
                    <a16:creationId xmlns:a16="http://schemas.microsoft.com/office/drawing/2014/main" id="{534066FE-3F62-C4A3-401C-F1F64A44DA63}"/>
                  </a:ext>
                </a:extLst>
              </p:cNvPr>
              <p:cNvSpPr txBox="1">
                <a:spLocks noRot="1" noChangeAspect="1" noMove="1" noResize="1" noEditPoints="1" noAdjustHandles="1" noChangeArrowheads="1" noChangeShapeType="1" noTextEdit="1"/>
              </p:cNvSpPr>
              <p:nvPr/>
            </p:nvSpPr>
            <p:spPr>
              <a:xfrm>
                <a:off x="4311815" y="1660659"/>
                <a:ext cx="4572000" cy="442878"/>
              </a:xfrm>
              <a:prstGeom prst="rect">
                <a:avLst/>
              </a:prstGeom>
              <a:blipFill>
                <a:blip r:embed="rId3"/>
                <a:stretch>
                  <a:fillRect b="-68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DECEACC-9CB7-F3F4-3B99-653C6E2FF288}"/>
                  </a:ext>
                </a:extLst>
              </p:cNvPr>
              <p:cNvSpPr txBox="1"/>
              <p:nvPr/>
            </p:nvSpPr>
            <p:spPr>
              <a:xfrm>
                <a:off x="4572000" y="2658559"/>
                <a:ext cx="4572000" cy="432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𝑣</m:t>
                          </m:r>
                        </m:sup>
                      </m:sSubSup>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𝑁</m:t>
                              </m:r>
                            </m:sub>
                            <m:sup>
                              <m:r>
                                <a:rPr lang="en-US" altLang="zh-CN" i="1">
                                  <a:latin typeface="Cambria Math" panose="02040503050406030204" pitchFamily="18" charset="0"/>
                                </a:rPr>
                                <m:t>𝑣</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1</m:t>
                              </m:r>
                            </m:sub>
                            <m:sup>
                              <m:r>
                                <a:rPr lang="en-US" altLang="zh-CN" i="1">
                                  <a:latin typeface="Cambria Math" panose="02040503050406030204" pitchFamily="18" charset="0"/>
                                </a:rPr>
                                <m:t>𝑣</m:t>
                              </m:r>
                            </m:sup>
                          </m:sSubSup>
                        </m:e>
                      </m:d>
                      <m:r>
                        <a:rPr lang="en-US" altLang="zh-CN" i="1">
                          <a:latin typeface="Cambria Math" panose="02040503050406030204" pitchFamily="18" charset="0"/>
                        </a:rPr>
                        <m:t>)</m:t>
                      </m:r>
                    </m:oMath>
                  </m:oMathPara>
                </a14:m>
                <a:endParaRPr lang="zh-CN" altLang="en-US"/>
              </a:p>
            </p:txBody>
          </p:sp>
        </mc:Choice>
        <mc:Fallback xmlns="">
          <p:sp>
            <p:nvSpPr>
              <p:cNvPr id="10" name="文本框 9">
                <a:extLst>
                  <a:ext uri="{FF2B5EF4-FFF2-40B4-BE49-F238E27FC236}">
                    <a16:creationId xmlns:a16="http://schemas.microsoft.com/office/drawing/2014/main" id="{4DECEACC-9CB7-F3F4-3B99-653C6E2FF288}"/>
                  </a:ext>
                </a:extLst>
              </p:cNvPr>
              <p:cNvSpPr txBox="1">
                <a:spLocks noRot="1" noChangeAspect="1" noMove="1" noResize="1" noEditPoints="1" noAdjustHandles="1" noChangeArrowheads="1" noChangeShapeType="1" noTextEdit="1"/>
              </p:cNvSpPr>
              <p:nvPr/>
            </p:nvSpPr>
            <p:spPr>
              <a:xfrm>
                <a:off x="4572000" y="2658559"/>
                <a:ext cx="4572000" cy="432554"/>
              </a:xfrm>
              <a:prstGeom prst="rect">
                <a:avLst/>
              </a:prstGeom>
              <a:blipFill>
                <a:blip r:embed="rId4"/>
                <a:stretch>
                  <a:fillRect b="-8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D742FF1-5FB8-F2C7-CCE4-9E2E7655F8FD}"/>
                  </a:ext>
                </a:extLst>
              </p:cNvPr>
              <p:cNvSpPr txBox="1"/>
              <p:nvPr/>
            </p:nvSpPr>
            <p:spPr>
              <a:xfrm>
                <a:off x="4402066" y="2153774"/>
                <a:ext cx="4887205" cy="4545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𝑛</m:t>
                          </m:r>
                        </m:sub>
                        <m:sup>
                          <m:r>
                            <a:rPr lang="en-US" altLang="zh-CN" i="1">
                              <a:latin typeface="Cambria Math" panose="02040503050406030204" pitchFamily="18" charset="0"/>
                            </a:rPr>
                            <m:t>𝑐</m:t>
                          </m:r>
                        </m:sup>
                      </m:sSubSup>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box>
                            <m:boxPr>
                              <m:ctrlPr>
                                <a:rPr lang="zh-CN" altLang="zh-CN" i="1">
                                  <a:latin typeface="Cambria Math" panose="02040503050406030204" pitchFamily="18" charset="0"/>
                                </a:rPr>
                              </m:ctrlPr>
                            </m:box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𝐿𝑆𝑇𝑀</m:t>
                                  </m:r>
                                </m:e>
                              </m:acc>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𝑐</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𝑛𝑗</m:t>
                                      </m:r>
                                    </m:sub>
                                  </m:sSub>
                                </m:e>
                              </m:d>
                              <m:r>
                                <a:rPr lang="en-US" altLang="zh-CN" i="1">
                                  <a:latin typeface="Cambria Math" panose="02040503050406030204" pitchFamily="18" charset="0"/>
                                </a:rPr>
                                <m:t>;</m:t>
                              </m:r>
                              <m:box>
                                <m:boxPr>
                                  <m:ctrlPr>
                                    <a:rPr lang="zh-CN" altLang="zh-CN" i="1">
                                      <a:latin typeface="Cambria Math" panose="02040503050406030204" pitchFamily="18" charset="0"/>
                                    </a:rPr>
                                  </m:ctrlPr>
                                </m:box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𝐿𝑆𝑇𝑀</m:t>
                                      </m:r>
                                    </m:e>
                                  </m:acc>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𝑐</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𝑛𝑗</m:t>
                                          </m:r>
                                        </m:sub>
                                      </m:sSub>
                                    </m:e>
                                  </m:d>
                                </m:e>
                              </m:box>
                            </m:e>
                          </m:box>
                        </m:e>
                      </m:d>
                    </m:oMath>
                  </m:oMathPara>
                </a14:m>
                <a:endParaRPr lang="zh-CN" altLang="en-US">
                  <a:solidFill>
                    <a:schemeClr val="tx1"/>
                  </a:solidFill>
                </a:endParaRPr>
              </a:p>
            </p:txBody>
          </p:sp>
        </mc:Choice>
        <mc:Fallback xmlns="">
          <p:sp>
            <p:nvSpPr>
              <p:cNvPr id="5" name="文本框 4">
                <a:extLst>
                  <a:ext uri="{FF2B5EF4-FFF2-40B4-BE49-F238E27FC236}">
                    <a16:creationId xmlns:a16="http://schemas.microsoft.com/office/drawing/2014/main" id="{CD742FF1-5FB8-F2C7-CCE4-9E2E7655F8FD}"/>
                  </a:ext>
                </a:extLst>
              </p:cNvPr>
              <p:cNvSpPr txBox="1">
                <a:spLocks noRot="1" noChangeAspect="1" noMove="1" noResize="1" noEditPoints="1" noAdjustHandles="1" noChangeArrowheads="1" noChangeShapeType="1" noTextEdit="1"/>
              </p:cNvSpPr>
              <p:nvPr/>
            </p:nvSpPr>
            <p:spPr>
              <a:xfrm>
                <a:off x="4402066" y="2153774"/>
                <a:ext cx="4887205" cy="454548"/>
              </a:xfrm>
              <a:prstGeom prst="rect">
                <a:avLst/>
              </a:prstGeom>
              <a:blipFill>
                <a:blip r:embed="rId5"/>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3B800AA-89B2-9ABB-F4E3-35C2AF97024C}"/>
                  </a:ext>
                </a:extLst>
              </p:cNvPr>
              <p:cNvSpPr txBox="1"/>
              <p:nvPr/>
            </p:nvSpPr>
            <p:spPr>
              <a:xfrm>
                <a:off x="5666473" y="3141350"/>
                <a:ext cx="2358390" cy="432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𝑛</m:t>
                          </m:r>
                        </m:sub>
                        <m:sup>
                          <m:r>
                            <a:rPr lang="en-US" altLang="zh-CN" i="1">
                              <a:latin typeface="Cambria Math" panose="02040503050406030204" pitchFamily="18" charset="0"/>
                            </a:rPr>
                            <m:t>𝑐</m:t>
                          </m:r>
                        </m:sup>
                      </m:sSubSup>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𝑁</m:t>
                              </m:r>
                            </m:sub>
                            <m:sup>
                              <m:r>
                                <a:rPr lang="en-US" altLang="zh-CN" i="1">
                                  <a:latin typeface="Cambria Math" panose="02040503050406030204" pitchFamily="18" charset="0"/>
                                </a:rPr>
                                <m:t>𝑐</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1</m:t>
                              </m:r>
                            </m:sub>
                            <m:sup>
                              <m:r>
                                <a:rPr lang="en-US" altLang="zh-CN" i="1">
                                  <a:latin typeface="Cambria Math" panose="02040503050406030204" pitchFamily="18" charset="0"/>
                                </a:rPr>
                                <m:t>𝑐</m:t>
                              </m:r>
                            </m:sup>
                          </m:sSubSup>
                        </m:e>
                      </m:d>
                      <m:r>
                        <a:rPr lang="en-US" altLang="zh-CN" i="1">
                          <a:latin typeface="Cambria Math" panose="02040503050406030204" pitchFamily="18" charset="0"/>
                        </a:rPr>
                        <m:t>)</m:t>
                      </m:r>
                    </m:oMath>
                  </m:oMathPara>
                </a14:m>
                <a:endParaRPr lang="zh-CN" altLang="en-US">
                  <a:solidFill>
                    <a:schemeClr val="tx1"/>
                  </a:solidFill>
                </a:endParaRPr>
              </a:p>
            </p:txBody>
          </p:sp>
        </mc:Choice>
        <mc:Fallback xmlns="">
          <p:sp>
            <p:nvSpPr>
              <p:cNvPr id="6" name="文本框 5">
                <a:extLst>
                  <a:ext uri="{FF2B5EF4-FFF2-40B4-BE49-F238E27FC236}">
                    <a16:creationId xmlns:a16="http://schemas.microsoft.com/office/drawing/2014/main" id="{E3B800AA-89B2-9ABB-F4E3-35C2AF97024C}"/>
                  </a:ext>
                </a:extLst>
              </p:cNvPr>
              <p:cNvSpPr txBox="1">
                <a:spLocks noRot="1" noChangeAspect="1" noMove="1" noResize="1" noEditPoints="1" noAdjustHandles="1" noChangeArrowheads="1" noChangeShapeType="1" noTextEdit="1"/>
              </p:cNvSpPr>
              <p:nvPr/>
            </p:nvSpPr>
            <p:spPr>
              <a:xfrm>
                <a:off x="5666473" y="3141350"/>
                <a:ext cx="2358390" cy="432554"/>
              </a:xfrm>
              <a:prstGeom prst="rect">
                <a:avLst/>
              </a:prstGeom>
              <a:blipFill>
                <a:blip r:embed="rId6"/>
                <a:stretch>
                  <a:fillRect b="-8451"/>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091D29B3-565C-9C41-E6C5-0B9D201FAEDC}"/>
              </a:ext>
            </a:extLst>
          </p:cNvPr>
          <p:cNvPicPr>
            <a:picLocks noChangeAspect="1"/>
          </p:cNvPicPr>
          <p:nvPr/>
        </p:nvPicPr>
        <p:blipFill>
          <a:blip r:embed="rId7"/>
          <a:stretch>
            <a:fillRect/>
          </a:stretch>
        </p:blipFill>
        <p:spPr>
          <a:xfrm>
            <a:off x="82902" y="1708193"/>
            <a:ext cx="4408514" cy="2070788"/>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7D00C63-6DB9-0173-7731-390C222D8C50}"/>
                  </a:ext>
                </a:extLst>
              </p:cNvPr>
              <p:cNvSpPr txBox="1"/>
              <p:nvPr/>
            </p:nvSpPr>
            <p:spPr>
              <a:xfrm>
                <a:off x="330457" y="3594936"/>
                <a:ext cx="5336016" cy="763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i="1">
                              <a:latin typeface="Cambria Math" panose="02040503050406030204" pitchFamily="18" charset="0"/>
                            </a:rPr>
                            <m:t>𝑖𝑛</m:t>
                          </m:r>
                        </m:sub>
                      </m:sSub>
                      <m:r>
                        <a:rPr lang="en-US" altLang="zh-CN" i="1">
                          <a:latin typeface="Cambria Math" panose="02040503050406030204" pitchFamily="18" charset="0"/>
                        </a:rPr>
                        <m:t>=</m:t>
                      </m:r>
                      <m:r>
                        <a:rPr lang="en-US" altLang="zh-CN" i="1">
                          <a:latin typeface="Cambria Math" panose="02040503050406030204" pitchFamily="18" charset="0"/>
                        </a:rPr>
                        <m:t>𝑠𝑓𝑜𝑡𝑚𝑎𝑥</m:t>
                      </m:r>
                      <m:r>
                        <a:rPr lang="en-US" altLang="zh-CN" i="1">
                          <a:latin typeface="Cambria Math" panose="02040503050406030204" pitchFamily="18" charset="0"/>
                        </a:rPr>
                        <m:t>(</m:t>
                      </m:r>
                      <m:f>
                        <m:fPr>
                          <m:type m:val="lin"/>
                          <m:ctrlPr>
                            <a:rPr lang="zh-CN" altLang="zh-CN" i="1">
                              <a:latin typeface="Cambria Math" panose="02040503050406030204" pitchFamily="18" charset="0"/>
                            </a:rPr>
                          </m:ctrlPr>
                        </m:fPr>
                        <m:num>
                          <m:r>
                            <m:rPr>
                              <m:sty m:val="p"/>
                            </m:rPr>
                            <a:rPr lang="en-US" altLang="zh-CN">
                              <a:latin typeface="Cambria Math" panose="02040503050406030204" pitchFamily="18" charset="0"/>
                            </a:rPr>
                            <m:t>exp</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𝑣</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𝑛</m:t>
                              </m:r>
                            </m:sub>
                            <m:sup>
                              <m:r>
                                <a:rPr lang="en-US" altLang="zh-CN" i="1">
                                  <a:latin typeface="Cambria Math" panose="02040503050406030204" pitchFamily="18" charset="0"/>
                                </a:rPr>
                                <m:t>𝑐</m:t>
                              </m:r>
                            </m:sup>
                          </m:sSubSup>
                          <m:r>
                            <a:rPr lang="en-US" altLang="zh-CN" i="1">
                              <a:latin typeface="Cambria Math" panose="02040503050406030204" pitchFamily="18" charset="0"/>
                            </a:rPr>
                            <m:t>)</m:t>
                          </m:r>
                        </m:num>
                        <m:den>
                          <m:nary>
                            <m:naryPr>
                              <m:chr m:val="∑"/>
                              <m:limLoc m:val="undOvr"/>
                              <m:subHide m:val="on"/>
                              <m:supHide m:val="on"/>
                              <m:ctrlPr>
                                <a:rPr lang="zh-CN" altLang="zh-CN" i="1">
                                  <a:latin typeface="Cambria Math" panose="02040503050406030204" pitchFamily="18" charset="0"/>
                                </a:rPr>
                              </m:ctrlPr>
                            </m:naryPr>
                            <m:sub/>
                            <m:sup/>
                            <m:e>
                              <m:r>
                                <m:rPr>
                                  <m:sty m:val="p"/>
                                </m:rPr>
                                <a:rPr lang="en-US" altLang="zh-CN">
                                  <a:latin typeface="Cambria Math" panose="02040503050406030204" pitchFamily="18" charset="0"/>
                                </a:rPr>
                                <m:t>exp</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𝑣</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𝑛</m:t>
                                  </m:r>
                                </m:sub>
                                <m:sup>
                                  <m:r>
                                    <a:rPr lang="en-US" altLang="zh-CN" i="1">
                                      <a:latin typeface="Cambria Math" panose="02040503050406030204" pitchFamily="18" charset="0"/>
                                    </a:rPr>
                                    <m:t>𝑐</m:t>
                                  </m:r>
                                </m:sup>
                              </m:sSubSup>
                              <m:r>
                                <a:rPr lang="en-US" altLang="zh-CN" i="1">
                                  <a:latin typeface="Cambria Math" panose="02040503050406030204" pitchFamily="18" charset="0"/>
                                </a:rPr>
                                <m:t>)</m:t>
                              </m:r>
                            </m:e>
                          </m:nary>
                        </m:den>
                      </m:f>
                      <m:r>
                        <a:rPr lang="en-US" altLang="zh-CN" i="1">
                          <a:latin typeface="Cambria Math" panose="02040503050406030204" pitchFamily="18" charset="0"/>
                        </a:rPr>
                        <m:t>)</m:t>
                      </m:r>
                    </m:oMath>
                  </m:oMathPara>
                </a14:m>
                <a:endParaRPr lang="zh-CN" altLang="en-US">
                  <a:solidFill>
                    <a:schemeClr val="tx1"/>
                  </a:solidFill>
                </a:endParaRPr>
              </a:p>
            </p:txBody>
          </p:sp>
        </mc:Choice>
        <mc:Fallback xmlns="">
          <p:sp>
            <p:nvSpPr>
              <p:cNvPr id="16" name="文本框 15">
                <a:extLst>
                  <a:ext uri="{FF2B5EF4-FFF2-40B4-BE49-F238E27FC236}">
                    <a16:creationId xmlns:a16="http://schemas.microsoft.com/office/drawing/2014/main" id="{57D00C63-6DB9-0173-7731-390C222D8C50}"/>
                  </a:ext>
                </a:extLst>
              </p:cNvPr>
              <p:cNvSpPr txBox="1">
                <a:spLocks noRot="1" noChangeAspect="1" noMove="1" noResize="1" noEditPoints="1" noAdjustHandles="1" noChangeArrowheads="1" noChangeShapeType="1" noTextEdit="1"/>
              </p:cNvSpPr>
              <p:nvPr/>
            </p:nvSpPr>
            <p:spPr>
              <a:xfrm>
                <a:off x="330457" y="3594936"/>
                <a:ext cx="5336016" cy="76309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9520871-77C7-A6CB-6C62-2576DD768B1A}"/>
                  </a:ext>
                </a:extLst>
              </p:cNvPr>
              <p:cNvSpPr txBox="1"/>
              <p:nvPr/>
            </p:nvSpPr>
            <p:spPr>
              <a:xfrm>
                <a:off x="258689" y="4206634"/>
                <a:ext cx="2358390" cy="763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𝑣</m:t>
                          </m:r>
                        </m:sup>
                      </m:sSubSup>
                      <m:r>
                        <a:rPr lang="en-US" altLang="zh-CN" i="1">
                          <a:latin typeface="Cambria Math" panose="02040503050406030204" pitchFamily="18" charset="0"/>
                        </a:rPr>
                        <m:t>=</m:t>
                      </m:r>
                      <m:nary>
                        <m:naryPr>
                          <m:chr m:val="∑"/>
                          <m:limLoc m:val="undOvr"/>
                          <m:subHide m:val="on"/>
                          <m:supHide m:val="on"/>
                          <m:ctrlPr>
                            <a:rPr lang="zh-CN" altLang="zh-CN" i="1">
                              <a:latin typeface="Cambria Math" panose="02040503050406030204" pitchFamily="18" charset="0"/>
                            </a:rPr>
                          </m:ctrlPr>
                        </m:naryPr>
                        <m:sub/>
                        <m:sup/>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i="1">
                                  <a:latin typeface="Cambria Math" panose="02040503050406030204" pitchFamily="18" charset="0"/>
                                </a:rPr>
                                <m:t>𝑖𝑛</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e>
                      </m:nary>
                    </m:oMath>
                  </m:oMathPara>
                </a14:m>
                <a:endParaRPr lang="zh-CN" altLang="en-US">
                  <a:solidFill>
                    <a:schemeClr val="tx1"/>
                  </a:solidFill>
                </a:endParaRPr>
              </a:p>
            </p:txBody>
          </p:sp>
        </mc:Choice>
        <mc:Fallback xmlns="">
          <p:sp>
            <p:nvSpPr>
              <p:cNvPr id="17" name="文本框 16">
                <a:extLst>
                  <a:ext uri="{FF2B5EF4-FFF2-40B4-BE49-F238E27FC236}">
                    <a16:creationId xmlns:a16="http://schemas.microsoft.com/office/drawing/2014/main" id="{69520871-77C7-A6CB-6C62-2576DD768B1A}"/>
                  </a:ext>
                </a:extLst>
              </p:cNvPr>
              <p:cNvSpPr txBox="1">
                <a:spLocks noRot="1" noChangeAspect="1" noMove="1" noResize="1" noEditPoints="1" noAdjustHandles="1" noChangeArrowheads="1" noChangeShapeType="1" noTextEdit="1"/>
              </p:cNvSpPr>
              <p:nvPr/>
            </p:nvSpPr>
            <p:spPr>
              <a:xfrm>
                <a:off x="258689" y="4206634"/>
                <a:ext cx="2358390" cy="76309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80F3DEB-D08A-58D4-2F48-53B9294BC74F}"/>
                  </a:ext>
                </a:extLst>
              </p:cNvPr>
              <p:cNvSpPr txBox="1"/>
              <p:nvPr/>
            </p:nvSpPr>
            <p:spPr>
              <a:xfrm>
                <a:off x="5666473" y="3760206"/>
                <a:ext cx="2358390" cy="394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r>
                        <a:rPr lang="en-US" altLang="zh-CN" i="1">
                          <a:latin typeface="Cambria Math" panose="02040503050406030204" pitchFamily="18" charset="0"/>
                        </a:rPr>
                        <m:t>𝑀𝐿𝑃</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𝑣</m:t>
                              </m:r>
                            </m:sup>
                          </m:sSubSup>
                        </m:e>
                      </m:d>
                    </m:oMath>
                  </m:oMathPara>
                </a14:m>
                <a:endParaRPr lang="zh-CN" altLang="en-US">
                  <a:solidFill>
                    <a:schemeClr val="tx1"/>
                  </a:solidFill>
                </a:endParaRPr>
              </a:p>
            </p:txBody>
          </p:sp>
        </mc:Choice>
        <mc:Fallback xmlns="">
          <p:sp>
            <p:nvSpPr>
              <p:cNvPr id="18" name="文本框 17">
                <a:extLst>
                  <a:ext uri="{FF2B5EF4-FFF2-40B4-BE49-F238E27FC236}">
                    <a16:creationId xmlns:a16="http://schemas.microsoft.com/office/drawing/2014/main" id="{D80F3DEB-D08A-58D4-2F48-53B9294BC74F}"/>
                  </a:ext>
                </a:extLst>
              </p:cNvPr>
              <p:cNvSpPr txBox="1">
                <a:spLocks noRot="1" noChangeAspect="1" noMove="1" noResize="1" noEditPoints="1" noAdjustHandles="1" noChangeArrowheads="1" noChangeShapeType="1" noTextEdit="1"/>
              </p:cNvSpPr>
              <p:nvPr/>
            </p:nvSpPr>
            <p:spPr>
              <a:xfrm>
                <a:off x="5666473" y="3760206"/>
                <a:ext cx="2358390" cy="394210"/>
              </a:xfrm>
              <a:prstGeom prst="rect">
                <a:avLst/>
              </a:prstGeom>
              <a:blipFill>
                <a:blip r:embed="rId10"/>
                <a:stretch>
                  <a:fillRect b="-15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9970A76-5A95-2C4C-1B6F-E0DE394119E8}"/>
                  </a:ext>
                </a:extLst>
              </p:cNvPr>
              <p:cNvSpPr txBox="1"/>
              <p:nvPr/>
            </p:nvSpPr>
            <p:spPr>
              <a:xfrm>
                <a:off x="5666473" y="4193971"/>
                <a:ext cx="2358390" cy="394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𝑛</m:t>
                              </m:r>
                            </m:sub>
                          </m:sSub>
                        </m:sub>
                      </m:sSub>
                      <m:r>
                        <a:rPr lang="en-US" altLang="zh-CN" i="1">
                          <a:latin typeface="Cambria Math" panose="02040503050406030204" pitchFamily="18" charset="0"/>
                        </a:rPr>
                        <m:t>=</m:t>
                      </m:r>
                      <m:r>
                        <a:rPr lang="en-US" altLang="zh-CN" i="1">
                          <a:latin typeface="Cambria Math" panose="02040503050406030204" pitchFamily="18" charset="0"/>
                        </a:rPr>
                        <m:t>𝑀𝐿𝑃</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𝑛</m:t>
                              </m:r>
                            </m:sub>
                            <m:sup>
                              <m:r>
                                <a:rPr lang="en-US" altLang="zh-CN" i="1">
                                  <a:latin typeface="Cambria Math" panose="02040503050406030204" pitchFamily="18" charset="0"/>
                                </a:rPr>
                                <m:t>𝑐</m:t>
                              </m:r>
                            </m:sup>
                          </m:sSubSup>
                        </m:e>
                      </m:d>
                    </m:oMath>
                  </m:oMathPara>
                </a14:m>
                <a:endParaRPr lang="zh-CN" altLang="en-US">
                  <a:solidFill>
                    <a:schemeClr val="tx1"/>
                  </a:solidFill>
                </a:endParaRPr>
              </a:p>
            </p:txBody>
          </p:sp>
        </mc:Choice>
        <mc:Fallback xmlns="">
          <p:sp>
            <p:nvSpPr>
              <p:cNvPr id="19" name="文本框 18">
                <a:extLst>
                  <a:ext uri="{FF2B5EF4-FFF2-40B4-BE49-F238E27FC236}">
                    <a16:creationId xmlns:a16="http://schemas.microsoft.com/office/drawing/2014/main" id="{69970A76-5A95-2C4C-1B6F-E0DE394119E8}"/>
                  </a:ext>
                </a:extLst>
              </p:cNvPr>
              <p:cNvSpPr txBox="1">
                <a:spLocks noRot="1" noChangeAspect="1" noMove="1" noResize="1" noEditPoints="1" noAdjustHandles="1" noChangeArrowheads="1" noChangeShapeType="1" noTextEdit="1"/>
              </p:cNvSpPr>
              <p:nvPr/>
            </p:nvSpPr>
            <p:spPr>
              <a:xfrm>
                <a:off x="5666473" y="4193971"/>
                <a:ext cx="2358390" cy="394210"/>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6560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第四部分：</a:t>
            </a:r>
            <a:r>
              <a:rPr lang="zh-CN" altLang="zh-CN" sz="2000"/>
              <a:t>基于视图的</a:t>
            </a:r>
            <a:r>
              <a:rPr lang="en-US" altLang="zh-CN" sz="2000"/>
              <a:t>Text2SQL</a:t>
            </a:r>
            <a:r>
              <a:rPr lang="zh-CN" altLang="zh-CN" sz="2000"/>
              <a:t>方法</a:t>
            </a:r>
            <a:endParaRPr lang="zh-CN" altLang="en-US" dirty="0"/>
          </a:p>
        </p:txBody>
      </p:sp>
      <p:sp>
        <p:nvSpPr>
          <p:cNvPr id="9" name="文本框 8"/>
          <p:cNvSpPr txBox="1"/>
          <p:nvPr/>
        </p:nvSpPr>
        <p:spPr>
          <a:xfrm>
            <a:off x="258689" y="911298"/>
            <a:ext cx="1935872" cy="5738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noAutofit/>
          </a:bodyPr>
          <a:lstStyle>
            <a:defPPr>
              <a:defRPr lang="en-US"/>
            </a:defPPr>
            <a:lvl1pPr>
              <a:lnSpc>
                <a:spcPct val="150000"/>
              </a:lnSpc>
              <a:spcBef>
                <a:spcPct val="0"/>
              </a:spcBef>
              <a:buNone/>
              <a:defRPr sz="1400" b="1"/>
            </a:lvl1pPr>
          </a:lstStyle>
          <a:p>
            <a:r>
              <a:rPr lang="zh-CN" altLang="en-US" sz="2400">
                <a:solidFill>
                  <a:schemeClr val="tx1"/>
                </a:solidFill>
              </a:rPr>
              <a:t>模式分类器</a:t>
            </a:r>
            <a:r>
              <a:rPr lang="zh-CN" altLang="en-US" sz="1800" b="1">
                <a:solidFill>
                  <a:schemeClr val="tx1"/>
                </a:solidFill>
              </a:rPr>
              <a:t>：</a:t>
            </a:r>
            <a:endParaRPr lang="en-US" altLang="zh-CN" sz="1800" i="1" kern="100" dirty="0">
              <a:solidFill>
                <a:schemeClr val="tx1"/>
              </a:solidFill>
              <a:effectLst/>
              <a:latin typeface="Cambria Math" panose="02040503050406030204" pitchFamily="18" charset="0"/>
              <a:ea typeface="宋体" panose="02010600030101010101" pitchFamily="2" charset="-122"/>
            </a:endParaRPr>
          </a:p>
        </p:txBody>
      </p:sp>
      <p:sp>
        <p:nvSpPr>
          <p:cNvPr id="4" name="灯片编号占位符 3">
            <a:extLst>
              <a:ext uri="{FF2B5EF4-FFF2-40B4-BE49-F238E27FC236}">
                <a16:creationId xmlns:a16="http://schemas.microsoft.com/office/drawing/2014/main" id="{50E93927-7E79-E6CD-D1E5-42D8CA27E062}"/>
              </a:ext>
            </a:extLst>
          </p:cNvPr>
          <p:cNvSpPr>
            <a:spLocks noGrp="1"/>
          </p:cNvSpPr>
          <p:nvPr>
            <p:ph type="sldNum" sz="quarter" idx="13"/>
          </p:nvPr>
        </p:nvSpPr>
        <p:spPr/>
        <p:txBody>
          <a:bodyPr/>
          <a:lstStyle/>
          <a:p>
            <a:fld id="{EE3F9CDB-1F21-4789-A81E-8FEA25CE194B}" type="slidenum">
              <a:rPr lang="zh-CN" altLang="en-US" smtClean="0"/>
              <a:pPr/>
              <a:t>34</a:t>
            </a:fld>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34066FE-3F62-C4A3-401C-F1F64A44DA63}"/>
                  </a:ext>
                </a:extLst>
              </p:cNvPr>
              <p:cNvSpPr txBox="1"/>
              <p:nvPr/>
            </p:nvSpPr>
            <p:spPr>
              <a:xfrm>
                <a:off x="4311815" y="1660659"/>
                <a:ext cx="4572000" cy="432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𝑘</m:t>
                          </m:r>
                        </m:sub>
                        <m:sup>
                          <m:r>
                            <a:rPr lang="en-US" altLang="zh-CN" i="1">
                              <a:latin typeface="Cambria Math" panose="02040503050406030204" pitchFamily="18" charset="0"/>
                            </a:rPr>
                            <m:t>𝑡</m:t>
                          </m:r>
                        </m:sup>
                      </m:sSubSup>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box>
                            <m:boxPr>
                              <m:ctrlPr>
                                <a:rPr lang="zh-CN" altLang="zh-CN" i="1">
                                  <a:latin typeface="Cambria Math" panose="02040503050406030204" pitchFamily="18" charset="0"/>
                                </a:rPr>
                              </m:ctrlPr>
                            </m:box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𝐿𝑆𝑇𝑀</m:t>
                                  </m:r>
                                </m:e>
                              </m:acc>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𝑡</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box>
                                <m:boxPr>
                                  <m:ctrlPr>
                                    <a:rPr lang="zh-CN" altLang="zh-CN" i="1">
                                      <a:latin typeface="Cambria Math" panose="02040503050406030204" pitchFamily="18" charset="0"/>
                                    </a:rPr>
                                  </m:ctrlPr>
                                </m:box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𝐿𝑆𝑇𝑀</m:t>
                                      </m:r>
                                    </m:e>
                                  </m:acc>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𝑡</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box>
                            </m:e>
                          </m:box>
                        </m:e>
                      </m:d>
                    </m:oMath>
                  </m:oMathPara>
                </a14:m>
                <a:endParaRPr lang="zh-CN" altLang="en-US"/>
              </a:p>
            </p:txBody>
          </p:sp>
        </mc:Choice>
        <mc:Fallback xmlns="">
          <p:sp>
            <p:nvSpPr>
              <p:cNvPr id="8" name="文本框 7">
                <a:extLst>
                  <a:ext uri="{FF2B5EF4-FFF2-40B4-BE49-F238E27FC236}">
                    <a16:creationId xmlns:a16="http://schemas.microsoft.com/office/drawing/2014/main" id="{534066FE-3F62-C4A3-401C-F1F64A44DA63}"/>
                  </a:ext>
                </a:extLst>
              </p:cNvPr>
              <p:cNvSpPr txBox="1">
                <a:spLocks noRot="1" noChangeAspect="1" noMove="1" noResize="1" noEditPoints="1" noAdjustHandles="1" noChangeArrowheads="1" noChangeShapeType="1" noTextEdit="1"/>
              </p:cNvSpPr>
              <p:nvPr/>
            </p:nvSpPr>
            <p:spPr>
              <a:xfrm>
                <a:off x="4311815" y="1660659"/>
                <a:ext cx="4572000" cy="43255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DECEACC-9CB7-F3F4-3B99-653C6E2FF288}"/>
                  </a:ext>
                </a:extLst>
              </p:cNvPr>
              <p:cNvSpPr txBox="1"/>
              <p:nvPr/>
            </p:nvSpPr>
            <p:spPr>
              <a:xfrm>
                <a:off x="4572000" y="2658559"/>
                <a:ext cx="4572000" cy="432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𝑘</m:t>
                          </m:r>
                        </m:sub>
                        <m:sup>
                          <m:r>
                            <a:rPr lang="en-US" altLang="zh-CN" i="1">
                              <a:latin typeface="Cambria Math" panose="02040503050406030204" pitchFamily="18" charset="0"/>
                            </a:rPr>
                            <m:t>𝑡</m:t>
                          </m:r>
                        </m:sup>
                      </m:sSubSup>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𝑁</m:t>
                              </m:r>
                            </m:sub>
                            <m:sup>
                              <m:r>
                                <a:rPr lang="en-US" altLang="zh-CN" i="1">
                                  <a:latin typeface="Cambria Math" panose="02040503050406030204" pitchFamily="18" charset="0"/>
                                </a:rPr>
                                <m:t>𝑡</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1</m:t>
                              </m:r>
                            </m:sub>
                            <m:sup>
                              <m:r>
                                <a:rPr lang="en-US" altLang="zh-CN" i="1">
                                  <a:latin typeface="Cambria Math" panose="02040503050406030204" pitchFamily="18" charset="0"/>
                                </a:rPr>
                                <m:t>𝑡</m:t>
                              </m:r>
                            </m:sup>
                          </m:sSubSup>
                        </m:e>
                      </m:d>
                      <m:r>
                        <a:rPr lang="en-US" altLang="zh-CN" i="1">
                          <a:latin typeface="Cambria Math" panose="02040503050406030204" pitchFamily="18" charset="0"/>
                        </a:rPr>
                        <m:t>)</m:t>
                      </m:r>
                    </m:oMath>
                  </m:oMathPara>
                </a14:m>
                <a:endParaRPr lang="zh-CN" altLang="en-US"/>
              </a:p>
            </p:txBody>
          </p:sp>
        </mc:Choice>
        <mc:Fallback xmlns="">
          <p:sp>
            <p:nvSpPr>
              <p:cNvPr id="10" name="文本框 9">
                <a:extLst>
                  <a:ext uri="{FF2B5EF4-FFF2-40B4-BE49-F238E27FC236}">
                    <a16:creationId xmlns:a16="http://schemas.microsoft.com/office/drawing/2014/main" id="{4DECEACC-9CB7-F3F4-3B99-653C6E2FF288}"/>
                  </a:ext>
                </a:extLst>
              </p:cNvPr>
              <p:cNvSpPr txBox="1">
                <a:spLocks noRot="1" noChangeAspect="1" noMove="1" noResize="1" noEditPoints="1" noAdjustHandles="1" noChangeArrowheads="1" noChangeShapeType="1" noTextEdit="1"/>
              </p:cNvSpPr>
              <p:nvPr/>
            </p:nvSpPr>
            <p:spPr>
              <a:xfrm>
                <a:off x="4572000" y="2658559"/>
                <a:ext cx="4572000" cy="432554"/>
              </a:xfrm>
              <a:prstGeom prst="rect">
                <a:avLst/>
              </a:prstGeom>
              <a:blipFill>
                <a:blip r:embed="rId4"/>
                <a:stretch>
                  <a:fillRect b="-84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D742FF1-5FB8-F2C7-CCE4-9E2E7655F8FD}"/>
                  </a:ext>
                </a:extLst>
              </p:cNvPr>
              <p:cNvSpPr txBox="1"/>
              <p:nvPr/>
            </p:nvSpPr>
            <p:spPr>
              <a:xfrm>
                <a:off x="4443984" y="2143450"/>
                <a:ext cx="4700016" cy="4143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h</m:t>
                          </m:r>
                        </m:e>
                        <m:sub>
                          <m:r>
                            <a:rPr lang="en-US" altLang="zh-CN" sz="1600" i="1">
                              <a:latin typeface="Cambria Math" panose="02040503050406030204" pitchFamily="18" charset="0"/>
                            </a:rPr>
                            <m:t>𝑘𝑚</m:t>
                          </m:r>
                        </m:sub>
                        <m:sup>
                          <m:r>
                            <a:rPr lang="en-US" altLang="zh-CN" sz="1600" i="1">
                              <a:latin typeface="Cambria Math" panose="02040503050406030204" pitchFamily="18" charset="0"/>
                            </a:rPr>
                            <m:t>𝑐</m:t>
                          </m:r>
                        </m:sup>
                      </m:sSubSup>
                      <m:r>
                        <a:rPr lang="en-US" altLang="zh-CN" sz="1600" i="1">
                          <a:latin typeface="Cambria Math" panose="02040503050406030204" pitchFamily="18" charset="0"/>
                        </a:rPr>
                        <m:t>=</m:t>
                      </m:r>
                      <m:d>
                        <m:dPr>
                          <m:begChr m:val="["/>
                          <m:endChr m:val="]"/>
                          <m:ctrlPr>
                            <a:rPr lang="zh-CN" altLang="zh-CN" sz="1600" i="1">
                              <a:latin typeface="Cambria Math" panose="02040503050406030204" pitchFamily="18" charset="0"/>
                            </a:rPr>
                          </m:ctrlPr>
                        </m:dPr>
                        <m:e>
                          <m:box>
                            <m:boxPr>
                              <m:ctrlPr>
                                <a:rPr lang="zh-CN" altLang="zh-CN" sz="1600" i="1">
                                  <a:latin typeface="Cambria Math" panose="02040503050406030204" pitchFamily="18" charset="0"/>
                                </a:rPr>
                              </m:ctrlPr>
                            </m:boxPr>
                            <m:e>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𝐿𝑆𝑇𝑀</m:t>
                                  </m:r>
                                </m:e>
                              </m:acc>
                              <m:d>
                                <m:dPr>
                                  <m:ctrlPr>
                                    <a:rPr lang="zh-CN" altLang="zh-CN" sz="1600" i="1">
                                      <a:latin typeface="Cambria Math" panose="02040503050406030204" pitchFamily="18" charset="0"/>
                                    </a:rPr>
                                  </m:ctrlPr>
                                </m:dPr>
                                <m:e>
                                  <m:sSubSup>
                                    <m:sSubSupPr>
                                      <m:ctrlPr>
                                        <a:rPr lang="zh-CN" altLang="zh-CN" sz="1600" i="1">
                                          <a:latin typeface="Cambria Math" panose="02040503050406030204" pitchFamily="18" charset="0"/>
                                        </a:rPr>
                                      </m:ctrlPr>
                                    </m:sSubSupPr>
                                    <m:e>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h</m:t>
                                          </m:r>
                                        </m:e>
                                      </m:acc>
                                    </m:e>
                                    <m:sub>
                                      <m:r>
                                        <a:rPr lang="en-US" altLang="zh-CN" sz="1600" i="1">
                                          <a:latin typeface="Cambria Math" panose="02040503050406030204" pitchFamily="18" charset="0"/>
                                        </a:rPr>
                                        <m:t>𝑘</m:t>
                                      </m:r>
                                      <m:r>
                                        <a:rPr lang="en-US" altLang="zh-CN" sz="1600" i="1">
                                          <a:latin typeface="Cambria Math" panose="02040503050406030204" pitchFamily="18" charset="0"/>
                                        </a:rPr>
                                        <m:t>(</m:t>
                                      </m:r>
                                      <m:r>
                                        <a:rPr lang="en-US" altLang="zh-CN" sz="1600" i="1">
                                          <a:latin typeface="Cambria Math" panose="02040503050406030204" pitchFamily="18" charset="0"/>
                                        </a:rPr>
                                        <m:t>𝑚</m:t>
                                      </m:r>
                                      <m:r>
                                        <a:rPr lang="en-US" altLang="zh-CN" sz="1600" i="1">
                                          <a:latin typeface="Cambria Math" panose="02040503050406030204" pitchFamily="18" charset="0"/>
                                        </a:rPr>
                                        <m:t>−1)</m:t>
                                      </m:r>
                                    </m:sub>
                                    <m:sup>
                                      <m:r>
                                        <a:rPr lang="en-US" altLang="zh-CN" sz="1600" i="1">
                                          <a:latin typeface="Cambria Math" panose="02040503050406030204" pitchFamily="18" charset="0"/>
                                        </a:rPr>
                                        <m:t>𝑐</m:t>
                                      </m:r>
                                    </m:sup>
                                  </m:sSubSup>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𝑘𝑚</m:t>
                                      </m:r>
                                    </m:sub>
                                  </m:sSub>
                                </m:e>
                              </m:d>
                              <m:r>
                                <a:rPr lang="en-US" altLang="zh-CN" sz="1600" i="1">
                                  <a:latin typeface="Cambria Math" panose="02040503050406030204" pitchFamily="18" charset="0"/>
                                </a:rPr>
                                <m:t>;</m:t>
                              </m:r>
                              <m:box>
                                <m:boxPr>
                                  <m:ctrlPr>
                                    <a:rPr lang="zh-CN" altLang="zh-CN" sz="1600" i="1">
                                      <a:latin typeface="Cambria Math" panose="02040503050406030204" pitchFamily="18" charset="0"/>
                                    </a:rPr>
                                  </m:ctrlPr>
                                </m:boxPr>
                                <m:e>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𝐿𝑆𝑇𝑀</m:t>
                                      </m:r>
                                    </m:e>
                                  </m:acc>
                                  <m:d>
                                    <m:dPr>
                                      <m:ctrlPr>
                                        <a:rPr lang="zh-CN" altLang="zh-CN" sz="1600" i="1">
                                          <a:latin typeface="Cambria Math" panose="02040503050406030204" pitchFamily="18" charset="0"/>
                                        </a:rPr>
                                      </m:ctrlPr>
                                    </m:dPr>
                                    <m:e>
                                      <m:sSubSup>
                                        <m:sSubSupPr>
                                          <m:ctrlPr>
                                            <a:rPr lang="zh-CN" altLang="zh-CN" sz="1600" i="1">
                                              <a:latin typeface="Cambria Math" panose="02040503050406030204" pitchFamily="18" charset="0"/>
                                            </a:rPr>
                                          </m:ctrlPr>
                                        </m:sSubSupPr>
                                        <m:e>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h</m:t>
                                              </m:r>
                                            </m:e>
                                          </m:acc>
                                        </m:e>
                                        <m:sub>
                                          <m:r>
                                            <a:rPr lang="en-US" altLang="zh-CN" sz="1600" i="1">
                                              <a:latin typeface="Cambria Math" panose="02040503050406030204" pitchFamily="18" charset="0"/>
                                            </a:rPr>
                                            <m:t>𝑘</m:t>
                                          </m:r>
                                          <m:r>
                                            <a:rPr lang="en-US" altLang="zh-CN" sz="1600" i="1">
                                              <a:latin typeface="Cambria Math" panose="02040503050406030204" pitchFamily="18" charset="0"/>
                                            </a:rPr>
                                            <m:t>(</m:t>
                                          </m:r>
                                          <m:r>
                                            <a:rPr lang="en-US" altLang="zh-CN" sz="1600" i="1">
                                              <a:latin typeface="Cambria Math" panose="02040503050406030204" pitchFamily="18" charset="0"/>
                                            </a:rPr>
                                            <m:t>𝑚</m:t>
                                          </m:r>
                                          <m:r>
                                            <a:rPr lang="en-US" altLang="zh-CN" sz="1600" i="1">
                                              <a:latin typeface="Cambria Math" panose="02040503050406030204" pitchFamily="18" charset="0"/>
                                            </a:rPr>
                                            <m:t>+1)</m:t>
                                          </m:r>
                                        </m:sub>
                                        <m:sup>
                                          <m:r>
                                            <a:rPr lang="en-US" altLang="zh-CN" sz="1600" i="1">
                                              <a:latin typeface="Cambria Math" panose="02040503050406030204" pitchFamily="18" charset="0"/>
                                            </a:rPr>
                                            <m:t>𝑐</m:t>
                                          </m:r>
                                        </m:sup>
                                      </m:sSubSup>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𝑘𝑚</m:t>
                                          </m:r>
                                        </m:sub>
                                      </m:sSub>
                                    </m:e>
                                  </m:d>
                                </m:e>
                              </m:box>
                            </m:e>
                          </m:box>
                        </m:e>
                      </m:d>
                    </m:oMath>
                  </m:oMathPara>
                </a14:m>
                <a:endParaRPr lang="zh-CN" altLang="en-US" sz="1600">
                  <a:solidFill>
                    <a:schemeClr val="tx1"/>
                  </a:solidFill>
                </a:endParaRPr>
              </a:p>
            </p:txBody>
          </p:sp>
        </mc:Choice>
        <mc:Fallback>
          <p:sp>
            <p:nvSpPr>
              <p:cNvPr id="5" name="文本框 4">
                <a:extLst>
                  <a:ext uri="{FF2B5EF4-FFF2-40B4-BE49-F238E27FC236}">
                    <a16:creationId xmlns:a16="http://schemas.microsoft.com/office/drawing/2014/main" id="{CD742FF1-5FB8-F2C7-CCE4-9E2E7655F8FD}"/>
                  </a:ext>
                </a:extLst>
              </p:cNvPr>
              <p:cNvSpPr txBox="1">
                <a:spLocks noRot="1" noChangeAspect="1" noMove="1" noResize="1" noEditPoints="1" noAdjustHandles="1" noChangeArrowheads="1" noChangeShapeType="1" noTextEdit="1"/>
              </p:cNvSpPr>
              <p:nvPr/>
            </p:nvSpPr>
            <p:spPr>
              <a:xfrm>
                <a:off x="4443984" y="2143450"/>
                <a:ext cx="4700016" cy="414344"/>
              </a:xfrm>
              <a:prstGeom prst="rect">
                <a:avLst/>
              </a:prstGeom>
              <a:blipFill>
                <a:blip r:embed="rId5"/>
                <a:stretch>
                  <a:fillRect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3B800AA-89B2-9ABB-F4E3-35C2AF97024C}"/>
                  </a:ext>
                </a:extLst>
              </p:cNvPr>
              <p:cNvSpPr txBox="1"/>
              <p:nvPr/>
            </p:nvSpPr>
            <p:spPr>
              <a:xfrm>
                <a:off x="5666473" y="3141350"/>
                <a:ext cx="2358390" cy="432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𝑘𝑚</m:t>
                          </m:r>
                        </m:sub>
                        <m:sup>
                          <m:r>
                            <a:rPr lang="en-US" altLang="zh-CN" i="1">
                              <a:latin typeface="Cambria Math" panose="02040503050406030204" pitchFamily="18" charset="0"/>
                            </a:rPr>
                            <m:t>𝑐</m:t>
                          </m:r>
                        </m:sup>
                      </m:sSubSup>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𝑁</m:t>
                              </m:r>
                            </m:sub>
                            <m:sup>
                              <m:r>
                                <a:rPr lang="en-US" altLang="zh-CN" i="1">
                                  <a:latin typeface="Cambria Math" panose="02040503050406030204" pitchFamily="18" charset="0"/>
                                </a:rPr>
                                <m:t>𝑐</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h</m:t>
                                  </m:r>
                                </m:e>
                              </m:acc>
                            </m:e>
                            <m:sub>
                              <m:r>
                                <a:rPr lang="en-US" altLang="zh-CN" i="1">
                                  <a:latin typeface="Cambria Math" panose="02040503050406030204" pitchFamily="18" charset="0"/>
                                </a:rPr>
                                <m:t>1</m:t>
                              </m:r>
                            </m:sub>
                            <m:sup>
                              <m:r>
                                <a:rPr lang="en-US" altLang="zh-CN" i="1">
                                  <a:latin typeface="Cambria Math" panose="02040503050406030204" pitchFamily="18" charset="0"/>
                                </a:rPr>
                                <m:t>𝑐</m:t>
                              </m:r>
                            </m:sup>
                          </m:sSubSup>
                        </m:e>
                      </m:d>
                      <m:r>
                        <a:rPr lang="en-US" altLang="zh-CN" i="1">
                          <a:latin typeface="Cambria Math" panose="02040503050406030204" pitchFamily="18" charset="0"/>
                        </a:rPr>
                        <m:t>)</m:t>
                      </m:r>
                    </m:oMath>
                  </m:oMathPara>
                </a14:m>
                <a:endParaRPr lang="zh-CN" altLang="en-US">
                  <a:solidFill>
                    <a:schemeClr val="tx1"/>
                  </a:solidFill>
                </a:endParaRPr>
              </a:p>
            </p:txBody>
          </p:sp>
        </mc:Choice>
        <mc:Fallback xmlns="">
          <p:sp>
            <p:nvSpPr>
              <p:cNvPr id="6" name="文本框 5">
                <a:extLst>
                  <a:ext uri="{FF2B5EF4-FFF2-40B4-BE49-F238E27FC236}">
                    <a16:creationId xmlns:a16="http://schemas.microsoft.com/office/drawing/2014/main" id="{E3B800AA-89B2-9ABB-F4E3-35C2AF97024C}"/>
                  </a:ext>
                </a:extLst>
              </p:cNvPr>
              <p:cNvSpPr txBox="1">
                <a:spLocks noRot="1" noChangeAspect="1" noMove="1" noResize="1" noEditPoints="1" noAdjustHandles="1" noChangeArrowheads="1" noChangeShapeType="1" noTextEdit="1"/>
              </p:cNvSpPr>
              <p:nvPr/>
            </p:nvSpPr>
            <p:spPr>
              <a:xfrm>
                <a:off x="5666473" y="3141350"/>
                <a:ext cx="2358390" cy="432554"/>
              </a:xfrm>
              <a:prstGeom prst="rect">
                <a:avLst/>
              </a:prstGeom>
              <a:blipFill>
                <a:blip r:embed="rId6"/>
                <a:stretch>
                  <a:fillRect b="-8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7D00C63-6DB9-0173-7731-390C222D8C50}"/>
                  </a:ext>
                </a:extLst>
              </p:cNvPr>
              <p:cNvSpPr txBox="1"/>
              <p:nvPr/>
            </p:nvSpPr>
            <p:spPr>
              <a:xfrm>
                <a:off x="145657" y="3990172"/>
                <a:ext cx="5075754" cy="3792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𝑘</m:t>
                          </m:r>
                        </m:sub>
                        <m:sup>
                          <m:r>
                            <a:rPr lang="en-US" altLang="zh-CN" i="1">
                              <a:latin typeface="Cambria Math" panose="02040503050406030204" pitchFamily="18" charset="0"/>
                            </a:rPr>
                            <m:t>𝑡</m:t>
                          </m:r>
                        </m:sup>
                      </m:sSubSup>
                      <m:r>
                        <a:rPr lang="en-US" altLang="zh-CN" i="1">
                          <a:latin typeface="Cambria Math" panose="02040503050406030204" pitchFamily="18" charset="0"/>
                        </a:rPr>
                        <m:t>=</m:t>
                      </m:r>
                      <m:r>
                        <a:rPr lang="en-US" altLang="zh-CN" i="1">
                          <a:latin typeface="Cambria Math" panose="02040503050406030204" pitchFamily="18" charset="0"/>
                        </a:rPr>
                        <m:t>𝑀𝑢𝑙𝑡𝑖h𝑒𝑎𝑑𝐴𝑡𝑡𝑒𝑛𝑡𝑖𝑜𝑛</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𝑘</m:t>
                              </m:r>
                            </m:sub>
                            <m:sup>
                              <m:r>
                                <a:rPr lang="en-US" altLang="zh-CN" i="1">
                                  <a:latin typeface="Cambria Math" panose="02040503050406030204" pitchFamily="18" charset="0"/>
                                </a:rPr>
                                <m:t>𝑡</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𝑘𝑚</m:t>
                              </m:r>
                            </m:sub>
                            <m:sup>
                              <m:r>
                                <a:rPr lang="en-US" altLang="zh-CN" i="1">
                                  <a:latin typeface="Cambria Math" panose="02040503050406030204" pitchFamily="18" charset="0"/>
                                </a:rPr>
                                <m:t>𝑐</m:t>
                              </m:r>
                            </m:sup>
                          </m:sSubSup>
                        </m:e>
                      </m:d>
                    </m:oMath>
                  </m:oMathPara>
                </a14:m>
                <a:endParaRPr lang="zh-CN" altLang="en-US">
                  <a:solidFill>
                    <a:schemeClr val="tx1"/>
                  </a:solidFill>
                </a:endParaRPr>
              </a:p>
            </p:txBody>
          </p:sp>
        </mc:Choice>
        <mc:Fallback xmlns="">
          <p:sp>
            <p:nvSpPr>
              <p:cNvPr id="16" name="文本框 15">
                <a:extLst>
                  <a:ext uri="{FF2B5EF4-FFF2-40B4-BE49-F238E27FC236}">
                    <a16:creationId xmlns:a16="http://schemas.microsoft.com/office/drawing/2014/main" id="{57D00C63-6DB9-0173-7731-390C222D8C50}"/>
                  </a:ext>
                </a:extLst>
              </p:cNvPr>
              <p:cNvSpPr txBox="1">
                <a:spLocks noRot="1" noChangeAspect="1" noMove="1" noResize="1" noEditPoints="1" noAdjustHandles="1" noChangeArrowheads="1" noChangeShapeType="1" noTextEdit="1"/>
              </p:cNvSpPr>
              <p:nvPr/>
            </p:nvSpPr>
            <p:spPr>
              <a:xfrm>
                <a:off x="145657" y="3990172"/>
                <a:ext cx="5075754" cy="379271"/>
              </a:xfrm>
              <a:prstGeom prst="rect">
                <a:avLst/>
              </a:prstGeom>
              <a:blipFill>
                <a:blip r:embed="rId7"/>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80F3DEB-D08A-58D4-2F48-53B9294BC74F}"/>
                  </a:ext>
                </a:extLst>
              </p:cNvPr>
              <p:cNvSpPr txBox="1"/>
              <p:nvPr/>
            </p:nvSpPr>
            <p:spPr>
              <a:xfrm>
                <a:off x="5666473" y="3760206"/>
                <a:ext cx="2358390" cy="4196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𝑐</m:t>
                              </m:r>
                            </m:e>
                            <m:sub>
                              <m:r>
                                <a:rPr lang="en-US" altLang="zh-CN" i="1">
                                  <a:latin typeface="Cambria Math" panose="02040503050406030204" pitchFamily="18" charset="0"/>
                                </a:rPr>
                                <m:t>𝑚</m:t>
                              </m:r>
                            </m:sub>
                            <m:sup>
                              <m:r>
                                <a:rPr lang="en-US" altLang="zh-CN" i="1">
                                  <a:latin typeface="Cambria Math" panose="02040503050406030204" pitchFamily="18" charset="0"/>
                                </a:rPr>
                                <m:t>𝑘</m:t>
                              </m:r>
                            </m:sup>
                          </m:sSubSup>
                        </m:sub>
                      </m:sSub>
                      <m:r>
                        <a:rPr lang="en-US" altLang="zh-CN" i="1">
                          <a:latin typeface="Cambria Math" panose="02040503050406030204" pitchFamily="18" charset="0"/>
                        </a:rPr>
                        <m:t>=</m:t>
                      </m:r>
                      <m:r>
                        <a:rPr lang="en-US" altLang="zh-CN" i="1">
                          <a:latin typeface="Cambria Math" panose="02040503050406030204" pitchFamily="18" charset="0"/>
                        </a:rPr>
                        <m:t>𝑀𝐿𝑃</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𝑘𝑚</m:t>
                              </m:r>
                            </m:sub>
                            <m:sup>
                              <m:r>
                                <a:rPr lang="en-US" altLang="zh-CN" i="1">
                                  <a:latin typeface="Cambria Math" panose="02040503050406030204" pitchFamily="18" charset="0"/>
                                </a:rPr>
                                <m:t>𝑐</m:t>
                              </m:r>
                            </m:sup>
                          </m:sSubSup>
                        </m:e>
                      </m:d>
                    </m:oMath>
                  </m:oMathPara>
                </a14:m>
                <a:endParaRPr lang="zh-CN" altLang="en-US">
                  <a:solidFill>
                    <a:schemeClr val="tx1"/>
                  </a:solidFill>
                </a:endParaRPr>
              </a:p>
            </p:txBody>
          </p:sp>
        </mc:Choice>
        <mc:Fallback xmlns="">
          <p:sp>
            <p:nvSpPr>
              <p:cNvPr id="18" name="文本框 17">
                <a:extLst>
                  <a:ext uri="{FF2B5EF4-FFF2-40B4-BE49-F238E27FC236}">
                    <a16:creationId xmlns:a16="http://schemas.microsoft.com/office/drawing/2014/main" id="{D80F3DEB-D08A-58D4-2F48-53B9294BC74F}"/>
                  </a:ext>
                </a:extLst>
              </p:cNvPr>
              <p:cNvSpPr txBox="1">
                <a:spLocks noRot="1" noChangeAspect="1" noMove="1" noResize="1" noEditPoints="1" noAdjustHandles="1" noChangeArrowheads="1" noChangeShapeType="1" noTextEdit="1"/>
              </p:cNvSpPr>
              <p:nvPr/>
            </p:nvSpPr>
            <p:spPr>
              <a:xfrm>
                <a:off x="5666473" y="3760206"/>
                <a:ext cx="2358390" cy="41960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9970A76-5A95-2C4C-1B6F-E0DE394119E8}"/>
                  </a:ext>
                </a:extLst>
              </p:cNvPr>
              <p:cNvSpPr txBox="1"/>
              <p:nvPr/>
            </p:nvSpPr>
            <p:spPr>
              <a:xfrm>
                <a:off x="5666473" y="4193971"/>
                <a:ext cx="2358390" cy="4027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sub>
                      </m:sSub>
                      <m:r>
                        <a:rPr lang="en-US" altLang="zh-CN" i="1">
                          <a:latin typeface="Cambria Math" panose="02040503050406030204" pitchFamily="18" charset="0"/>
                        </a:rPr>
                        <m:t>=</m:t>
                      </m:r>
                      <m:r>
                        <a:rPr lang="en-US" altLang="zh-CN" i="1">
                          <a:latin typeface="Cambria Math" panose="02040503050406030204" pitchFamily="18" charset="0"/>
                        </a:rPr>
                        <m:t>𝑀𝐿𝑃</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𝑘</m:t>
                              </m:r>
                            </m:sub>
                            <m:sup>
                              <m:r>
                                <a:rPr lang="en-US" altLang="zh-CN" i="1">
                                  <a:latin typeface="Cambria Math" panose="02040503050406030204" pitchFamily="18" charset="0"/>
                                </a:rPr>
                                <m:t>𝑡</m:t>
                              </m:r>
                            </m:sup>
                          </m:sSubSup>
                        </m:e>
                      </m:d>
                    </m:oMath>
                  </m:oMathPara>
                </a14:m>
                <a:endParaRPr lang="zh-CN" altLang="en-US">
                  <a:solidFill>
                    <a:schemeClr val="tx1"/>
                  </a:solidFill>
                </a:endParaRPr>
              </a:p>
            </p:txBody>
          </p:sp>
        </mc:Choice>
        <mc:Fallback xmlns="">
          <p:sp>
            <p:nvSpPr>
              <p:cNvPr id="19" name="文本框 18">
                <a:extLst>
                  <a:ext uri="{FF2B5EF4-FFF2-40B4-BE49-F238E27FC236}">
                    <a16:creationId xmlns:a16="http://schemas.microsoft.com/office/drawing/2014/main" id="{69970A76-5A95-2C4C-1B6F-E0DE394119E8}"/>
                  </a:ext>
                </a:extLst>
              </p:cNvPr>
              <p:cNvSpPr txBox="1">
                <a:spLocks noRot="1" noChangeAspect="1" noMove="1" noResize="1" noEditPoints="1" noAdjustHandles="1" noChangeArrowheads="1" noChangeShapeType="1" noTextEdit="1"/>
              </p:cNvSpPr>
              <p:nvPr/>
            </p:nvSpPr>
            <p:spPr>
              <a:xfrm>
                <a:off x="5666473" y="4193971"/>
                <a:ext cx="2358390" cy="402739"/>
              </a:xfrm>
              <a:prstGeom prst="rect">
                <a:avLst/>
              </a:prstGeom>
              <a:blipFill>
                <a:blip r:embed="rId9"/>
                <a:stretch>
                  <a:fillRect b="-151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3ADE6BA4-88C3-9C23-78A4-A1787FCAC5BE}"/>
              </a:ext>
            </a:extLst>
          </p:cNvPr>
          <p:cNvPicPr>
            <a:picLocks noChangeAspect="1"/>
          </p:cNvPicPr>
          <p:nvPr/>
        </p:nvPicPr>
        <p:blipFill>
          <a:blip r:embed="rId10"/>
          <a:stretch>
            <a:fillRect/>
          </a:stretch>
        </p:blipFill>
        <p:spPr>
          <a:xfrm>
            <a:off x="31128" y="1477459"/>
            <a:ext cx="4540872" cy="2070103"/>
          </a:xfrm>
          <a:prstGeom prst="rect">
            <a:avLst/>
          </a:prstGeom>
        </p:spPr>
      </p:pic>
    </p:spTree>
    <p:extLst>
      <p:ext uri="{BB962C8B-B14F-4D97-AF65-F5344CB8AC3E}">
        <p14:creationId xmlns:p14="http://schemas.microsoft.com/office/powerpoint/2010/main" val="1234065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6" name="矩形 5">
            <a:extLst>
              <a:ext uri="{FF2B5EF4-FFF2-40B4-BE49-F238E27FC236}">
                <a16:creationId xmlns:a16="http://schemas.microsoft.com/office/drawing/2014/main" id="{1009D7DF-336F-4128-930D-3F2EA34DB32C}"/>
              </a:ext>
            </a:extLst>
          </p:cNvPr>
          <p:cNvSpPr/>
          <p:nvPr/>
        </p:nvSpPr>
        <p:spPr>
          <a:xfrm>
            <a:off x="319649" y="1011136"/>
            <a:ext cx="4504109" cy="422295"/>
          </a:xfrm>
          <a:prstGeom prst="rect">
            <a:avLst/>
          </a:prstGeom>
        </p:spPr>
        <p:txBody>
          <a:bodyPr wrap="square">
            <a:spAutoFit/>
          </a:bodyPr>
          <a:lstStyle/>
          <a:p>
            <a:pPr>
              <a:lnSpc>
                <a:spcPct val="150000"/>
              </a:lnSpc>
            </a:pPr>
            <a:r>
              <a:rPr lang="zh-CN" altLang="en-US" sz="1600" b="1"/>
              <a:t>视图分类器的影响</a:t>
            </a:r>
            <a:endParaRPr lang="zh-CN" altLang="en-US" sz="1600" b="1" dirty="0"/>
          </a:p>
        </p:txBody>
      </p:sp>
      <p:sp>
        <p:nvSpPr>
          <p:cNvPr id="4" name="灯片编号占位符 3">
            <a:extLst>
              <a:ext uri="{FF2B5EF4-FFF2-40B4-BE49-F238E27FC236}">
                <a16:creationId xmlns:a16="http://schemas.microsoft.com/office/drawing/2014/main" id="{B407FDA1-055A-E803-4DB7-A146A7896E82}"/>
              </a:ext>
            </a:extLst>
          </p:cNvPr>
          <p:cNvSpPr>
            <a:spLocks noGrp="1"/>
          </p:cNvSpPr>
          <p:nvPr>
            <p:ph type="sldNum" sz="quarter" idx="13"/>
          </p:nvPr>
        </p:nvSpPr>
        <p:spPr/>
        <p:txBody>
          <a:bodyPr/>
          <a:lstStyle/>
          <a:p>
            <a:fld id="{EE3F9CDB-1F21-4789-A81E-8FEA25CE194B}" type="slidenum">
              <a:rPr lang="zh-CN" altLang="en-US" smtClean="0"/>
              <a:pPr/>
              <a:t>35</a:t>
            </a:fld>
            <a:endParaRPr lang="zh-CN" altLang="en-US" dirty="0"/>
          </a:p>
        </p:txBody>
      </p:sp>
      <p:sp>
        <p:nvSpPr>
          <p:cNvPr id="12" name="文本框 11">
            <a:extLst>
              <a:ext uri="{FF2B5EF4-FFF2-40B4-BE49-F238E27FC236}">
                <a16:creationId xmlns:a16="http://schemas.microsoft.com/office/drawing/2014/main" id="{061D2211-81DC-CE5F-3AFF-495C3D3138A6}"/>
              </a:ext>
            </a:extLst>
          </p:cNvPr>
          <p:cNvSpPr txBox="1"/>
          <p:nvPr/>
        </p:nvSpPr>
        <p:spPr>
          <a:xfrm>
            <a:off x="319649" y="1526427"/>
            <a:ext cx="7845215" cy="923330"/>
          </a:xfrm>
          <a:prstGeom prst="rect">
            <a:avLst/>
          </a:prstGeom>
          <a:noFill/>
        </p:spPr>
        <p:txBody>
          <a:bodyPr wrap="square" rtlCol="0">
            <a:spAutoFit/>
          </a:bodyPr>
          <a:lstStyle/>
          <a:p>
            <a:r>
              <a:rPr kumimoji="0" lang="zh-CN" altLang="en-US"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视图分类错误存在两种情况：</a:t>
            </a:r>
            <a:endParaRPr kumimoji="0" lang="en-US" altLang="zh-CN"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0" lang="zh-CN" altLang="en-US"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查询被分类到错误的视图，错误传播导致后续生成的</a:t>
            </a:r>
            <a:r>
              <a:rPr kumimoji="0" lang="en-US" altLang="zh-CN"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一定是错误</a:t>
            </a:r>
            <a:endParaRPr kumimoji="0" lang="en-US" altLang="zh-CN"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0" lang="zh-CN" altLang="en-US"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视图查询被误判为非视图查询，仍然可以通过</a:t>
            </a:r>
            <a:r>
              <a:rPr kumimoji="0" lang="en-US" altLang="zh-CN"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Text2SQL</a:t>
            </a:r>
            <a:r>
              <a:rPr kumimoji="0" lang="zh-CN" altLang="en-US"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模型生成</a:t>
            </a:r>
            <a:r>
              <a:rPr kumimoji="0" lang="en-US" altLang="zh-CN"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i="0" u="none" strike="noStrike" kern="100" cap="none" spc="0" normalizeH="0" baseline="0" noProof="0">
                <a:ln>
                  <a:noFill/>
                </a:ln>
                <a:uLnTx/>
                <a:uFillTx/>
                <a:latin typeface="Times New Roman" panose="02020603050405020304" pitchFamily="18" charset="0"/>
                <a:ea typeface="宋体" panose="02010600030101010101" pitchFamily="2" charset="-122"/>
                <a:cs typeface="Times New Roman" panose="02020603050405020304" pitchFamily="18" charset="0"/>
              </a:rPr>
              <a:t>语句</a:t>
            </a:r>
            <a:endPar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1A7AD093-67D1-B7B5-6460-4A44917CB166}"/>
              </a:ext>
            </a:extLst>
          </p:cNvPr>
          <p:cNvPicPr>
            <a:picLocks noChangeAspect="1"/>
          </p:cNvPicPr>
          <p:nvPr/>
        </p:nvPicPr>
        <p:blipFill>
          <a:blip r:embed="rId3"/>
          <a:stretch>
            <a:fillRect/>
          </a:stretch>
        </p:blipFill>
        <p:spPr>
          <a:xfrm>
            <a:off x="0" y="2449757"/>
            <a:ext cx="9144000" cy="2142736"/>
          </a:xfrm>
          <a:prstGeom prst="rect">
            <a:avLst/>
          </a:prstGeom>
        </p:spPr>
      </p:pic>
    </p:spTree>
    <p:extLst>
      <p:ext uri="{BB962C8B-B14F-4D97-AF65-F5344CB8AC3E}">
        <p14:creationId xmlns:p14="http://schemas.microsoft.com/office/powerpoint/2010/main" val="356880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6" name="矩形 5">
            <a:extLst>
              <a:ext uri="{FF2B5EF4-FFF2-40B4-BE49-F238E27FC236}">
                <a16:creationId xmlns:a16="http://schemas.microsoft.com/office/drawing/2014/main" id="{1009D7DF-336F-4128-930D-3F2EA34DB32C}"/>
              </a:ext>
            </a:extLst>
          </p:cNvPr>
          <p:cNvSpPr/>
          <p:nvPr/>
        </p:nvSpPr>
        <p:spPr>
          <a:xfrm>
            <a:off x="319649" y="833259"/>
            <a:ext cx="4504109" cy="422295"/>
          </a:xfrm>
          <a:prstGeom prst="rect">
            <a:avLst/>
          </a:prstGeom>
        </p:spPr>
        <p:txBody>
          <a:bodyPr wrap="square">
            <a:spAutoFit/>
          </a:bodyPr>
          <a:lstStyle/>
          <a:p>
            <a:pPr>
              <a:lnSpc>
                <a:spcPct val="150000"/>
              </a:lnSpc>
            </a:pPr>
            <a:r>
              <a:rPr lang="en-US" altLang="zh-CN" sz="1600" b="1"/>
              <a:t>Spider-syn</a:t>
            </a:r>
            <a:r>
              <a:rPr lang="zh-CN" altLang="en-US" sz="1600" b="1"/>
              <a:t>数据集实验结果</a:t>
            </a:r>
            <a:endParaRPr lang="zh-CN" altLang="en-US" sz="1600" b="1" dirty="0"/>
          </a:p>
        </p:txBody>
      </p:sp>
      <p:sp>
        <p:nvSpPr>
          <p:cNvPr id="4" name="灯片编号占位符 3">
            <a:extLst>
              <a:ext uri="{FF2B5EF4-FFF2-40B4-BE49-F238E27FC236}">
                <a16:creationId xmlns:a16="http://schemas.microsoft.com/office/drawing/2014/main" id="{B407FDA1-055A-E803-4DB7-A146A7896E82}"/>
              </a:ext>
            </a:extLst>
          </p:cNvPr>
          <p:cNvSpPr>
            <a:spLocks noGrp="1"/>
          </p:cNvSpPr>
          <p:nvPr>
            <p:ph type="sldNum" sz="quarter" idx="13"/>
          </p:nvPr>
        </p:nvSpPr>
        <p:spPr/>
        <p:txBody>
          <a:bodyPr/>
          <a:lstStyle/>
          <a:p>
            <a:fld id="{EE3F9CDB-1F21-4789-A81E-8FEA25CE194B}" type="slidenum">
              <a:rPr lang="zh-CN" altLang="en-US" smtClean="0"/>
              <a:pPr/>
              <a:t>36</a:t>
            </a:fld>
            <a:endParaRPr lang="zh-CN" altLang="en-US" dirty="0"/>
          </a:p>
        </p:txBody>
      </p:sp>
      <p:sp>
        <p:nvSpPr>
          <p:cNvPr id="12" name="文本框 11">
            <a:extLst>
              <a:ext uri="{FF2B5EF4-FFF2-40B4-BE49-F238E27FC236}">
                <a16:creationId xmlns:a16="http://schemas.microsoft.com/office/drawing/2014/main" id="{061D2211-81DC-CE5F-3AFF-495C3D3138A6}"/>
              </a:ext>
            </a:extLst>
          </p:cNvPr>
          <p:cNvSpPr txBox="1"/>
          <p:nvPr/>
        </p:nvSpPr>
        <p:spPr>
          <a:xfrm>
            <a:off x="319649" y="1286172"/>
            <a:ext cx="7845215" cy="2062103"/>
          </a:xfrm>
          <a:prstGeom prst="rect">
            <a:avLst/>
          </a:prstGeom>
          <a:noFill/>
        </p:spPr>
        <p:txBody>
          <a:bodyPr wrap="square" rtlCol="0">
            <a:spAutoFit/>
          </a:bodyPr>
          <a:lstStyle/>
          <a:p>
            <a:r>
              <a:rPr lang="en-US" altLang="zh-CN" sz="1600" kern="100">
                <a:effectLst/>
                <a:latin typeface="Times New Roman" panose="02020603050405020304" pitchFamily="18" charset="0"/>
                <a:ea typeface="宋体" panose="02010600030101010101" pitchFamily="2" charset="-122"/>
              </a:rPr>
              <a:t>Single</a:t>
            </a:r>
            <a:r>
              <a:rPr lang="en-US" altLang="zh-CN" sz="1600" kern="100" baseline="-25000">
                <a:effectLst/>
                <a:latin typeface="Times New Roman" panose="02020603050405020304" pitchFamily="18" charset="0"/>
                <a:ea typeface="宋体" panose="02010600030101010101" pitchFamily="2" charset="-122"/>
              </a:rPr>
              <a:t>c</a:t>
            </a:r>
            <a:r>
              <a:rPr kumimoji="0" lang="zh-CN" altLang="en-US" sz="1600" i="0" u="none" strike="noStrike" kern="100" cap="none" spc="0" normalizeH="0" baseline="0" noProof="0">
                <a:ln>
                  <a:noFill/>
                </a:ln>
                <a:uLnTx/>
                <a:uFillTx/>
                <a:latin typeface="Adobe 宋体 Std L" panose="02020300000000000000" pitchFamily="18" charset="-122"/>
                <a:ea typeface="Adobe 宋体 Std L" panose="02020300000000000000" pitchFamily="18" charset="-122"/>
              </a:rPr>
              <a:t>：单表查询被分类到正确的视图上</a:t>
            </a:r>
            <a:endParaRPr kumimoji="0" lang="en-US" altLang="zh-CN" sz="1600" i="0" u="none" strike="noStrike" kern="100" cap="none" spc="0" normalizeH="0" baseline="0" noProof="0">
              <a:ln>
                <a:noFill/>
              </a:ln>
              <a:uLnTx/>
              <a:uFillTx/>
              <a:latin typeface="Adobe 宋体 Std L" panose="02020300000000000000" pitchFamily="18" charset="-122"/>
              <a:ea typeface="Adobe 宋体 Std L" panose="02020300000000000000" pitchFamily="18" charset="-122"/>
            </a:endParaRPr>
          </a:p>
          <a:p>
            <a:r>
              <a:rPr lang="en-US" altLang="zh-CN" sz="1600" kern="100">
                <a:effectLst/>
                <a:latin typeface="Times New Roman" panose="02020603050405020304" pitchFamily="18" charset="0"/>
                <a:ea typeface="宋体" panose="02010600030101010101" pitchFamily="2" charset="-122"/>
              </a:rPr>
              <a:t>Single</a:t>
            </a:r>
            <a:r>
              <a:rPr lang="en-US" altLang="zh-CN" sz="1600" kern="100" baseline="-25000">
                <a:effectLst/>
                <a:latin typeface="Times New Roman" panose="02020603050405020304" pitchFamily="18" charset="0"/>
                <a:ea typeface="宋体" panose="02010600030101010101" pitchFamily="2" charset="-122"/>
              </a:rPr>
              <a:t>z</a:t>
            </a:r>
            <a:r>
              <a:rPr kumimoji="0" lang="zh-CN" altLang="en-US" sz="1600" i="0" u="none" strike="noStrike" kern="100" cap="none" spc="0" normalizeH="0" baseline="0" noProof="0">
                <a:ln>
                  <a:noFill/>
                </a:ln>
                <a:uLnTx/>
                <a:uFillTx/>
                <a:latin typeface="Adobe 宋体 Std L" panose="02020300000000000000" pitchFamily="18" charset="-122"/>
                <a:ea typeface="Adobe 宋体 Std L" panose="02020300000000000000" pitchFamily="18" charset="-122"/>
              </a:rPr>
              <a:t>：单表查询没有被对应到任何一个视图上</a:t>
            </a:r>
            <a:endParaRPr kumimoji="0" lang="en-US" altLang="zh-CN" sz="1600" i="0" u="none" strike="noStrike" kern="100" cap="none" spc="0" normalizeH="0" baseline="0" noProof="0">
              <a:ln>
                <a:noFill/>
              </a:ln>
              <a:uLnTx/>
              <a:uFillTx/>
              <a:latin typeface="Adobe 宋体 Std L" panose="02020300000000000000" pitchFamily="18" charset="-122"/>
              <a:ea typeface="Adobe 宋体 Std L" panose="02020300000000000000" pitchFamily="18" charset="-122"/>
            </a:endParaRPr>
          </a:p>
          <a:p>
            <a:r>
              <a:rPr lang="en-US" altLang="zh-CN" sz="1600" kern="100">
                <a:effectLst/>
                <a:latin typeface="Times New Roman" panose="02020603050405020304" pitchFamily="18" charset="0"/>
                <a:ea typeface="宋体" panose="02010600030101010101" pitchFamily="2" charset="-122"/>
              </a:rPr>
              <a:t>Nature</a:t>
            </a:r>
            <a:r>
              <a:rPr lang="en-US" altLang="zh-CN" sz="1600" kern="100" baseline="-25000">
                <a:effectLst/>
                <a:latin typeface="Times New Roman" panose="02020603050405020304" pitchFamily="18" charset="0"/>
                <a:ea typeface="宋体" panose="02010600030101010101" pitchFamily="2" charset="-122"/>
              </a:rPr>
              <a:t>c</a:t>
            </a:r>
            <a:r>
              <a:rPr kumimoji="0" lang="zh-CN" altLang="en-US" sz="1600" i="0" u="none" strike="noStrike" kern="100" cap="none" spc="0" normalizeH="0" baseline="0" noProof="0">
                <a:ln>
                  <a:noFill/>
                </a:ln>
                <a:uLnTx/>
                <a:uFillTx/>
                <a:latin typeface="Adobe 宋体 Std L" panose="02020300000000000000" pitchFamily="18" charset="-122"/>
                <a:ea typeface="Adobe 宋体 Std L" panose="02020300000000000000" pitchFamily="18" charset="-122"/>
              </a:rPr>
              <a:t>：自然连接查询被分类到正确的视图上</a:t>
            </a:r>
            <a:endParaRPr lang="en-US" altLang="zh-CN" sz="1600" kern="100">
              <a:latin typeface="Adobe 宋体 Std L" panose="02020300000000000000" pitchFamily="18" charset="-122"/>
              <a:ea typeface="Adobe 宋体 Std L" panose="02020300000000000000" pitchFamily="18" charset="-122"/>
            </a:endParaRPr>
          </a:p>
          <a:p>
            <a:r>
              <a:rPr lang="en-US" altLang="zh-CN" sz="1600" kern="100">
                <a:effectLst/>
                <a:latin typeface="Times New Roman" panose="02020603050405020304" pitchFamily="18" charset="0"/>
                <a:ea typeface="宋体" panose="02010600030101010101" pitchFamily="2" charset="-122"/>
              </a:rPr>
              <a:t>Nature</a:t>
            </a:r>
            <a:r>
              <a:rPr lang="en-US" altLang="zh-CN" sz="1600" kern="100" baseline="-25000">
                <a:effectLst/>
                <a:latin typeface="Times New Roman" panose="02020603050405020304" pitchFamily="18" charset="0"/>
                <a:ea typeface="宋体" panose="02010600030101010101" pitchFamily="2" charset="-122"/>
              </a:rPr>
              <a:t>z</a:t>
            </a:r>
            <a:r>
              <a:rPr kumimoji="0" lang="zh-CN" altLang="en-US" sz="1600" i="0" u="none" strike="noStrike" kern="100" cap="none" spc="0" normalizeH="0" baseline="0" noProof="0">
                <a:ln>
                  <a:noFill/>
                </a:ln>
                <a:uLnTx/>
                <a:uFillTx/>
                <a:latin typeface="Adobe 宋体 Std L" panose="02020300000000000000" pitchFamily="18" charset="-122"/>
                <a:ea typeface="Adobe 宋体 Std L" panose="02020300000000000000" pitchFamily="18" charset="-122"/>
              </a:rPr>
              <a:t>：自然连接查询没有被对应到任何一个视图上</a:t>
            </a:r>
            <a:endParaRPr kumimoji="0" lang="en-US" altLang="zh-CN" sz="1600" i="0" u="none" strike="noStrike" kern="100" cap="none" spc="0" normalizeH="0" baseline="0" noProof="0">
              <a:ln>
                <a:noFill/>
              </a:ln>
              <a:uLnTx/>
              <a:uFillTx/>
              <a:latin typeface="Adobe 宋体 Std L" panose="02020300000000000000" pitchFamily="18" charset="-122"/>
              <a:ea typeface="Adobe 宋体 Std L" panose="02020300000000000000" pitchFamily="18" charset="-122"/>
            </a:endParaRPr>
          </a:p>
          <a:p>
            <a:r>
              <a:rPr lang="en-US" altLang="zh-CN" sz="1600" kern="100">
                <a:effectLst/>
                <a:latin typeface="Times New Roman" panose="02020603050405020304" pitchFamily="18" charset="0"/>
                <a:ea typeface="宋体" panose="02010600030101010101" pitchFamily="2" charset="-122"/>
              </a:rPr>
              <a:t>Other</a:t>
            </a:r>
            <a:r>
              <a:rPr kumimoji="0" lang="zh-CN" altLang="en-US" sz="1600" i="0" u="none" strike="noStrike" kern="100" cap="none" spc="0" normalizeH="0" baseline="0" noProof="0">
                <a:ln>
                  <a:noFill/>
                </a:ln>
                <a:uLnTx/>
                <a:uFillTx/>
                <a:latin typeface="Adobe 宋体 Std L" panose="02020300000000000000" pitchFamily="18" charset="-122"/>
                <a:ea typeface="Adobe 宋体 Std L" panose="02020300000000000000" pitchFamily="18" charset="-122"/>
              </a:rPr>
              <a:t>：除单表和自然连接查询以外的查询没有被对应到任何视图上</a:t>
            </a:r>
            <a:endParaRPr kumimoji="0" lang="en-US" altLang="zh-CN" sz="1600" i="0" u="none" strike="noStrike" kern="100" cap="none" spc="0" normalizeH="0" baseline="0" noProof="0">
              <a:ln>
                <a:noFill/>
              </a:ln>
              <a:uLnTx/>
              <a:uFillTx/>
              <a:latin typeface="Adobe 宋体 Std L" panose="02020300000000000000" pitchFamily="18" charset="-122"/>
              <a:ea typeface="Adobe 宋体 Std L" panose="02020300000000000000" pitchFamily="18" charset="-122"/>
            </a:endParaRPr>
          </a:p>
          <a:p>
            <a:r>
              <a:rPr lang="en-US" altLang="zh-CN" sz="1600" kern="100">
                <a:effectLst/>
                <a:latin typeface="Times New Roman" panose="02020603050405020304" pitchFamily="18" charset="0"/>
                <a:ea typeface="宋体" panose="02010600030101010101" pitchFamily="2" charset="-122"/>
              </a:rPr>
              <a:t>View classifier</a:t>
            </a:r>
            <a:r>
              <a:rPr lang="zh-CN" altLang="en-US" sz="1600" kern="100">
                <a:effectLst/>
                <a:latin typeface="Adobe 宋体 Std L" panose="02020300000000000000" pitchFamily="18" charset="-122"/>
                <a:ea typeface="Adobe 宋体 Std L" panose="02020300000000000000" pitchFamily="18" charset="-122"/>
              </a:rPr>
              <a:t>：利用</a:t>
            </a:r>
            <a:r>
              <a:rPr lang="en-US" altLang="zh-CN" sz="1600" kern="100">
                <a:effectLst/>
                <a:latin typeface="Adobe 宋体 Std L" panose="02020300000000000000" pitchFamily="18" charset="-122"/>
                <a:ea typeface="Adobe 宋体 Std L" panose="02020300000000000000" pitchFamily="18" charset="-122"/>
              </a:rPr>
              <a:t>single</a:t>
            </a:r>
            <a:r>
              <a:rPr lang="zh-CN" altLang="en-US" sz="1600" kern="100">
                <a:effectLst/>
                <a:latin typeface="Adobe 宋体 Std L" panose="02020300000000000000" pitchFamily="18" charset="-122"/>
                <a:ea typeface="Adobe 宋体 Std L" panose="02020300000000000000" pitchFamily="18" charset="-122"/>
              </a:rPr>
              <a:t>和</a:t>
            </a:r>
            <a:r>
              <a:rPr lang="en-US" altLang="zh-CN" sz="1600" kern="100">
                <a:effectLst/>
                <a:latin typeface="Adobe 宋体 Std L" panose="02020300000000000000" pitchFamily="18" charset="-122"/>
                <a:ea typeface="Adobe 宋体 Std L" panose="02020300000000000000" pitchFamily="18" charset="-122"/>
              </a:rPr>
              <a:t>nature</a:t>
            </a:r>
            <a:r>
              <a:rPr lang="zh-CN" altLang="en-US" sz="1600" kern="100">
                <a:effectLst/>
                <a:latin typeface="Adobe 宋体 Std L" panose="02020300000000000000" pitchFamily="18" charset="-122"/>
                <a:ea typeface="Adobe 宋体 Std L" panose="02020300000000000000" pitchFamily="18" charset="-122"/>
              </a:rPr>
              <a:t>训练的视图分类器</a:t>
            </a:r>
            <a:endParaRPr lang="en-US" altLang="zh-CN" sz="1600" kern="100">
              <a:effectLst/>
              <a:latin typeface="Adobe 宋体 Std L" panose="02020300000000000000" pitchFamily="18" charset="-122"/>
              <a:ea typeface="Adobe 宋体 Std L" panose="02020300000000000000" pitchFamily="18" charset="-122"/>
            </a:endParaRPr>
          </a:p>
          <a:p>
            <a:r>
              <a:rPr lang="en-US" altLang="zh-CN" sz="1600" kern="100">
                <a:effectLst/>
                <a:latin typeface="Times New Roman" panose="02020603050405020304" pitchFamily="18" charset="0"/>
                <a:ea typeface="宋体" panose="02010600030101010101" pitchFamily="2" charset="-122"/>
              </a:rPr>
              <a:t>View classifier</a:t>
            </a:r>
            <a:r>
              <a:rPr lang="en-US" altLang="zh-CN" sz="1600" kern="100" baseline="-25000">
                <a:effectLst/>
                <a:latin typeface="Times New Roman" panose="02020603050405020304" pitchFamily="18" charset="0"/>
                <a:ea typeface="宋体" panose="02010600030101010101" pitchFamily="2" charset="-122"/>
              </a:rPr>
              <a:t>v</a:t>
            </a:r>
            <a:r>
              <a:rPr lang="zh-CN" altLang="en-US" sz="1600" kern="100">
                <a:effectLst/>
                <a:latin typeface="Adobe 宋体 Std L" panose="02020300000000000000" pitchFamily="18" charset="-122"/>
                <a:ea typeface="Adobe 宋体 Std L" panose="02020300000000000000" pitchFamily="18" charset="-122"/>
              </a:rPr>
              <a:t>：采用投票机制获得的视图分类结果</a:t>
            </a:r>
            <a:endParaRPr lang="en-US" altLang="zh-CN" sz="1600" kern="100">
              <a:effectLst/>
              <a:latin typeface="Adobe 宋体 Std L" panose="02020300000000000000" pitchFamily="18" charset="-122"/>
              <a:ea typeface="Adobe 宋体 Std L" panose="02020300000000000000" pitchFamily="18" charset="-122"/>
            </a:endParaRPr>
          </a:p>
          <a:p>
            <a:r>
              <a:rPr lang="en-US" altLang="zh-CN" sz="1600" kern="100">
                <a:effectLst/>
                <a:latin typeface="Times New Roman" panose="02020603050405020304" pitchFamily="18" charset="0"/>
                <a:ea typeface="宋体" panose="02010600030101010101" pitchFamily="2" charset="-122"/>
              </a:rPr>
              <a:t>View classifier</a:t>
            </a:r>
            <a:r>
              <a:rPr lang="en-US" altLang="zh-CN" sz="1600" kern="100" baseline="-25000">
                <a:effectLst/>
                <a:latin typeface="Times New Roman" panose="02020603050405020304" pitchFamily="18" charset="0"/>
                <a:ea typeface="宋体" panose="02010600030101010101" pitchFamily="2" charset="-122"/>
              </a:rPr>
              <a:t>o</a:t>
            </a:r>
            <a:r>
              <a:rPr lang="zh-CN" altLang="en-US" sz="1600" kern="100">
                <a:effectLst/>
                <a:latin typeface="Adobe 宋体 Std L" panose="02020300000000000000" pitchFamily="18" charset="-122"/>
                <a:ea typeface="Adobe 宋体 Std L" panose="02020300000000000000" pitchFamily="18" charset="-122"/>
              </a:rPr>
              <a:t> ：视图分类器的训练数据中加入</a:t>
            </a:r>
            <a:r>
              <a:rPr lang="en-US" altLang="zh-CN" sz="1600" kern="100">
                <a:effectLst/>
                <a:latin typeface="Adobe 宋体 Std L" panose="02020300000000000000" pitchFamily="18" charset="-122"/>
                <a:ea typeface="Adobe 宋体 Std L" panose="02020300000000000000" pitchFamily="18" charset="-122"/>
              </a:rPr>
              <a:t>other</a:t>
            </a:r>
            <a:r>
              <a:rPr lang="zh-CN" altLang="en-US" sz="1600" kern="100">
                <a:effectLst/>
                <a:latin typeface="Adobe 宋体 Std L" panose="02020300000000000000" pitchFamily="18" charset="-122"/>
                <a:ea typeface="Adobe 宋体 Std L" panose="02020300000000000000" pitchFamily="18" charset="-122"/>
              </a:rPr>
              <a:t>类型的数据</a:t>
            </a:r>
            <a:endParaRPr lang="zh-CN" altLang="zh-CN" sz="1600" kern="100">
              <a:effectLst/>
              <a:latin typeface="Times New Roman" panose="02020603050405020304" pitchFamily="18" charset="0"/>
              <a:ea typeface="宋体" panose="02010600030101010101" pitchFamily="2" charset="-122"/>
            </a:endParaRPr>
          </a:p>
        </p:txBody>
      </p:sp>
      <p:graphicFrame>
        <p:nvGraphicFramePr>
          <p:cNvPr id="14" name="表格 13">
            <a:extLst>
              <a:ext uri="{FF2B5EF4-FFF2-40B4-BE49-F238E27FC236}">
                <a16:creationId xmlns:a16="http://schemas.microsoft.com/office/drawing/2014/main" id="{72D4487D-3D7D-FE96-F524-5BFFC275AA55}"/>
              </a:ext>
            </a:extLst>
          </p:cNvPr>
          <p:cNvGraphicFramePr>
            <a:graphicFrameLocks noGrp="1"/>
          </p:cNvGraphicFramePr>
          <p:nvPr>
            <p:extLst>
              <p:ext uri="{D42A27DB-BD31-4B8C-83A1-F6EECF244321}">
                <p14:modId xmlns:p14="http://schemas.microsoft.com/office/powerpoint/2010/main" val="1573921257"/>
              </p:ext>
            </p:extLst>
          </p:nvPr>
        </p:nvGraphicFramePr>
        <p:xfrm>
          <a:off x="149702" y="3391234"/>
          <a:ext cx="8844596" cy="1440001"/>
        </p:xfrm>
        <a:graphic>
          <a:graphicData uri="http://schemas.openxmlformats.org/drawingml/2006/table">
            <a:tbl>
              <a:tblPr firstRow="1" firstCol="1" bandRow="1"/>
              <a:tblGrid>
                <a:gridCol w="1950180">
                  <a:extLst>
                    <a:ext uri="{9D8B030D-6E8A-4147-A177-3AD203B41FA5}">
                      <a16:colId xmlns:a16="http://schemas.microsoft.com/office/drawing/2014/main" val="4045151545"/>
                    </a:ext>
                  </a:extLst>
                </a:gridCol>
                <a:gridCol w="1327094">
                  <a:extLst>
                    <a:ext uri="{9D8B030D-6E8A-4147-A177-3AD203B41FA5}">
                      <a16:colId xmlns:a16="http://schemas.microsoft.com/office/drawing/2014/main" val="3273674923"/>
                    </a:ext>
                  </a:extLst>
                </a:gridCol>
                <a:gridCol w="1335186">
                  <a:extLst>
                    <a:ext uri="{9D8B030D-6E8A-4147-A177-3AD203B41FA5}">
                      <a16:colId xmlns:a16="http://schemas.microsoft.com/office/drawing/2014/main" val="204595603"/>
                    </a:ext>
                  </a:extLst>
                </a:gridCol>
                <a:gridCol w="1301273">
                  <a:extLst>
                    <a:ext uri="{9D8B030D-6E8A-4147-A177-3AD203B41FA5}">
                      <a16:colId xmlns:a16="http://schemas.microsoft.com/office/drawing/2014/main" val="3455449275"/>
                    </a:ext>
                  </a:extLst>
                </a:gridCol>
                <a:gridCol w="1387426">
                  <a:extLst>
                    <a:ext uri="{9D8B030D-6E8A-4147-A177-3AD203B41FA5}">
                      <a16:colId xmlns:a16="http://schemas.microsoft.com/office/drawing/2014/main" val="2350143549"/>
                    </a:ext>
                  </a:extLst>
                </a:gridCol>
                <a:gridCol w="1543437">
                  <a:extLst>
                    <a:ext uri="{9D8B030D-6E8A-4147-A177-3AD203B41FA5}">
                      <a16:colId xmlns:a16="http://schemas.microsoft.com/office/drawing/2014/main" val="3413442700"/>
                    </a:ext>
                  </a:extLst>
                </a:gridCol>
              </a:tblGrid>
              <a:tr h="310042">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Model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Single</a:t>
                      </a:r>
                      <a:r>
                        <a:rPr lang="en-US" sz="1800" kern="100" baseline="-25000">
                          <a:effectLst/>
                          <a:latin typeface="Times New Roman" panose="02020603050405020304" pitchFamily="18" charset="0"/>
                          <a:ea typeface="宋体" panose="02010600030101010101" pitchFamily="2" charset="-122"/>
                        </a:rPr>
                        <a:t>c</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Single</a:t>
                      </a:r>
                      <a:r>
                        <a:rPr lang="en-US" sz="1800" kern="100" baseline="-25000">
                          <a:effectLst/>
                          <a:latin typeface="Times New Roman" panose="02020603050405020304" pitchFamily="18" charset="0"/>
                          <a:ea typeface="宋体" panose="02010600030101010101" pitchFamily="2" charset="-122"/>
                        </a:rPr>
                        <a:t>z</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Nature</a:t>
                      </a:r>
                      <a:r>
                        <a:rPr lang="en-US" sz="1800" kern="100" baseline="-25000">
                          <a:effectLst/>
                          <a:latin typeface="Times New Roman" panose="02020603050405020304" pitchFamily="18" charset="0"/>
                          <a:ea typeface="宋体" panose="02010600030101010101" pitchFamily="2" charset="-122"/>
                        </a:rPr>
                        <a:t>c</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Nature</a:t>
                      </a:r>
                      <a:r>
                        <a:rPr lang="en-US" sz="1800" kern="100" baseline="-25000">
                          <a:effectLst/>
                          <a:latin typeface="Times New Roman" panose="02020603050405020304" pitchFamily="18" charset="0"/>
                          <a:ea typeface="宋体" panose="02010600030101010101" pitchFamily="2" charset="-122"/>
                        </a:rPr>
                        <a:t>z</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Other</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998273"/>
                  </a:ext>
                </a:extLst>
              </a:tr>
              <a:tr h="376653">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View classifier</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b="1" kern="100">
                          <a:effectLst/>
                          <a:latin typeface="Times New Roman" panose="02020603050405020304" pitchFamily="18" charset="0"/>
                          <a:ea typeface="宋体" panose="02010600030101010101" pitchFamily="2" charset="-122"/>
                        </a:rPr>
                        <a:t>90.61%</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4.5%</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b="1" kern="100">
                          <a:effectLst/>
                          <a:latin typeface="Times New Roman" panose="02020603050405020304" pitchFamily="18" charset="0"/>
                          <a:ea typeface="宋体" panose="02010600030101010101" pitchFamily="2" charset="-122"/>
                        </a:rPr>
                        <a:t>76.52%</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18.18%</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28.21%</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51542979"/>
                  </a:ext>
                </a:extLst>
              </a:tr>
              <a:tr h="376653">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View classifier</a:t>
                      </a:r>
                      <a:r>
                        <a:rPr lang="en-US" sz="1800" kern="100" baseline="-25000">
                          <a:effectLst/>
                          <a:latin typeface="Times New Roman" panose="02020603050405020304" pitchFamily="18" charset="0"/>
                          <a:ea typeface="宋体" panose="02010600030101010101" pitchFamily="2" charset="-122"/>
                        </a:rPr>
                        <a:t>v</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85.75%</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12.70</a:t>
                      </a:r>
                      <a:r>
                        <a:rPr lang="en-US" sz="1800" b="1"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46.59</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52.65</a:t>
                      </a:r>
                      <a:r>
                        <a:rPr lang="en-US" sz="1800" b="1"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63.59</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513834628"/>
                  </a:ext>
                </a:extLst>
              </a:tr>
              <a:tr h="376653">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View classifier</a:t>
                      </a:r>
                      <a:r>
                        <a:rPr lang="en-US" sz="1800" kern="100" baseline="-25000">
                          <a:effectLst/>
                          <a:latin typeface="Times New Roman" panose="02020603050405020304" pitchFamily="18" charset="0"/>
                          <a:ea typeface="宋体" panose="02010600030101010101" pitchFamily="2" charset="-122"/>
                        </a:rPr>
                        <a:t>o</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86.96%</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9.57</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47.35</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46.21</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91.29</a:t>
                      </a:r>
                      <a:r>
                        <a:rPr lang="en-US" sz="1800" b="1"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4532692"/>
                  </a:ext>
                </a:extLst>
              </a:tr>
            </a:tbl>
          </a:graphicData>
        </a:graphic>
      </p:graphicFrame>
    </p:spTree>
    <p:extLst>
      <p:ext uri="{BB962C8B-B14F-4D97-AF65-F5344CB8AC3E}">
        <p14:creationId xmlns:p14="http://schemas.microsoft.com/office/powerpoint/2010/main" val="915157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6" name="矩形 5">
            <a:extLst>
              <a:ext uri="{FF2B5EF4-FFF2-40B4-BE49-F238E27FC236}">
                <a16:creationId xmlns:a16="http://schemas.microsoft.com/office/drawing/2014/main" id="{1009D7DF-336F-4128-930D-3F2EA34DB32C}"/>
              </a:ext>
            </a:extLst>
          </p:cNvPr>
          <p:cNvSpPr/>
          <p:nvPr/>
        </p:nvSpPr>
        <p:spPr>
          <a:xfrm>
            <a:off x="335552" y="891718"/>
            <a:ext cx="4504109" cy="422295"/>
          </a:xfrm>
          <a:prstGeom prst="rect">
            <a:avLst/>
          </a:prstGeom>
        </p:spPr>
        <p:txBody>
          <a:bodyPr wrap="square">
            <a:spAutoFit/>
          </a:bodyPr>
          <a:lstStyle/>
          <a:p>
            <a:pPr>
              <a:lnSpc>
                <a:spcPct val="150000"/>
              </a:lnSpc>
            </a:pPr>
            <a:r>
              <a:rPr lang="en-US" altLang="zh-CN" sz="1600" b="1"/>
              <a:t>Spider-syn</a:t>
            </a:r>
            <a:r>
              <a:rPr lang="zh-CN" altLang="en-US" sz="1600" b="1"/>
              <a:t>数据集实验结果</a:t>
            </a:r>
            <a:endParaRPr lang="zh-CN" altLang="en-US" sz="1600" b="1" dirty="0"/>
          </a:p>
        </p:txBody>
      </p:sp>
      <p:sp>
        <p:nvSpPr>
          <p:cNvPr id="4" name="灯片编号占位符 3">
            <a:extLst>
              <a:ext uri="{FF2B5EF4-FFF2-40B4-BE49-F238E27FC236}">
                <a16:creationId xmlns:a16="http://schemas.microsoft.com/office/drawing/2014/main" id="{B407FDA1-055A-E803-4DB7-A146A7896E82}"/>
              </a:ext>
            </a:extLst>
          </p:cNvPr>
          <p:cNvSpPr>
            <a:spLocks noGrp="1"/>
          </p:cNvSpPr>
          <p:nvPr>
            <p:ph type="sldNum" sz="quarter" idx="13"/>
          </p:nvPr>
        </p:nvSpPr>
        <p:spPr/>
        <p:txBody>
          <a:bodyPr/>
          <a:lstStyle/>
          <a:p>
            <a:fld id="{EE3F9CDB-1F21-4789-A81E-8FEA25CE194B}" type="slidenum">
              <a:rPr lang="zh-CN" altLang="en-US" smtClean="0"/>
              <a:pPr/>
              <a:t>37</a:t>
            </a:fld>
            <a:endParaRPr lang="zh-CN" altLang="en-US" dirty="0"/>
          </a:p>
        </p:txBody>
      </p:sp>
      <p:sp>
        <p:nvSpPr>
          <p:cNvPr id="7" name="文本框 6">
            <a:extLst>
              <a:ext uri="{FF2B5EF4-FFF2-40B4-BE49-F238E27FC236}">
                <a16:creationId xmlns:a16="http://schemas.microsoft.com/office/drawing/2014/main" id="{410F05EE-276E-2284-8BAA-F2F44438F397}"/>
              </a:ext>
            </a:extLst>
          </p:cNvPr>
          <p:cNvSpPr txBox="1"/>
          <p:nvPr/>
        </p:nvSpPr>
        <p:spPr>
          <a:xfrm>
            <a:off x="898201" y="1342107"/>
            <a:ext cx="7418863" cy="1477328"/>
          </a:xfrm>
          <a:prstGeom prst="rect">
            <a:avLst/>
          </a:prstGeom>
          <a:noFill/>
        </p:spPr>
        <p:txBody>
          <a:bodyPr wrap="square" rtlCol="0">
            <a:spAutoFit/>
          </a:bodyPr>
          <a:lstStyle/>
          <a:p>
            <a:r>
              <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single</a:t>
            </a:r>
            <a:r>
              <a:rPr lang="zh-CN" altLang="en-US"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：单表查询的执行准确</a:t>
            </a:r>
            <a:r>
              <a:rPr lang="zh-CN" altLang="en-US" kern="100">
                <a:latin typeface="Times New Roman" panose="02020603050405020304" pitchFamily="18" charset="0"/>
                <a:ea typeface="宋体" panose="02010600030101010101" pitchFamily="2" charset="-122"/>
                <a:cs typeface="Times New Roman" panose="02020603050405020304" pitchFamily="18" charset="0"/>
              </a:rPr>
              <a:t>率</a:t>
            </a:r>
            <a:endPar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nature</a:t>
            </a:r>
            <a:r>
              <a:rPr kumimoji="0" lang="zh-CN" altLang="en-US"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：两表自然连接查询</a:t>
            </a:r>
            <a:r>
              <a:rPr lang="zh-CN" altLang="en-US"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的执行准确</a:t>
            </a:r>
            <a:r>
              <a:rPr lang="zh-CN" altLang="en-US" kern="100">
                <a:latin typeface="Times New Roman" panose="02020603050405020304" pitchFamily="18" charset="0"/>
                <a:ea typeface="宋体" panose="02010600030101010101" pitchFamily="2" charset="-122"/>
                <a:cs typeface="Times New Roman" panose="02020603050405020304" pitchFamily="18" charset="0"/>
              </a:rPr>
              <a:t>率</a:t>
            </a:r>
            <a:endParaRPr lang="en-US" altLang="zh-CN" kern="100">
              <a:latin typeface="Times New Roman" panose="02020603050405020304" pitchFamily="18" charset="0"/>
              <a:ea typeface="宋体" panose="02010600030101010101" pitchFamily="2" charset="-122"/>
              <a:cs typeface="Times New Roman" panose="02020603050405020304" pitchFamily="18" charset="0"/>
            </a:endParaRPr>
          </a:p>
          <a:p>
            <a:pPr>
              <a:defRPr/>
            </a:pPr>
            <a:r>
              <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ViSQL</a:t>
            </a:r>
            <a:r>
              <a:rPr lang="zh-CN" altLang="en-US" kern="1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kern="100">
                <a:effectLst/>
                <a:latin typeface="Times New Roman" panose="02020603050405020304" pitchFamily="18" charset="0"/>
                <a:ea typeface="宋体" panose="02010600030101010101" pitchFamily="2" charset="-122"/>
              </a:rPr>
              <a:t>View classifier</a:t>
            </a:r>
            <a:r>
              <a:rPr lang="zh-CN" altLang="en-US" kern="1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获得的视图分类结果</a:t>
            </a:r>
            <a:endPar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defRPr/>
            </a:pPr>
            <a:r>
              <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ViSQL</a:t>
            </a:r>
            <a:r>
              <a:rPr kumimoji="0" lang="en-US" altLang="zh-CN" sz="1800" b="0" i="0" u="none" strike="noStrike" kern="1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lang="zh-CN" altLang="en-US" kern="1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kern="100">
                <a:effectLst/>
                <a:latin typeface="Times New Roman" panose="02020603050405020304" pitchFamily="18" charset="0"/>
                <a:ea typeface="宋体" panose="02010600030101010101" pitchFamily="2" charset="-122"/>
              </a:rPr>
              <a:t>View classifier</a:t>
            </a:r>
            <a:r>
              <a:rPr kumimoji="0" lang="en-US" altLang="zh-CN" sz="1800" b="0" i="0" u="none" strike="noStrike" kern="1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lang="zh-CN" altLang="en-US" kern="1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获得的视图分类结果</a:t>
            </a:r>
            <a:endPar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defRPr/>
            </a:pPr>
            <a:r>
              <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ViSQL</a:t>
            </a:r>
            <a:r>
              <a:rPr lang="en-US" altLang="zh-CN" kern="100" baseline="-25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o</a:t>
            </a:r>
            <a:r>
              <a:rPr lang="zh-CN" altLang="en-US" kern="1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kern="100">
                <a:effectLst/>
                <a:latin typeface="Times New Roman" panose="02020603050405020304" pitchFamily="18" charset="0"/>
                <a:ea typeface="宋体" panose="02010600030101010101" pitchFamily="2" charset="-122"/>
              </a:rPr>
              <a:t>View classifier</a:t>
            </a:r>
            <a:r>
              <a:rPr lang="en-US" altLang="zh-CN" kern="100" baseline="-25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o</a:t>
            </a:r>
            <a:r>
              <a:rPr lang="zh-CN" altLang="en-US" kern="1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获得的视图分类结果</a:t>
            </a:r>
            <a:endPar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表格 8">
            <a:extLst>
              <a:ext uri="{FF2B5EF4-FFF2-40B4-BE49-F238E27FC236}">
                <a16:creationId xmlns:a16="http://schemas.microsoft.com/office/drawing/2014/main" id="{FBF8E9D2-0BFD-C845-7409-A499F38A21E8}"/>
              </a:ext>
            </a:extLst>
          </p:cNvPr>
          <p:cNvGraphicFramePr>
            <a:graphicFrameLocks noGrp="1"/>
          </p:cNvGraphicFramePr>
          <p:nvPr>
            <p:extLst>
              <p:ext uri="{D42A27DB-BD31-4B8C-83A1-F6EECF244321}">
                <p14:modId xmlns:p14="http://schemas.microsoft.com/office/powerpoint/2010/main" val="680081950"/>
              </p:ext>
            </p:extLst>
          </p:nvPr>
        </p:nvGraphicFramePr>
        <p:xfrm>
          <a:off x="335552" y="2929488"/>
          <a:ext cx="7783028" cy="1800000"/>
        </p:xfrm>
        <a:graphic>
          <a:graphicData uri="http://schemas.openxmlformats.org/drawingml/2006/table">
            <a:tbl>
              <a:tblPr firstRow="1" firstCol="1" bandRow="1"/>
              <a:tblGrid>
                <a:gridCol w="2582577">
                  <a:extLst>
                    <a:ext uri="{9D8B030D-6E8A-4147-A177-3AD203B41FA5}">
                      <a16:colId xmlns:a16="http://schemas.microsoft.com/office/drawing/2014/main" val="3432478810"/>
                    </a:ext>
                  </a:extLst>
                </a:gridCol>
                <a:gridCol w="1534601">
                  <a:extLst>
                    <a:ext uri="{9D8B030D-6E8A-4147-A177-3AD203B41FA5}">
                      <a16:colId xmlns:a16="http://schemas.microsoft.com/office/drawing/2014/main" val="2538893149"/>
                    </a:ext>
                  </a:extLst>
                </a:gridCol>
                <a:gridCol w="1720093">
                  <a:extLst>
                    <a:ext uri="{9D8B030D-6E8A-4147-A177-3AD203B41FA5}">
                      <a16:colId xmlns:a16="http://schemas.microsoft.com/office/drawing/2014/main" val="1618478442"/>
                    </a:ext>
                  </a:extLst>
                </a:gridCol>
                <a:gridCol w="1945757">
                  <a:extLst>
                    <a:ext uri="{9D8B030D-6E8A-4147-A177-3AD203B41FA5}">
                      <a16:colId xmlns:a16="http://schemas.microsoft.com/office/drawing/2014/main" val="2985225857"/>
                    </a:ext>
                  </a:extLst>
                </a:gridCol>
              </a:tblGrid>
              <a:tr h="356406">
                <a:tc>
                  <a:txBody>
                    <a:bodyPr/>
                    <a:lstStyle/>
                    <a:p>
                      <a:pPr indent="304800" algn="ctr">
                        <a:lnSpc>
                          <a:spcPct val="100000"/>
                        </a:lnSpc>
                      </a:pPr>
                      <a:r>
                        <a:rPr lang="en-US" sz="1800" kern="100">
                          <a:effectLst/>
                          <a:latin typeface="Times New Roman" panose="02020603050405020304" pitchFamily="18" charset="0"/>
                          <a:ea typeface="等线" panose="02010600030101010101" pitchFamily="2" charset="-122"/>
                        </a:rPr>
                        <a:t>Model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00000"/>
                        </a:lnSpc>
                      </a:pPr>
                      <a:r>
                        <a:rPr lang="en-US" sz="1800" kern="100">
                          <a:effectLst/>
                          <a:latin typeface="Times New Roman" panose="02020603050405020304" pitchFamily="18" charset="0"/>
                          <a:ea typeface="等线" panose="02010600030101010101" pitchFamily="2" charset="-122"/>
                        </a:rPr>
                        <a:t>Single</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00000"/>
                        </a:lnSpc>
                      </a:pPr>
                      <a:r>
                        <a:rPr lang="en-US" sz="1800" kern="100">
                          <a:effectLst/>
                          <a:latin typeface="Times New Roman" panose="02020603050405020304" pitchFamily="18" charset="0"/>
                          <a:ea typeface="等线" panose="02010600030101010101" pitchFamily="2" charset="-122"/>
                        </a:rPr>
                        <a:t>Nature</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00000"/>
                        </a:lnSpc>
                      </a:pPr>
                      <a:r>
                        <a:rPr lang="en-US" sz="1800" kern="100">
                          <a:effectLst/>
                          <a:latin typeface="Times New Roman" panose="02020603050405020304" pitchFamily="18" charset="0"/>
                          <a:ea typeface="等线" panose="02010600030101010101" pitchFamily="2" charset="-122"/>
                        </a:rPr>
                        <a:t>All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7042284"/>
                  </a:ext>
                </a:extLst>
              </a:tr>
              <a:tr h="338775">
                <a:tc>
                  <a:txBody>
                    <a:bodyPr/>
                    <a:lstStyle/>
                    <a:p>
                      <a:pPr indent="0" algn="ctr">
                        <a:lnSpc>
                          <a:spcPct val="100000"/>
                        </a:lnSpc>
                      </a:pPr>
                      <a:r>
                        <a:rPr lang="en-US" sz="1800" kern="100">
                          <a:effectLst/>
                          <a:latin typeface="Times New Roman" panose="02020603050405020304" pitchFamily="18" charset="0"/>
                          <a:ea typeface="宋体" panose="02010600030101010101" pitchFamily="2" charset="-122"/>
                        </a:rPr>
                        <a:t>RESDSQL</a:t>
                      </a:r>
                      <a:r>
                        <a:rPr lang="en-US" altLang="zh-CN" sz="1800" b="0" kern="100">
                          <a:solidFill>
                            <a:srgbClr val="000000"/>
                          </a:solidFill>
                          <a:effectLst/>
                          <a:latin typeface="Times New Roman" panose="02020603050405020304" pitchFamily="18" charset="0"/>
                          <a:ea typeface="宋体" panose="02010600030101010101" pitchFamily="2" charset="-122"/>
                        </a:rPr>
                        <a:t>(AAAI 2023)</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82.43%</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68.56%</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78.07%</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15104324"/>
                  </a:ext>
                </a:extLst>
              </a:tr>
              <a:tr h="368273">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ViSQL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83.30%</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ct val="100000"/>
                        </a:lnSpc>
                      </a:pPr>
                      <a:r>
                        <a:rPr lang="en-US" sz="1800" b="1" kern="100">
                          <a:effectLst/>
                          <a:latin typeface="Times New Roman" panose="02020603050405020304" pitchFamily="18" charset="0"/>
                          <a:ea typeface="宋体" panose="02010600030101010101" pitchFamily="2" charset="-122"/>
                        </a:rPr>
                        <a:t>71.21%</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79.50%</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926334714"/>
                  </a:ext>
                </a:extLst>
              </a:tr>
              <a:tr h="368273">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ViSQL</a:t>
                      </a:r>
                      <a:r>
                        <a:rPr lang="en-US" sz="1800" kern="100" baseline="-25000">
                          <a:effectLst/>
                          <a:latin typeface="Times New Roman" panose="02020603050405020304" pitchFamily="18" charset="0"/>
                          <a:ea typeface="宋体" panose="02010600030101010101" pitchFamily="2" charset="-122"/>
                        </a:rPr>
                        <a:t>o</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84.17%</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70.45%</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79.86%</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861964852"/>
                  </a:ext>
                </a:extLst>
              </a:tr>
              <a:tr h="368273">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ViSQL</a:t>
                      </a:r>
                      <a:r>
                        <a:rPr lang="en-US" sz="1800" kern="100" baseline="-25000">
                          <a:effectLst/>
                          <a:latin typeface="Times New Roman" panose="02020603050405020304" pitchFamily="18" charset="0"/>
                          <a:ea typeface="宋体" panose="02010600030101010101" pitchFamily="2" charset="-122"/>
                        </a:rPr>
                        <a:t>v</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ct val="100000"/>
                        </a:lnSpc>
                      </a:pPr>
                      <a:r>
                        <a:rPr lang="en-US" sz="1800" b="1" kern="100">
                          <a:effectLst/>
                          <a:latin typeface="Times New Roman" panose="02020603050405020304" pitchFamily="18" charset="0"/>
                          <a:ea typeface="宋体" panose="02010600030101010101" pitchFamily="2" charset="-122"/>
                        </a:rPr>
                        <a:t>85.04%</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70.08%</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ct val="100000"/>
                        </a:lnSpc>
                      </a:pPr>
                      <a:r>
                        <a:rPr lang="en-US" sz="1800" b="1" kern="100">
                          <a:effectLst/>
                          <a:latin typeface="Times New Roman" panose="02020603050405020304" pitchFamily="18" charset="0"/>
                          <a:ea typeface="宋体" panose="02010600030101010101" pitchFamily="2" charset="-122"/>
                        </a:rPr>
                        <a:t>80.33%</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666272"/>
                  </a:ext>
                </a:extLst>
              </a:tr>
            </a:tbl>
          </a:graphicData>
        </a:graphic>
      </p:graphicFrame>
    </p:spTree>
    <p:extLst>
      <p:ext uri="{BB962C8B-B14F-4D97-AF65-F5344CB8AC3E}">
        <p14:creationId xmlns:p14="http://schemas.microsoft.com/office/powerpoint/2010/main" val="1173662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6" name="矩形 5">
            <a:extLst>
              <a:ext uri="{FF2B5EF4-FFF2-40B4-BE49-F238E27FC236}">
                <a16:creationId xmlns:a16="http://schemas.microsoft.com/office/drawing/2014/main" id="{1009D7DF-336F-4128-930D-3F2EA34DB32C}"/>
              </a:ext>
            </a:extLst>
          </p:cNvPr>
          <p:cNvSpPr/>
          <p:nvPr/>
        </p:nvSpPr>
        <p:spPr>
          <a:xfrm>
            <a:off x="367274" y="906039"/>
            <a:ext cx="4504109" cy="422295"/>
          </a:xfrm>
          <a:prstGeom prst="rect">
            <a:avLst/>
          </a:prstGeom>
        </p:spPr>
        <p:txBody>
          <a:bodyPr wrap="square">
            <a:spAutoFit/>
          </a:bodyPr>
          <a:lstStyle/>
          <a:p>
            <a:pPr>
              <a:lnSpc>
                <a:spcPct val="150000"/>
              </a:lnSpc>
            </a:pPr>
            <a:r>
              <a:rPr lang="en-US" altLang="zh-CN" sz="1600" b="1"/>
              <a:t>Spider-syn</a:t>
            </a:r>
            <a:r>
              <a:rPr lang="zh-CN" altLang="en-US" sz="1600" b="1"/>
              <a:t>数据集实验结果</a:t>
            </a:r>
            <a:endParaRPr lang="zh-CN" altLang="en-US" sz="1600" b="1" dirty="0"/>
          </a:p>
        </p:txBody>
      </p:sp>
      <p:sp>
        <p:nvSpPr>
          <p:cNvPr id="4" name="灯片编号占位符 3">
            <a:extLst>
              <a:ext uri="{FF2B5EF4-FFF2-40B4-BE49-F238E27FC236}">
                <a16:creationId xmlns:a16="http://schemas.microsoft.com/office/drawing/2014/main" id="{B407FDA1-055A-E803-4DB7-A146A7896E82}"/>
              </a:ext>
            </a:extLst>
          </p:cNvPr>
          <p:cNvSpPr>
            <a:spLocks noGrp="1"/>
          </p:cNvSpPr>
          <p:nvPr>
            <p:ph type="sldNum" sz="quarter" idx="13"/>
          </p:nvPr>
        </p:nvSpPr>
        <p:spPr/>
        <p:txBody>
          <a:bodyPr/>
          <a:lstStyle/>
          <a:p>
            <a:fld id="{EE3F9CDB-1F21-4789-A81E-8FEA25CE194B}" type="slidenum">
              <a:rPr lang="zh-CN" altLang="en-US" smtClean="0"/>
              <a:pPr/>
              <a:t>38</a:t>
            </a:fld>
            <a:endParaRPr lang="zh-CN" altLang="en-US" dirty="0"/>
          </a:p>
        </p:txBody>
      </p:sp>
      <p:sp>
        <p:nvSpPr>
          <p:cNvPr id="7" name="文本框 6">
            <a:extLst>
              <a:ext uri="{FF2B5EF4-FFF2-40B4-BE49-F238E27FC236}">
                <a16:creationId xmlns:a16="http://schemas.microsoft.com/office/drawing/2014/main" id="{410F05EE-276E-2284-8BAA-F2F44438F397}"/>
              </a:ext>
            </a:extLst>
          </p:cNvPr>
          <p:cNvSpPr txBox="1"/>
          <p:nvPr/>
        </p:nvSpPr>
        <p:spPr>
          <a:xfrm>
            <a:off x="792480" y="1361268"/>
            <a:ext cx="6005478" cy="1200329"/>
          </a:xfrm>
          <a:prstGeom prst="rect">
            <a:avLst/>
          </a:prstGeom>
          <a:noFill/>
        </p:spPr>
        <p:txBody>
          <a:bodyPr wrap="square" rtlCol="0">
            <a:spAutoFit/>
          </a:bodyPr>
          <a:lstStyle/>
          <a:p>
            <a:r>
              <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single</a:t>
            </a:r>
            <a:r>
              <a:rPr lang="zh-CN" altLang="en-US"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：单表查询</a:t>
            </a:r>
            <a:endPar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nature</a:t>
            </a:r>
            <a:r>
              <a:rPr kumimoji="0" lang="zh-CN" altLang="en-US"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：自然连接查询</a:t>
            </a:r>
            <a:endPar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other</a:t>
            </a:r>
            <a:r>
              <a:rPr lang="zh-CN" altLang="en-US"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数据集中除自然连接查询外的其他多表查询</a:t>
            </a:r>
            <a:endPar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all</a:t>
            </a:r>
            <a:r>
              <a:rPr lang="zh-CN" altLang="en-US"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：所有测试样例的准确</a:t>
            </a:r>
            <a:r>
              <a:rPr lang="zh-CN" altLang="en-US" kern="100">
                <a:latin typeface="Times New Roman" panose="02020603050405020304" pitchFamily="18" charset="0"/>
                <a:ea typeface="宋体" panose="02010600030101010101" pitchFamily="2" charset="-122"/>
                <a:cs typeface="Times New Roman" panose="02020603050405020304" pitchFamily="18" charset="0"/>
              </a:rPr>
              <a:t>率</a:t>
            </a:r>
            <a:endPar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9643DDCE-BE5D-C0CB-0325-D7CDDE85DEDE}"/>
              </a:ext>
            </a:extLst>
          </p:cNvPr>
          <p:cNvGraphicFramePr>
            <a:graphicFrameLocks noGrp="1"/>
          </p:cNvGraphicFramePr>
          <p:nvPr>
            <p:extLst>
              <p:ext uri="{D42A27DB-BD31-4B8C-83A1-F6EECF244321}">
                <p14:modId xmlns:p14="http://schemas.microsoft.com/office/powerpoint/2010/main" val="1591556426"/>
              </p:ext>
            </p:extLst>
          </p:nvPr>
        </p:nvGraphicFramePr>
        <p:xfrm>
          <a:off x="792480" y="2653466"/>
          <a:ext cx="7841724" cy="1800000"/>
        </p:xfrm>
        <a:graphic>
          <a:graphicData uri="http://schemas.openxmlformats.org/drawingml/2006/table">
            <a:tbl>
              <a:tblPr firstRow="1" firstCol="1" bandRow="1"/>
              <a:tblGrid>
                <a:gridCol w="1567648">
                  <a:extLst>
                    <a:ext uri="{9D8B030D-6E8A-4147-A177-3AD203B41FA5}">
                      <a16:colId xmlns:a16="http://schemas.microsoft.com/office/drawing/2014/main" val="1169166626"/>
                    </a:ext>
                  </a:extLst>
                </a:gridCol>
                <a:gridCol w="1568519">
                  <a:extLst>
                    <a:ext uri="{9D8B030D-6E8A-4147-A177-3AD203B41FA5}">
                      <a16:colId xmlns:a16="http://schemas.microsoft.com/office/drawing/2014/main" val="1751142596"/>
                    </a:ext>
                  </a:extLst>
                </a:gridCol>
                <a:gridCol w="1568519">
                  <a:extLst>
                    <a:ext uri="{9D8B030D-6E8A-4147-A177-3AD203B41FA5}">
                      <a16:colId xmlns:a16="http://schemas.microsoft.com/office/drawing/2014/main" val="2536568864"/>
                    </a:ext>
                  </a:extLst>
                </a:gridCol>
                <a:gridCol w="1568519">
                  <a:extLst>
                    <a:ext uri="{9D8B030D-6E8A-4147-A177-3AD203B41FA5}">
                      <a16:colId xmlns:a16="http://schemas.microsoft.com/office/drawing/2014/main" val="2170216562"/>
                    </a:ext>
                  </a:extLst>
                </a:gridCol>
                <a:gridCol w="1568519">
                  <a:extLst>
                    <a:ext uri="{9D8B030D-6E8A-4147-A177-3AD203B41FA5}">
                      <a16:colId xmlns:a16="http://schemas.microsoft.com/office/drawing/2014/main" val="3709096985"/>
                    </a:ext>
                  </a:extLst>
                </a:gridCol>
              </a:tblGrid>
              <a:tr h="360000">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Model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Single</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Nature</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Other</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All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903488"/>
                  </a:ext>
                </a:extLst>
              </a:tr>
              <a:tr h="360000">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RESDSQL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82.43%</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68.56%</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b="1" kern="100">
                          <a:effectLst/>
                          <a:latin typeface="Times New Roman" panose="02020603050405020304" pitchFamily="18" charset="0"/>
                          <a:ea typeface="宋体" panose="02010600030101010101" pitchFamily="2" charset="-122"/>
                        </a:rPr>
                        <a:t>47.69%</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72.34%</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50504266"/>
                  </a:ext>
                </a:extLst>
              </a:tr>
              <a:tr h="360000">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ViSQL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83.30%</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b="1" kern="100">
                          <a:effectLst/>
                          <a:latin typeface="Times New Roman" panose="02020603050405020304" pitchFamily="18" charset="0"/>
                          <a:ea typeface="宋体" panose="02010600030101010101" pitchFamily="2" charset="-122"/>
                        </a:rPr>
                        <a:t>71.21%</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21.03%</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68.47%</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20311867"/>
                  </a:ext>
                </a:extLst>
              </a:tr>
              <a:tr h="360000">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ViSQL</a:t>
                      </a:r>
                      <a:r>
                        <a:rPr lang="en-US" sz="1800" kern="100" baseline="-25000">
                          <a:effectLst/>
                          <a:latin typeface="Times New Roman" panose="02020603050405020304" pitchFamily="18" charset="0"/>
                          <a:ea typeface="宋体" panose="02010600030101010101" pitchFamily="2" charset="-122"/>
                        </a:rPr>
                        <a:t>v</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b="1" kern="100">
                          <a:effectLst/>
                          <a:latin typeface="Times New Roman" panose="02020603050405020304" pitchFamily="18" charset="0"/>
                          <a:ea typeface="宋体" panose="02010600030101010101" pitchFamily="2" charset="-122"/>
                        </a:rPr>
                        <a:t>85.04%</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70.08%</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38.46%</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72.44%</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539201061"/>
                  </a:ext>
                </a:extLst>
              </a:tr>
              <a:tr h="360000">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ViSQL</a:t>
                      </a:r>
                      <a:r>
                        <a:rPr lang="en-US" sz="1800" kern="100" baseline="-25000">
                          <a:effectLst/>
                          <a:latin typeface="Times New Roman" panose="02020603050405020304" pitchFamily="18" charset="0"/>
                          <a:ea typeface="宋体" panose="02010600030101010101" pitchFamily="2" charset="-122"/>
                        </a:rPr>
                        <a:t>o</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84.17%</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70.45%</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45.64%</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宋体" panose="02010600030101010101" pitchFamily="2" charset="-122"/>
                        </a:rPr>
                        <a:t>73.40%</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0380109"/>
                  </a:ext>
                </a:extLst>
              </a:tr>
            </a:tbl>
          </a:graphicData>
        </a:graphic>
      </p:graphicFrame>
    </p:spTree>
    <p:extLst>
      <p:ext uri="{BB962C8B-B14F-4D97-AF65-F5344CB8AC3E}">
        <p14:creationId xmlns:p14="http://schemas.microsoft.com/office/powerpoint/2010/main" val="3328862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6" name="矩形 5">
            <a:extLst>
              <a:ext uri="{FF2B5EF4-FFF2-40B4-BE49-F238E27FC236}">
                <a16:creationId xmlns:a16="http://schemas.microsoft.com/office/drawing/2014/main" id="{1009D7DF-336F-4128-930D-3F2EA34DB32C}"/>
              </a:ext>
            </a:extLst>
          </p:cNvPr>
          <p:cNvSpPr/>
          <p:nvPr/>
        </p:nvSpPr>
        <p:spPr>
          <a:xfrm>
            <a:off x="319649" y="1011136"/>
            <a:ext cx="4504109" cy="422295"/>
          </a:xfrm>
          <a:prstGeom prst="rect">
            <a:avLst/>
          </a:prstGeom>
        </p:spPr>
        <p:txBody>
          <a:bodyPr wrap="square">
            <a:spAutoFit/>
          </a:bodyPr>
          <a:lstStyle/>
          <a:p>
            <a:pPr>
              <a:lnSpc>
                <a:spcPct val="150000"/>
              </a:lnSpc>
            </a:pPr>
            <a:r>
              <a:rPr lang="en-US" altLang="zh-CN" sz="1600" b="1"/>
              <a:t>Spider-syn</a:t>
            </a:r>
            <a:r>
              <a:rPr lang="zh-CN" altLang="en-US" sz="1600" b="1"/>
              <a:t>数据集消融实验</a:t>
            </a:r>
            <a:endParaRPr lang="zh-CN" altLang="en-US" sz="1600" b="1" dirty="0"/>
          </a:p>
        </p:txBody>
      </p:sp>
      <p:sp>
        <p:nvSpPr>
          <p:cNvPr id="4" name="灯片编号占位符 3">
            <a:extLst>
              <a:ext uri="{FF2B5EF4-FFF2-40B4-BE49-F238E27FC236}">
                <a16:creationId xmlns:a16="http://schemas.microsoft.com/office/drawing/2014/main" id="{B407FDA1-055A-E803-4DB7-A146A7896E82}"/>
              </a:ext>
            </a:extLst>
          </p:cNvPr>
          <p:cNvSpPr>
            <a:spLocks noGrp="1"/>
          </p:cNvSpPr>
          <p:nvPr>
            <p:ph type="sldNum" sz="quarter" idx="13"/>
          </p:nvPr>
        </p:nvSpPr>
        <p:spPr/>
        <p:txBody>
          <a:bodyPr/>
          <a:lstStyle/>
          <a:p>
            <a:fld id="{EE3F9CDB-1F21-4789-A81E-8FEA25CE194B}" type="slidenum">
              <a:rPr lang="zh-CN" altLang="en-US" smtClean="0"/>
              <a:pPr/>
              <a:t>39</a:t>
            </a:fld>
            <a:endParaRPr lang="zh-CN" altLang="en-US" dirty="0"/>
          </a:p>
        </p:txBody>
      </p:sp>
      <p:sp>
        <p:nvSpPr>
          <p:cNvPr id="7" name="文本框 6">
            <a:extLst>
              <a:ext uri="{FF2B5EF4-FFF2-40B4-BE49-F238E27FC236}">
                <a16:creationId xmlns:a16="http://schemas.microsoft.com/office/drawing/2014/main" id="{410F05EE-276E-2284-8BAA-F2F44438F397}"/>
              </a:ext>
            </a:extLst>
          </p:cNvPr>
          <p:cNvSpPr txBox="1"/>
          <p:nvPr/>
        </p:nvSpPr>
        <p:spPr>
          <a:xfrm>
            <a:off x="792479" y="1496859"/>
            <a:ext cx="7503795" cy="923330"/>
          </a:xfrm>
          <a:prstGeom prst="rect">
            <a:avLst/>
          </a:prstGeom>
          <a:noFill/>
        </p:spPr>
        <p:txBody>
          <a:bodyPr wrap="square" rtlCol="0">
            <a:spAutoFit/>
          </a:bodyPr>
          <a:lstStyle/>
          <a:p>
            <a:r>
              <a:rPr lang="zh-CN" altLang="en-US"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为了验证本文提出的</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ViSQL</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在生成</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语句的过程中产生的错误，是由</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骨架生成错误导致的，还是由视图分类器导致的，本文进行了取消视图分类器，将视图分类结果置为正确的消融实验</a:t>
            </a:r>
            <a:endPar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82DF941C-DD15-F0D6-212F-9EE98D1FDC0D}"/>
              </a:ext>
            </a:extLst>
          </p:cNvPr>
          <p:cNvGraphicFramePr>
            <a:graphicFrameLocks noGrp="1"/>
          </p:cNvGraphicFramePr>
          <p:nvPr>
            <p:extLst>
              <p:ext uri="{D42A27DB-BD31-4B8C-83A1-F6EECF244321}">
                <p14:modId xmlns:p14="http://schemas.microsoft.com/office/powerpoint/2010/main" val="1502019344"/>
              </p:ext>
            </p:extLst>
          </p:nvPr>
        </p:nvGraphicFramePr>
        <p:xfrm>
          <a:off x="898643" y="2723312"/>
          <a:ext cx="7291465" cy="1440000"/>
        </p:xfrm>
        <a:graphic>
          <a:graphicData uri="http://schemas.openxmlformats.org/drawingml/2006/table">
            <a:tbl>
              <a:tblPr firstRow="1" firstCol="1" bandRow="1"/>
              <a:tblGrid>
                <a:gridCol w="1958813">
                  <a:extLst>
                    <a:ext uri="{9D8B030D-6E8A-4147-A177-3AD203B41FA5}">
                      <a16:colId xmlns:a16="http://schemas.microsoft.com/office/drawing/2014/main" val="1154695427"/>
                    </a:ext>
                  </a:extLst>
                </a:gridCol>
                <a:gridCol w="1270450">
                  <a:extLst>
                    <a:ext uri="{9D8B030D-6E8A-4147-A177-3AD203B41FA5}">
                      <a16:colId xmlns:a16="http://schemas.microsoft.com/office/drawing/2014/main" val="2904920248"/>
                    </a:ext>
                  </a:extLst>
                </a:gridCol>
                <a:gridCol w="1513210">
                  <a:extLst>
                    <a:ext uri="{9D8B030D-6E8A-4147-A177-3AD203B41FA5}">
                      <a16:colId xmlns:a16="http://schemas.microsoft.com/office/drawing/2014/main" val="3483189205"/>
                    </a:ext>
                  </a:extLst>
                </a:gridCol>
                <a:gridCol w="1302818">
                  <a:extLst>
                    <a:ext uri="{9D8B030D-6E8A-4147-A177-3AD203B41FA5}">
                      <a16:colId xmlns:a16="http://schemas.microsoft.com/office/drawing/2014/main" val="1973762248"/>
                    </a:ext>
                  </a:extLst>
                </a:gridCol>
                <a:gridCol w="1246174">
                  <a:extLst>
                    <a:ext uri="{9D8B030D-6E8A-4147-A177-3AD203B41FA5}">
                      <a16:colId xmlns:a16="http://schemas.microsoft.com/office/drawing/2014/main" val="1979307166"/>
                    </a:ext>
                  </a:extLst>
                </a:gridCol>
              </a:tblGrid>
              <a:tr h="502292">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Model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Single</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Nature</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Other</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All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267807"/>
                  </a:ext>
                </a:extLst>
              </a:tr>
              <a:tr h="518510">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RESDSQL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82.43%</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68.56%</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47.69%</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72.34%</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8652544"/>
                  </a:ext>
                </a:extLst>
              </a:tr>
              <a:tr h="419198">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ViSQL w/o VC</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87.65%</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73.49%</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47.69%</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76.50%</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0439257"/>
                  </a:ext>
                </a:extLst>
              </a:tr>
            </a:tbl>
          </a:graphicData>
        </a:graphic>
      </p:graphicFrame>
    </p:spTree>
    <p:extLst>
      <p:ext uri="{BB962C8B-B14F-4D97-AF65-F5344CB8AC3E}">
        <p14:creationId xmlns:p14="http://schemas.microsoft.com/office/powerpoint/2010/main" val="3804338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22163" y="3747792"/>
            <a:ext cx="8088223" cy="471329"/>
          </a:xfrm>
        </p:spPr>
        <p:txBody>
          <a:bodyPr>
            <a:normAutofit fontScale="92500" lnSpcReduction="10000"/>
          </a:bodyPr>
          <a:lstStyle/>
          <a:p>
            <a:pPr marL="0" indent="0" algn="ctr">
              <a:lnSpc>
                <a:spcPct val="150000"/>
              </a:lnSpc>
              <a:buNone/>
            </a:pPr>
            <a:r>
              <a:rPr lang="zh-CN" altLang="en-US" sz="2000" b="1"/>
              <a:t>数据库是当前互联网生态中不可或缺的一部分</a:t>
            </a:r>
            <a:endParaRPr lang="zh-CN" altLang="en-US" sz="2000" b="1" dirty="0"/>
          </a:p>
        </p:txBody>
      </p:sp>
      <p:sp>
        <p:nvSpPr>
          <p:cNvPr id="2" name="标题 1"/>
          <p:cNvSpPr>
            <a:spLocks noGrp="1"/>
          </p:cNvSpPr>
          <p:nvPr>
            <p:ph type="title"/>
          </p:nvPr>
        </p:nvSpPr>
        <p:spPr/>
        <p:txBody>
          <a:bodyPr/>
          <a:lstStyle/>
          <a:p>
            <a:r>
              <a:rPr lang="zh-CN" altLang="en-US"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第一部分：引言</a:t>
            </a:r>
            <a:endParaRPr lang="zh-CN" altLang="en-US" dirty="0"/>
          </a:p>
        </p:txBody>
      </p:sp>
      <p:grpSp>
        <p:nvGrpSpPr>
          <p:cNvPr id="7" name="组合 6">
            <a:extLst>
              <a:ext uri="{FF2B5EF4-FFF2-40B4-BE49-F238E27FC236}">
                <a16:creationId xmlns:a16="http://schemas.microsoft.com/office/drawing/2014/main" id="{E6E462E0-C933-4330-9CD7-CCA3CCE0D604}"/>
              </a:ext>
            </a:extLst>
          </p:cNvPr>
          <p:cNvGrpSpPr/>
          <p:nvPr/>
        </p:nvGrpSpPr>
        <p:grpSpPr>
          <a:xfrm>
            <a:off x="5591466" y="1726504"/>
            <a:ext cx="2282544" cy="1252697"/>
            <a:chOff x="2045564" y="2524335"/>
            <a:chExt cx="2683720" cy="1500205"/>
          </a:xfrm>
        </p:grpSpPr>
        <p:pic>
          <p:nvPicPr>
            <p:cNvPr id="8" name="图片 7">
              <a:extLst>
                <a:ext uri="{FF2B5EF4-FFF2-40B4-BE49-F238E27FC236}">
                  <a16:creationId xmlns:a16="http://schemas.microsoft.com/office/drawing/2014/main" id="{35334C38-A4FB-404B-B046-FCC75AF7C49A}"/>
                </a:ext>
              </a:extLst>
            </p:cNvPr>
            <p:cNvPicPr>
              <a:picLocks noChangeAspect="1"/>
            </p:cNvPicPr>
            <p:nvPr/>
          </p:nvPicPr>
          <p:blipFill>
            <a:blip r:embed="rId3"/>
            <a:stretch>
              <a:fillRect/>
            </a:stretch>
          </p:blipFill>
          <p:spPr>
            <a:xfrm>
              <a:off x="2045564" y="2524335"/>
              <a:ext cx="772683" cy="720000"/>
            </a:xfrm>
            <a:prstGeom prst="rect">
              <a:avLst/>
            </a:prstGeom>
          </p:spPr>
        </p:pic>
        <p:pic>
          <p:nvPicPr>
            <p:cNvPr id="9" name="图片 8">
              <a:extLst>
                <a:ext uri="{FF2B5EF4-FFF2-40B4-BE49-F238E27FC236}">
                  <a16:creationId xmlns:a16="http://schemas.microsoft.com/office/drawing/2014/main" id="{228694CF-D153-471F-9888-62C16A61947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29" b="95257" l="6178" r="95367">
                          <a14:foregroundMark x1="32046" y1="32016" x2="49421" y2="32411"/>
                          <a14:foregroundMark x1="28571" y1="26087" x2="66409" y2="26087"/>
                          <a14:foregroundMark x1="37838" y1="29249" x2="69884" y2="32016"/>
                          <a14:foregroundMark x1="43629" y1="22134" x2="42085" y2="48617"/>
                          <a14:foregroundMark x1="24324" y1="18577" x2="28958" y2="59289"/>
                          <a14:foregroundMark x1="23166" y1="23715" x2="23166" y2="74704"/>
                          <a14:foregroundMark x1="25483" y1="9486" x2="25483" y2="66008"/>
                          <a14:foregroundMark x1="18147" y1="11858" x2="66023" y2="11858"/>
                          <a14:foregroundMark x1="15830" y1="12253" x2="76448" y2="11462"/>
                          <a14:foregroundMark x1="19305" y1="6324" x2="75676" y2="8696"/>
                          <a14:foregroundMark x1="21622" y1="7115" x2="84556" y2="8696"/>
                          <a14:foregroundMark x1="64093" y1="9486" x2="84942" y2="54150"/>
                          <a14:foregroundMark x1="86873" y1="15020" x2="93436" y2="55731"/>
                          <a14:foregroundMark x1="89575" y1="19763" x2="90347" y2="76285"/>
                          <a14:foregroundMark x1="89961" y1="52964" x2="91120" y2="84980"/>
                          <a14:foregroundMark x1="95367" y1="54545" x2="93436" y2="88142"/>
                          <a14:foregroundMark x1="91506" y1="80237" x2="15058" y2="91304"/>
                          <a14:foregroundMark x1="15058" y1="91304" x2="10039" y2="15415"/>
                          <a14:foregroundMark x1="8880" y1="30435" x2="12355" y2="84190"/>
                          <a14:foregroundMark x1="6178" y1="82609" x2="74903" y2="88933"/>
                          <a14:foregroundMark x1="33591" y1="67194" x2="74903" y2="65217"/>
                          <a14:foregroundMark x1="30116" y1="60474" x2="71429" y2="57708"/>
                          <a14:foregroundMark x1="23938" y1="42292" x2="73359" y2="41897"/>
                          <a14:foregroundMark x1="41699" y1="30435" x2="79923" y2="35573"/>
                          <a14:foregroundMark x1="41313" y1="35573" x2="86100" y2="39921"/>
                          <a14:foregroundMark x1="42085" y1="34387" x2="65251" y2="58103"/>
                          <a14:foregroundMark x1="49807" y1="32411" x2="68726" y2="52174"/>
                          <a14:foregroundMark x1="53282" y1="38735" x2="84556" y2="54545"/>
                          <a14:foregroundMark x1="74131" y1="38735" x2="75676" y2="62055"/>
                          <a14:foregroundMark x1="42857" y1="22530" x2="84556" y2="22925"/>
                          <a14:foregroundMark x1="20077" y1="94466" x2="82239" y2="95257"/>
                        </a14:backgroundRemoval>
                      </a14:imgEffect>
                    </a14:imgLayer>
                  </a14:imgProps>
                </a:ext>
              </a:extLst>
            </a:blip>
            <a:stretch>
              <a:fillRect/>
            </a:stretch>
          </p:blipFill>
          <p:spPr>
            <a:xfrm>
              <a:off x="3981918" y="2524335"/>
              <a:ext cx="737075" cy="720000"/>
            </a:xfrm>
            <a:prstGeom prst="rect">
              <a:avLst/>
            </a:prstGeom>
          </p:spPr>
        </p:pic>
        <p:pic>
          <p:nvPicPr>
            <p:cNvPr id="10" name="图片 9">
              <a:extLst>
                <a:ext uri="{FF2B5EF4-FFF2-40B4-BE49-F238E27FC236}">
                  <a16:creationId xmlns:a16="http://schemas.microsoft.com/office/drawing/2014/main" id="{541A69C7-9965-4D86-A4EA-8F27DFD6D43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933" b="93722" l="6356" r="94068">
                          <a14:foregroundMark x1="12288" y1="46637" x2="12288" y2="46637"/>
                          <a14:foregroundMark x1="17373" y1="52915" x2="17373" y2="52915"/>
                          <a14:foregroundMark x1="17373" y1="73991" x2="17373" y2="73991"/>
                          <a14:foregroundMark x1="13983" y1="60090" x2="13983" y2="60090"/>
                          <a14:foregroundMark x1="13983" y1="51121" x2="13983" y2="60090"/>
                          <a14:foregroundMark x1="12288" y1="69058" x2="23729" y2="90135"/>
                          <a14:foregroundMark x1="18644" y1="60987" x2="27966" y2="82960"/>
                          <a14:foregroundMark x1="17797" y1="24664" x2="34746" y2="70852"/>
                          <a14:foregroundMark x1="11441" y1="21076" x2="24576" y2="64574"/>
                          <a14:foregroundMark x1="13136" y1="46637" x2="55085" y2="26457"/>
                          <a14:foregroundMark x1="22881" y1="26457" x2="70339" y2="18386"/>
                          <a14:foregroundMark x1="22034" y1="32735" x2="66949" y2="8072"/>
                          <a14:foregroundMark x1="20339" y1="21076" x2="50000" y2="9865"/>
                          <a14:foregroundMark x1="15678" y1="23767" x2="24576" y2="10762"/>
                          <a14:foregroundMark x1="21186" y1="8969" x2="32203" y2="8969"/>
                          <a14:foregroundMark x1="38983" y1="5381" x2="38983" y2="5381"/>
                          <a14:foregroundMark x1="8051" y1="55605" x2="8051" y2="65022"/>
                          <a14:foregroundMark x1="69492" y1="37668" x2="69492" y2="37668"/>
                          <a14:foregroundMark x1="51695" y1="38117" x2="51695" y2="38117"/>
                          <a14:foregroundMark x1="32203" y1="41256" x2="55085" y2="60987"/>
                          <a14:foregroundMark x1="34746" y1="37220" x2="59746" y2="64574"/>
                          <a14:foregroundMark x1="44068" y1="27803" x2="58898" y2="55157"/>
                          <a14:foregroundMark x1="56780" y1="23318" x2="68220" y2="55605"/>
                          <a14:foregroundMark x1="69068" y1="24215" x2="78390" y2="56502"/>
                          <a14:foregroundMark x1="75847" y1="23318" x2="80508" y2="52466"/>
                          <a14:foregroundMark x1="92373" y1="17040" x2="94068" y2="81614"/>
                          <a14:foregroundMark x1="80508" y1="54260" x2="79237" y2="82960"/>
                          <a14:foregroundMark x1="89407" y1="63229" x2="83051" y2="85650"/>
                          <a14:foregroundMark x1="89407" y1="80717" x2="12712" y2="83857"/>
                          <a14:foregroundMark x1="12712" y1="83857" x2="11441" y2="73094"/>
                          <a14:foregroundMark x1="7627" y1="82960" x2="82203" y2="90583"/>
                          <a14:foregroundMark x1="82203" y1="90583" x2="89831" y2="83857"/>
                          <a14:foregroundMark x1="25847" y1="86547" x2="55085" y2="87892"/>
                          <a14:foregroundMark x1="6356" y1="77578" x2="85593" y2="89686"/>
                          <a14:foregroundMark x1="52119" y1="66368" x2="61864" y2="71300"/>
                          <a14:foregroundMark x1="28390" y1="47085" x2="49153" y2="73094"/>
                          <a14:foregroundMark x1="36017" y1="36771" x2="58475" y2="78475"/>
                          <a14:foregroundMark x1="31780" y1="56502" x2="47881" y2="85202"/>
                          <a14:foregroundMark x1="31356" y1="74888" x2="63136" y2="72646"/>
                          <a14:foregroundMark x1="21186" y1="86996" x2="83898" y2="89686"/>
                          <a14:foregroundMark x1="16102" y1="92377" x2="83051" y2="90583"/>
                          <a14:foregroundMark x1="24153" y1="92825" x2="78390" y2="93722"/>
                        </a14:backgroundRemoval>
                      </a14:imgEffect>
                    </a14:imgLayer>
                  </a14:imgProps>
                </a:ext>
              </a:extLst>
            </a:blip>
            <a:stretch>
              <a:fillRect/>
            </a:stretch>
          </p:blipFill>
          <p:spPr>
            <a:xfrm>
              <a:off x="2987089" y="2524335"/>
              <a:ext cx="761973" cy="720000"/>
            </a:xfrm>
            <a:prstGeom prst="rect">
              <a:avLst/>
            </a:prstGeom>
          </p:spPr>
        </p:pic>
        <p:pic>
          <p:nvPicPr>
            <p:cNvPr id="11" name="图片 10">
              <a:extLst>
                <a:ext uri="{FF2B5EF4-FFF2-40B4-BE49-F238E27FC236}">
                  <a16:creationId xmlns:a16="http://schemas.microsoft.com/office/drawing/2014/main" id="{C76EDB93-06EF-428A-B5CE-93628CB1A066}"/>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5042" b="94958" l="5372" r="95455">
                          <a14:foregroundMark x1="16942" y1="16807" x2="24380" y2="28151"/>
                          <a14:foregroundMark x1="9504" y1="12605" x2="13636" y2="49160"/>
                          <a14:foregroundMark x1="10744" y1="19328" x2="54132" y2="20588"/>
                          <a14:foregroundMark x1="26033" y1="27731" x2="69008" y2="24370"/>
                          <a14:foregroundMark x1="40496" y1="31513" x2="71901" y2="34034"/>
                          <a14:foregroundMark x1="46694" y1="8824" x2="78099" y2="58403"/>
                          <a14:foregroundMark x1="70661" y1="15126" x2="92149" y2="70168"/>
                          <a14:foregroundMark x1="66116" y1="23529" x2="86364" y2="71849"/>
                          <a14:foregroundMark x1="85537" y1="20588" x2="84298" y2="68908"/>
                          <a14:foregroundMark x1="83471" y1="15966" x2="92149" y2="67227"/>
                          <a14:foregroundMark x1="35950" y1="40336" x2="58264" y2="77311"/>
                          <a14:foregroundMark x1="56198" y1="42437" x2="68595" y2="85294"/>
                          <a14:foregroundMark x1="55785" y1="38655" x2="54132" y2="72269"/>
                          <a14:foregroundMark x1="53719" y1="29832" x2="54545" y2="80672"/>
                          <a14:foregroundMark x1="53719" y1="37815" x2="51240" y2="83193"/>
                          <a14:foregroundMark x1="61157" y1="32353" x2="59091" y2="79412"/>
                          <a14:foregroundMark x1="42149" y1="44958" x2="42149" y2="87395"/>
                          <a14:foregroundMark x1="35950" y1="46218" x2="35950" y2="81513"/>
                          <a14:foregroundMark x1="35537" y1="47479" x2="33471" y2="92437"/>
                          <a14:foregroundMark x1="28099" y1="47479" x2="25620" y2="95798"/>
                          <a14:foregroundMark x1="22314" y1="40336" x2="12810" y2="88655"/>
                          <a14:foregroundMark x1="6198" y1="37395" x2="66116" y2="90336"/>
                          <a14:foregroundMark x1="66116" y1="90336" x2="85537" y2="89916"/>
                          <a14:foregroundMark x1="7025" y1="38235" x2="9504" y2="60924"/>
                          <a14:foregroundMark x1="7025" y1="45798" x2="10744" y2="89076"/>
                          <a14:foregroundMark x1="8264" y1="65126" x2="47107" y2="92857"/>
                          <a14:foregroundMark x1="29339" y1="86555" x2="68595" y2="86134"/>
                          <a14:foregroundMark x1="44628" y1="90756" x2="88017" y2="91176"/>
                          <a14:foregroundMark x1="63223" y1="79412" x2="92149" y2="80252"/>
                          <a14:foregroundMark x1="6612" y1="11345" x2="54132" y2="15546"/>
                          <a14:foregroundMark x1="5785" y1="10924" x2="49587" y2="9244"/>
                          <a14:foregroundMark x1="7438" y1="8824" x2="41736" y2="5462"/>
                          <a14:foregroundMark x1="15289" y1="8824" x2="89256" y2="10924"/>
                          <a14:foregroundMark x1="79752" y1="8403" x2="90496" y2="32773"/>
                          <a14:foregroundMark x1="89669" y1="8824" x2="88430" y2="41597"/>
                          <a14:foregroundMark x1="92149" y1="7563" x2="91322" y2="52521"/>
                          <a14:foregroundMark x1="92562" y1="10924" x2="95455" y2="72269"/>
                        </a14:backgroundRemoval>
                      </a14:imgEffect>
                    </a14:imgLayer>
                  </a14:imgProps>
                </a:ext>
              </a:extLst>
            </a:blip>
            <a:stretch>
              <a:fillRect/>
            </a:stretch>
          </p:blipFill>
          <p:spPr>
            <a:xfrm>
              <a:off x="3040390" y="3286736"/>
              <a:ext cx="732101" cy="720000"/>
            </a:xfrm>
            <a:prstGeom prst="rect">
              <a:avLst/>
            </a:prstGeom>
          </p:spPr>
        </p:pic>
        <p:pic>
          <p:nvPicPr>
            <p:cNvPr id="12" name="图片 11">
              <a:extLst>
                <a:ext uri="{FF2B5EF4-FFF2-40B4-BE49-F238E27FC236}">
                  <a16:creationId xmlns:a16="http://schemas.microsoft.com/office/drawing/2014/main" id="{18A17626-3E5B-4914-8BE3-29C41C49DE3C}"/>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2509" b="96774" l="2827" r="95760">
                          <a14:foregroundMark x1="24028" y1="11470" x2="24735" y2="44803"/>
                          <a14:foregroundMark x1="17668" y1="13262" x2="9541" y2="70609"/>
                          <a14:foregroundMark x1="7774" y1="15412" x2="6714" y2="68100"/>
                          <a14:foregroundMark x1="10954" y1="8244" x2="25088" y2="6452"/>
                          <a14:foregroundMark x1="16608" y1="4301" x2="42756" y2="2509"/>
                          <a14:foregroundMark x1="24735" y1="5376" x2="67491" y2="6452"/>
                          <a14:foregroundMark x1="32862" y1="8602" x2="72792" y2="11470"/>
                          <a14:foregroundMark x1="65724" y1="5735" x2="82686" y2="18996"/>
                          <a14:foregroundMark x1="74205" y1="3584" x2="86219" y2="28315"/>
                          <a14:foregroundMark x1="89399" y1="15412" x2="92226" y2="38351"/>
                          <a14:foregroundMark x1="95406" y1="17204" x2="91166" y2="77419"/>
                          <a14:foregroundMark x1="95406" y1="52688" x2="96466" y2="87097"/>
                          <a14:foregroundMark x1="91166" y1="36559" x2="92933" y2="73477"/>
                          <a14:foregroundMark x1="86572" y1="29391" x2="85866" y2="79211"/>
                          <a14:foregroundMark x1="90813" y1="26882" x2="57597" y2="73477"/>
                          <a14:foregroundMark x1="76678" y1="27599" x2="27915" y2="76344"/>
                          <a14:foregroundMark x1="36396" y1="34767" x2="25088" y2="81720"/>
                          <a14:foregroundMark x1="47350" y1="43728" x2="22615" y2="84229"/>
                          <a14:foregroundMark x1="5654" y1="14337" x2="31802" y2="93548"/>
                          <a14:foregroundMark x1="31802" y1="93548" x2="94700" y2="83513"/>
                          <a14:foregroundMark x1="17668" y1="59857" x2="17668" y2="87097"/>
                          <a14:foregroundMark x1="8127" y1="61649" x2="16961" y2="89964"/>
                          <a14:foregroundMark x1="5654" y1="71685" x2="12721" y2="81362"/>
                          <a14:foregroundMark x1="4947" y1="18638" x2="5300" y2="81004"/>
                          <a14:foregroundMark x1="4594" y1="63441" x2="3180" y2="76703"/>
                          <a14:foregroundMark x1="16608" y1="88530" x2="39929" y2="91756"/>
                          <a14:foregroundMark x1="20495" y1="94982" x2="50530" y2="94982"/>
                          <a14:foregroundMark x1="49470" y1="96774" x2="67491" y2="96416"/>
                          <a14:foregroundMark x1="45936" y1="75269" x2="65371" y2="76344"/>
                        </a14:backgroundRemoval>
                      </a14:imgEffect>
                    </a14:imgLayer>
                  </a14:imgProps>
                </a:ext>
              </a:extLst>
            </a:blip>
            <a:stretch>
              <a:fillRect/>
            </a:stretch>
          </p:blipFill>
          <p:spPr>
            <a:xfrm>
              <a:off x="2080908" y="3304540"/>
              <a:ext cx="730322" cy="720000"/>
            </a:xfrm>
            <a:prstGeom prst="rect">
              <a:avLst/>
            </a:prstGeom>
          </p:spPr>
        </p:pic>
        <p:pic>
          <p:nvPicPr>
            <p:cNvPr id="13" name="图片 12">
              <a:extLst>
                <a:ext uri="{FF2B5EF4-FFF2-40B4-BE49-F238E27FC236}">
                  <a16:creationId xmlns:a16="http://schemas.microsoft.com/office/drawing/2014/main" id="{B37BC7DA-76FE-4A4E-9502-360800FC4742}"/>
                </a:ext>
              </a:extLst>
            </p:cNvPr>
            <p:cNvPicPr>
              <a:picLocks noChangeAspect="1"/>
            </p:cNvPicPr>
            <p:nvPr/>
          </p:nvPicPr>
          <p:blipFill>
            <a:blip r:embed="rId12"/>
            <a:stretch>
              <a:fillRect/>
            </a:stretch>
          </p:blipFill>
          <p:spPr>
            <a:xfrm>
              <a:off x="4001651" y="3294058"/>
              <a:ext cx="727633" cy="720000"/>
            </a:xfrm>
            <a:prstGeom prst="rect">
              <a:avLst/>
            </a:prstGeom>
          </p:spPr>
        </p:pic>
      </p:grpSp>
      <p:sp>
        <p:nvSpPr>
          <p:cNvPr id="21" name="文本框 20">
            <a:extLst>
              <a:ext uri="{FF2B5EF4-FFF2-40B4-BE49-F238E27FC236}">
                <a16:creationId xmlns:a16="http://schemas.microsoft.com/office/drawing/2014/main" id="{1CF162E1-95C5-4010-90F8-EF5FAA7AD287}"/>
              </a:ext>
            </a:extLst>
          </p:cNvPr>
          <p:cNvSpPr txBox="1"/>
          <p:nvPr/>
        </p:nvSpPr>
        <p:spPr>
          <a:xfrm>
            <a:off x="595008" y="911007"/>
            <a:ext cx="4408792" cy="369332"/>
          </a:xfrm>
          <a:prstGeom prst="rect">
            <a:avLst/>
          </a:prstGeom>
          <a:noFill/>
        </p:spPr>
        <p:txBody>
          <a:bodyPr wrap="square">
            <a:spAutoFit/>
          </a:bodyPr>
          <a:lstStyle/>
          <a:p>
            <a:r>
              <a:rPr lang="zh-CN" altLang="en-US"/>
              <a:t>现实世界中大量数据存储在关系数据库中</a:t>
            </a:r>
            <a:endParaRPr lang="zh-CN" altLang="en-US" dirty="0"/>
          </a:p>
        </p:txBody>
      </p:sp>
      <p:sp>
        <p:nvSpPr>
          <p:cNvPr id="4" name="灯片编号占位符 3">
            <a:extLst>
              <a:ext uri="{FF2B5EF4-FFF2-40B4-BE49-F238E27FC236}">
                <a16:creationId xmlns:a16="http://schemas.microsoft.com/office/drawing/2014/main" id="{E1613977-CDF4-6B6E-CF59-AD429A7F863D}"/>
              </a:ext>
            </a:extLst>
          </p:cNvPr>
          <p:cNvSpPr>
            <a:spLocks noGrp="1"/>
          </p:cNvSpPr>
          <p:nvPr>
            <p:ph type="sldNum" sz="quarter" idx="13"/>
          </p:nvPr>
        </p:nvSpPr>
        <p:spPr/>
        <p:txBody>
          <a:bodyPr/>
          <a:lstStyle/>
          <a:p>
            <a:fld id="{EE3F9CDB-1F21-4789-A81E-8FEA25CE194B}" type="slidenum">
              <a:rPr lang="zh-CN" altLang="en-US" smtClean="0"/>
              <a:pPr/>
              <a:t>4</a:t>
            </a:fld>
            <a:endParaRPr lang="zh-CN" altLang="en-US" dirty="0"/>
          </a:p>
        </p:txBody>
      </p:sp>
      <p:pic>
        <p:nvPicPr>
          <p:cNvPr id="1028" name="Picture 4">
            <a:extLst>
              <a:ext uri="{FF2B5EF4-FFF2-40B4-BE49-F238E27FC236}">
                <a16:creationId xmlns:a16="http://schemas.microsoft.com/office/drawing/2014/main" id="{06EAE7B3-DCE3-3A03-0CFD-2A50350F0FA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5008" y="1526339"/>
            <a:ext cx="4286250" cy="1866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advTm="551"/>
    </mc:Choice>
    <mc:Fallback>
      <p:transition advTm="55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6" name="矩形 5">
            <a:extLst>
              <a:ext uri="{FF2B5EF4-FFF2-40B4-BE49-F238E27FC236}">
                <a16:creationId xmlns:a16="http://schemas.microsoft.com/office/drawing/2014/main" id="{1009D7DF-336F-4128-930D-3F2EA34DB32C}"/>
              </a:ext>
            </a:extLst>
          </p:cNvPr>
          <p:cNvSpPr/>
          <p:nvPr/>
        </p:nvSpPr>
        <p:spPr>
          <a:xfrm>
            <a:off x="319649" y="833259"/>
            <a:ext cx="4504109" cy="422295"/>
          </a:xfrm>
          <a:prstGeom prst="rect">
            <a:avLst/>
          </a:prstGeom>
        </p:spPr>
        <p:txBody>
          <a:bodyPr wrap="square">
            <a:spAutoFit/>
          </a:bodyPr>
          <a:lstStyle/>
          <a:p>
            <a:pPr>
              <a:lnSpc>
                <a:spcPct val="150000"/>
              </a:lnSpc>
            </a:pPr>
            <a:r>
              <a:rPr lang="en-US" altLang="zh-CN" sz="1600" b="1"/>
              <a:t>Spider</a:t>
            </a:r>
            <a:r>
              <a:rPr lang="zh-CN" altLang="en-US" sz="1600" b="1"/>
              <a:t>数据集实验结果</a:t>
            </a:r>
            <a:endParaRPr lang="zh-CN" altLang="en-US" sz="1600" b="1" dirty="0"/>
          </a:p>
        </p:txBody>
      </p:sp>
      <p:sp>
        <p:nvSpPr>
          <p:cNvPr id="4" name="灯片编号占位符 3">
            <a:extLst>
              <a:ext uri="{FF2B5EF4-FFF2-40B4-BE49-F238E27FC236}">
                <a16:creationId xmlns:a16="http://schemas.microsoft.com/office/drawing/2014/main" id="{B407FDA1-055A-E803-4DB7-A146A7896E82}"/>
              </a:ext>
            </a:extLst>
          </p:cNvPr>
          <p:cNvSpPr>
            <a:spLocks noGrp="1"/>
          </p:cNvSpPr>
          <p:nvPr>
            <p:ph type="sldNum" sz="quarter" idx="13"/>
          </p:nvPr>
        </p:nvSpPr>
        <p:spPr/>
        <p:txBody>
          <a:bodyPr/>
          <a:lstStyle/>
          <a:p>
            <a:fld id="{EE3F9CDB-1F21-4789-A81E-8FEA25CE194B}" type="slidenum">
              <a:rPr lang="zh-CN" altLang="en-US" smtClean="0"/>
              <a:pPr/>
              <a:t>40</a:t>
            </a:fld>
            <a:endParaRPr lang="zh-CN" altLang="en-US" dirty="0"/>
          </a:p>
        </p:txBody>
      </p:sp>
      <p:sp>
        <p:nvSpPr>
          <p:cNvPr id="12" name="文本框 11">
            <a:extLst>
              <a:ext uri="{FF2B5EF4-FFF2-40B4-BE49-F238E27FC236}">
                <a16:creationId xmlns:a16="http://schemas.microsoft.com/office/drawing/2014/main" id="{061D2211-81DC-CE5F-3AFF-495C3D3138A6}"/>
              </a:ext>
            </a:extLst>
          </p:cNvPr>
          <p:cNvSpPr txBox="1"/>
          <p:nvPr/>
        </p:nvSpPr>
        <p:spPr>
          <a:xfrm>
            <a:off x="319649" y="1286172"/>
            <a:ext cx="7845215" cy="2031325"/>
          </a:xfrm>
          <a:prstGeom prst="rect">
            <a:avLst/>
          </a:prstGeom>
          <a:noFill/>
        </p:spPr>
        <p:txBody>
          <a:bodyPr wrap="square" rtlCol="0">
            <a:spAutoFit/>
          </a:bodyPr>
          <a:lstStyle/>
          <a:p>
            <a:r>
              <a:rPr lang="en-US" altLang="zh-CN" sz="1800" kern="100">
                <a:effectLst/>
                <a:latin typeface="Times New Roman" panose="02020603050405020304" pitchFamily="18" charset="0"/>
                <a:ea typeface="宋体" panose="02010600030101010101" pitchFamily="2" charset="-122"/>
              </a:rPr>
              <a:t>Single</a:t>
            </a:r>
            <a:r>
              <a:rPr lang="en-US" altLang="zh-CN" sz="1800" kern="100" baseline="-25000">
                <a:effectLst/>
                <a:latin typeface="Times New Roman" panose="02020603050405020304" pitchFamily="18" charset="0"/>
                <a:ea typeface="宋体" panose="02010600030101010101" pitchFamily="2" charset="-122"/>
              </a:rPr>
              <a:t>c</a:t>
            </a:r>
            <a:r>
              <a:rPr kumimoji="0" lang="zh-CN" altLang="en-US" i="0" u="none" strike="noStrike" kern="100" cap="none" spc="0" normalizeH="0" baseline="0" noProof="0">
                <a:ln>
                  <a:noFill/>
                </a:ln>
                <a:uLnTx/>
                <a:uFillTx/>
                <a:latin typeface="Adobe 宋体 Std L" panose="02020300000000000000" pitchFamily="18" charset="-122"/>
                <a:ea typeface="Adobe 宋体 Std L" panose="02020300000000000000" pitchFamily="18" charset="-122"/>
              </a:rPr>
              <a:t>：单表查询被分类到正确的视图上</a:t>
            </a:r>
            <a:endParaRPr kumimoji="0" lang="en-US" altLang="zh-CN" i="0" u="none" strike="noStrike" kern="100" cap="none" spc="0" normalizeH="0" baseline="0" noProof="0">
              <a:ln>
                <a:noFill/>
              </a:ln>
              <a:uLnTx/>
              <a:uFillTx/>
              <a:latin typeface="Adobe 宋体 Std L" panose="02020300000000000000" pitchFamily="18" charset="-122"/>
              <a:ea typeface="Adobe 宋体 Std L" panose="02020300000000000000" pitchFamily="18" charset="-122"/>
            </a:endParaRPr>
          </a:p>
          <a:p>
            <a:r>
              <a:rPr lang="en-US" altLang="zh-CN" sz="1800" kern="100">
                <a:effectLst/>
                <a:latin typeface="Times New Roman" panose="02020603050405020304" pitchFamily="18" charset="0"/>
                <a:ea typeface="宋体" panose="02010600030101010101" pitchFamily="2" charset="-122"/>
              </a:rPr>
              <a:t>Single</a:t>
            </a:r>
            <a:r>
              <a:rPr lang="en-US" altLang="zh-CN" sz="1800" kern="100" baseline="-25000">
                <a:effectLst/>
                <a:latin typeface="Times New Roman" panose="02020603050405020304" pitchFamily="18" charset="0"/>
                <a:ea typeface="宋体" panose="02010600030101010101" pitchFamily="2" charset="-122"/>
              </a:rPr>
              <a:t>z</a:t>
            </a:r>
            <a:r>
              <a:rPr kumimoji="0" lang="zh-CN" altLang="en-US" i="0" u="none" strike="noStrike" kern="100" cap="none" spc="0" normalizeH="0" baseline="0" noProof="0">
                <a:ln>
                  <a:noFill/>
                </a:ln>
                <a:uLnTx/>
                <a:uFillTx/>
                <a:latin typeface="Adobe 宋体 Std L" panose="02020300000000000000" pitchFamily="18" charset="-122"/>
                <a:ea typeface="Adobe 宋体 Std L" panose="02020300000000000000" pitchFamily="18" charset="-122"/>
              </a:rPr>
              <a:t>：单表查询没有被对应到任何一个视图上</a:t>
            </a:r>
            <a:endParaRPr kumimoji="0" lang="en-US" altLang="zh-CN" i="0" u="none" strike="noStrike" kern="100" cap="none" spc="0" normalizeH="0" baseline="0" noProof="0">
              <a:ln>
                <a:noFill/>
              </a:ln>
              <a:uLnTx/>
              <a:uFillTx/>
              <a:latin typeface="Adobe 宋体 Std L" panose="02020300000000000000" pitchFamily="18" charset="-122"/>
              <a:ea typeface="Adobe 宋体 Std L" panose="02020300000000000000" pitchFamily="18" charset="-122"/>
            </a:endParaRPr>
          </a:p>
          <a:p>
            <a:r>
              <a:rPr lang="en-US" altLang="zh-CN" sz="1800" kern="100">
                <a:effectLst/>
                <a:latin typeface="Times New Roman" panose="02020603050405020304" pitchFamily="18" charset="0"/>
                <a:ea typeface="宋体" panose="02010600030101010101" pitchFamily="2" charset="-122"/>
              </a:rPr>
              <a:t>Nature</a:t>
            </a:r>
            <a:r>
              <a:rPr lang="en-US" altLang="zh-CN" sz="1800" kern="100" baseline="-25000">
                <a:effectLst/>
                <a:latin typeface="Times New Roman" panose="02020603050405020304" pitchFamily="18" charset="0"/>
                <a:ea typeface="宋体" panose="02010600030101010101" pitchFamily="2" charset="-122"/>
              </a:rPr>
              <a:t>c</a:t>
            </a:r>
            <a:r>
              <a:rPr kumimoji="0" lang="zh-CN" altLang="en-US" i="0" u="none" strike="noStrike" kern="100" cap="none" spc="0" normalizeH="0" baseline="0" noProof="0">
                <a:ln>
                  <a:noFill/>
                </a:ln>
                <a:uLnTx/>
                <a:uFillTx/>
                <a:latin typeface="Adobe 宋体 Std L" panose="02020300000000000000" pitchFamily="18" charset="-122"/>
                <a:ea typeface="Adobe 宋体 Std L" panose="02020300000000000000" pitchFamily="18" charset="-122"/>
              </a:rPr>
              <a:t>：自然连接查询被分类到正确的视图上</a:t>
            </a:r>
            <a:endParaRPr lang="en-US" altLang="zh-CN" kern="100">
              <a:latin typeface="Adobe 宋体 Std L" panose="02020300000000000000" pitchFamily="18" charset="-122"/>
              <a:ea typeface="Adobe 宋体 Std L" panose="02020300000000000000" pitchFamily="18" charset="-122"/>
            </a:endParaRPr>
          </a:p>
          <a:p>
            <a:r>
              <a:rPr lang="en-US" altLang="zh-CN" sz="1800" kern="100">
                <a:effectLst/>
                <a:latin typeface="Times New Roman" panose="02020603050405020304" pitchFamily="18" charset="0"/>
                <a:ea typeface="宋体" panose="02010600030101010101" pitchFamily="2" charset="-122"/>
              </a:rPr>
              <a:t>Nature</a:t>
            </a:r>
            <a:r>
              <a:rPr lang="en-US" altLang="zh-CN" sz="1800" kern="100" baseline="-25000">
                <a:effectLst/>
                <a:latin typeface="Times New Roman" panose="02020603050405020304" pitchFamily="18" charset="0"/>
                <a:ea typeface="宋体" panose="02010600030101010101" pitchFamily="2" charset="-122"/>
              </a:rPr>
              <a:t>z</a:t>
            </a:r>
            <a:r>
              <a:rPr kumimoji="0" lang="zh-CN" altLang="en-US" i="0" u="none" strike="noStrike" kern="100" cap="none" spc="0" normalizeH="0" baseline="0" noProof="0">
                <a:ln>
                  <a:noFill/>
                </a:ln>
                <a:uLnTx/>
                <a:uFillTx/>
                <a:latin typeface="Adobe 宋体 Std L" panose="02020300000000000000" pitchFamily="18" charset="-122"/>
                <a:ea typeface="Adobe 宋体 Std L" panose="02020300000000000000" pitchFamily="18" charset="-122"/>
              </a:rPr>
              <a:t>：自然连接查询没有被对应到任何一个视图上</a:t>
            </a:r>
            <a:endParaRPr kumimoji="0" lang="en-US" altLang="zh-CN" i="0" u="none" strike="noStrike" kern="100" cap="none" spc="0" normalizeH="0" baseline="0" noProof="0">
              <a:ln>
                <a:noFill/>
              </a:ln>
              <a:uLnTx/>
              <a:uFillTx/>
              <a:latin typeface="Adobe 宋体 Std L" panose="02020300000000000000" pitchFamily="18" charset="-122"/>
              <a:ea typeface="Adobe 宋体 Std L" panose="02020300000000000000" pitchFamily="18" charset="-122"/>
            </a:endParaRPr>
          </a:p>
          <a:p>
            <a:r>
              <a:rPr lang="en-US" altLang="zh-CN" sz="1800" kern="100">
                <a:effectLst/>
                <a:latin typeface="Times New Roman" panose="02020603050405020304" pitchFamily="18" charset="0"/>
                <a:ea typeface="宋体" panose="02010600030101010101" pitchFamily="2" charset="-122"/>
              </a:rPr>
              <a:t>Other</a:t>
            </a:r>
            <a:r>
              <a:rPr kumimoji="0" lang="zh-CN" altLang="en-US" i="0" u="none" strike="noStrike" kern="100" cap="none" spc="0" normalizeH="0" baseline="0" noProof="0">
                <a:ln>
                  <a:noFill/>
                </a:ln>
                <a:uLnTx/>
                <a:uFillTx/>
                <a:latin typeface="Adobe 宋体 Std L" panose="02020300000000000000" pitchFamily="18" charset="-122"/>
                <a:ea typeface="Adobe 宋体 Std L" panose="02020300000000000000" pitchFamily="18" charset="-122"/>
              </a:rPr>
              <a:t>：除单表和自然连接查询以外的查询没有被对应到任何视图上</a:t>
            </a:r>
            <a:endParaRPr kumimoji="0" lang="en-US" altLang="zh-CN" i="0" u="none" strike="noStrike" kern="100" cap="none" spc="0" normalizeH="0" baseline="0" noProof="0">
              <a:ln>
                <a:noFill/>
              </a:ln>
              <a:uLnTx/>
              <a:uFillTx/>
              <a:latin typeface="Adobe 宋体 Std L" panose="02020300000000000000" pitchFamily="18" charset="-122"/>
              <a:ea typeface="Adobe 宋体 Std L" panose="02020300000000000000" pitchFamily="18" charset="-122"/>
            </a:endParaRPr>
          </a:p>
          <a:p>
            <a:r>
              <a:rPr lang="en-US" altLang="zh-CN" sz="1800" kern="100">
                <a:effectLst/>
                <a:latin typeface="Times New Roman" panose="02020603050405020304" pitchFamily="18" charset="0"/>
                <a:ea typeface="宋体" panose="02010600030101010101" pitchFamily="2" charset="-122"/>
              </a:rPr>
              <a:t>View classifier</a:t>
            </a:r>
            <a:r>
              <a:rPr lang="en-US" altLang="zh-CN" sz="1800" kern="100" baseline="-25000">
                <a:effectLst/>
                <a:latin typeface="Times New Roman" panose="02020603050405020304" pitchFamily="18" charset="0"/>
                <a:ea typeface="宋体" panose="02010600030101010101" pitchFamily="2" charset="-122"/>
              </a:rPr>
              <a:t>v</a:t>
            </a:r>
            <a:r>
              <a:rPr lang="zh-CN" altLang="en-US" sz="1800" kern="100">
                <a:effectLst/>
                <a:latin typeface="Adobe 宋体 Std L" panose="02020300000000000000" pitchFamily="18" charset="-122"/>
                <a:ea typeface="Adobe 宋体 Std L" panose="02020300000000000000" pitchFamily="18" charset="-122"/>
              </a:rPr>
              <a:t>：采用投票机制获得的视图分类结果</a:t>
            </a:r>
            <a:endParaRPr lang="en-US" altLang="zh-CN" sz="1800" kern="100">
              <a:effectLst/>
              <a:latin typeface="Adobe 宋体 Std L" panose="02020300000000000000" pitchFamily="18" charset="-122"/>
              <a:ea typeface="Adobe 宋体 Std L" panose="02020300000000000000" pitchFamily="18" charset="-122"/>
            </a:endParaRPr>
          </a:p>
          <a:p>
            <a:r>
              <a:rPr lang="en-US" altLang="zh-CN" sz="1800" kern="100">
                <a:effectLst/>
                <a:latin typeface="Times New Roman" panose="02020603050405020304" pitchFamily="18" charset="0"/>
                <a:ea typeface="宋体" panose="02010600030101010101" pitchFamily="2" charset="-122"/>
              </a:rPr>
              <a:t>View classifier</a:t>
            </a:r>
            <a:r>
              <a:rPr lang="en-US" altLang="zh-CN" sz="1800" kern="100" baseline="-25000">
                <a:effectLst/>
                <a:latin typeface="Times New Roman" panose="02020603050405020304" pitchFamily="18" charset="0"/>
                <a:ea typeface="宋体" panose="02010600030101010101" pitchFamily="2" charset="-122"/>
              </a:rPr>
              <a:t>o</a:t>
            </a:r>
            <a:r>
              <a:rPr lang="zh-CN" altLang="en-US" sz="1800" kern="100">
                <a:effectLst/>
                <a:latin typeface="Adobe 宋体 Std L" panose="02020300000000000000" pitchFamily="18" charset="-122"/>
                <a:ea typeface="Adobe 宋体 Std L" panose="02020300000000000000" pitchFamily="18" charset="-122"/>
              </a:rPr>
              <a:t> ：视图分类器的训练数据中加入</a:t>
            </a:r>
            <a:r>
              <a:rPr lang="en-US" altLang="zh-CN" sz="1800" kern="100">
                <a:effectLst/>
                <a:latin typeface="Adobe 宋体 Std L" panose="02020300000000000000" pitchFamily="18" charset="-122"/>
                <a:ea typeface="Adobe 宋体 Std L" panose="02020300000000000000" pitchFamily="18" charset="-122"/>
              </a:rPr>
              <a:t>other</a:t>
            </a:r>
            <a:r>
              <a:rPr lang="zh-CN" altLang="en-US" sz="1800" kern="100">
                <a:effectLst/>
                <a:latin typeface="Adobe 宋体 Std L" panose="02020300000000000000" pitchFamily="18" charset="-122"/>
                <a:ea typeface="Adobe 宋体 Std L" panose="02020300000000000000" pitchFamily="18" charset="-122"/>
              </a:rPr>
              <a:t>类型的数据</a:t>
            </a:r>
            <a:endParaRPr lang="zh-CN" altLang="zh-CN" sz="1800" kern="100">
              <a:effectLst/>
              <a:latin typeface="Times New Roman" panose="02020603050405020304" pitchFamily="18" charset="0"/>
              <a:ea typeface="宋体" panose="02010600030101010101" pitchFamily="2" charset="-122"/>
            </a:endParaRPr>
          </a:p>
        </p:txBody>
      </p:sp>
      <p:graphicFrame>
        <p:nvGraphicFramePr>
          <p:cNvPr id="14" name="表格 13">
            <a:extLst>
              <a:ext uri="{FF2B5EF4-FFF2-40B4-BE49-F238E27FC236}">
                <a16:creationId xmlns:a16="http://schemas.microsoft.com/office/drawing/2014/main" id="{72D4487D-3D7D-FE96-F524-5BFFC275AA55}"/>
              </a:ext>
            </a:extLst>
          </p:cNvPr>
          <p:cNvGraphicFramePr>
            <a:graphicFrameLocks noGrp="1"/>
          </p:cNvGraphicFramePr>
          <p:nvPr/>
        </p:nvGraphicFramePr>
        <p:xfrm>
          <a:off x="149702" y="3391234"/>
          <a:ext cx="8844596" cy="1440001"/>
        </p:xfrm>
        <a:graphic>
          <a:graphicData uri="http://schemas.openxmlformats.org/drawingml/2006/table">
            <a:tbl>
              <a:tblPr firstRow="1" firstCol="1" bandRow="1"/>
              <a:tblGrid>
                <a:gridCol w="1950180">
                  <a:extLst>
                    <a:ext uri="{9D8B030D-6E8A-4147-A177-3AD203B41FA5}">
                      <a16:colId xmlns:a16="http://schemas.microsoft.com/office/drawing/2014/main" val="4045151545"/>
                    </a:ext>
                  </a:extLst>
                </a:gridCol>
                <a:gridCol w="1327094">
                  <a:extLst>
                    <a:ext uri="{9D8B030D-6E8A-4147-A177-3AD203B41FA5}">
                      <a16:colId xmlns:a16="http://schemas.microsoft.com/office/drawing/2014/main" val="3273674923"/>
                    </a:ext>
                  </a:extLst>
                </a:gridCol>
                <a:gridCol w="1335186">
                  <a:extLst>
                    <a:ext uri="{9D8B030D-6E8A-4147-A177-3AD203B41FA5}">
                      <a16:colId xmlns:a16="http://schemas.microsoft.com/office/drawing/2014/main" val="204595603"/>
                    </a:ext>
                  </a:extLst>
                </a:gridCol>
                <a:gridCol w="1301273">
                  <a:extLst>
                    <a:ext uri="{9D8B030D-6E8A-4147-A177-3AD203B41FA5}">
                      <a16:colId xmlns:a16="http://schemas.microsoft.com/office/drawing/2014/main" val="3455449275"/>
                    </a:ext>
                  </a:extLst>
                </a:gridCol>
                <a:gridCol w="1387426">
                  <a:extLst>
                    <a:ext uri="{9D8B030D-6E8A-4147-A177-3AD203B41FA5}">
                      <a16:colId xmlns:a16="http://schemas.microsoft.com/office/drawing/2014/main" val="2350143549"/>
                    </a:ext>
                  </a:extLst>
                </a:gridCol>
                <a:gridCol w="1543437">
                  <a:extLst>
                    <a:ext uri="{9D8B030D-6E8A-4147-A177-3AD203B41FA5}">
                      <a16:colId xmlns:a16="http://schemas.microsoft.com/office/drawing/2014/main" val="3413442700"/>
                    </a:ext>
                  </a:extLst>
                </a:gridCol>
              </a:tblGrid>
              <a:tr h="310042">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Model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Single</a:t>
                      </a:r>
                      <a:r>
                        <a:rPr lang="en-US" sz="1800" kern="100" baseline="-25000">
                          <a:effectLst/>
                          <a:latin typeface="Times New Roman" panose="02020603050405020304" pitchFamily="18" charset="0"/>
                          <a:ea typeface="宋体" panose="02010600030101010101" pitchFamily="2" charset="-122"/>
                        </a:rPr>
                        <a:t>c</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Single</a:t>
                      </a:r>
                      <a:r>
                        <a:rPr lang="en-US" sz="1800" kern="100" baseline="-25000">
                          <a:effectLst/>
                          <a:latin typeface="Times New Roman" panose="02020603050405020304" pitchFamily="18" charset="0"/>
                          <a:ea typeface="宋体" panose="02010600030101010101" pitchFamily="2" charset="-122"/>
                        </a:rPr>
                        <a:t>z</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Nature</a:t>
                      </a:r>
                      <a:r>
                        <a:rPr lang="en-US" sz="1800" kern="100" baseline="-25000">
                          <a:effectLst/>
                          <a:latin typeface="Times New Roman" panose="02020603050405020304" pitchFamily="18" charset="0"/>
                          <a:ea typeface="宋体" panose="02010600030101010101" pitchFamily="2" charset="-122"/>
                        </a:rPr>
                        <a:t>c</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Nature</a:t>
                      </a:r>
                      <a:r>
                        <a:rPr lang="en-US" sz="1800" kern="100" baseline="-25000">
                          <a:effectLst/>
                          <a:latin typeface="Times New Roman" panose="02020603050405020304" pitchFamily="18" charset="0"/>
                          <a:ea typeface="宋体" panose="02010600030101010101" pitchFamily="2" charset="-122"/>
                        </a:rPr>
                        <a:t>z</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Other</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998273"/>
                  </a:ext>
                </a:extLst>
              </a:tr>
              <a:tr h="376653">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View classifier</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93.22</a:t>
                      </a:r>
                      <a:r>
                        <a:rPr lang="en-US" sz="1800" b="1"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3.83</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81.81</a:t>
                      </a:r>
                      <a:r>
                        <a:rPr lang="en-US" sz="1800" b="1"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12.88</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27.69</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51542979"/>
                  </a:ext>
                </a:extLst>
              </a:tr>
              <a:tr h="376653">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View classifier</a:t>
                      </a:r>
                      <a:r>
                        <a:rPr lang="en-US" sz="1800" kern="100" baseline="-25000">
                          <a:effectLst/>
                          <a:latin typeface="Times New Roman" panose="02020603050405020304" pitchFamily="18" charset="0"/>
                          <a:ea typeface="宋体" panose="02010600030101010101" pitchFamily="2" charset="-122"/>
                        </a:rPr>
                        <a:t>v</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91.65</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7.65</a:t>
                      </a:r>
                      <a:r>
                        <a:rPr lang="en-US" sz="1800" b="1"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63.64</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35.61</a:t>
                      </a:r>
                      <a:r>
                        <a:rPr lang="en-US" sz="1800" b="1"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59.49</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513834628"/>
                  </a:ext>
                </a:extLst>
              </a:tr>
              <a:tr h="376653">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View classifier</a:t>
                      </a:r>
                      <a:r>
                        <a:rPr lang="en-US" sz="1800" kern="100" baseline="-25000">
                          <a:effectLst/>
                          <a:latin typeface="Times New Roman" panose="02020603050405020304" pitchFamily="18" charset="0"/>
                          <a:ea typeface="宋体" panose="02010600030101010101" pitchFamily="2" charset="-122"/>
                        </a:rPr>
                        <a:t>o</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91.65%</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7.48</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61.74</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29.92</a:t>
                      </a:r>
                      <a:r>
                        <a:rPr lang="en-US" sz="1800"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90.26</a:t>
                      </a:r>
                      <a:r>
                        <a:rPr lang="en-US" sz="1800" b="1" kern="100">
                          <a:effectLst/>
                          <a:latin typeface="Times New Roman" panose="02020603050405020304" pitchFamily="18" charset="0"/>
                          <a:ea typeface="宋体" panose="02010600030101010101" pitchFamily="2" charset="-122"/>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4532692"/>
                  </a:ext>
                </a:extLst>
              </a:tr>
            </a:tbl>
          </a:graphicData>
        </a:graphic>
      </p:graphicFrame>
    </p:spTree>
    <p:extLst>
      <p:ext uri="{BB962C8B-B14F-4D97-AF65-F5344CB8AC3E}">
        <p14:creationId xmlns:p14="http://schemas.microsoft.com/office/powerpoint/2010/main" val="2182017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6" name="矩形 5">
            <a:extLst>
              <a:ext uri="{FF2B5EF4-FFF2-40B4-BE49-F238E27FC236}">
                <a16:creationId xmlns:a16="http://schemas.microsoft.com/office/drawing/2014/main" id="{1009D7DF-336F-4128-930D-3F2EA34DB32C}"/>
              </a:ext>
            </a:extLst>
          </p:cNvPr>
          <p:cNvSpPr/>
          <p:nvPr/>
        </p:nvSpPr>
        <p:spPr>
          <a:xfrm>
            <a:off x="335552" y="891718"/>
            <a:ext cx="4504109" cy="422295"/>
          </a:xfrm>
          <a:prstGeom prst="rect">
            <a:avLst/>
          </a:prstGeom>
        </p:spPr>
        <p:txBody>
          <a:bodyPr wrap="square">
            <a:spAutoFit/>
          </a:bodyPr>
          <a:lstStyle/>
          <a:p>
            <a:pPr>
              <a:lnSpc>
                <a:spcPct val="150000"/>
              </a:lnSpc>
            </a:pPr>
            <a:r>
              <a:rPr lang="en-US" altLang="zh-CN" sz="1600" b="1"/>
              <a:t>Spider</a:t>
            </a:r>
            <a:r>
              <a:rPr lang="zh-CN" altLang="en-US" sz="1600" b="1"/>
              <a:t>数据集实验结果</a:t>
            </a:r>
            <a:endParaRPr lang="zh-CN" altLang="en-US" sz="1600" b="1" dirty="0"/>
          </a:p>
        </p:txBody>
      </p:sp>
      <p:sp>
        <p:nvSpPr>
          <p:cNvPr id="4" name="灯片编号占位符 3">
            <a:extLst>
              <a:ext uri="{FF2B5EF4-FFF2-40B4-BE49-F238E27FC236}">
                <a16:creationId xmlns:a16="http://schemas.microsoft.com/office/drawing/2014/main" id="{B407FDA1-055A-E803-4DB7-A146A7896E82}"/>
              </a:ext>
            </a:extLst>
          </p:cNvPr>
          <p:cNvSpPr>
            <a:spLocks noGrp="1"/>
          </p:cNvSpPr>
          <p:nvPr>
            <p:ph type="sldNum" sz="quarter" idx="13"/>
          </p:nvPr>
        </p:nvSpPr>
        <p:spPr/>
        <p:txBody>
          <a:bodyPr/>
          <a:lstStyle/>
          <a:p>
            <a:fld id="{EE3F9CDB-1F21-4789-A81E-8FEA25CE194B}" type="slidenum">
              <a:rPr lang="zh-CN" altLang="en-US" smtClean="0"/>
              <a:pPr/>
              <a:t>41</a:t>
            </a:fld>
            <a:endParaRPr lang="zh-CN" altLang="en-US" dirty="0"/>
          </a:p>
        </p:txBody>
      </p:sp>
      <p:sp>
        <p:nvSpPr>
          <p:cNvPr id="7" name="文本框 6">
            <a:extLst>
              <a:ext uri="{FF2B5EF4-FFF2-40B4-BE49-F238E27FC236}">
                <a16:creationId xmlns:a16="http://schemas.microsoft.com/office/drawing/2014/main" id="{410F05EE-276E-2284-8BAA-F2F44438F397}"/>
              </a:ext>
            </a:extLst>
          </p:cNvPr>
          <p:cNvSpPr txBox="1"/>
          <p:nvPr/>
        </p:nvSpPr>
        <p:spPr>
          <a:xfrm>
            <a:off x="898201" y="1342107"/>
            <a:ext cx="7418863" cy="1201549"/>
          </a:xfrm>
          <a:prstGeom prst="rect">
            <a:avLst/>
          </a:prstGeom>
          <a:noFill/>
        </p:spPr>
        <p:txBody>
          <a:bodyPr wrap="square" rtlCol="0">
            <a:spAutoFit/>
          </a:bodyPr>
          <a:lstStyle/>
          <a:p>
            <a:r>
              <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single</a:t>
            </a:r>
            <a:r>
              <a:rPr lang="zh-CN" altLang="en-US"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：单表查询的执行准确</a:t>
            </a:r>
            <a:r>
              <a:rPr lang="zh-CN" altLang="en-US" kern="100">
                <a:latin typeface="Times New Roman" panose="02020603050405020304" pitchFamily="18" charset="0"/>
                <a:ea typeface="宋体" panose="02010600030101010101" pitchFamily="2" charset="-122"/>
                <a:cs typeface="Times New Roman" panose="02020603050405020304" pitchFamily="18" charset="0"/>
              </a:rPr>
              <a:t>率</a:t>
            </a:r>
            <a:endPar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nature</a:t>
            </a:r>
            <a:r>
              <a:rPr kumimoji="0" lang="zh-CN" altLang="en-US"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：两表自然连接查询</a:t>
            </a:r>
            <a:r>
              <a:rPr lang="zh-CN" altLang="en-US"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的执行准确</a:t>
            </a:r>
            <a:r>
              <a:rPr lang="zh-CN" altLang="en-US" kern="100">
                <a:latin typeface="Times New Roman" panose="02020603050405020304" pitchFamily="18" charset="0"/>
                <a:ea typeface="宋体" panose="02010600030101010101" pitchFamily="2" charset="-122"/>
                <a:cs typeface="Times New Roman" panose="02020603050405020304" pitchFamily="18" charset="0"/>
              </a:rPr>
              <a:t>率</a:t>
            </a:r>
            <a:endPar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defRPr/>
            </a:pPr>
            <a:r>
              <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ViSQL</a:t>
            </a:r>
            <a:r>
              <a:rPr kumimoji="0" lang="en-US" altLang="zh-CN" sz="1800" b="0" i="0" u="none" strike="noStrike" kern="1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lang="zh-CN" altLang="en-US" kern="1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：使用通过投票策略获得的视图分类结果</a:t>
            </a:r>
            <a:endParaRPr lang="en-US" altLang="zh-CN" kern="10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defRPr/>
            </a:pPr>
            <a:r>
              <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ViSQL</a:t>
            </a:r>
            <a:r>
              <a:rPr lang="en-US" altLang="zh-CN" kern="100" baseline="-25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o</a:t>
            </a:r>
            <a:r>
              <a:rPr lang="zh-CN" altLang="en-US" kern="1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：在视图分类器的训练数据中加入</a:t>
            </a:r>
            <a:r>
              <a:rPr lang="en-US" altLang="zh-CN" kern="100">
                <a:solidFill>
                  <a:prstClr val="black"/>
                </a:solidFill>
                <a:latin typeface="Times New Roman" panose="02020603050405020304" pitchFamily="18" charset="0"/>
                <a:ea typeface="宋体" panose="02010600030101010101" pitchFamily="2" charset="-122"/>
                <a:cs typeface="Times New Roman" panose="02020603050405020304" pitchFamily="18" charset="0"/>
              </a:rPr>
              <a:t>other</a:t>
            </a:r>
            <a:r>
              <a:rPr lang="zh-CN" altLang="en-US" kern="1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（除</a:t>
            </a:r>
            <a:r>
              <a:rPr lang="en-US" altLang="zh-CN" kern="100">
                <a:solidFill>
                  <a:prstClr val="black"/>
                </a:solidFill>
                <a:latin typeface="Times New Roman" panose="02020603050405020304" pitchFamily="18" charset="0"/>
                <a:ea typeface="宋体" panose="02010600030101010101" pitchFamily="2" charset="-122"/>
                <a:cs typeface="Times New Roman" panose="02020603050405020304" pitchFamily="18" charset="0"/>
              </a:rPr>
              <a:t>nature</a:t>
            </a:r>
            <a:r>
              <a:rPr lang="zh-CN" altLang="en-US" kern="1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外的多表查询）</a:t>
            </a:r>
            <a:endPar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表格 8">
            <a:extLst>
              <a:ext uri="{FF2B5EF4-FFF2-40B4-BE49-F238E27FC236}">
                <a16:creationId xmlns:a16="http://schemas.microsoft.com/office/drawing/2014/main" id="{FBF8E9D2-0BFD-C845-7409-A499F38A21E8}"/>
              </a:ext>
            </a:extLst>
          </p:cNvPr>
          <p:cNvGraphicFramePr>
            <a:graphicFrameLocks noGrp="1"/>
          </p:cNvGraphicFramePr>
          <p:nvPr>
            <p:extLst>
              <p:ext uri="{D42A27DB-BD31-4B8C-83A1-F6EECF244321}">
                <p14:modId xmlns:p14="http://schemas.microsoft.com/office/powerpoint/2010/main" val="932269215"/>
              </p:ext>
            </p:extLst>
          </p:nvPr>
        </p:nvGraphicFramePr>
        <p:xfrm>
          <a:off x="335552" y="2599844"/>
          <a:ext cx="7783028" cy="2233915"/>
        </p:xfrm>
        <a:graphic>
          <a:graphicData uri="http://schemas.openxmlformats.org/drawingml/2006/table">
            <a:tbl>
              <a:tblPr firstRow="1" firstCol="1" bandRow="1"/>
              <a:tblGrid>
                <a:gridCol w="2582577">
                  <a:extLst>
                    <a:ext uri="{9D8B030D-6E8A-4147-A177-3AD203B41FA5}">
                      <a16:colId xmlns:a16="http://schemas.microsoft.com/office/drawing/2014/main" val="3432478810"/>
                    </a:ext>
                  </a:extLst>
                </a:gridCol>
                <a:gridCol w="1534601">
                  <a:extLst>
                    <a:ext uri="{9D8B030D-6E8A-4147-A177-3AD203B41FA5}">
                      <a16:colId xmlns:a16="http://schemas.microsoft.com/office/drawing/2014/main" val="2538893149"/>
                    </a:ext>
                  </a:extLst>
                </a:gridCol>
                <a:gridCol w="1720093">
                  <a:extLst>
                    <a:ext uri="{9D8B030D-6E8A-4147-A177-3AD203B41FA5}">
                      <a16:colId xmlns:a16="http://schemas.microsoft.com/office/drawing/2014/main" val="1618478442"/>
                    </a:ext>
                  </a:extLst>
                </a:gridCol>
                <a:gridCol w="1945757">
                  <a:extLst>
                    <a:ext uri="{9D8B030D-6E8A-4147-A177-3AD203B41FA5}">
                      <a16:colId xmlns:a16="http://schemas.microsoft.com/office/drawing/2014/main" val="2985225857"/>
                    </a:ext>
                  </a:extLst>
                </a:gridCol>
              </a:tblGrid>
              <a:tr h="442323">
                <a:tc>
                  <a:txBody>
                    <a:bodyPr/>
                    <a:lstStyle/>
                    <a:p>
                      <a:pPr indent="304800" algn="ctr">
                        <a:lnSpc>
                          <a:spcPct val="100000"/>
                        </a:lnSpc>
                      </a:pPr>
                      <a:r>
                        <a:rPr lang="en-US" sz="1800" kern="100">
                          <a:effectLst/>
                          <a:latin typeface="Times New Roman" panose="02020603050405020304" pitchFamily="18" charset="0"/>
                          <a:ea typeface="等线" panose="02010600030101010101" pitchFamily="2" charset="-122"/>
                        </a:rPr>
                        <a:t>Model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00000"/>
                        </a:lnSpc>
                      </a:pPr>
                      <a:r>
                        <a:rPr lang="en-US" sz="1800" kern="100">
                          <a:effectLst/>
                          <a:latin typeface="Times New Roman" panose="02020603050405020304" pitchFamily="18" charset="0"/>
                          <a:ea typeface="等线" panose="02010600030101010101" pitchFamily="2" charset="-122"/>
                        </a:rPr>
                        <a:t>Single</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00000"/>
                        </a:lnSpc>
                      </a:pPr>
                      <a:r>
                        <a:rPr lang="en-US" sz="1800" kern="100">
                          <a:effectLst/>
                          <a:latin typeface="Times New Roman" panose="02020603050405020304" pitchFamily="18" charset="0"/>
                          <a:ea typeface="等线" panose="02010600030101010101" pitchFamily="2" charset="-122"/>
                        </a:rPr>
                        <a:t>Nature</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00000"/>
                        </a:lnSpc>
                      </a:pPr>
                      <a:r>
                        <a:rPr lang="en-US" sz="1800" kern="100">
                          <a:effectLst/>
                          <a:latin typeface="Times New Roman" panose="02020603050405020304" pitchFamily="18" charset="0"/>
                          <a:ea typeface="等线" panose="02010600030101010101" pitchFamily="2" charset="-122"/>
                        </a:rPr>
                        <a:t>All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7042284"/>
                  </a:ext>
                </a:extLst>
              </a:tr>
              <a:tr h="420442">
                <a:tc>
                  <a:txBody>
                    <a:bodyPr/>
                    <a:lstStyle/>
                    <a:p>
                      <a:pPr indent="0" algn="ctr">
                        <a:lnSpc>
                          <a:spcPct val="100000"/>
                        </a:lnSpc>
                      </a:pPr>
                      <a:r>
                        <a:rPr lang="en-US" sz="1800" kern="100">
                          <a:effectLst/>
                          <a:latin typeface="Times New Roman" panose="02020603050405020304" pitchFamily="18" charset="0"/>
                          <a:ea typeface="宋体" panose="02010600030101010101" pitchFamily="2" charset="-122"/>
                        </a:rPr>
                        <a:t>RESDSQL</a:t>
                      </a:r>
                      <a:r>
                        <a:rPr lang="en-US" altLang="zh-CN" sz="1800" b="0" kern="100">
                          <a:solidFill>
                            <a:srgbClr val="000000"/>
                          </a:solidFill>
                          <a:effectLst/>
                          <a:latin typeface="Times New Roman" panose="02020603050405020304" pitchFamily="18" charset="0"/>
                          <a:ea typeface="宋体" panose="02010600030101010101" pitchFamily="2" charset="-122"/>
                        </a:rPr>
                        <a:t>(AAAI 2023)</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85.74%</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75.00%</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82.36%</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15104324"/>
                  </a:ext>
                </a:extLst>
              </a:tr>
              <a:tr h="457050">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ViSQL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87.48%</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76.52%</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84.03%</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926334714"/>
                  </a:ext>
                </a:extLst>
              </a:tr>
              <a:tr h="457050">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ViSQL</a:t>
                      </a:r>
                      <a:r>
                        <a:rPr lang="en-US" sz="1800" kern="100" baseline="-25000">
                          <a:effectLst/>
                          <a:latin typeface="Times New Roman" panose="02020603050405020304" pitchFamily="18" charset="0"/>
                          <a:ea typeface="宋体" panose="02010600030101010101" pitchFamily="2" charset="-122"/>
                        </a:rPr>
                        <a:t>o</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86.96%</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b="1" kern="100">
                          <a:effectLst/>
                          <a:latin typeface="Times New Roman" panose="02020603050405020304" pitchFamily="18" charset="0"/>
                          <a:ea typeface="宋体" panose="02010600030101010101" pitchFamily="2" charset="-122"/>
                        </a:rPr>
                        <a:t>77.65%</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84.03%</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861964852"/>
                  </a:ext>
                </a:extLst>
              </a:tr>
              <a:tr h="457050">
                <a:tc>
                  <a:txBody>
                    <a:bodyPr/>
                    <a:lstStyle/>
                    <a:p>
                      <a:pPr indent="304800" algn="ctr">
                        <a:lnSpc>
                          <a:spcPct val="100000"/>
                        </a:lnSpc>
                      </a:pPr>
                      <a:r>
                        <a:rPr lang="en-US" sz="1800" kern="100">
                          <a:effectLst/>
                          <a:latin typeface="Times New Roman" panose="02020603050405020304" pitchFamily="18" charset="0"/>
                          <a:ea typeface="宋体" panose="02010600030101010101" pitchFamily="2" charset="-122"/>
                        </a:rPr>
                        <a:t>ViSQL</a:t>
                      </a:r>
                      <a:r>
                        <a:rPr lang="en-US" sz="1800" kern="100" baseline="-25000">
                          <a:effectLst/>
                          <a:latin typeface="Times New Roman" panose="02020603050405020304" pitchFamily="18" charset="0"/>
                          <a:ea typeface="宋体" panose="02010600030101010101" pitchFamily="2" charset="-122"/>
                        </a:rPr>
                        <a:t>v</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宋体" panose="02010600030101010101" pitchFamily="2" charset="-122"/>
                        </a:rPr>
                        <a:t>87.83%</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宋体" panose="02010600030101010101" pitchFamily="2" charset="-122"/>
                        </a:rPr>
                        <a:t>76.52%</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宋体" panose="02010600030101010101" pitchFamily="2" charset="-122"/>
                        </a:rPr>
                        <a:t>84.27%</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666272"/>
                  </a:ext>
                </a:extLst>
              </a:tr>
            </a:tbl>
          </a:graphicData>
        </a:graphic>
      </p:graphicFrame>
    </p:spTree>
    <p:extLst>
      <p:ext uri="{BB962C8B-B14F-4D97-AF65-F5344CB8AC3E}">
        <p14:creationId xmlns:p14="http://schemas.microsoft.com/office/powerpoint/2010/main" val="3139465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6" name="矩形 5">
            <a:extLst>
              <a:ext uri="{FF2B5EF4-FFF2-40B4-BE49-F238E27FC236}">
                <a16:creationId xmlns:a16="http://schemas.microsoft.com/office/drawing/2014/main" id="{1009D7DF-336F-4128-930D-3F2EA34DB32C}"/>
              </a:ext>
            </a:extLst>
          </p:cNvPr>
          <p:cNvSpPr/>
          <p:nvPr/>
        </p:nvSpPr>
        <p:spPr>
          <a:xfrm>
            <a:off x="367274" y="906039"/>
            <a:ext cx="4504109" cy="422295"/>
          </a:xfrm>
          <a:prstGeom prst="rect">
            <a:avLst/>
          </a:prstGeom>
        </p:spPr>
        <p:txBody>
          <a:bodyPr wrap="square">
            <a:spAutoFit/>
          </a:bodyPr>
          <a:lstStyle/>
          <a:p>
            <a:pPr>
              <a:lnSpc>
                <a:spcPct val="150000"/>
              </a:lnSpc>
            </a:pPr>
            <a:r>
              <a:rPr lang="en-US" altLang="zh-CN" sz="1600" b="1"/>
              <a:t>Spider</a:t>
            </a:r>
            <a:r>
              <a:rPr lang="zh-CN" altLang="en-US" sz="1600" b="1"/>
              <a:t>数据集实验结果</a:t>
            </a:r>
            <a:endParaRPr lang="zh-CN" altLang="en-US" sz="1600" b="1" dirty="0"/>
          </a:p>
        </p:txBody>
      </p:sp>
      <p:sp>
        <p:nvSpPr>
          <p:cNvPr id="4" name="灯片编号占位符 3">
            <a:extLst>
              <a:ext uri="{FF2B5EF4-FFF2-40B4-BE49-F238E27FC236}">
                <a16:creationId xmlns:a16="http://schemas.microsoft.com/office/drawing/2014/main" id="{B407FDA1-055A-E803-4DB7-A146A7896E82}"/>
              </a:ext>
            </a:extLst>
          </p:cNvPr>
          <p:cNvSpPr>
            <a:spLocks noGrp="1"/>
          </p:cNvSpPr>
          <p:nvPr>
            <p:ph type="sldNum" sz="quarter" idx="13"/>
          </p:nvPr>
        </p:nvSpPr>
        <p:spPr/>
        <p:txBody>
          <a:bodyPr/>
          <a:lstStyle/>
          <a:p>
            <a:fld id="{EE3F9CDB-1F21-4789-A81E-8FEA25CE194B}" type="slidenum">
              <a:rPr lang="zh-CN" altLang="en-US" smtClean="0"/>
              <a:pPr/>
              <a:t>42</a:t>
            </a:fld>
            <a:endParaRPr lang="zh-CN" altLang="en-US" dirty="0"/>
          </a:p>
        </p:txBody>
      </p:sp>
      <p:sp>
        <p:nvSpPr>
          <p:cNvPr id="7" name="文本框 6">
            <a:extLst>
              <a:ext uri="{FF2B5EF4-FFF2-40B4-BE49-F238E27FC236}">
                <a16:creationId xmlns:a16="http://schemas.microsoft.com/office/drawing/2014/main" id="{410F05EE-276E-2284-8BAA-F2F44438F397}"/>
              </a:ext>
            </a:extLst>
          </p:cNvPr>
          <p:cNvSpPr txBox="1"/>
          <p:nvPr/>
        </p:nvSpPr>
        <p:spPr>
          <a:xfrm>
            <a:off x="792480" y="1361268"/>
            <a:ext cx="6005478" cy="1200329"/>
          </a:xfrm>
          <a:prstGeom prst="rect">
            <a:avLst/>
          </a:prstGeom>
          <a:noFill/>
        </p:spPr>
        <p:txBody>
          <a:bodyPr wrap="square" rtlCol="0">
            <a:spAutoFit/>
          </a:bodyPr>
          <a:lstStyle/>
          <a:p>
            <a:r>
              <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single</a:t>
            </a:r>
            <a:r>
              <a:rPr lang="zh-CN" altLang="en-US"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：单表查询</a:t>
            </a:r>
            <a:endPar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nature</a:t>
            </a:r>
            <a:r>
              <a:rPr kumimoji="0" lang="zh-CN" altLang="en-US"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：自然连接查询</a:t>
            </a:r>
            <a:endPar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other</a:t>
            </a:r>
            <a:r>
              <a:rPr lang="zh-CN" altLang="en-US"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数据集中除自然连接查询外的其他多表查询</a:t>
            </a:r>
            <a:endPar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all</a:t>
            </a:r>
            <a:r>
              <a:rPr lang="zh-CN" altLang="en-US"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：所有测试样例的准确</a:t>
            </a:r>
            <a:r>
              <a:rPr lang="zh-CN" altLang="en-US" kern="100">
                <a:latin typeface="Times New Roman" panose="02020603050405020304" pitchFamily="18" charset="0"/>
                <a:ea typeface="宋体" panose="02010600030101010101" pitchFamily="2" charset="-122"/>
                <a:cs typeface="Times New Roman" panose="02020603050405020304" pitchFamily="18" charset="0"/>
              </a:rPr>
              <a:t>率</a:t>
            </a:r>
            <a:endPar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9643DDCE-BE5D-C0CB-0325-D7CDDE85DEDE}"/>
              </a:ext>
            </a:extLst>
          </p:cNvPr>
          <p:cNvGraphicFramePr>
            <a:graphicFrameLocks noGrp="1"/>
          </p:cNvGraphicFramePr>
          <p:nvPr>
            <p:extLst>
              <p:ext uri="{D42A27DB-BD31-4B8C-83A1-F6EECF244321}">
                <p14:modId xmlns:p14="http://schemas.microsoft.com/office/powerpoint/2010/main" val="885744230"/>
              </p:ext>
            </p:extLst>
          </p:nvPr>
        </p:nvGraphicFramePr>
        <p:xfrm>
          <a:off x="792480" y="2653466"/>
          <a:ext cx="7841724" cy="1800000"/>
        </p:xfrm>
        <a:graphic>
          <a:graphicData uri="http://schemas.openxmlformats.org/drawingml/2006/table">
            <a:tbl>
              <a:tblPr firstRow="1" firstCol="1" bandRow="1"/>
              <a:tblGrid>
                <a:gridCol w="1567648">
                  <a:extLst>
                    <a:ext uri="{9D8B030D-6E8A-4147-A177-3AD203B41FA5}">
                      <a16:colId xmlns:a16="http://schemas.microsoft.com/office/drawing/2014/main" val="1169166626"/>
                    </a:ext>
                  </a:extLst>
                </a:gridCol>
                <a:gridCol w="1568519">
                  <a:extLst>
                    <a:ext uri="{9D8B030D-6E8A-4147-A177-3AD203B41FA5}">
                      <a16:colId xmlns:a16="http://schemas.microsoft.com/office/drawing/2014/main" val="1751142596"/>
                    </a:ext>
                  </a:extLst>
                </a:gridCol>
                <a:gridCol w="1568519">
                  <a:extLst>
                    <a:ext uri="{9D8B030D-6E8A-4147-A177-3AD203B41FA5}">
                      <a16:colId xmlns:a16="http://schemas.microsoft.com/office/drawing/2014/main" val="2536568864"/>
                    </a:ext>
                  </a:extLst>
                </a:gridCol>
                <a:gridCol w="1568519">
                  <a:extLst>
                    <a:ext uri="{9D8B030D-6E8A-4147-A177-3AD203B41FA5}">
                      <a16:colId xmlns:a16="http://schemas.microsoft.com/office/drawing/2014/main" val="2170216562"/>
                    </a:ext>
                  </a:extLst>
                </a:gridCol>
                <a:gridCol w="1568519">
                  <a:extLst>
                    <a:ext uri="{9D8B030D-6E8A-4147-A177-3AD203B41FA5}">
                      <a16:colId xmlns:a16="http://schemas.microsoft.com/office/drawing/2014/main" val="3709096985"/>
                    </a:ext>
                  </a:extLst>
                </a:gridCol>
              </a:tblGrid>
              <a:tr h="360000">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Model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Single</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Nature</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Other</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All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903488"/>
                  </a:ext>
                </a:extLst>
              </a:tr>
              <a:tr h="360000">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RESDSQL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85.74%</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75.00%</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63.07%</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78.72%</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50504266"/>
                  </a:ext>
                </a:extLst>
              </a:tr>
              <a:tr h="360000">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ViSQL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87.48%</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76.52%</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36.41%</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75.05%</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20311867"/>
                  </a:ext>
                </a:extLst>
              </a:tr>
              <a:tr h="360000">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ViSQL</a:t>
                      </a:r>
                      <a:r>
                        <a:rPr lang="en-US" sz="1800" kern="100" baseline="-25000">
                          <a:effectLst/>
                          <a:latin typeface="Times New Roman" panose="02020603050405020304" pitchFamily="18" charset="0"/>
                          <a:ea typeface="等线" panose="02010600030101010101" pitchFamily="2" charset="-122"/>
                        </a:rPr>
                        <a:t>v</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87.83%</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76.52%</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51.28%</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78.05%</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539201061"/>
                  </a:ext>
                </a:extLst>
              </a:tr>
              <a:tr h="360000">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ViSQL</a:t>
                      </a:r>
                      <a:r>
                        <a:rPr lang="en-US" sz="1800" kern="100" baseline="-25000">
                          <a:effectLst/>
                          <a:latin typeface="Times New Roman" panose="02020603050405020304" pitchFamily="18" charset="0"/>
                          <a:ea typeface="等线" panose="02010600030101010101" pitchFamily="2" charset="-122"/>
                        </a:rPr>
                        <a:t>o</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86.96%</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77.65%</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60.00%</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79.50%</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0380109"/>
                  </a:ext>
                </a:extLst>
              </a:tr>
            </a:tbl>
          </a:graphicData>
        </a:graphic>
      </p:graphicFrame>
    </p:spTree>
    <p:extLst>
      <p:ext uri="{BB962C8B-B14F-4D97-AF65-F5344CB8AC3E}">
        <p14:creationId xmlns:p14="http://schemas.microsoft.com/office/powerpoint/2010/main" val="3758829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6" name="矩形 5">
            <a:extLst>
              <a:ext uri="{FF2B5EF4-FFF2-40B4-BE49-F238E27FC236}">
                <a16:creationId xmlns:a16="http://schemas.microsoft.com/office/drawing/2014/main" id="{1009D7DF-336F-4128-930D-3F2EA34DB32C}"/>
              </a:ext>
            </a:extLst>
          </p:cNvPr>
          <p:cNvSpPr/>
          <p:nvPr/>
        </p:nvSpPr>
        <p:spPr>
          <a:xfrm>
            <a:off x="319649" y="1011136"/>
            <a:ext cx="4504109" cy="422295"/>
          </a:xfrm>
          <a:prstGeom prst="rect">
            <a:avLst/>
          </a:prstGeom>
        </p:spPr>
        <p:txBody>
          <a:bodyPr wrap="square">
            <a:spAutoFit/>
          </a:bodyPr>
          <a:lstStyle/>
          <a:p>
            <a:pPr>
              <a:lnSpc>
                <a:spcPct val="150000"/>
              </a:lnSpc>
            </a:pPr>
            <a:r>
              <a:rPr lang="en-US" altLang="zh-CN" sz="1600" b="1"/>
              <a:t>Spider</a:t>
            </a:r>
            <a:r>
              <a:rPr lang="zh-CN" altLang="en-US" sz="1600" b="1"/>
              <a:t>数据集消融实验</a:t>
            </a:r>
            <a:endParaRPr lang="zh-CN" altLang="en-US" sz="1600" b="1" dirty="0"/>
          </a:p>
        </p:txBody>
      </p:sp>
      <p:sp>
        <p:nvSpPr>
          <p:cNvPr id="4" name="灯片编号占位符 3">
            <a:extLst>
              <a:ext uri="{FF2B5EF4-FFF2-40B4-BE49-F238E27FC236}">
                <a16:creationId xmlns:a16="http://schemas.microsoft.com/office/drawing/2014/main" id="{B407FDA1-055A-E803-4DB7-A146A7896E82}"/>
              </a:ext>
            </a:extLst>
          </p:cNvPr>
          <p:cNvSpPr>
            <a:spLocks noGrp="1"/>
          </p:cNvSpPr>
          <p:nvPr>
            <p:ph type="sldNum" sz="quarter" idx="13"/>
          </p:nvPr>
        </p:nvSpPr>
        <p:spPr/>
        <p:txBody>
          <a:bodyPr/>
          <a:lstStyle/>
          <a:p>
            <a:fld id="{EE3F9CDB-1F21-4789-A81E-8FEA25CE194B}" type="slidenum">
              <a:rPr lang="zh-CN" altLang="en-US" smtClean="0"/>
              <a:pPr/>
              <a:t>43</a:t>
            </a:fld>
            <a:endParaRPr lang="zh-CN" altLang="en-US" dirty="0"/>
          </a:p>
        </p:txBody>
      </p:sp>
      <p:sp>
        <p:nvSpPr>
          <p:cNvPr id="7" name="文本框 6">
            <a:extLst>
              <a:ext uri="{FF2B5EF4-FFF2-40B4-BE49-F238E27FC236}">
                <a16:creationId xmlns:a16="http://schemas.microsoft.com/office/drawing/2014/main" id="{410F05EE-276E-2284-8BAA-F2F44438F397}"/>
              </a:ext>
            </a:extLst>
          </p:cNvPr>
          <p:cNvSpPr txBox="1"/>
          <p:nvPr/>
        </p:nvSpPr>
        <p:spPr>
          <a:xfrm>
            <a:off x="792479" y="1496859"/>
            <a:ext cx="7503795" cy="923330"/>
          </a:xfrm>
          <a:prstGeom prst="rect">
            <a:avLst/>
          </a:prstGeom>
          <a:noFill/>
        </p:spPr>
        <p:txBody>
          <a:bodyPr wrap="square" rtlCol="0">
            <a:spAutoFit/>
          </a:bodyPr>
          <a:lstStyle/>
          <a:p>
            <a:r>
              <a:rPr lang="zh-CN" altLang="en-US" sz="18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为了验证本文提出的</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ViSQL</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在生成</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语句的过程中产生的错误，是由</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骨架生成错误导致的，还是由视图分类器导致的，本文进行了取消视图分类器，将视图分类结果置为正确的消融实验</a:t>
            </a:r>
            <a:endParaRPr kumimoji="0" lang="en-US" altLang="zh-CN" sz="1800" b="0"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82DF941C-DD15-F0D6-212F-9EE98D1FDC0D}"/>
              </a:ext>
            </a:extLst>
          </p:cNvPr>
          <p:cNvGraphicFramePr>
            <a:graphicFrameLocks noGrp="1"/>
          </p:cNvGraphicFramePr>
          <p:nvPr>
            <p:extLst>
              <p:ext uri="{D42A27DB-BD31-4B8C-83A1-F6EECF244321}">
                <p14:modId xmlns:p14="http://schemas.microsoft.com/office/powerpoint/2010/main" val="44530308"/>
              </p:ext>
            </p:extLst>
          </p:nvPr>
        </p:nvGraphicFramePr>
        <p:xfrm>
          <a:off x="898643" y="2723312"/>
          <a:ext cx="7291465" cy="1440000"/>
        </p:xfrm>
        <a:graphic>
          <a:graphicData uri="http://schemas.openxmlformats.org/drawingml/2006/table">
            <a:tbl>
              <a:tblPr firstRow="1" firstCol="1" bandRow="1"/>
              <a:tblGrid>
                <a:gridCol w="1958813">
                  <a:extLst>
                    <a:ext uri="{9D8B030D-6E8A-4147-A177-3AD203B41FA5}">
                      <a16:colId xmlns:a16="http://schemas.microsoft.com/office/drawing/2014/main" val="1154695427"/>
                    </a:ext>
                  </a:extLst>
                </a:gridCol>
                <a:gridCol w="1270450">
                  <a:extLst>
                    <a:ext uri="{9D8B030D-6E8A-4147-A177-3AD203B41FA5}">
                      <a16:colId xmlns:a16="http://schemas.microsoft.com/office/drawing/2014/main" val="2904920248"/>
                    </a:ext>
                  </a:extLst>
                </a:gridCol>
                <a:gridCol w="1513210">
                  <a:extLst>
                    <a:ext uri="{9D8B030D-6E8A-4147-A177-3AD203B41FA5}">
                      <a16:colId xmlns:a16="http://schemas.microsoft.com/office/drawing/2014/main" val="3483189205"/>
                    </a:ext>
                  </a:extLst>
                </a:gridCol>
                <a:gridCol w="1302818">
                  <a:extLst>
                    <a:ext uri="{9D8B030D-6E8A-4147-A177-3AD203B41FA5}">
                      <a16:colId xmlns:a16="http://schemas.microsoft.com/office/drawing/2014/main" val="1973762248"/>
                    </a:ext>
                  </a:extLst>
                </a:gridCol>
                <a:gridCol w="1246174">
                  <a:extLst>
                    <a:ext uri="{9D8B030D-6E8A-4147-A177-3AD203B41FA5}">
                      <a16:colId xmlns:a16="http://schemas.microsoft.com/office/drawing/2014/main" val="1979307166"/>
                    </a:ext>
                  </a:extLst>
                </a:gridCol>
              </a:tblGrid>
              <a:tr h="502292">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Model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Single</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Nature</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Other</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All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267807"/>
                  </a:ext>
                </a:extLst>
              </a:tr>
              <a:tr h="518510">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RESDSQL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85.74%</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75.00%</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63.07%</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78.72%</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8652544"/>
                  </a:ext>
                </a:extLst>
              </a:tr>
              <a:tr h="419198">
                <a:tc>
                  <a:txBody>
                    <a:bodyPr/>
                    <a:lstStyle/>
                    <a:p>
                      <a:pPr indent="304800" algn="ctr">
                        <a:lnSpc>
                          <a:spcPts val="2000"/>
                        </a:lnSpc>
                      </a:pPr>
                      <a:r>
                        <a:rPr lang="en-US" sz="1800" kern="100">
                          <a:effectLst/>
                          <a:latin typeface="Times New Roman" panose="02020603050405020304" pitchFamily="18" charset="0"/>
                          <a:ea typeface="等线" panose="02010600030101010101" pitchFamily="2" charset="-122"/>
                        </a:rPr>
                        <a:t>ViSQL w/o VC</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89.74%</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79.55%</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63.07%</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pPr>
                      <a:r>
                        <a:rPr lang="en-US" sz="1800" b="1" kern="100">
                          <a:effectLst/>
                          <a:latin typeface="Times New Roman" panose="02020603050405020304" pitchFamily="18" charset="0"/>
                          <a:ea typeface="等线" panose="02010600030101010101" pitchFamily="2" charset="-122"/>
                        </a:rPr>
                        <a:t>82.11%</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0439257"/>
                  </a:ext>
                </a:extLst>
              </a:tr>
            </a:tbl>
          </a:graphicData>
        </a:graphic>
      </p:graphicFrame>
    </p:spTree>
    <p:extLst>
      <p:ext uri="{BB962C8B-B14F-4D97-AF65-F5344CB8AC3E}">
        <p14:creationId xmlns:p14="http://schemas.microsoft.com/office/powerpoint/2010/main" val="4183611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第四</a:t>
            </a:r>
            <a:r>
              <a:rPr lang="zh-CN" altLang="en-US"/>
              <a:t>部分：</a:t>
            </a:r>
            <a:r>
              <a:rPr lang="zh-CN" altLang="zh-CN" sz="2000"/>
              <a:t>基于视图的</a:t>
            </a:r>
            <a:r>
              <a:rPr lang="en-US" altLang="zh-CN" sz="2000"/>
              <a:t>Text2SQL</a:t>
            </a:r>
            <a:r>
              <a:rPr lang="zh-CN" altLang="zh-CN" sz="2000"/>
              <a:t>方法</a:t>
            </a:r>
            <a:endParaRPr lang="zh-CN" altLang="en-US" dirty="0"/>
          </a:p>
        </p:txBody>
      </p:sp>
      <p:sp>
        <p:nvSpPr>
          <p:cNvPr id="4" name="灯片编号占位符 3">
            <a:extLst>
              <a:ext uri="{FF2B5EF4-FFF2-40B4-BE49-F238E27FC236}">
                <a16:creationId xmlns:a16="http://schemas.microsoft.com/office/drawing/2014/main" id="{B407FDA1-055A-E803-4DB7-A146A7896E82}"/>
              </a:ext>
            </a:extLst>
          </p:cNvPr>
          <p:cNvSpPr>
            <a:spLocks noGrp="1"/>
          </p:cNvSpPr>
          <p:nvPr>
            <p:ph type="sldNum" sz="quarter" idx="13"/>
          </p:nvPr>
        </p:nvSpPr>
        <p:spPr/>
        <p:txBody>
          <a:bodyPr/>
          <a:lstStyle/>
          <a:p>
            <a:fld id="{EE3F9CDB-1F21-4789-A81E-8FEA25CE194B}" type="slidenum">
              <a:rPr lang="zh-CN" altLang="en-US" smtClean="0"/>
              <a:pPr/>
              <a:t>44</a:t>
            </a:fld>
            <a:endParaRPr lang="zh-CN" altLang="en-US" dirty="0"/>
          </a:p>
        </p:txBody>
      </p:sp>
      <p:sp>
        <p:nvSpPr>
          <p:cNvPr id="7" name="文本框 6">
            <a:extLst>
              <a:ext uri="{FF2B5EF4-FFF2-40B4-BE49-F238E27FC236}">
                <a16:creationId xmlns:a16="http://schemas.microsoft.com/office/drawing/2014/main" id="{410F05EE-276E-2284-8BAA-F2F44438F397}"/>
              </a:ext>
            </a:extLst>
          </p:cNvPr>
          <p:cNvSpPr txBox="1"/>
          <p:nvPr/>
        </p:nvSpPr>
        <p:spPr>
          <a:xfrm>
            <a:off x="509400" y="840984"/>
            <a:ext cx="6005478" cy="369332"/>
          </a:xfrm>
          <a:prstGeom prst="rect">
            <a:avLst/>
          </a:prstGeom>
          <a:noFill/>
        </p:spPr>
        <p:txBody>
          <a:bodyPr wrap="square" rtlCol="0">
            <a:spAutoFit/>
          </a:bodyPr>
          <a:lstStyle/>
          <a:p>
            <a:r>
              <a:rPr lang="zh-CN" altLang="en-US" sz="1800" b="0" kern="100">
                <a:solidFill>
                  <a:schemeClr val="tx1"/>
                </a:solidFill>
                <a:effectLst/>
                <a:latin typeface="宋体" panose="02010600030101010101" pitchFamily="2" charset="-122"/>
                <a:ea typeface="宋体" panose="02010600030101010101" pitchFamily="2" charset="-122"/>
              </a:rPr>
              <a:t>视图分类器难以区分的样例</a:t>
            </a:r>
            <a:endParaRPr kumimoji="0" lang="en-US" altLang="zh-CN" sz="1800" b="0" i="0" u="none" strike="noStrike" kern="100" cap="none" spc="0" normalizeH="0" baseline="0" noProof="0">
              <a:ln>
                <a:noFill/>
              </a:ln>
              <a:solidFill>
                <a:prstClr val="black"/>
              </a:solidFill>
              <a:effectLst/>
              <a:uLnTx/>
              <a:uFillTx/>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DC167B07-4ADC-1070-E1B3-7BB6F8BA531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522" y="1210316"/>
            <a:ext cx="8631777" cy="3570196"/>
          </a:xfrm>
          <a:prstGeom prst="rect">
            <a:avLst/>
          </a:prstGeom>
          <a:noFill/>
          <a:ln>
            <a:noFill/>
          </a:ln>
        </p:spPr>
      </p:pic>
    </p:spTree>
    <p:extLst>
      <p:ext uri="{BB962C8B-B14F-4D97-AF65-F5344CB8AC3E}">
        <p14:creationId xmlns:p14="http://schemas.microsoft.com/office/powerpoint/2010/main" val="25420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F54509D1-6C5C-4CE6-A8D2-6BB81ADD89D3}"/>
              </a:ext>
            </a:extLst>
          </p:cNvPr>
          <p:cNvSpPr/>
          <p:nvPr/>
        </p:nvSpPr>
        <p:spPr>
          <a:xfrm>
            <a:off x="1143000" y="1578961"/>
            <a:ext cx="6858000" cy="2106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5" name="椭圆 14"/>
          <p:cNvSpPr/>
          <p:nvPr/>
        </p:nvSpPr>
        <p:spPr>
          <a:xfrm>
            <a:off x="4081314" y="1222625"/>
            <a:ext cx="961254" cy="961254"/>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p>
        </p:txBody>
      </p:sp>
      <p:grpSp>
        <p:nvGrpSpPr>
          <p:cNvPr id="16" name="组合 15"/>
          <p:cNvGrpSpPr/>
          <p:nvPr/>
        </p:nvGrpSpPr>
        <p:grpSpPr>
          <a:xfrm>
            <a:off x="4230993" y="1457915"/>
            <a:ext cx="661901" cy="577343"/>
            <a:chOff x="4675188" y="2882900"/>
            <a:chExt cx="360362" cy="314325"/>
          </a:xfrm>
          <a:solidFill>
            <a:schemeClr val="accent1"/>
          </a:solidFill>
        </p:grpSpPr>
        <p:sp>
          <p:nvSpPr>
            <p:cNvPr id="1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sp>
          <p:nvSpPr>
            <p:cNvPr id="26"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sp>
          <p:nvSpPr>
            <p:cNvPr id="27"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grpSp>
      <p:sp>
        <p:nvSpPr>
          <p:cNvPr id="29" name="矩形 28"/>
          <p:cNvSpPr/>
          <p:nvPr/>
        </p:nvSpPr>
        <p:spPr bwMode="auto">
          <a:xfrm>
            <a:off x="2511979" y="2356774"/>
            <a:ext cx="4120038" cy="600164"/>
          </a:xfrm>
          <a:prstGeom prst="rect">
            <a:avLst/>
          </a:prstGeom>
        </p:spPr>
        <p:txBody>
          <a:bodyPr wrap="none">
            <a:spAutoFit/>
          </a:bodyPr>
          <a:lstStyle/>
          <a:p>
            <a:pPr algn="ctr">
              <a:defRPr/>
            </a:pPr>
            <a:r>
              <a:rPr lang="zh-CN" altLang="en-US" sz="33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第五部分 </a:t>
            </a:r>
            <a:r>
              <a:rPr lang="zh-CN" altLang="en-US" sz="33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总结与展望</a:t>
            </a:r>
          </a:p>
        </p:txBody>
      </p:sp>
      <p:cxnSp>
        <p:nvCxnSpPr>
          <p:cNvPr id="32" name="直接连接符 31"/>
          <p:cNvCxnSpPr/>
          <p:nvPr/>
        </p:nvCxnSpPr>
        <p:spPr>
          <a:xfrm>
            <a:off x="4271028" y="3135454"/>
            <a:ext cx="60194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4010698" y="3251353"/>
            <a:ext cx="1122608" cy="240438"/>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a:solidFill>
                  <a:schemeClr val="bg1"/>
                </a:solidFill>
                <a:latin typeface="+mj-lt"/>
              </a:rPr>
              <a:t>PART five</a:t>
            </a:r>
            <a:endParaRPr lang="zh-CN" altLang="en-US" sz="1050" dirty="0">
              <a:solidFill>
                <a:schemeClr val="bg1"/>
              </a:solidFill>
              <a:latin typeface="+mj-lt"/>
            </a:endParaRPr>
          </a:p>
        </p:txBody>
      </p:sp>
      <p:sp>
        <p:nvSpPr>
          <p:cNvPr id="3" name="灯片编号占位符 2">
            <a:extLst>
              <a:ext uri="{FF2B5EF4-FFF2-40B4-BE49-F238E27FC236}">
                <a16:creationId xmlns:a16="http://schemas.microsoft.com/office/drawing/2014/main" id="{691C5551-2FAE-35BC-671E-72ECAEF7632E}"/>
              </a:ext>
            </a:extLst>
          </p:cNvPr>
          <p:cNvSpPr>
            <a:spLocks noGrp="1"/>
          </p:cNvSpPr>
          <p:nvPr>
            <p:ph type="sldNum" sz="quarter" idx="13"/>
          </p:nvPr>
        </p:nvSpPr>
        <p:spPr/>
        <p:txBody>
          <a:bodyPr/>
          <a:lstStyle/>
          <a:p>
            <a:fld id="{EE3F9CDB-1F21-4789-A81E-8FEA25CE194B}" type="slidenum">
              <a:rPr lang="zh-CN" altLang="en-US" smtClean="0"/>
              <a:pPr/>
              <a:t>45</a:t>
            </a:fld>
            <a:endParaRPr lang="zh-CN" altLang="en-US" dirty="0"/>
          </a:p>
        </p:txBody>
      </p:sp>
    </p:spTree>
    <p:extLst>
      <p:ext uri="{BB962C8B-B14F-4D97-AF65-F5344CB8AC3E}">
        <p14:creationId xmlns:p14="http://schemas.microsoft.com/office/powerpoint/2010/main" val="864124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017E620-3FD2-449D-B4AC-A88A065BB172}"/>
              </a:ext>
            </a:extLst>
          </p:cNvPr>
          <p:cNvSpPr>
            <a:spLocks noGrp="1"/>
          </p:cNvSpPr>
          <p:nvPr>
            <p:ph type="title"/>
          </p:nvPr>
        </p:nvSpPr>
        <p:spPr/>
        <p:txBody>
          <a:bodyPr/>
          <a:lstStyle/>
          <a:p>
            <a:r>
              <a:rPr lang="zh-CN" altLang="en-US"/>
              <a:t>第无部分</a:t>
            </a:r>
            <a:r>
              <a:rPr lang="zh-CN" altLang="en-US" dirty="0"/>
              <a:t>：总结与展望</a:t>
            </a:r>
          </a:p>
        </p:txBody>
      </p:sp>
      <p:graphicFrame>
        <p:nvGraphicFramePr>
          <p:cNvPr id="2" name="图示 1">
            <a:extLst>
              <a:ext uri="{FF2B5EF4-FFF2-40B4-BE49-F238E27FC236}">
                <a16:creationId xmlns:a16="http://schemas.microsoft.com/office/drawing/2014/main" id="{52105574-36FF-480E-91B8-33C3AA094A08}"/>
              </a:ext>
            </a:extLst>
          </p:cNvPr>
          <p:cNvGraphicFramePr/>
          <p:nvPr>
            <p:extLst>
              <p:ext uri="{D42A27DB-BD31-4B8C-83A1-F6EECF244321}">
                <p14:modId xmlns:p14="http://schemas.microsoft.com/office/powerpoint/2010/main" val="405859270"/>
              </p:ext>
            </p:extLst>
          </p:nvPr>
        </p:nvGraphicFramePr>
        <p:xfrm>
          <a:off x="991969" y="996530"/>
          <a:ext cx="7160062" cy="345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EB992B0E-8D1B-A6D9-C0F3-568B2D30FD25}"/>
              </a:ext>
            </a:extLst>
          </p:cNvPr>
          <p:cNvSpPr>
            <a:spLocks noGrp="1"/>
          </p:cNvSpPr>
          <p:nvPr>
            <p:ph type="sldNum" sz="quarter" idx="13"/>
          </p:nvPr>
        </p:nvSpPr>
        <p:spPr/>
        <p:txBody>
          <a:bodyPr/>
          <a:lstStyle/>
          <a:p>
            <a:fld id="{EE3F9CDB-1F21-4789-A81E-8FEA25CE194B}" type="slidenum">
              <a:rPr lang="zh-CN" altLang="en-US" smtClean="0"/>
              <a:pPr/>
              <a:t>46</a:t>
            </a:fld>
            <a:endParaRPr lang="zh-CN" altLang="en-US" dirty="0"/>
          </a:p>
        </p:txBody>
      </p:sp>
    </p:spTree>
    <p:extLst>
      <p:ext uri="{BB962C8B-B14F-4D97-AF65-F5344CB8AC3E}">
        <p14:creationId xmlns:p14="http://schemas.microsoft.com/office/powerpoint/2010/main" val="4072123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1A7E09-1B51-4788-BA4A-AE3E662165FD}"/>
              </a:ext>
            </a:extLst>
          </p:cNvPr>
          <p:cNvSpPr>
            <a:spLocks noGrp="1"/>
          </p:cNvSpPr>
          <p:nvPr>
            <p:ph type="body" sz="quarter" idx="10"/>
          </p:nvPr>
        </p:nvSpPr>
        <p:spPr>
          <a:xfrm>
            <a:off x="576000" y="887022"/>
            <a:ext cx="7992000" cy="3611159"/>
          </a:xfrm>
        </p:spPr>
        <p:txBody>
          <a:bodyPr>
            <a:normAutofit/>
          </a:bodyPr>
          <a:lstStyle/>
          <a:p>
            <a:pPr>
              <a:lnSpc>
                <a:spcPct val="160000"/>
              </a:lnSpc>
            </a:pPr>
            <a:r>
              <a:rPr lang="zh-CN" altLang="en-US" sz="1400" b="1" dirty="0"/>
              <a:t>项目</a:t>
            </a:r>
            <a:endParaRPr lang="en-US" altLang="zh-CN" sz="1400" b="1" dirty="0"/>
          </a:p>
          <a:p>
            <a:pPr marL="685800" lvl="1" indent="-342900">
              <a:lnSpc>
                <a:spcPct val="150000"/>
              </a:lnSpc>
              <a:buFont typeface="+mj-ea"/>
              <a:buAutoNum type="circleNumDbPlain"/>
            </a:pPr>
            <a:r>
              <a:rPr lang="en-US" altLang="zh-CN" sz="1200" dirty="0"/>
              <a:t>2020YFB0704502</a:t>
            </a:r>
            <a:r>
              <a:rPr lang="zh-CN" altLang="en-US" sz="1200" dirty="0"/>
              <a:t>材料数据库关键技术研究（国家重点研发</a:t>
            </a:r>
            <a:r>
              <a:rPr lang="zh-CN" altLang="en-US" sz="1200"/>
              <a:t>计划）</a:t>
            </a:r>
            <a:endParaRPr lang="en-US" altLang="zh-CN" sz="1200" dirty="0"/>
          </a:p>
          <a:p>
            <a:pPr>
              <a:lnSpc>
                <a:spcPct val="150000"/>
              </a:lnSpc>
            </a:pPr>
            <a:r>
              <a:rPr lang="zh-CN" altLang="en-US" sz="1400" b="1" dirty="0"/>
              <a:t>论文</a:t>
            </a:r>
            <a:endParaRPr lang="en-US" altLang="zh-CN" sz="1400" b="1" dirty="0"/>
          </a:p>
          <a:p>
            <a:pPr marL="685800" lvl="1" indent="-342900">
              <a:lnSpc>
                <a:spcPct val="150000"/>
              </a:lnSpc>
              <a:buFont typeface="+mj-ea"/>
              <a:buAutoNum type="circleNumDbPlain"/>
            </a:pPr>
            <a:r>
              <a:rPr lang="en-US" altLang="zh-CN" sz="1200"/>
              <a:t>《</a:t>
            </a:r>
            <a:r>
              <a:rPr lang="zh-CN" altLang="en-US" sz="1200"/>
              <a:t>一种利用词典扩展数据库模式信息的</a:t>
            </a:r>
            <a:r>
              <a:rPr lang="en-US" altLang="zh-CN" sz="1200"/>
              <a:t>Text2SQL</a:t>
            </a:r>
            <a:r>
              <a:rPr lang="zh-CN" altLang="en-US" sz="1200"/>
              <a:t>方法</a:t>
            </a:r>
            <a:r>
              <a:rPr lang="en-US" altLang="zh-CN" sz="1200"/>
              <a:t>》《</a:t>
            </a:r>
            <a:r>
              <a:rPr lang="zh-CN" altLang="en-US" sz="1200"/>
              <a:t>四川大学学报</a:t>
            </a:r>
            <a:r>
              <a:rPr lang="en-US" altLang="zh-CN" sz="1200"/>
              <a:t>(</a:t>
            </a:r>
            <a:r>
              <a:rPr lang="zh-CN" altLang="en-US" sz="1200"/>
              <a:t>自然科学版</a:t>
            </a:r>
            <a:r>
              <a:rPr lang="en-US" altLang="zh-CN" sz="1200"/>
              <a:t>)》</a:t>
            </a:r>
            <a:r>
              <a:rPr lang="zh-CN" altLang="en-US" sz="1200"/>
              <a:t>第一作者</a:t>
            </a:r>
            <a:endParaRPr lang="en-US" altLang="zh-CN" sz="1200"/>
          </a:p>
          <a:p>
            <a:pPr>
              <a:lnSpc>
                <a:spcPct val="150000"/>
              </a:lnSpc>
            </a:pPr>
            <a:r>
              <a:rPr lang="zh-CN" altLang="en-US" sz="1400" b="1"/>
              <a:t>软件著作权</a:t>
            </a:r>
            <a:endParaRPr lang="en-US" altLang="zh-CN" sz="1400" b="1"/>
          </a:p>
          <a:p>
            <a:pPr marL="685800" lvl="1" indent="-342900">
              <a:lnSpc>
                <a:spcPct val="150000"/>
              </a:lnSpc>
              <a:buFont typeface="+mj-ea"/>
              <a:buAutoNum type="circleNumDbPlain"/>
            </a:pPr>
            <a:r>
              <a:rPr lang="en-US" altLang="zh-CN" sz="1200"/>
              <a:t>《</a:t>
            </a:r>
            <a:r>
              <a:rPr lang="zh-CN" altLang="en-US" sz="1200" dirty="0"/>
              <a:t>基于知识图谱的智能检索</a:t>
            </a:r>
            <a:r>
              <a:rPr lang="zh-CN" altLang="en-US" sz="1200"/>
              <a:t>系统</a:t>
            </a:r>
            <a:r>
              <a:rPr lang="en-US" altLang="zh-CN" sz="1200"/>
              <a:t>》 </a:t>
            </a:r>
            <a:r>
              <a:rPr lang="zh-CN" altLang="en-US" sz="1200"/>
              <a:t>第四著作权人</a:t>
            </a:r>
            <a:endParaRPr lang="en-US" altLang="zh-CN" sz="1200"/>
          </a:p>
          <a:p>
            <a:pPr marL="685800" lvl="1" indent="-342900">
              <a:lnSpc>
                <a:spcPct val="150000"/>
              </a:lnSpc>
              <a:buFont typeface="+mj-ea"/>
              <a:buAutoNum type="circleNumDbPlain"/>
            </a:pPr>
            <a:r>
              <a:rPr lang="en-US" altLang="zh-CN" sz="1200"/>
              <a:t>《</a:t>
            </a:r>
            <a:r>
              <a:rPr lang="zh-CN" altLang="en-US" sz="1200"/>
              <a:t>材料数据库知识图谱构建系统</a:t>
            </a:r>
            <a:r>
              <a:rPr lang="en-US" altLang="zh-CN" sz="1200"/>
              <a:t>》 </a:t>
            </a:r>
            <a:r>
              <a:rPr lang="zh-CN" altLang="en-US" sz="1200"/>
              <a:t>第七著作权人</a:t>
            </a:r>
            <a:endParaRPr lang="en-US" altLang="zh-CN" sz="1200" dirty="0"/>
          </a:p>
        </p:txBody>
      </p:sp>
      <p:sp>
        <p:nvSpPr>
          <p:cNvPr id="3" name="标题 2">
            <a:extLst>
              <a:ext uri="{FF2B5EF4-FFF2-40B4-BE49-F238E27FC236}">
                <a16:creationId xmlns:a16="http://schemas.microsoft.com/office/drawing/2014/main" id="{1F21003F-BF32-44A5-B447-852A5B89D71C}"/>
              </a:ext>
            </a:extLst>
          </p:cNvPr>
          <p:cNvSpPr>
            <a:spLocks noGrp="1"/>
          </p:cNvSpPr>
          <p:nvPr>
            <p:ph type="title"/>
          </p:nvPr>
        </p:nvSpPr>
        <p:spPr>
          <a:xfrm>
            <a:off x="258689" y="240920"/>
            <a:ext cx="3481043" cy="405184"/>
          </a:xfrm>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00000"/>
              </a:lnSpc>
            </a:pPr>
            <a:r>
              <a:rPr lang="zh-CN" altLang="en-US" dirty="0">
                <a:solidFill>
                  <a:srgbClr val="FFFFFF"/>
                </a:solidFill>
              </a:rPr>
              <a:t>研究生期间项目及成果</a:t>
            </a:r>
          </a:p>
        </p:txBody>
      </p:sp>
      <p:sp>
        <p:nvSpPr>
          <p:cNvPr id="4" name="灯片编号占位符 3">
            <a:extLst>
              <a:ext uri="{FF2B5EF4-FFF2-40B4-BE49-F238E27FC236}">
                <a16:creationId xmlns:a16="http://schemas.microsoft.com/office/drawing/2014/main" id="{BFF64A24-66E5-394A-F174-61626C4501BF}"/>
              </a:ext>
            </a:extLst>
          </p:cNvPr>
          <p:cNvSpPr>
            <a:spLocks noGrp="1"/>
          </p:cNvSpPr>
          <p:nvPr>
            <p:ph type="sldNum" sz="quarter" idx="13"/>
          </p:nvPr>
        </p:nvSpPr>
        <p:spPr/>
        <p:txBody>
          <a:bodyPr/>
          <a:lstStyle/>
          <a:p>
            <a:fld id="{EE3F9CDB-1F21-4789-A81E-8FEA25CE194B}" type="slidenum">
              <a:rPr lang="zh-CN" altLang="en-US" smtClean="0"/>
              <a:pPr/>
              <a:t>47</a:t>
            </a:fld>
            <a:endParaRPr lang="zh-CN" altLang="en-US" dirty="0"/>
          </a:p>
        </p:txBody>
      </p:sp>
    </p:spTree>
    <p:extLst>
      <p:ext uri="{BB962C8B-B14F-4D97-AF65-F5344CB8AC3E}">
        <p14:creationId xmlns:p14="http://schemas.microsoft.com/office/powerpoint/2010/main" val="1477157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78961"/>
            <a:ext cx="9144000" cy="2106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015" dirty="0"/>
          </a:p>
        </p:txBody>
      </p:sp>
      <p:sp>
        <p:nvSpPr>
          <p:cNvPr id="45" name="矩形 44"/>
          <p:cNvSpPr/>
          <p:nvPr/>
        </p:nvSpPr>
        <p:spPr bwMode="auto">
          <a:xfrm>
            <a:off x="2293174" y="2400437"/>
            <a:ext cx="4557659" cy="523220"/>
          </a:xfrm>
          <a:prstGeom prst="rect">
            <a:avLst/>
          </a:prstGeom>
        </p:spPr>
        <p:txBody>
          <a:bodyPr wrap="none">
            <a:spAutoFit/>
          </a:bodyPr>
          <a:lstStyle/>
          <a:p>
            <a:pPr algn="ctr">
              <a:defRPr/>
            </a:pPr>
            <a:r>
              <a:rPr lang="zh-CN" altLang="en-US" sz="2800" b="1" kern="100" spc="3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感谢各位专家的批评指正</a:t>
            </a:r>
          </a:p>
        </p:txBody>
      </p:sp>
      <p:sp>
        <p:nvSpPr>
          <p:cNvPr id="37" name="椭圆 36"/>
          <p:cNvSpPr/>
          <p:nvPr/>
        </p:nvSpPr>
        <p:spPr>
          <a:xfrm>
            <a:off x="4081314" y="1222625"/>
            <a:ext cx="961254" cy="961254"/>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p>
        </p:txBody>
      </p:sp>
      <p:grpSp>
        <p:nvGrpSpPr>
          <p:cNvPr id="38" name="组合 37"/>
          <p:cNvGrpSpPr/>
          <p:nvPr/>
        </p:nvGrpSpPr>
        <p:grpSpPr>
          <a:xfrm>
            <a:off x="4230993" y="1457915"/>
            <a:ext cx="661901" cy="577343"/>
            <a:chOff x="4675188" y="2882900"/>
            <a:chExt cx="360362" cy="314325"/>
          </a:xfrm>
          <a:solidFill>
            <a:schemeClr val="accent1"/>
          </a:solidFill>
        </p:grpSpPr>
        <p:sp>
          <p:nvSpPr>
            <p:cNvPr id="39"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sp>
          <p:nvSpPr>
            <p:cNvPr id="40"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sp>
          <p:nvSpPr>
            <p:cNvPr id="41"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grpSp>
      <p:cxnSp>
        <p:nvCxnSpPr>
          <p:cNvPr id="6" name="直接连接符 5"/>
          <p:cNvCxnSpPr/>
          <p:nvPr/>
        </p:nvCxnSpPr>
        <p:spPr>
          <a:xfrm>
            <a:off x="4271028" y="3135454"/>
            <a:ext cx="60194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001077" y="3294927"/>
            <a:ext cx="5141847" cy="392747"/>
            <a:chOff x="1792813" y="3345810"/>
            <a:chExt cx="3003771" cy="744478"/>
          </a:xfrm>
        </p:grpSpPr>
        <p:sp>
          <p:nvSpPr>
            <p:cNvPr id="14" name="矩形 13"/>
            <p:cNvSpPr/>
            <p:nvPr/>
          </p:nvSpPr>
          <p:spPr>
            <a:xfrm>
              <a:off x="1792813" y="3345810"/>
              <a:ext cx="1472137" cy="725132"/>
            </a:xfrm>
            <a:prstGeom prst="rect">
              <a:avLst/>
            </a:prstGeom>
          </p:spPr>
          <p:txBody>
            <a:bodyPr wrap="square">
              <a:spAutoFit/>
            </a:bodyPr>
            <a:lstStyle/>
            <a:p>
              <a:pPr lvl="0">
                <a:lnSpc>
                  <a:spcPct val="150000"/>
                </a:lnSpc>
              </a:pPr>
              <a:r>
                <a:rPr lang="zh-CN" altLang="en-US" sz="1400" dirty="0">
                  <a:solidFill>
                    <a:schemeClr val="bg1"/>
                  </a:solidFill>
                </a:rPr>
                <a:t>答辩</a:t>
              </a:r>
              <a:r>
                <a:rPr lang="zh-CN" altLang="en-US" sz="1400">
                  <a:solidFill>
                    <a:schemeClr val="bg1"/>
                  </a:solidFill>
                </a:rPr>
                <a:t>学生：</a:t>
              </a:r>
              <a:r>
                <a:rPr lang="en-US" altLang="zh-CN" sz="1400">
                  <a:solidFill>
                    <a:schemeClr val="bg1"/>
                  </a:solidFill>
                </a:rPr>
                <a:t>2020223040092</a:t>
              </a:r>
              <a:endParaRPr lang="en-US" altLang="zh-CN" sz="1400" dirty="0">
                <a:solidFill>
                  <a:schemeClr val="bg1"/>
                </a:solidFill>
              </a:endParaRPr>
            </a:p>
          </p:txBody>
        </p:sp>
        <p:sp>
          <p:nvSpPr>
            <p:cNvPr id="15" name="矩形 14"/>
            <p:cNvSpPr/>
            <p:nvPr/>
          </p:nvSpPr>
          <p:spPr>
            <a:xfrm>
              <a:off x="3324447" y="3365156"/>
              <a:ext cx="1472137" cy="725132"/>
            </a:xfrm>
            <a:prstGeom prst="rect">
              <a:avLst/>
            </a:prstGeom>
          </p:spPr>
          <p:txBody>
            <a:bodyPr wrap="square">
              <a:spAutoFit/>
            </a:bodyPr>
            <a:lstStyle/>
            <a:p>
              <a:pPr lvl="0" algn="r">
                <a:lnSpc>
                  <a:spcPct val="150000"/>
                </a:lnSpc>
              </a:pPr>
              <a:r>
                <a:rPr lang="zh-CN" altLang="en-US" sz="1400" dirty="0">
                  <a:solidFill>
                    <a:schemeClr val="bg1"/>
                  </a:solidFill>
                </a:rPr>
                <a:t>时间</a:t>
              </a:r>
              <a:r>
                <a:rPr lang="zh-CN" altLang="en-US" sz="1400">
                  <a:solidFill>
                    <a:schemeClr val="bg1"/>
                  </a:solidFill>
                </a:rPr>
                <a:t>：</a:t>
              </a:r>
              <a:r>
                <a:rPr lang="en-US" altLang="zh-CN" sz="1400">
                  <a:solidFill>
                    <a:schemeClr val="bg1"/>
                  </a:solidFill>
                </a:rPr>
                <a:t> 2023</a:t>
              </a:r>
              <a:r>
                <a:rPr lang="zh-CN" altLang="en-US" sz="1400">
                  <a:solidFill>
                    <a:schemeClr val="bg1"/>
                  </a:solidFill>
                </a:rPr>
                <a:t>年</a:t>
              </a:r>
              <a:r>
                <a:rPr lang="en-US" altLang="zh-CN" sz="1400">
                  <a:solidFill>
                    <a:schemeClr val="bg1"/>
                  </a:solidFill>
                </a:rPr>
                <a:t>11</a:t>
              </a:r>
              <a:r>
                <a:rPr lang="zh-CN" altLang="en-US" sz="1400">
                  <a:solidFill>
                    <a:schemeClr val="bg1"/>
                  </a:solidFill>
                </a:rPr>
                <a:t>月</a:t>
              </a:r>
              <a:r>
                <a:rPr lang="en-US" altLang="zh-CN" sz="1400">
                  <a:solidFill>
                    <a:schemeClr val="bg1"/>
                  </a:solidFill>
                </a:rPr>
                <a:t>23</a:t>
              </a:r>
              <a:r>
                <a:rPr lang="zh-CN" altLang="en-US" sz="1400">
                  <a:solidFill>
                    <a:schemeClr val="bg1"/>
                  </a:solidFill>
                </a:rPr>
                <a:t>日</a:t>
              </a:r>
              <a:endParaRPr lang="en-US" altLang="zh-CN" sz="1400" dirty="0">
                <a:solidFill>
                  <a:schemeClr val="bg1"/>
                </a:solidFill>
              </a:endParaRPr>
            </a:p>
          </p:txBody>
        </p:sp>
      </p:grpSp>
      <p:grpSp>
        <p:nvGrpSpPr>
          <p:cNvPr id="13" name="组合 12">
            <a:extLst>
              <a:ext uri="{FF2B5EF4-FFF2-40B4-BE49-F238E27FC236}">
                <a16:creationId xmlns:a16="http://schemas.microsoft.com/office/drawing/2014/main" id="{F8724E46-A27B-4CD7-99C5-865FB3457C05}"/>
              </a:ext>
            </a:extLst>
          </p:cNvPr>
          <p:cNvGrpSpPr/>
          <p:nvPr/>
        </p:nvGrpSpPr>
        <p:grpSpPr>
          <a:xfrm>
            <a:off x="320410" y="300350"/>
            <a:ext cx="3607435" cy="440055"/>
            <a:chOff x="851" y="9839"/>
            <a:chExt cx="5681" cy="693"/>
          </a:xfrm>
        </p:grpSpPr>
        <p:pic>
          <p:nvPicPr>
            <p:cNvPr id="16" name="Picture 11">
              <a:extLst>
                <a:ext uri="{FF2B5EF4-FFF2-40B4-BE49-F238E27FC236}">
                  <a16:creationId xmlns:a16="http://schemas.microsoft.com/office/drawing/2014/main" id="{8F105163-24E3-4A4E-BC4E-E9C958FEC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64709"/>
            <a:stretch>
              <a:fillRect/>
            </a:stretch>
          </p:blipFill>
          <p:spPr bwMode="auto">
            <a:xfrm>
              <a:off x="851" y="9839"/>
              <a:ext cx="761"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50800" dist="38100" dir="2700000" algn="tl" rotWithShape="0">
                      <a:prstClr val="black">
                        <a:alpha val="40000"/>
                      </a:prstClr>
                    </a:outerShdw>
                  </a:effectLst>
                </a14:hiddenEffects>
              </a:ext>
            </a:extLst>
          </p:spPr>
        </p:pic>
        <p:sp>
          <p:nvSpPr>
            <p:cNvPr id="17" name="文本框 16">
              <a:extLst>
                <a:ext uri="{FF2B5EF4-FFF2-40B4-BE49-F238E27FC236}">
                  <a16:creationId xmlns:a16="http://schemas.microsoft.com/office/drawing/2014/main" id="{26787D8D-9480-4596-A657-BBFC00BD49EB}"/>
                </a:ext>
              </a:extLst>
            </p:cNvPr>
            <p:cNvSpPr txBox="1"/>
            <p:nvPr/>
          </p:nvSpPr>
          <p:spPr>
            <a:xfrm>
              <a:off x="1612" y="9967"/>
              <a:ext cx="4920" cy="533"/>
            </a:xfrm>
            <a:prstGeom prst="rect">
              <a:avLst/>
            </a:prstGeom>
            <a:noFill/>
          </p:spPr>
          <p:txBody>
            <a:bodyPr wrap="square" rtlCol="0">
              <a:spAutoFit/>
            </a:bodyPr>
            <a:lstStyle/>
            <a:p>
              <a:r>
                <a:rPr lang="zh-CN" altLang="en-US" sz="1600" dirty="0">
                  <a:latin typeface="华文行楷" panose="02010800040101010101" charset="-122"/>
                  <a:ea typeface="华文行楷" panose="02010800040101010101" charset="-122"/>
                </a:rPr>
                <a:t>四川大学计算机学院（软件学院）</a:t>
              </a:r>
            </a:p>
          </p:txBody>
        </p:sp>
      </p:grpSp>
    </p:spTree>
    <p:extLst>
      <p:ext uri="{BB962C8B-B14F-4D97-AF65-F5344CB8AC3E}">
        <p14:creationId xmlns:p14="http://schemas.microsoft.com/office/powerpoint/2010/main" val="27279193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第一部分：引言</a:t>
            </a:r>
            <a:endParaRPr lang="zh-CN" altLang="en-US" dirty="0"/>
          </a:p>
        </p:txBody>
      </p:sp>
      <p:sp>
        <p:nvSpPr>
          <p:cNvPr id="19" name="矩形 18">
            <a:extLst>
              <a:ext uri="{FF2B5EF4-FFF2-40B4-BE49-F238E27FC236}">
                <a16:creationId xmlns:a16="http://schemas.microsoft.com/office/drawing/2014/main" id="{15758BDD-E4FB-43EE-9C4A-3348F0A8069B}"/>
              </a:ext>
            </a:extLst>
          </p:cNvPr>
          <p:cNvSpPr/>
          <p:nvPr/>
        </p:nvSpPr>
        <p:spPr>
          <a:xfrm>
            <a:off x="834482" y="3607610"/>
            <a:ext cx="5560517"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just" rtl="0">
              <a:lnSpc>
                <a:spcPct val="125000"/>
              </a:lnSpc>
            </a:pPr>
            <a:r>
              <a:rPr lang="zh-CN" altLang="en-US">
                <a:solidFill>
                  <a:srgbClr val="000000"/>
                </a:solidFill>
                <a:latin typeface="Times New Roman" panose="02020603050405020304" pitchFamily="18" charset="0"/>
                <a:ea typeface="宋体" panose="02010600030101010101" pitchFamily="2" charset="-122"/>
              </a:rPr>
              <a:t>缺点</a:t>
            </a:r>
            <a:r>
              <a:rPr lang="en-US" altLang="zh-CN" b="0" i="0" u="none" strike="noStrike" baseline="0">
                <a:solidFill>
                  <a:srgbClr val="000000"/>
                </a:solidFill>
                <a:latin typeface="Times New Roman" panose="02020603050405020304" pitchFamily="18" charset="0"/>
                <a:ea typeface="宋体" panose="02010600030101010101" pitchFamily="2" charset="-122"/>
              </a:rPr>
              <a:t>:</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L="285750" marR="0" indent="-285750" algn="just" rtl="0">
              <a:lnSpc>
                <a:spcPct val="125000"/>
              </a:lnSpc>
              <a:buFont typeface="Arial" panose="020B0604020202020204" pitchFamily="34" charset="0"/>
              <a:buChar char="•"/>
            </a:pPr>
            <a:r>
              <a:rPr lang="zh-CN" altLang="en-US" b="0" i="0" u="none" strike="noStrike" baseline="0">
                <a:solidFill>
                  <a:srgbClr val="000000"/>
                </a:solidFill>
                <a:latin typeface="Times New Roman" panose="02020603050405020304" pitchFamily="18" charset="0"/>
                <a:ea typeface="宋体" panose="02010600030101010101" pitchFamily="2" charset="-122"/>
              </a:rPr>
              <a:t>用户无法自由灵活地表达查询需求</a:t>
            </a:r>
            <a:endParaRPr lang="en-US" altLang="zh-CN" b="0" i="0" u="none" strike="noStrike" baseline="0">
              <a:solidFill>
                <a:srgbClr val="000000"/>
              </a:solidFill>
              <a:latin typeface="Times New Roman" panose="02020603050405020304" pitchFamily="18" charset="0"/>
              <a:ea typeface="宋体" panose="02010600030101010101" pitchFamily="2" charset="-122"/>
            </a:endParaRPr>
          </a:p>
          <a:p>
            <a:pPr marL="285750" marR="0" indent="-285750" algn="just" rtl="0">
              <a:lnSpc>
                <a:spcPct val="125000"/>
              </a:lnSpc>
              <a:buFont typeface="Arial" panose="020B0604020202020204" pitchFamily="34" charset="0"/>
              <a:buChar char="•"/>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访问需求的变更需要系统开发者重写设计</a:t>
            </a:r>
            <a:r>
              <a:rPr lang="en-US" altLang="zh-CN" sz="1800" kern="100">
                <a:effectLst/>
                <a:latin typeface="Times New Roman" panose="02020603050405020304" pitchFamily="18" charset="0"/>
                <a:ea typeface="宋体" panose="02010600030101010101" pitchFamily="2" charset="-122"/>
              </a:rPr>
              <a:t>SQL</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程序</a:t>
            </a:r>
            <a:endParaRPr lang="en-US" altLang="zh-CN" sz="1600" dirty="0">
              <a:solidFill>
                <a:srgbClr val="1C72DB"/>
              </a:solidFill>
              <a:latin typeface="Times New Roman" panose="02020603050405020304" pitchFamily="18" charset="0"/>
              <a:ea typeface="宋体" panose="02010600030101010101" pitchFamily="2" charset="-122"/>
            </a:endParaRPr>
          </a:p>
        </p:txBody>
      </p:sp>
      <p:sp>
        <p:nvSpPr>
          <p:cNvPr id="20" name="矩形 19">
            <a:extLst>
              <a:ext uri="{FF2B5EF4-FFF2-40B4-BE49-F238E27FC236}">
                <a16:creationId xmlns:a16="http://schemas.microsoft.com/office/drawing/2014/main" id="{586F14C3-4655-4E23-AD5B-40F9E58EE054}"/>
              </a:ext>
            </a:extLst>
          </p:cNvPr>
          <p:cNvSpPr/>
          <p:nvPr/>
        </p:nvSpPr>
        <p:spPr>
          <a:xfrm>
            <a:off x="6506428" y="3972486"/>
            <a:ext cx="2335353" cy="329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a:t>Text2SQL</a:t>
            </a:r>
            <a:r>
              <a:rPr lang="zh-CN" altLang="en-US" sz="1800" b="1"/>
              <a:t>：查询接口</a:t>
            </a:r>
            <a:endParaRPr lang="zh-CN" altLang="en-US" dirty="0"/>
          </a:p>
        </p:txBody>
      </p:sp>
      <p:sp>
        <p:nvSpPr>
          <p:cNvPr id="3" name="灯片编号占位符 2">
            <a:extLst>
              <a:ext uri="{FF2B5EF4-FFF2-40B4-BE49-F238E27FC236}">
                <a16:creationId xmlns:a16="http://schemas.microsoft.com/office/drawing/2014/main" id="{76297150-94FB-A1B3-36B6-8C33EBF0C40A}"/>
              </a:ext>
            </a:extLst>
          </p:cNvPr>
          <p:cNvSpPr>
            <a:spLocks noGrp="1"/>
          </p:cNvSpPr>
          <p:nvPr>
            <p:ph type="sldNum" sz="quarter" idx="13"/>
          </p:nvPr>
        </p:nvSpPr>
        <p:spPr/>
        <p:txBody>
          <a:bodyPr/>
          <a:lstStyle/>
          <a:p>
            <a:fld id="{EE3F9CDB-1F21-4789-A81E-8FEA25CE194B}" type="slidenum">
              <a:rPr lang="zh-CN" altLang="en-US" smtClean="0"/>
              <a:pPr/>
              <a:t>5</a:t>
            </a:fld>
            <a:endParaRPr lang="zh-CN" altLang="en-US" dirty="0"/>
          </a:p>
        </p:txBody>
      </p:sp>
      <p:pic>
        <p:nvPicPr>
          <p:cNvPr id="14" name="图片 13">
            <a:extLst>
              <a:ext uri="{FF2B5EF4-FFF2-40B4-BE49-F238E27FC236}">
                <a16:creationId xmlns:a16="http://schemas.microsoft.com/office/drawing/2014/main" id="{5EB55FB2-EE45-06E1-834C-F1057039D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83" y="1611876"/>
            <a:ext cx="8007033" cy="1864956"/>
          </a:xfrm>
          <a:prstGeom prst="rect">
            <a:avLst/>
          </a:prstGeom>
          <a:noFill/>
          <a:ln>
            <a:noFill/>
          </a:ln>
        </p:spPr>
      </p:pic>
      <p:sp>
        <p:nvSpPr>
          <p:cNvPr id="15" name="文本框 14">
            <a:extLst>
              <a:ext uri="{FF2B5EF4-FFF2-40B4-BE49-F238E27FC236}">
                <a16:creationId xmlns:a16="http://schemas.microsoft.com/office/drawing/2014/main" id="{F24FFE63-5D61-0A74-EF88-BEB9603BD574}"/>
              </a:ext>
            </a:extLst>
          </p:cNvPr>
          <p:cNvSpPr txBox="1"/>
          <p:nvPr/>
        </p:nvSpPr>
        <p:spPr>
          <a:xfrm>
            <a:off x="772808" y="1006173"/>
            <a:ext cx="7380592" cy="369332"/>
          </a:xfrm>
          <a:prstGeom prst="rect">
            <a:avLst/>
          </a:prstGeom>
          <a:noFill/>
        </p:spPr>
        <p:txBody>
          <a:bodyPr wrap="square">
            <a:spAutoFit/>
          </a:bodyPr>
          <a:lstStyle/>
          <a:p>
            <a:r>
              <a:rPr lang="zh-CN" altLang="en-US"/>
              <a:t>现有的数据库查询系统采用点选和填值的方式获取用户的查询需求</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512"/>
    </mc:Choice>
    <mc:Fallback>
      <p:transition advTm="51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64C65DA2-AA01-4045-B87F-FB6615407EA2}"/>
              </a:ext>
            </a:extLst>
          </p:cNvPr>
          <p:cNvSpPr/>
          <p:nvPr/>
        </p:nvSpPr>
        <p:spPr>
          <a:xfrm>
            <a:off x="1143000" y="1578961"/>
            <a:ext cx="6858000" cy="2106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5" name="椭圆 14"/>
          <p:cNvSpPr/>
          <p:nvPr/>
        </p:nvSpPr>
        <p:spPr>
          <a:xfrm>
            <a:off x="4081314" y="1222625"/>
            <a:ext cx="961254" cy="961254"/>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p>
        </p:txBody>
      </p:sp>
      <p:grpSp>
        <p:nvGrpSpPr>
          <p:cNvPr id="16" name="组合 15"/>
          <p:cNvGrpSpPr/>
          <p:nvPr/>
        </p:nvGrpSpPr>
        <p:grpSpPr>
          <a:xfrm>
            <a:off x="4230993" y="1457915"/>
            <a:ext cx="661901" cy="577343"/>
            <a:chOff x="4675188" y="2882900"/>
            <a:chExt cx="360362" cy="314325"/>
          </a:xfrm>
          <a:solidFill>
            <a:schemeClr val="accent1"/>
          </a:solidFill>
        </p:grpSpPr>
        <p:sp>
          <p:nvSpPr>
            <p:cNvPr id="1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sp>
          <p:nvSpPr>
            <p:cNvPr id="26"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sp>
          <p:nvSpPr>
            <p:cNvPr id="27"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4288" tIns="14288" rIns="14288" bIns="14288" anchor="ctr"/>
            <a:lstStyle/>
            <a:p>
              <a:pPr algn="ctr" defTabSz="171446" fontAlgn="base" hangingPunct="0">
                <a:spcBef>
                  <a:spcPct val="0"/>
                </a:spcBef>
                <a:spcAft>
                  <a:spcPct val="0"/>
                </a:spcAft>
                <a:defRPr/>
              </a:pPr>
              <a:endParaRPr lang="en-US" sz="1125" kern="0" dirty="0">
                <a:solidFill>
                  <a:srgbClr val="FFFFFF"/>
                </a:solidFill>
                <a:effectLst>
                  <a:outerShdw blurRad="38100" dist="38100" dir="2700000" algn="tl">
                    <a:srgbClr val="000000"/>
                  </a:outerShdw>
                </a:effectLst>
                <a:latin typeface="Gill Sans" charset="0"/>
                <a:sym typeface="Gill Sans" charset="0"/>
              </a:endParaRPr>
            </a:p>
          </p:txBody>
        </p:sp>
      </p:grpSp>
      <p:sp>
        <p:nvSpPr>
          <p:cNvPr id="29" name="矩形 28"/>
          <p:cNvSpPr/>
          <p:nvPr/>
        </p:nvSpPr>
        <p:spPr bwMode="auto">
          <a:xfrm>
            <a:off x="2575300" y="2356251"/>
            <a:ext cx="3993401" cy="600164"/>
          </a:xfrm>
          <a:prstGeom prst="rect">
            <a:avLst/>
          </a:prstGeom>
        </p:spPr>
        <p:txBody>
          <a:bodyPr wrap="none">
            <a:spAutoFit/>
          </a:bodyPr>
          <a:lstStyle/>
          <a:p>
            <a:pPr algn="ctr">
              <a:defRPr/>
            </a:pPr>
            <a:r>
              <a:rPr lang="zh-CN" altLang="en-US" sz="33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第二部分：相关工作</a:t>
            </a:r>
          </a:p>
        </p:txBody>
      </p:sp>
      <p:cxnSp>
        <p:nvCxnSpPr>
          <p:cNvPr id="32" name="直接连接符 31"/>
          <p:cNvCxnSpPr/>
          <p:nvPr/>
        </p:nvCxnSpPr>
        <p:spPr>
          <a:xfrm>
            <a:off x="4271028" y="3135454"/>
            <a:ext cx="60194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4010698" y="3251353"/>
            <a:ext cx="1122608" cy="240438"/>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bg1"/>
                </a:solidFill>
                <a:latin typeface="+mj-lt"/>
              </a:rPr>
              <a:t>PART TWO</a:t>
            </a:r>
            <a:endParaRPr lang="zh-CN" altLang="en-US" sz="1050" dirty="0">
              <a:solidFill>
                <a:schemeClr val="bg1"/>
              </a:solidFill>
              <a:latin typeface="+mj-lt"/>
            </a:endParaRPr>
          </a:p>
        </p:txBody>
      </p:sp>
      <p:sp>
        <p:nvSpPr>
          <p:cNvPr id="3" name="灯片编号占位符 2">
            <a:extLst>
              <a:ext uri="{FF2B5EF4-FFF2-40B4-BE49-F238E27FC236}">
                <a16:creationId xmlns:a16="http://schemas.microsoft.com/office/drawing/2014/main" id="{A46DAC68-4F6E-4987-9E14-4E1B7954F66C}"/>
              </a:ext>
            </a:extLst>
          </p:cNvPr>
          <p:cNvSpPr>
            <a:spLocks noGrp="1"/>
          </p:cNvSpPr>
          <p:nvPr>
            <p:ph type="sldNum" sz="quarter" idx="13"/>
          </p:nvPr>
        </p:nvSpPr>
        <p:spPr/>
        <p:txBody>
          <a:bodyPr/>
          <a:lstStyle/>
          <a:p>
            <a:fld id="{EE3F9CDB-1F21-4789-A81E-8FEA25CE194B}" type="slidenum">
              <a:rPr lang="zh-CN" altLang="en-US" smtClean="0"/>
              <a:pPr/>
              <a:t>6</a:t>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3992"/>
    </mc:Choice>
    <mc:Fallback>
      <p:transition advTm="399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AFEEAE5-401C-4709-98EB-37CDD2888AA5}"/>
              </a:ext>
            </a:extLst>
          </p:cNvPr>
          <p:cNvSpPr>
            <a:spLocks noGrp="1"/>
          </p:cNvSpPr>
          <p:nvPr>
            <p:ph type="title"/>
          </p:nvPr>
        </p:nvSpPr>
        <p:spPr/>
        <p:txBody>
          <a:bodyPr/>
          <a:lstStyle/>
          <a:p>
            <a:r>
              <a:rPr lang="zh-CN" altLang="en-US"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第二部分：相关工作</a:t>
            </a:r>
            <a:endParaRPr lang="zh-CN" altLang="en-US" dirty="0"/>
          </a:p>
        </p:txBody>
      </p:sp>
      <p:sp>
        <p:nvSpPr>
          <p:cNvPr id="2" name="灯片编号占位符 1">
            <a:extLst>
              <a:ext uri="{FF2B5EF4-FFF2-40B4-BE49-F238E27FC236}">
                <a16:creationId xmlns:a16="http://schemas.microsoft.com/office/drawing/2014/main" id="{DB58F982-8584-2525-FE1C-EDA5817E868E}"/>
              </a:ext>
            </a:extLst>
          </p:cNvPr>
          <p:cNvSpPr>
            <a:spLocks noGrp="1"/>
          </p:cNvSpPr>
          <p:nvPr>
            <p:ph type="sldNum" sz="quarter" idx="13"/>
          </p:nvPr>
        </p:nvSpPr>
        <p:spPr/>
        <p:txBody>
          <a:bodyPr/>
          <a:lstStyle/>
          <a:p>
            <a:fld id="{EE3F9CDB-1F21-4789-A81E-8FEA25CE194B}" type="slidenum">
              <a:rPr lang="zh-CN" altLang="en-US" smtClean="0"/>
              <a:pPr/>
              <a:t>7</a:t>
            </a:fld>
            <a:endParaRPr lang="zh-CN" altLang="en-US" dirty="0"/>
          </a:p>
        </p:txBody>
      </p:sp>
      <p:sp>
        <p:nvSpPr>
          <p:cNvPr id="4" name="矩形: 圆角 3">
            <a:extLst>
              <a:ext uri="{FF2B5EF4-FFF2-40B4-BE49-F238E27FC236}">
                <a16:creationId xmlns:a16="http://schemas.microsoft.com/office/drawing/2014/main" id="{4D9DF5D3-4D1C-352C-8D5A-6FC124AB63FE}"/>
              </a:ext>
            </a:extLst>
          </p:cNvPr>
          <p:cNvSpPr/>
          <p:nvPr/>
        </p:nvSpPr>
        <p:spPr>
          <a:xfrm>
            <a:off x="450850" y="2343150"/>
            <a:ext cx="1555750" cy="5738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Text2SQL</a:t>
            </a:r>
            <a:r>
              <a:rPr lang="zh-CN" altLang="en-US">
                <a:solidFill>
                  <a:schemeClr val="tx1"/>
                </a:solidFill>
              </a:rPr>
              <a:t>研究</a:t>
            </a:r>
          </a:p>
        </p:txBody>
      </p:sp>
      <p:sp>
        <p:nvSpPr>
          <p:cNvPr id="9" name="矩形: 圆角 8">
            <a:extLst>
              <a:ext uri="{FF2B5EF4-FFF2-40B4-BE49-F238E27FC236}">
                <a16:creationId xmlns:a16="http://schemas.microsoft.com/office/drawing/2014/main" id="{FACDF15C-551C-0E2A-2522-3902E7C5976A}"/>
              </a:ext>
            </a:extLst>
          </p:cNvPr>
          <p:cNvSpPr/>
          <p:nvPr/>
        </p:nvSpPr>
        <p:spPr>
          <a:xfrm>
            <a:off x="2483553" y="1237155"/>
            <a:ext cx="1555750" cy="573865"/>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单数据库</a:t>
            </a:r>
          </a:p>
        </p:txBody>
      </p:sp>
      <p:sp>
        <p:nvSpPr>
          <p:cNvPr id="13" name="矩形: 圆角 12">
            <a:extLst>
              <a:ext uri="{FF2B5EF4-FFF2-40B4-BE49-F238E27FC236}">
                <a16:creationId xmlns:a16="http://schemas.microsoft.com/office/drawing/2014/main" id="{336D9E57-4899-BE4C-4E26-40F38BF2BFD9}"/>
              </a:ext>
            </a:extLst>
          </p:cNvPr>
          <p:cNvSpPr/>
          <p:nvPr/>
        </p:nvSpPr>
        <p:spPr>
          <a:xfrm>
            <a:off x="2483553" y="2343150"/>
            <a:ext cx="1555750" cy="573865"/>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多数据库</a:t>
            </a:r>
            <a:endParaRPr lang="en-US" altLang="zh-CN">
              <a:solidFill>
                <a:schemeClr val="tx1"/>
              </a:solidFill>
            </a:endParaRPr>
          </a:p>
          <a:p>
            <a:pPr algn="ctr"/>
            <a:r>
              <a:rPr lang="zh-CN" altLang="en-US">
                <a:solidFill>
                  <a:schemeClr val="tx1"/>
                </a:solidFill>
              </a:rPr>
              <a:t>单表</a:t>
            </a:r>
          </a:p>
        </p:txBody>
      </p:sp>
      <p:sp>
        <p:nvSpPr>
          <p:cNvPr id="14" name="矩形: 圆角 13">
            <a:extLst>
              <a:ext uri="{FF2B5EF4-FFF2-40B4-BE49-F238E27FC236}">
                <a16:creationId xmlns:a16="http://schemas.microsoft.com/office/drawing/2014/main" id="{9EDFCE7D-F8A5-483B-E387-C834057609F8}"/>
              </a:ext>
            </a:extLst>
          </p:cNvPr>
          <p:cNvSpPr/>
          <p:nvPr/>
        </p:nvSpPr>
        <p:spPr>
          <a:xfrm>
            <a:off x="2483553" y="3525345"/>
            <a:ext cx="1555750" cy="573865"/>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多数据库</a:t>
            </a:r>
            <a:endParaRPr lang="en-US" altLang="zh-CN" b="1">
              <a:solidFill>
                <a:schemeClr val="tx1"/>
              </a:solidFill>
            </a:endParaRPr>
          </a:p>
          <a:p>
            <a:pPr algn="ctr"/>
            <a:r>
              <a:rPr lang="zh-CN" altLang="en-US" b="1">
                <a:solidFill>
                  <a:schemeClr val="tx1"/>
                </a:solidFill>
              </a:rPr>
              <a:t>多表</a:t>
            </a:r>
          </a:p>
        </p:txBody>
      </p:sp>
      <p:cxnSp>
        <p:nvCxnSpPr>
          <p:cNvPr id="18" name="连接符: 肘形 17">
            <a:extLst>
              <a:ext uri="{FF2B5EF4-FFF2-40B4-BE49-F238E27FC236}">
                <a16:creationId xmlns:a16="http://schemas.microsoft.com/office/drawing/2014/main" id="{39FA462C-7964-CA3B-F0C2-9423E54CCA7B}"/>
              </a:ext>
            </a:extLst>
          </p:cNvPr>
          <p:cNvCxnSpPr>
            <a:stCxn id="4" idx="3"/>
            <a:endCxn id="9" idx="1"/>
          </p:cNvCxnSpPr>
          <p:nvPr/>
        </p:nvCxnSpPr>
        <p:spPr>
          <a:xfrm flipV="1">
            <a:off x="2006600" y="1524088"/>
            <a:ext cx="476953" cy="110599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D9B2A4D4-1D05-E6DD-9D1B-2894FF505976}"/>
              </a:ext>
            </a:extLst>
          </p:cNvPr>
          <p:cNvCxnSpPr>
            <a:endCxn id="13" idx="1"/>
          </p:cNvCxnSpPr>
          <p:nvPr/>
        </p:nvCxnSpPr>
        <p:spPr>
          <a:xfrm>
            <a:off x="2051050" y="2630082"/>
            <a:ext cx="432503" cy="1"/>
          </a:xfrm>
          <a:prstGeom prst="line">
            <a:avLst/>
          </a:prstGeom>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1996EB0B-FFFE-E7F8-F624-626FA1652BEB}"/>
              </a:ext>
            </a:extLst>
          </p:cNvPr>
          <p:cNvCxnSpPr>
            <a:stCxn id="4" idx="3"/>
            <a:endCxn id="14" idx="1"/>
          </p:cNvCxnSpPr>
          <p:nvPr/>
        </p:nvCxnSpPr>
        <p:spPr>
          <a:xfrm>
            <a:off x="2006600" y="2630083"/>
            <a:ext cx="476953" cy="118219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8C26F57C-A26D-CDDF-88C4-29E54D2AECB7}"/>
              </a:ext>
            </a:extLst>
          </p:cNvPr>
          <p:cNvSpPr txBox="1"/>
          <p:nvPr/>
        </p:nvSpPr>
        <p:spPr>
          <a:xfrm>
            <a:off x="4642553" y="1200921"/>
            <a:ext cx="3630794" cy="646331"/>
          </a:xfrm>
          <a:prstGeom prst="rect">
            <a:avLst/>
          </a:prstGeom>
          <a:noFill/>
        </p:spPr>
        <p:txBody>
          <a:bodyPr wrap="square" rtlCol="0">
            <a:spAutoFit/>
          </a:bodyPr>
          <a:lstStyle/>
          <a:p>
            <a:r>
              <a:rPr lang="zh-CN" altLang="en-US"/>
              <a:t>仅将自然语言查询作为模型输入，导致模型只能应用在训练数据库上</a:t>
            </a:r>
          </a:p>
        </p:txBody>
      </p:sp>
      <p:sp>
        <p:nvSpPr>
          <p:cNvPr id="27" name="文本框 26">
            <a:extLst>
              <a:ext uri="{FF2B5EF4-FFF2-40B4-BE49-F238E27FC236}">
                <a16:creationId xmlns:a16="http://schemas.microsoft.com/office/drawing/2014/main" id="{36737149-C42A-0C4A-F450-9B714B10452E}"/>
              </a:ext>
            </a:extLst>
          </p:cNvPr>
          <p:cNvSpPr txBox="1"/>
          <p:nvPr/>
        </p:nvSpPr>
        <p:spPr>
          <a:xfrm>
            <a:off x="4642552" y="2306915"/>
            <a:ext cx="4373431" cy="646331"/>
          </a:xfrm>
          <a:prstGeom prst="rect">
            <a:avLst/>
          </a:prstGeom>
          <a:noFill/>
        </p:spPr>
        <p:txBody>
          <a:bodyPr wrap="square" rtlCol="0">
            <a:spAutoFit/>
          </a:bodyPr>
          <a:lstStyle/>
          <a:p>
            <a:r>
              <a:rPr lang="zh-CN" altLang="en-US"/>
              <a:t>将自然语言查询和数据库模式作为输入</a:t>
            </a:r>
            <a:endParaRPr lang="en-US" altLang="zh-CN"/>
          </a:p>
          <a:p>
            <a:r>
              <a:rPr lang="zh-CN" altLang="en-US"/>
              <a:t>，模型仅能应用在只有一张表的数据库上</a:t>
            </a:r>
          </a:p>
        </p:txBody>
      </p:sp>
      <p:cxnSp>
        <p:nvCxnSpPr>
          <p:cNvPr id="29" name="直接箭头连接符 28">
            <a:extLst>
              <a:ext uri="{FF2B5EF4-FFF2-40B4-BE49-F238E27FC236}">
                <a16:creationId xmlns:a16="http://schemas.microsoft.com/office/drawing/2014/main" id="{E13DDB37-990D-F3B5-C435-3CD6D9E57A75}"/>
              </a:ext>
            </a:extLst>
          </p:cNvPr>
          <p:cNvCxnSpPr>
            <a:cxnSpLocks/>
            <a:endCxn id="27" idx="1"/>
          </p:cNvCxnSpPr>
          <p:nvPr/>
        </p:nvCxnSpPr>
        <p:spPr>
          <a:xfrm flipV="1">
            <a:off x="4039303" y="2630081"/>
            <a:ext cx="6032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6EB19B77-B395-360B-7131-9BB1AE3B631D}"/>
              </a:ext>
            </a:extLst>
          </p:cNvPr>
          <p:cNvCxnSpPr>
            <a:stCxn id="9" idx="3"/>
            <a:endCxn id="24" idx="1"/>
          </p:cNvCxnSpPr>
          <p:nvPr/>
        </p:nvCxnSpPr>
        <p:spPr>
          <a:xfrm flipV="1">
            <a:off x="4039303" y="1524087"/>
            <a:ext cx="6032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矩形: 圆角 31">
            <a:extLst>
              <a:ext uri="{FF2B5EF4-FFF2-40B4-BE49-F238E27FC236}">
                <a16:creationId xmlns:a16="http://schemas.microsoft.com/office/drawing/2014/main" id="{0B49E481-C9BA-DB19-306A-36F124A95E86}"/>
              </a:ext>
            </a:extLst>
          </p:cNvPr>
          <p:cNvSpPr/>
          <p:nvPr/>
        </p:nvSpPr>
        <p:spPr>
          <a:xfrm>
            <a:off x="4642553" y="3113945"/>
            <a:ext cx="1555750" cy="5738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图神经网络方法</a:t>
            </a:r>
          </a:p>
        </p:txBody>
      </p:sp>
      <p:sp>
        <p:nvSpPr>
          <p:cNvPr id="33" name="矩形: 圆角 32">
            <a:extLst>
              <a:ext uri="{FF2B5EF4-FFF2-40B4-BE49-F238E27FC236}">
                <a16:creationId xmlns:a16="http://schemas.microsoft.com/office/drawing/2014/main" id="{BDD5E5A5-70D1-DEEB-3926-C9F251C9C135}"/>
              </a:ext>
            </a:extLst>
          </p:cNvPr>
          <p:cNvSpPr/>
          <p:nvPr/>
        </p:nvSpPr>
        <p:spPr>
          <a:xfrm>
            <a:off x="4642553" y="4002945"/>
            <a:ext cx="1555750" cy="5738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序列化方法</a:t>
            </a:r>
          </a:p>
        </p:txBody>
      </p:sp>
      <p:cxnSp>
        <p:nvCxnSpPr>
          <p:cNvPr id="35" name="连接符: 肘形 34">
            <a:extLst>
              <a:ext uri="{FF2B5EF4-FFF2-40B4-BE49-F238E27FC236}">
                <a16:creationId xmlns:a16="http://schemas.microsoft.com/office/drawing/2014/main" id="{5256FE0E-C062-35BA-7569-6498DB54155D}"/>
              </a:ext>
            </a:extLst>
          </p:cNvPr>
          <p:cNvCxnSpPr>
            <a:stCxn id="14" idx="3"/>
            <a:endCxn id="32" idx="1"/>
          </p:cNvCxnSpPr>
          <p:nvPr/>
        </p:nvCxnSpPr>
        <p:spPr>
          <a:xfrm flipV="1">
            <a:off x="4039303" y="3400878"/>
            <a:ext cx="603250" cy="411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7" name="连接符: 肘形 36">
            <a:extLst>
              <a:ext uri="{FF2B5EF4-FFF2-40B4-BE49-F238E27FC236}">
                <a16:creationId xmlns:a16="http://schemas.microsoft.com/office/drawing/2014/main" id="{AC637BAA-0F97-9426-8657-04B505ACF7AB}"/>
              </a:ext>
            </a:extLst>
          </p:cNvPr>
          <p:cNvCxnSpPr>
            <a:stCxn id="14" idx="3"/>
            <a:endCxn id="33" idx="1"/>
          </p:cNvCxnSpPr>
          <p:nvPr/>
        </p:nvCxnSpPr>
        <p:spPr>
          <a:xfrm>
            <a:off x="4039303" y="3812278"/>
            <a:ext cx="603250" cy="4776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AEA95C7B-2376-4E29-0A61-8185C7945F18}"/>
              </a:ext>
            </a:extLst>
          </p:cNvPr>
          <p:cNvSpPr txBox="1"/>
          <p:nvPr/>
        </p:nvSpPr>
        <p:spPr>
          <a:xfrm>
            <a:off x="6801553" y="3525345"/>
            <a:ext cx="2057401" cy="646331"/>
          </a:xfrm>
          <a:prstGeom prst="rect">
            <a:avLst/>
          </a:prstGeom>
          <a:noFill/>
        </p:spPr>
        <p:txBody>
          <a:bodyPr wrap="square" rtlCol="0">
            <a:spAutoFit/>
          </a:bodyPr>
          <a:lstStyle/>
          <a:p>
            <a:r>
              <a:rPr lang="zh-CN" altLang="en-US"/>
              <a:t>对查询和数据库模式进行联合建模</a:t>
            </a:r>
          </a:p>
        </p:txBody>
      </p:sp>
      <p:cxnSp>
        <p:nvCxnSpPr>
          <p:cNvPr id="7" name="连接符: 肘形 6">
            <a:extLst>
              <a:ext uri="{FF2B5EF4-FFF2-40B4-BE49-F238E27FC236}">
                <a16:creationId xmlns:a16="http://schemas.microsoft.com/office/drawing/2014/main" id="{AA5C3A34-1F2D-D60E-F558-22C62AD376C4}"/>
              </a:ext>
            </a:extLst>
          </p:cNvPr>
          <p:cNvCxnSpPr>
            <a:stCxn id="32" idx="3"/>
            <a:endCxn id="5" idx="1"/>
          </p:cNvCxnSpPr>
          <p:nvPr/>
        </p:nvCxnSpPr>
        <p:spPr>
          <a:xfrm>
            <a:off x="6198303" y="3400878"/>
            <a:ext cx="603250" cy="44763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6" name="连接符: 肘形 15">
            <a:extLst>
              <a:ext uri="{FF2B5EF4-FFF2-40B4-BE49-F238E27FC236}">
                <a16:creationId xmlns:a16="http://schemas.microsoft.com/office/drawing/2014/main" id="{930081FD-5355-8BB5-3EDE-59E274C8CA01}"/>
              </a:ext>
            </a:extLst>
          </p:cNvPr>
          <p:cNvCxnSpPr>
            <a:stCxn id="33" idx="3"/>
            <a:endCxn id="5" idx="1"/>
          </p:cNvCxnSpPr>
          <p:nvPr/>
        </p:nvCxnSpPr>
        <p:spPr>
          <a:xfrm flipV="1">
            <a:off x="6198303" y="3848511"/>
            <a:ext cx="603250" cy="44136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034165"/>
      </p:ext>
    </p:extLst>
  </p:cSld>
  <p:clrMapOvr>
    <a:masterClrMapping/>
  </p:clrMapOvr>
  <mc:AlternateContent xmlns:mc="http://schemas.openxmlformats.org/markup-compatibility/2006">
    <mc:Choice xmlns:p14="http://schemas.microsoft.com/office/powerpoint/2010/main" Requires="p14">
      <p:transition p14:dur="10" advTm="76936"/>
    </mc:Choice>
    <mc:Fallback>
      <p:transition advTm="7693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49273" y="1004353"/>
            <a:ext cx="4969412" cy="991872"/>
          </a:xfrm>
        </p:spPr>
        <p:txBody>
          <a:bodyPr>
            <a:normAutofit/>
          </a:bodyPr>
          <a:lstStyle/>
          <a:p>
            <a:pPr lvl="1">
              <a:lnSpc>
                <a:spcPct val="150000"/>
              </a:lnSpc>
            </a:pPr>
            <a:r>
              <a:rPr lang="zh-CN" altLang="en-US" sz="1600"/>
              <a:t>基于字面相似性建立硬对齐关系</a:t>
            </a:r>
            <a:endParaRPr lang="en-US" altLang="zh-CN" sz="1600"/>
          </a:p>
          <a:p>
            <a:pPr lvl="1">
              <a:lnSpc>
                <a:spcPct val="150000"/>
              </a:lnSpc>
            </a:pPr>
            <a:r>
              <a:rPr lang="zh-CN" altLang="en-US" sz="1600"/>
              <a:t>基于交互注意力建立软对齐关系</a:t>
            </a:r>
            <a:endParaRPr lang="en-US" altLang="zh-CN" sz="1600" dirty="0">
              <a:solidFill>
                <a:srgbClr val="1C72DB"/>
              </a:solidFill>
            </a:endParaRPr>
          </a:p>
        </p:txBody>
      </p:sp>
      <p:sp>
        <p:nvSpPr>
          <p:cNvPr id="3" name="标题 2"/>
          <p:cNvSpPr>
            <a:spLocks noGrp="1"/>
          </p:cNvSpPr>
          <p:nvPr>
            <p:ph type="title"/>
          </p:nvPr>
        </p:nvSpPr>
        <p:spPr/>
        <p:txBody>
          <a:bodyPr/>
          <a:lstStyle/>
          <a:p>
            <a:r>
              <a:rPr lang="zh-CN" altLang="en-US"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第二部分：相关工作</a:t>
            </a:r>
            <a:endParaRPr lang="zh-CN" altLang="en-US" dirty="0"/>
          </a:p>
        </p:txBody>
      </p:sp>
      <p:sp>
        <p:nvSpPr>
          <p:cNvPr id="12" name="文本框 11">
            <a:extLst>
              <a:ext uri="{FF2B5EF4-FFF2-40B4-BE49-F238E27FC236}">
                <a16:creationId xmlns:a16="http://schemas.microsoft.com/office/drawing/2014/main" id="{428CCBB3-C09B-47AB-8AD0-8F07AD0381BF}"/>
              </a:ext>
            </a:extLst>
          </p:cNvPr>
          <p:cNvSpPr txBox="1"/>
          <p:nvPr/>
        </p:nvSpPr>
        <p:spPr>
          <a:xfrm>
            <a:off x="439078" y="1050218"/>
            <a:ext cx="4461333" cy="810779"/>
          </a:xfrm>
          <a:prstGeom prst="rect">
            <a:avLst/>
          </a:prstGeom>
          <a:noFill/>
        </p:spPr>
        <p:txBody>
          <a:bodyPr wrap="square">
            <a:spAutoFit/>
          </a:bodyPr>
          <a:lstStyle/>
          <a:p>
            <a:pPr>
              <a:lnSpc>
                <a:spcPct val="150000"/>
              </a:lnSpc>
            </a:pPr>
            <a:r>
              <a:rPr lang="zh-CN" altLang="en-US" sz="1600" b="1">
                <a:solidFill>
                  <a:srgbClr val="C00000"/>
                </a:solidFill>
              </a:rPr>
              <a:t>模式链接（</a:t>
            </a:r>
            <a:r>
              <a:rPr lang="en-US" altLang="zh-CN" sz="1600" b="1">
                <a:solidFill>
                  <a:srgbClr val="C00000"/>
                </a:solidFill>
              </a:rPr>
              <a:t>schema linking</a:t>
            </a:r>
            <a:r>
              <a:rPr lang="zh-CN" altLang="en-US" sz="1600" b="1">
                <a:solidFill>
                  <a:srgbClr val="C00000"/>
                </a:solidFill>
              </a:rPr>
              <a:t>）</a:t>
            </a:r>
            <a:r>
              <a:rPr lang="zh-CN" altLang="en-US" sz="1600"/>
              <a:t>建立数据库模式（表名、列名）和自然语言查询之间的对齐关系</a:t>
            </a:r>
            <a:endParaRPr lang="zh-CN" altLang="en-US" sz="1600" dirty="0"/>
          </a:p>
        </p:txBody>
      </p:sp>
      <p:sp>
        <p:nvSpPr>
          <p:cNvPr id="7" name="灯片编号占位符 6">
            <a:extLst>
              <a:ext uri="{FF2B5EF4-FFF2-40B4-BE49-F238E27FC236}">
                <a16:creationId xmlns:a16="http://schemas.microsoft.com/office/drawing/2014/main" id="{0F130754-395B-CEB5-7B4B-59140D1036B4}"/>
              </a:ext>
            </a:extLst>
          </p:cNvPr>
          <p:cNvSpPr>
            <a:spLocks noGrp="1"/>
          </p:cNvSpPr>
          <p:nvPr>
            <p:ph type="sldNum" sz="quarter" idx="13"/>
          </p:nvPr>
        </p:nvSpPr>
        <p:spPr/>
        <p:txBody>
          <a:bodyPr/>
          <a:lstStyle/>
          <a:p>
            <a:fld id="{EE3F9CDB-1F21-4789-A81E-8FEA25CE194B}" type="slidenum">
              <a:rPr lang="zh-CN" altLang="en-US" smtClean="0"/>
              <a:pPr/>
              <a:t>8</a:t>
            </a:fld>
            <a:endParaRPr lang="zh-CN" altLang="en-US" dirty="0"/>
          </a:p>
        </p:txBody>
      </p:sp>
      <p:pic>
        <p:nvPicPr>
          <p:cNvPr id="18" name="图片 17">
            <a:extLst>
              <a:ext uri="{FF2B5EF4-FFF2-40B4-BE49-F238E27FC236}">
                <a16:creationId xmlns:a16="http://schemas.microsoft.com/office/drawing/2014/main" id="{6A27DA9B-698A-B3A4-9961-855408191F17}"/>
              </a:ext>
            </a:extLst>
          </p:cNvPr>
          <p:cNvPicPr>
            <a:picLocks noChangeAspect="1"/>
          </p:cNvPicPr>
          <p:nvPr/>
        </p:nvPicPr>
        <p:blipFill>
          <a:blip r:embed="rId3"/>
          <a:stretch>
            <a:fillRect/>
          </a:stretch>
        </p:blipFill>
        <p:spPr>
          <a:xfrm>
            <a:off x="258689" y="1860997"/>
            <a:ext cx="6525817" cy="2504941"/>
          </a:xfrm>
          <a:prstGeom prst="rect">
            <a:avLst/>
          </a:prstGeom>
        </p:spPr>
      </p:pic>
      <p:sp>
        <p:nvSpPr>
          <p:cNvPr id="19" name="文本框 18">
            <a:extLst>
              <a:ext uri="{FF2B5EF4-FFF2-40B4-BE49-F238E27FC236}">
                <a16:creationId xmlns:a16="http://schemas.microsoft.com/office/drawing/2014/main" id="{BD0084B6-4D38-8FE1-F12C-1614B33F11E1}"/>
              </a:ext>
            </a:extLst>
          </p:cNvPr>
          <p:cNvSpPr txBox="1"/>
          <p:nvPr/>
        </p:nvSpPr>
        <p:spPr>
          <a:xfrm>
            <a:off x="6025503" y="3426455"/>
            <a:ext cx="3118497" cy="791627"/>
          </a:xfrm>
          <a:prstGeom prst="rect">
            <a:avLst/>
          </a:prstGeom>
          <a:noFill/>
        </p:spPr>
        <p:txBody>
          <a:bodyPr wrap="square">
            <a:spAutoFit/>
          </a:bodyPr>
          <a:lstStyle/>
          <a:p>
            <a:pPr>
              <a:lnSpc>
                <a:spcPct val="150000"/>
              </a:lnSpc>
            </a:pPr>
            <a:r>
              <a:rPr lang="zh-CN" altLang="en-US" sz="1600" b="1"/>
              <a:t>依赖自然语言查询</a:t>
            </a:r>
            <a:r>
              <a:rPr lang="zh-CN" altLang="en-US" sz="1600" b="1">
                <a:solidFill>
                  <a:srgbClr val="C00000"/>
                </a:solidFill>
              </a:rPr>
              <a:t>显式提及</a:t>
            </a:r>
            <a:r>
              <a:rPr lang="zh-CN" altLang="en-US" sz="1600" b="1"/>
              <a:t>表名和列名（</a:t>
            </a:r>
            <a:r>
              <a:rPr lang="en-US" altLang="zh-CN" sz="1600" b="1"/>
              <a:t>Gan et al. </a:t>
            </a:r>
            <a:r>
              <a:rPr lang="en-US" altLang="zh-CN" sz="1600" b="0" i="0">
                <a:solidFill>
                  <a:srgbClr val="2E2E2E"/>
                </a:solidFill>
                <a:effectLst/>
                <a:latin typeface="NexusSans"/>
              </a:rPr>
              <a:t>ACL2021</a:t>
            </a:r>
            <a:r>
              <a:rPr lang="zh-CN" altLang="en-US" sz="1600" b="1"/>
              <a:t>）</a:t>
            </a:r>
            <a:endParaRPr lang="en-US" altLang="zh-CN" sz="1600" b="1"/>
          </a:p>
        </p:txBody>
      </p:sp>
    </p:spTree>
    <p:extLst>
      <p:ext uri="{BB962C8B-B14F-4D97-AF65-F5344CB8AC3E}">
        <p14:creationId xmlns:p14="http://schemas.microsoft.com/office/powerpoint/2010/main" val="3685053501"/>
      </p:ext>
    </p:extLst>
  </p:cSld>
  <p:clrMapOvr>
    <a:masterClrMapping/>
  </p:clrMapOvr>
  <mc:AlternateContent xmlns:mc="http://schemas.openxmlformats.org/markup-compatibility/2006">
    <mc:Choice xmlns:p14="http://schemas.microsoft.com/office/powerpoint/2010/main" Requires="p14">
      <p:transition p14:dur="10" advTm="39198"/>
    </mc:Choice>
    <mc:Fallback>
      <p:transition advTm="3919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76BEB3F-FD37-4408-9550-942A58B3D84F}"/>
              </a:ext>
            </a:extLst>
          </p:cNvPr>
          <p:cNvSpPr>
            <a:spLocks noGrp="1"/>
          </p:cNvSpPr>
          <p:nvPr>
            <p:ph type="body" sz="quarter" idx="10"/>
          </p:nvPr>
        </p:nvSpPr>
        <p:spPr>
          <a:xfrm>
            <a:off x="523350" y="1359182"/>
            <a:ext cx="7992000" cy="2827867"/>
          </a:xfrm>
        </p:spPr>
        <p:txBody>
          <a:bodyPr>
            <a:normAutofit/>
          </a:bodyPr>
          <a:lstStyle/>
          <a:p>
            <a:pPr>
              <a:lnSpc>
                <a:spcPct val="150000"/>
              </a:lnSpc>
            </a:pPr>
            <a:r>
              <a:rPr lang="zh-CN" altLang="en-US"/>
              <a:t>实际应用场景中：</a:t>
            </a:r>
            <a:endParaRPr lang="en-US" altLang="zh-CN" dirty="0"/>
          </a:p>
          <a:p>
            <a:pPr lvl="1">
              <a:lnSpc>
                <a:spcPct val="150000"/>
              </a:lnSpc>
            </a:pPr>
            <a:r>
              <a:rPr lang="zh-CN" altLang="en-US" b="1">
                <a:solidFill>
                  <a:srgbClr val="1C72DB"/>
                </a:solidFill>
              </a:rPr>
              <a:t>普通用户很难理解数据库模式，更难准确记忆表名和列名</a:t>
            </a:r>
            <a:endParaRPr lang="en-US" altLang="zh-CN" b="1" dirty="0">
              <a:solidFill>
                <a:srgbClr val="1C72DB"/>
              </a:solidFill>
            </a:endParaRPr>
          </a:p>
          <a:p>
            <a:pPr lvl="2">
              <a:lnSpc>
                <a:spcPct val="150000"/>
              </a:lnSpc>
            </a:pPr>
            <a:r>
              <a:rPr lang="en-US" altLang="zh-CN" sz="2000"/>
              <a:t>How many </a:t>
            </a:r>
            <a:r>
              <a:rPr lang="en-US" altLang="zh-CN" sz="2000">
                <a:solidFill>
                  <a:srgbClr val="FF0000"/>
                </a:solidFill>
              </a:rPr>
              <a:t>heads</a:t>
            </a:r>
            <a:r>
              <a:rPr lang="en-US" altLang="zh-CN" sz="2000"/>
              <a:t> of the </a:t>
            </a:r>
            <a:r>
              <a:rPr lang="en-US" altLang="zh-CN" sz="2000">
                <a:solidFill>
                  <a:srgbClr val="FF0000"/>
                </a:solidFill>
              </a:rPr>
              <a:t>departments</a:t>
            </a:r>
            <a:r>
              <a:rPr lang="en-US" altLang="zh-CN" sz="2000"/>
              <a:t> are older than 56 ?</a:t>
            </a:r>
            <a:endParaRPr lang="en-US" altLang="zh-CN" sz="1800"/>
          </a:p>
          <a:p>
            <a:pPr lvl="2">
              <a:lnSpc>
                <a:spcPct val="150000"/>
              </a:lnSpc>
            </a:pPr>
            <a:r>
              <a:rPr lang="en-US" altLang="zh-CN" sz="2000"/>
              <a:t>How many </a:t>
            </a:r>
            <a:r>
              <a:rPr lang="en-US" altLang="zh-CN" sz="2000">
                <a:solidFill>
                  <a:srgbClr val="FF0000"/>
                </a:solidFill>
              </a:rPr>
              <a:t>leaders</a:t>
            </a:r>
            <a:r>
              <a:rPr lang="en-US" altLang="zh-CN" sz="2000"/>
              <a:t> of the </a:t>
            </a:r>
            <a:r>
              <a:rPr lang="en-US" altLang="zh-CN" sz="2000">
                <a:solidFill>
                  <a:srgbClr val="FF0000"/>
                </a:solidFill>
              </a:rPr>
              <a:t>divisions</a:t>
            </a:r>
            <a:r>
              <a:rPr lang="en-US" altLang="zh-CN" sz="2000"/>
              <a:t> are older than 56 ?</a:t>
            </a:r>
            <a:endParaRPr lang="zh-CN" altLang="en-US" sz="2000"/>
          </a:p>
          <a:p>
            <a:pPr marL="685800" lvl="2" indent="0">
              <a:lnSpc>
                <a:spcPct val="150000"/>
              </a:lnSpc>
              <a:buNone/>
            </a:pPr>
            <a:endParaRPr lang="zh-CN" altLang="en-US" sz="2000"/>
          </a:p>
          <a:p>
            <a:pPr marL="685800" lvl="2" indent="0">
              <a:lnSpc>
                <a:spcPct val="150000"/>
              </a:lnSpc>
              <a:buNone/>
            </a:pPr>
            <a:endParaRPr lang="zh-CN" altLang="en-US" sz="1600" dirty="0"/>
          </a:p>
        </p:txBody>
      </p:sp>
      <p:sp>
        <p:nvSpPr>
          <p:cNvPr id="3" name="标题 2">
            <a:extLst>
              <a:ext uri="{FF2B5EF4-FFF2-40B4-BE49-F238E27FC236}">
                <a16:creationId xmlns:a16="http://schemas.microsoft.com/office/drawing/2014/main" id="{438C3B9B-2A24-4518-98E6-57EFC2A75A91}"/>
              </a:ext>
            </a:extLst>
          </p:cNvPr>
          <p:cNvSpPr>
            <a:spLocks noGrp="1"/>
          </p:cNvSpPr>
          <p:nvPr>
            <p:ph type="title"/>
          </p:nvPr>
        </p:nvSpPr>
        <p:spPr/>
        <p:txBody>
          <a:bodyPr/>
          <a:lstStyle/>
          <a:p>
            <a:r>
              <a:rPr lang="zh-CN" altLang="en-US"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第二部分：相关工作</a:t>
            </a:r>
            <a:endParaRPr lang="zh-CN" altLang="en-US" dirty="0"/>
          </a:p>
        </p:txBody>
      </p:sp>
      <p:graphicFrame>
        <p:nvGraphicFramePr>
          <p:cNvPr id="4" name="图示 3">
            <a:extLst>
              <a:ext uri="{FF2B5EF4-FFF2-40B4-BE49-F238E27FC236}">
                <a16:creationId xmlns:a16="http://schemas.microsoft.com/office/drawing/2014/main" id="{C6F8E15A-574A-3D1A-11C0-19193BC1CFD1}"/>
              </a:ext>
            </a:extLst>
          </p:cNvPr>
          <p:cNvGraphicFramePr/>
          <p:nvPr>
            <p:extLst>
              <p:ext uri="{D42A27DB-BD31-4B8C-83A1-F6EECF244321}">
                <p14:modId xmlns:p14="http://schemas.microsoft.com/office/powerpoint/2010/main" val="3558659354"/>
              </p:ext>
            </p:extLst>
          </p:nvPr>
        </p:nvGraphicFramePr>
        <p:xfrm>
          <a:off x="208650" y="3931921"/>
          <a:ext cx="8460000" cy="510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a:extLst>
              <a:ext uri="{FF2B5EF4-FFF2-40B4-BE49-F238E27FC236}">
                <a16:creationId xmlns:a16="http://schemas.microsoft.com/office/drawing/2014/main" id="{D2ED1B65-DC6B-6D83-2D39-540BF4F1A0CB}"/>
              </a:ext>
            </a:extLst>
          </p:cNvPr>
          <p:cNvSpPr>
            <a:spLocks noGrp="1"/>
          </p:cNvSpPr>
          <p:nvPr>
            <p:ph type="sldNum" sz="quarter" idx="13"/>
          </p:nvPr>
        </p:nvSpPr>
        <p:spPr/>
        <p:txBody>
          <a:bodyPr/>
          <a:lstStyle/>
          <a:p>
            <a:fld id="{EE3F9CDB-1F21-4789-A81E-8FEA25CE194B}" type="slidenum">
              <a:rPr lang="zh-CN" altLang="en-US" smtClean="0"/>
              <a:pPr/>
              <a:t>9</a:t>
            </a:fld>
            <a:endParaRPr lang="zh-CN" altLang="en-US" dirty="0"/>
          </a:p>
        </p:txBody>
      </p:sp>
    </p:spTree>
    <p:extLst>
      <p:ext uri="{BB962C8B-B14F-4D97-AF65-F5344CB8AC3E}">
        <p14:creationId xmlns:p14="http://schemas.microsoft.com/office/powerpoint/2010/main" val="1855823458"/>
      </p:ext>
    </p:extLst>
  </p:cSld>
  <p:clrMapOvr>
    <a:masterClrMapping/>
  </p:clrMapOvr>
  <mc:AlternateContent xmlns:mc="http://schemas.openxmlformats.org/markup-compatibility/2006">
    <mc:Choice xmlns:p14="http://schemas.microsoft.com/office/powerpoint/2010/main" Requires="p14">
      <p:transition p14:dur="10" advTm="38404"/>
    </mc:Choice>
    <mc:Fallback>
      <p:transition advTm="3840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9C6BC8E-C144-42D0-9A3B-7AC7D04EE7A5"/>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毕业答辩"/>
</p:tagLst>
</file>

<file path=ppt/theme/theme1.xml><?xml version="1.0" encoding="utf-8"?>
<a:theme xmlns:a="http://schemas.openxmlformats.org/drawingml/2006/main" name="第一PPT，www.1ppt.com">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lm">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64594</TotalTime>
  <Words>6455</Words>
  <Application>Microsoft Office PowerPoint</Application>
  <PresentationFormat>全屏显示(16:9)</PresentationFormat>
  <Paragraphs>858</Paragraphs>
  <Slides>48</Slides>
  <Notes>46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48</vt:i4>
      </vt:variant>
    </vt:vector>
  </HeadingPairs>
  <TitlesOfParts>
    <vt:vector size="63" baseType="lpstr">
      <vt:lpstr>Adobe 宋体 Std L</vt:lpstr>
      <vt:lpstr>Gill Sans</vt:lpstr>
      <vt:lpstr>NexusSans</vt:lpstr>
      <vt:lpstr>Söhne</vt:lpstr>
      <vt:lpstr>等线</vt:lpstr>
      <vt:lpstr>黑体</vt:lpstr>
      <vt:lpstr>华文行楷</vt:lpstr>
      <vt:lpstr>宋体</vt:lpstr>
      <vt:lpstr>微软雅黑</vt:lpstr>
      <vt:lpstr>Arial</vt:lpstr>
      <vt:lpstr>Calibri</vt:lpstr>
      <vt:lpstr>Cambria Math</vt:lpstr>
      <vt:lpstr>Times New Roman</vt:lpstr>
      <vt:lpstr>Wingdings</vt:lpstr>
      <vt:lpstr>第一PPT，www.1ppt.com</vt:lpstr>
      <vt:lpstr>PowerPoint 演示文稿</vt:lpstr>
      <vt:lpstr>PowerPoint 演示文稿</vt:lpstr>
      <vt:lpstr>PowerPoint 演示文稿</vt:lpstr>
      <vt:lpstr>第一部分：引言</vt:lpstr>
      <vt:lpstr>第一部分：引言</vt:lpstr>
      <vt:lpstr>PowerPoint 演示文稿</vt:lpstr>
      <vt:lpstr>第二部分：相关工作</vt:lpstr>
      <vt:lpstr>第二部分：相关工作</vt:lpstr>
      <vt:lpstr>第二部分：相关工作</vt:lpstr>
      <vt:lpstr>PowerPoint 演示文稿</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第三部分：一种利用词典扩展数据库模式信息的Text2SQL方法</vt:lpstr>
      <vt:lpstr>PowerPoint 演示文稿</vt:lpstr>
      <vt:lpstr>第四部分：基于视图的Text2SQL方法</vt:lpstr>
      <vt:lpstr>第四部分：基于视图的Text2SQL方法</vt:lpstr>
      <vt:lpstr>第四部分：基于视图的Text2SQL方法</vt:lpstr>
      <vt:lpstr>第四部分：基于视图的Text2SQL方法</vt:lpstr>
      <vt:lpstr>第四部分：基于视图的Text2SQL方法</vt:lpstr>
      <vt:lpstr>第四部分：基于视图的Text2SQL方法</vt:lpstr>
      <vt:lpstr>第四部分：基于视图的Text2SQL方法</vt:lpstr>
      <vt:lpstr>第四部分：基于视图的Text2SQL方法</vt:lpstr>
      <vt:lpstr>第四部分：基于视图的Text2SQL方法</vt:lpstr>
      <vt:lpstr>第四部分：基于视图的Text2SQL方法</vt:lpstr>
      <vt:lpstr>第四部分：基于视图的Text2SQL方法</vt:lpstr>
      <vt:lpstr>第四部分：基于视图的Text2SQL方法</vt:lpstr>
      <vt:lpstr>第四部分：基于视图的Text2SQL方法</vt:lpstr>
      <vt:lpstr>第四部分：基于视图的Text2SQL方法</vt:lpstr>
      <vt:lpstr>第四部分：基于视图的Text2SQL方法</vt:lpstr>
      <vt:lpstr>第四部分：基于视图的Text2SQL方法</vt:lpstr>
      <vt:lpstr>第四部分：基于视图的Text2SQL方法</vt:lpstr>
      <vt:lpstr>PowerPoint 演示文稿</vt:lpstr>
      <vt:lpstr>第无部分：总结与展望</vt:lpstr>
      <vt:lpstr>研究生期间项目及成果</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于 晓昕</cp:lastModifiedBy>
  <cp:revision>3275</cp:revision>
  <dcterms:created xsi:type="dcterms:W3CDTF">2017-05-01T12:27:00Z</dcterms:created>
  <dcterms:modified xsi:type="dcterms:W3CDTF">2023-11-20T11:59:48Z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B704E10DE6A54277A2EAE4878BC1B607</vt:lpwstr>
  </property>
  <property fmtid="{D5CDD505-2E9C-101B-9397-08002B2CF9AE}" pid="3" name="KSOProductBuildVer">
    <vt:lpwstr>2052-11.1.0.10700</vt:lpwstr>
  </property>
</Properties>
</file>